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7"/>
  </p:notesMasterIdLst>
  <p:sldIdLst>
    <p:sldId id="511" r:id="rId2"/>
    <p:sldId id="514" r:id="rId3"/>
    <p:sldId id="515" r:id="rId4"/>
    <p:sldId id="633" r:id="rId5"/>
    <p:sldId id="643" r:id="rId6"/>
    <p:sldId id="644" r:id="rId7"/>
    <p:sldId id="645" r:id="rId8"/>
    <p:sldId id="646" r:id="rId9"/>
    <p:sldId id="653" r:id="rId10"/>
    <p:sldId id="654" r:id="rId11"/>
    <p:sldId id="655" r:id="rId12"/>
    <p:sldId id="460" r:id="rId13"/>
    <p:sldId id="462" r:id="rId14"/>
    <p:sldId id="463" r:id="rId15"/>
    <p:sldId id="669" r:id="rId16"/>
    <p:sldId id="453" r:id="rId17"/>
    <p:sldId id="305" r:id="rId18"/>
    <p:sldId id="309" r:id="rId19"/>
    <p:sldId id="472" r:id="rId20"/>
    <p:sldId id="315" r:id="rId21"/>
    <p:sldId id="317" r:id="rId22"/>
    <p:sldId id="674" r:id="rId23"/>
    <p:sldId id="675" r:id="rId24"/>
    <p:sldId id="676" r:id="rId25"/>
    <p:sldId id="320" r:id="rId26"/>
    <p:sldId id="323" r:id="rId27"/>
    <p:sldId id="322" r:id="rId28"/>
    <p:sldId id="321" r:id="rId29"/>
    <p:sldId id="326" r:id="rId30"/>
    <p:sldId id="324" r:id="rId31"/>
    <p:sldId id="334" r:id="rId32"/>
    <p:sldId id="435" r:id="rId33"/>
    <p:sldId id="508" r:id="rId34"/>
    <p:sldId id="509" r:id="rId35"/>
    <p:sldId id="506" r:id="rId36"/>
    <p:sldId id="496" r:id="rId37"/>
    <p:sldId id="494" r:id="rId38"/>
    <p:sldId id="493" r:id="rId39"/>
    <p:sldId id="507" r:id="rId40"/>
    <p:sldId id="497" r:id="rId41"/>
    <p:sldId id="498" r:id="rId42"/>
    <p:sldId id="499" r:id="rId43"/>
    <p:sldId id="671" r:id="rId44"/>
    <p:sldId id="672" r:id="rId45"/>
    <p:sldId id="658" r:id="rId46"/>
    <p:sldId id="657" r:id="rId47"/>
    <p:sldId id="337" r:id="rId48"/>
    <p:sldId id="649" r:id="rId49"/>
    <p:sldId id="438" r:id="rId50"/>
    <p:sldId id="670" r:id="rId51"/>
    <p:sldId id="678" r:id="rId52"/>
    <p:sldId id="677" r:id="rId53"/>
    <p:sldId id="679" r:id="rId54"/>
    <p:sldId id="664" r:id="rId55"/>
    <p:sldId id="665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7D623D1-805D-4883-A1CC-D7241AA1C5FA}">
          <p14:sldIdLst>
            <p14:sldId id="511"/>
            <p14:sldId id="514"/>
            <p14:sldId id="515"/>
          </p14:sldIdLst>
        </p14:section>
        <p14:section name="Раздел без заголовка" id="{A8CEC94A-BEA6-4ED9-840A-EDF9A990D118}">
          <p14:sldIdLst>
            <p14:sldId id="633"/>
            <p14:sldId id="643"/>
            <p14:sldId id="644"/>
            <p14:sldId id="645"/>
            <p14:sldId id="646"/>
            <p14:sldId id="653"/>
            <p14:sldId id="654"/>
            <p14:sldId id="655"/>
            <p14:sldId id="460"/>
            <p14:sldId id="462"/>
            <p14:sldId id="463"/>
            <p14:sldId id="669"/>
            <p14:sldId id="453"/>
            <p14:sldId id="305"/>
            <p14:sldId id="309"/>
            <p14:sldId id="472"/>
            <p14:sldId id="315"/>
            <p14:sldId id="317"/>
            <p14:sldId id="674"/>
            <p14:sldId id="675"/>
            <p14:sldId id="676"/>
            <p14:sldId id="320"/>
            <p14:sldId id="323"/>
            <p14:sldId id="322"/>
            <p14:sldId id="321"/>
            <p14:sldId id="326"/>
            <p14:sldId id="324"/>
            <p14:sldId id="334"/>
            <p14:sldId id="435"/>
            <p14:sldId id="508"/>
            <p14:sldId id="509"/>
            <p14:sldId id="506"/>
            <p14:sldId id="496"/>
            <p14:sldId id="494"/>
            <p14:sldId id="493"/>
            <p14:sldId id="507"/>
            <p14:sldId id="497"/>
            <p14:sldId id="498"/>
            <p14:sldId id="499"/>
            <p14:sldId id="671"/>
            <p14:sldId id="672"/>
            <p14:sldId id="658"/>
            <p14:sldId id="657"/>
            <p14:sldId id="337"/>
            <p14:sldId id="649"/>
            <p14:sldId id="438"/>
            <p14:sldId id="670"/>
            <p14:sldId id="678"/>
            <p14:sldId id="677"/>
            <p14:sldId id="679"/>
            <p14:sldId id="664"/>
            <p14:sldId id="66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89" d="100"/>
          <a:sy n="89" d="100"/>
        </p:scale>
        <p:origin x="-168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FAEE8E-F287-4446-9181-50794BAFEAA5}" type="doc">
      <dgm:prSet loTypeId="urn:microsoft.com/office/officeart/2005/8/layout/vList2#1" loCatId="list" qsTypeId="urn:microsoft.com/office/officeart/2005/8/quickstyle/simple3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6023CC38-4D05-4F2A-B3C3-81B4F80B40B5}">
      <dgm:prSet custT="1"/>
      <dgm:spPr/>
      <dgm:t>
        <a:bodyPr/>
        <a:lstStyle/>
        <a:p>
          <a:pPr algn="ctr" rtl="0"/>
          <a:r>
            <a:rPr lang="ru-RU" sz="1800" b="1" dirty="0" smtClean="0"/>
            <a:t>Предполагаемая продолжительность жизни пациента менее 1 года;</a:t>
          </a:r>
          <a:endParaRPr lang="ru-RU" sz="1800" b="1" dirty="0"/>
        </a:p>
      </dgm:t>
    </dgm:pt>
    <dgm:pt modelId="{A54F0A2C-4F15-4513-98EC-3B10DBE9973C}" type="parTrans" cxnId="{954E7AFD-77BB-4FE2-8940-F27D5080B71A}">
      <dgm:prSet/>
      <dgm:spPr/>
      <dgm:t>
        <a:bodyPr/>
        <a:lstStyle/>
        <a:p>
          <a:endParaRPr lang="ru-RU" sz="1800" b="1"/>
        </a:p>
      </dgm:t>
    </dgm:pt>
    <dgm:pt modelId="{2F1EB2E8-2E00-4B72-B7D7-FD9760DB0872}" type="sibTrans" cxnId="{954E7AFD-77BB-4FE2-8940-F27D5080B71A}">
      <dgm:prSet/>
      <dgm:spPr/>
      <dgm:t>
        <a:bodyPr/>
        <a:lstStyle/>
        <a:p>
          <a:endParaRPr lang="ru-RU" sz="1800" b="1"/>
        </a:p>
      </dgm:t>
    </dgm:pt>
    <dgm:pt modelId="{F00CA148-1CC6-40C1-963D-3349CAE629F7}">
      <dgm:prSet custT="1"/>
      <dgm:spPr/>
      <dgm:t>
        <a:bodyPr/>
        <a:lstStyle/>
        <a:p>
          <a:pPr algn="ctr" rtl="0"/>
          <a:r>
            <a:rPr lang="ru-RU" sz="1800" b="1" dirty="0" smtClean="0"/>
            <a:t>Снижение функциональной активности (общее состояние по шкале </a:t>
          </a:r>
          <a:r>
            <a:rPr lang="ru-RU" sz="1800" b="1" dirty="0" err="1" smtClean="0"/>
            <a:t>Карновского</a:t>
          </a:r>
          <a:r>
            <a:rPr lang="ru-RU" sz="1800" b="1" dirty="0" smtClean="0"/>
            <a:t>  &lt; 50%);</a:t>
          </a:r>
          <a:endParaRPr lang="ru-RU" sz="1800" b="1" dirty="0"/>
        </a:p>
      </dgm:t>
    </dgm:pt>
    <dgm:pt modelId="{1F4C2D62-07DC-4E7C-A51C-D50308CA3F38}" type="parTrans" cxnId="{B85780C3-A013-4847-AEFE-2C59A20036A0}">
      <dgm:prSet/>
      <dgm:spPr/>
      <dgm:t>
        <a:bodyPr/>
        <a:lstStyle/>
        <a:p>
          <a:endParaRPr lang="ru-RU" sz="1800" b="1"/>
        </a:p>
      </dgm:t>
    </dgm:pt>
    <dgm:pt modelId="{2D5DD640-5C61-444A-A275-B8FA156A1E7F}" type="sibTrans" cxnId="{B85780C3-A013-4847-AEFE-2C59A20036A0}">
      <dgm:prSet/>
      <dgm:spPr/>
      <dgm:t>
        <a:bodyPr/>
        <a:lstStyle/>
        <a:p>
          <a:endParaRPr lang="ru-RU" sz="1800" b="1"/>
        </a:p>
      </dgm:t>
    </dgm:pt>
    <dgm:pt modelId="{C6821048-A155-4891-B9A5-A576FF3F2F13}">
      <dgm:prSet custT="1"/>
      <dgm:spPr/>
      <dgm:t>
        <a:bodyPr/>
        <a:lstStyle/>
        <a:p>
          <a:pPr algn="ctr" rtl="0"/>
          <a:r>
            <a:rPr lang="ru-RU" sz="1800" b="1" dirty="0" smtClean="0"/>
            <a:t>Потеря массы тела более чем на 10% за последние 6 мес.;</a:t>
          </a:r>
          <a:endParaRPr lang="ru-RU" sz="1800" b="1" dirty="0"/>
        </a:p>
      </dgm:t>
    </dgm:pt>
    <dgm:pt modelId="{02DBC597-2697-4B5B-B7CF-12A327721A02}" type="parTrans" cxnId="{2B82B040-D772-4BE3-971B-CF83E42DE9B1}">
      <dgm:prSet/>
      <dgm:spPr/>
      <dgm:t>
        <a:bodyPr/>
        <a:lstStyle/>
        <a:p>
          <a:endParaRPr lang="ru-RU" sz="1800" b="1"/>
        </a:p>
      </dgm:t>
    </dgm:pt>
    <dgm:pt modelId="{8BE1AB75-1553-466F-B6F2-54FBA6438A21}" type="sibTrans" cxnId="{2B82B040-D772-4BE3-971B-CF83E42DE9B1}">
      <dgm:prSet/>
      <dgm:spPr/>
      <dgm:t>
        <a:bodyPr/>
        <a:lstStyle/>
        <a:p>
          <a:endParaRPr lang="ru-RU" sz="1800" b="1"/>
        </a:p>
      </dgm:t>
    </dgm:pt>
    <dgm:pt modelId="{CA35ADC4-D83C-4E25-A734-3956D6C4269B}">
      <dgm:prSet custT="1"/>
      <dgm:spPr/>
      <dgm:t>
        <a:bodyPr/>
        <a:lstStyle/>
        <a:p>
          <a:pPr algn="ctr" rtl="0"/>
          <a:r>
            <a:rPr lang="ru-RU" sz="1800" b="1" dirty="0" smtClean="0"/>
            <a:t>Уровень сывороточного альбумина крови менее 25 г/л;</a:t>
          </a:r>
          <a:endParaRPr lang="ru-RU" sz="1800" b="1" dirty="0"/>
        </a:p>
      </dgm:t>
    </dgm:pt>
    <dgm:pt modelId="{BB71BB86-82C8-4299-B869-6B28BC711138}" type="parTrans" cxnId="{29CAFA37-936F-4B73-A29C-F05F5D02FCDC}">
      <dgm:prSet/>
      <dgm:spPr/>
      <dgm:t>
        <a:bodyPr/>
        <a:lstStyle/>
        <a:p>
          <a:endParaRPr lang="ru-RU" sz="1800" b="1"/>
        </a:p>
      </dgm:t>
    </dgm:pt>
    <dgm:pt modelId="{98CAEDCB-1837-46F7-9D33-3D1517EF6F3B}" type="sibTrans" cxnId="{29CAFA37-936F-4B73-A29C-F05F5D02FCDC}">
      <dgm:prSet/>
      <dgm:spPr/>
      <dgm:t>
        <a:bodyPr/>
        <a:lstStyle/>
        <a:p>
          <a:endParaRPr lang="ru-RU" sz="1800" b="1"/>
        </a:p>
      </dgm:t>
    </dgm:pt>
    <dgm:pt modelId="{DADFD533-5A5D-46D1-8496-BA7418FC0ED4}">
      <dgm:prSet custT="1"/>
      <dgm:spPr/>
      <dgm:t>
        <a:bodyPr/>
        <a:lstStyle/>
        <a:p>
          <a:pPr algn="ctr" rtl="0"/>
          <a:r>
            <a:rPr lang="ru-RU" sz="1800" b="1" dirty="0" smtClean="0"/>
            <a:t>Ухудшение общего состояния на фоне прогрессирования неизлечимого хронического заболевания и плохой прогноз, несмотря на оптимально проводимое специализированное лечение</a:t>
          </a:r>
          <a:endParaRPr lang="ru-RU" sz="1800" b="1" dirty="0"/>
        </a:p>
      </dgm:t>
    </dgm:pt>
    <dgm:pt modelId="{442C2701-71DA-4658-B871-C17384E934B6}" type="parTrans" cxnId="{B33F63A2-F993-4E26-88DB-E5797A95ADA5}">
      <dgm:prSet/>
      <dgm:spPr/>
      <dgm:t>
        <a:bodyPr/>
        <a:lstStyle/>
        <a:p>
          <a:endParaRPr lang="ru-RU" sz="1800" b="1"/>
        </a:p>
      </dgm:t>
    </dgm:pt>
    <dgm:pt modelId="{1F93F306-D093-44D9-8F3B-A497ED5F9B78}" type="sibTrans" cxnId="{B33F63A2-F993-4E26-88DB-E5797A95ADA5}">
      <dgm:prSet/>
      <dgm:spPr/>
      <dgm:t>
        <a:bodyPr/>
        <a:lstStyle/>
        <a:p>
          <a:endParaRPr lang="ru-RU" sz="1800" b="1"/>
        </a:p>
      </dgm:t>
    </dgm:pt>
    <dgm:pt modelId="{BA1D2F0A-05DA-4F9A-A744-E70381516450}" type="pres">
      <dgm:prSet presAssocID="{00FAEE8E-F287-4446-9181-50794BAFEA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DF9E6C-BCB5-446A-B302-F3DFF38E443C}" type="pres">
      <dgm:prSet presAssocID="{6023CC38-4D05-4F2A-B3C3-81B4F80B40B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10812-0F26-4CE5-8B63-06C6A2E533B8}" type="pres">
      <dgm:prSet presAssocID="{2F1EB2E8-2E00-4B72-B7D7-FD9760DB0872}" presName="spacer" presStyleCnt="0"/>
      <dgm:spPr/>
    </dgm:pt>
    <dgm:pt modelId="{463077BF-1A9A-473B-8C5C-463A450EF7BE}" type="pres">
      <dgm:prSet presAssocID="{F00CA148-1CC6-40C1-963D-3349CAE629F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E273C-4D65-4727-AA37-BD46C8F21E4D}" type="pres">
      <dgm:prSet presAssocID="{2D5DD640-5C61-444A-A275-B8FA156A1E7F}" presName="spacer" presStyleCnt="0"/>
      <dgm:spPr/>
    </dgm:pt>
    <dgm:pt modelId="{DA2038AE-F16B-45EF-9D8F-6803C6B56494}" type="pres">
      <dgm:prSet presAssocID="{C6821048-A155-4891-B9A5-A576FF3F2F1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8A421-DDDF-4C82-A1E1-7F19734DB55F}" type="pres">
      <dgm:prSet presAssocID="{8BE1AB75-1553-466F-B6F2-54FBA6438A21}" presName="spacer" presStyleCnt="0"/>
      <dgm:spPr/>
    </dgm:pt>
    <dgm:pt modelId="{FBE9E362-4796-40BC-B1A3-2D1E0CFDCEA6}" type="pres">
      <dgm:prSet presAssocID="{CA35ADC4-D83C-4E25-A734-3956D6C4269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ACB49-23EC-4511-A808-B2F2C0EB6891}" type="pres">
      <dgm:prSet presAssocID="{98CAEDCB-1837-46F7-9D33-3D1517EF6F3B}" presName="spacer" presStyleCnt="0"/>
      <dgm:spPr/>
    </dgm:pt>
    <dgm:pt modelId="{1CAEBA33-6822-4945-9A36-E2853B36FAFF}" type="pres">
      <dgm:prSet presAssocID="{DADFD533-5A5D-46D1-8496-BA7418FC0ED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7B26D7-78C3-4741-B518-9EE38771DA89}" type="presOf" srcId="{DADFD533-5A5D-46D1-8496-BA7418FC0ED4}" destId="{1CAEBA33-6822-4945-9A36-E2853B36FAFF}" srcOrd="0" destOrd="0" presId="urn:microsoft.com/office/officeart/2005/8/layout/vList2#1"/>
    <dgm:cxn modelId="{7CC4B5C8-F7E4-4AAB-AE1F-DEF5E5BCFFAF}" type="presOf" srcId="{C6821048-A155-4891-B9A5-A576FF3F2F13}" destId="{DA2038AE-F16B-45EF-9D8F-6803C6B56494}" srcOrd="0" destOrd="0" presId="urn:microsoft.com/office/officeart/2005/8/layout/vList2#1"/>
    <dgm:cxn modelId="{2B82B040-D772-4BE3-971B-CF83E42DE9B1}" srcId="{00FAEE8E-F287-4446-9181-50794BAFEAA5}" destId="{C6821048-A155-4891-B9A5-A576FF3F2F13}" srcOrd="2" destOrd="0" parTransId="{02DBC597-2697-4B5B-B7CF-12A327721A02}" sibTransId="{8BE1AB75-1553-466F-B6F2-54FBA6438A21}"/>
    <dgm:cxn modelId="{B85780C3-A013-4847-AEFE-2C59A20036A0}" srcId="{00FAEE8E-F287-4446-9181-50794BAFEAA5}" destId="{F00CA148-1CC6-40C1-963D-3349CAE629F7}" srcOrd="1" destOrd="0" parTransId="{1F4C2D62-07DC-4E7C-A51C-D50308CA3F38}" sibTransId="{2D5DD640-5C61-444A-A275-B8FA156A1E7F}"/>
    <dgm:cxn modelId="{797C6282-B2D1-44D7-AA23-66E8C0C2CA9A}" type="presOf" srcId="{F00CA148-1CC6-40C1-963D-3349CAE629F7}" destId="{463077BF-1A9A-473B-8C5C-463A450EF7BE}" srcOrd="0" destOrd="0" presId="urn:microsoft.com/office/officeart/2005/8/layout/vList2#1"/>
    <dgm:cxn modelId="{C1D5FE3E-8D40-4577-8552-085E6C8A81FA}" type="presOf" srcId="{00FAEE8E-F287-4446-9181-50794BAFEAA5}" destId="{BA1D2F0A-05DA-4F9A-A744-E70381516450}" srcOrd="0" destOrd="0" presId="urn:microsoft.com/office/officeart/2005/8/layout/vList2#1"/>
    <dgm:cxn modelId="{B33F63A2-F993-4E26-88DB-E5797A95ADA5}" srcId="{00FAEE8E-F287-4446-9181-50794BAFEAA5}" destId="{DADFD533-5A5D-46D1-8496-BA7418FC0ED4}" srcOrd="4" destOrd="0" parTransId="{442C2701-71DA-4658-B871-C17384E934B6}" sibTransId="{1F93F306-D093-44D9-8F3B-A497ED5F9B78}"/>
    <dgm:cxn modelId="{CBBAC96E-3FE4-4E72-8E7E-F6B34F5A3CE9}" type="presOf" srcId="{6023CC38-4D05-4F2A-B3C3-81B4F80B40B5}" destId="{73DF9E6C-BCB5-446A-B302-F3DFF38E443C}" srcOrd="0" destOrd="0" presId="urn:microsoft.com/office/officeart/2005/8/layout/vList2#1"/>
    <dgm:cxn modelId="{954E7AFD-77BB-4FE2-8940-F27D5080B71A}" srcId="{00FAEE8E-F287-4446-9181-50794BAFEAA5}" destId="{6023CC38-4D05-4F2A-B3C3-81B4F80B40B5}" srcOrd="0" destOrd="0" parTransId="{A54F0A2C-4F15-4513-98EC-3B10DBE9973C}" sibTransId="{2F1EB2E8-2E00-4B72-B7D7-FD9760DB0872}"/>
    <dgm:cxn modelId="{29CAFA37-936F-4B73-A29C-F05F5D02FCDC}" srcId="{00FAEE8E-F287-4446-9181-50794BAFEAA5}" destId="{CA35ADC4-D83C-4E25-A734-3956D6C4269B}" srcOrd="3" destOrd="0" parTransId="{BB71BB86-82C8-4299-B869-6B28BC711138}" sibTransId="{98CAEDCB-1837-46F7-9D33-3D1517EF6F3B}"/>
    <dgm:cxn modelId="{8FD5F5DC-F2CF-43E9-88B0-9F3A4DB67AE1}" type="presOf" srcId="{CA35ADC4-D83C-4E25-A734-3956D6C4269B}" destId="{FBE9E362-4796-40BC-B1A3-2D1E0CFDCEA6}" srcOrd="0" destOrd="0" presId="urn:microsoft.com/office/officeart/2005/8/layout/vList2#1"/>
    <dgm:cxn modelId="{8BC2D772-B0BB-4AE3-A017-75C116BF725B}" type="presParOf" srcId="{BA1D2F0A-05DA-4F9A-A744-E70381516450}" destId="{73DF9E6C-BCB5-446A-B302-F3DFF38E443C}" srcOrd="0" destOrd="0" presId="urn:microsoft.com/office/officeart/2005/8/layout/vList2#1"/>
    <dgm:cxn modelId="{A51CBA65-9F41-4656-93D7-D95B8B0579FF}" type="presParOf" srcId="{BA1D2F0A-05DA-4F9A-A744-E70381516450}" destId="{D6010812-0F26-4CE5-8B63-06C6A2E533B8}" srcOrd="1" destOrd="0" presId="urn:microsoft.com/office/officeart/2005/8/layout/vList2#1"/>
    <dgm:cxn modelId="{770A2BD6-2DC8-4B8D-92BB-99F8E456A8A0}" type="presParOf" srcId="{BA1D2F0A-05DA-4F9A-A744-E70381516450}" destId="{463077BF-1A9A-473B-8C5C-463A450EF7BE}" srcOrd="2" destOrd="0" presId="urn:microsoft.com/office/officeart/2005/8/layout/vList2#1"/>
    <dgm:cxn modelId="{53EBD4A7-E783-4332-8CF1-4A255E7B9EB8}" type="presParOf" srcId="{BA1D2F0A-05DA-4F9A-A744-E70381516450}" destId="{718E273C-4D65-4727-AA37-BD46C8F21E4D}" srcOrd="3" destOrd="0" presId="urn:microsoft.com/office/officeart/2005/8/layout/vList2#1"/>
    <dgm:cxn modelId="{D0E87714-3631-479D-B67B-C3CE396D3A23}" type="presParOf" srcId="{BA1D2F0A-05DA-4F9A-A744-E70381516450}" destId="{DA2038AE-F16B-45EF-9D8F-6803C6B56494}" srcOrd="4" destOrd="0" presId="urn:microsoft.com/office/officeart/2005/8/layout/vList2#1"/>
    <dgm:cxn modelId="{AB651360-B7A1-4889-8B5D-C956C7FD3009}" type="presParOf" srcId="{BA1D2F0A-05DA-4F9A-A744-E70381516450}" destId="{B408A421-DDDF-4C82-A1E1-7F19734DB55F}" srcOrd="5" destOrd="0" presId="urn:microsoft.com/office/officeart/2005/8/layout/vList2#1"/>
    <dgm:cxn modelId="{6915F8CB-ECAC-4325-9286-8C64F4F7E2AB}" type="presParOf" srcId="{BA1D2F0A-05DA-4F9A-A744-E70381516450}" destId="{FBE9E362-4796-40BC-B1A3-2D1E0CFDCEA6}" srcOrd="6" destOrd="0" presId="urn:microsoft.com/office/officeart/2005/8/layout/vList2#1"/>
    <dgm:cxn modelId="{FFE0D73D-E3E3-4919-94FC-2FE68C39E2F8}" type="presParOf" srcId="{BA1D2F0A-05DA-4F9A-A744-E70381516450}" destId="{6A0ACB49-23EC-4511-A808-B2F2C0EB6891}" srcOrd="7" destOrd="0" presId="urn:microsoft.com/office/officeart/2005/8/layout/vList2#1"/>
    <dgm:cxn modelId="{5689F1EB-05B0-4866-9013-6B9CDBED4A95}" type="presParOf" srcId="{BA1D2F0A-05DA-4F9A-A744-E70381516450}" destId="{1CAEBA33-6822-4945-9A36-E2853B36FAFF}" srcOrd="8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D59B33-86FD-44F2-ADD2-CD74F5F2DAE4}" type="doc">
      <dgm:prSet loTypeId="urn:microsoft.com/office/officeart/2005/8/layout/vList2#2" loCatId="list" qsTypeId="urn:microsoft.com/office/officeart/2005/8/quickstyle/simple3#2" qsCatId="simple" csTypeId="urn:microsoft.com/office/officeart/2005/8/colors/accent1_2#2" csCatId="accent1"/>
      <dgm:spPr/>
      <dgm:t>
        <a:bodyPr/>
        <a:lstStyle/>
        <a:p>
          <a:endParaRPr lang="ru-RU"/>
        </a:p>
      </dgm:t>
    </dgm:pt>
    <dgm:pt modelId="{3ED61207-22C6-435B-9EB2-CD10BD025742}">
      <dgm:prSet custT="1"/>
      <dgm:spPr/>
      <dgm:t>
        <a:bodyPr/>
        <a:lstStyle/>
        <a:p>
          <a:pPr algn="ctr" rtl="0"/>
          <a:r>
            <a:rPr lang="ru-RU" sz="3200" b="0" dirty="0" smtClean="0"/>
            <a:t>функциональная активность снижена в связи с прогрессирующим заболеванием</a:t>
          </a:r>
          <a:r>
            <a:rPr lang="ru-RU" sz="3500" b="0" dirty="0" smtClean="0"/>
            <a:t>;</a:t>
          </a:r>
          <a:endParaRPr lang="ru-RU" sz="3500" b="0" dirty="0"/>
        </a:p>
      </dgm:t>
    </dgm:pt>
    <dgm:pt modelId="{DE1B6F1E-C2E1-488D-B355-A9DB1CCA4BB5}" type="parTrans" cxnId="{789C8CA9-78C7-43D9-9A1F-E08154D896F8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4093CC82-74F4-4DA5-BEAB-D563CDA7A555}" type="sibTrans" cxnId="{789C8CA9-78C7-43D9-9A1F-E08154D896F8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A8115664-9816-4672-915B-9C0972877AE3}">
      <dgm:prSet custT="1"/>
      <dgm:spPr/>
      <dgm:t>
        <a:bodyPr/>
        <a:lstStyle/>
        <a:p>
          <a:pPr algn="ctr" rtl="0"/>
          <a:r>
            <a:rPr lang="ru-RU" sz="3200" b="0" dirty="0" smtClean="0"/>
            <a:t>тяжесть состояния не позволяет проводить специализированное лечение рака;</a:t>
          </a:r>
          <a:endParaRPr lang="ru-RU" sz="3200" b="0" dirty="0"/>
        </a:p>
      </dgm:t>
    </dgm:pt>
    <dgm:pt modelId="{91C44BCA-159F-425E-B984-D0F4B8F233C8}" type="parTrans" cxnId="{EFE0DA9F-FFCE-4C38-9966-5AFD4C4D8CD0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C21683FF-7C11-4915-8E1B-17C4182CF3D4}" type="sibTrans" cxnId="{EFE0DA9F-FFCE-4C38-9966-5AFD4C4D8CD0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074EAAC0-4F08-4E6F-95AD-9708E53510F8}">
      <dgm:prSet custT="1"/>
      <dgm:spPr/>
      <dgm:t>
        <a:bodyPr/>
        <a:lstStyle/>
        <a:p>
          <a:pPr algn="ctr" rtl="0"/>
          <a:r>
            <a:rPr lang="ru-RU" sz="3200" b="0" dirty="0" smtClean="0"/>
            <a:t>наличие метастатических поражений и отрицательного прогноза на выздоровление.</a:t>
          </a:r>
          <a:endParaRPr lang="ru-RU" sz="3200" b="0" dirty="0"/>
        </a:p>
      </dgm:t>
    </dgm:pt>
    <dgm:pt modelId="{AF2504B3-3F3E-439A-96D1-725C782A611D}" type="parTrans" cxnId="{56DE8B73-532D-4576-8D41-465E47429BA7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A08ABD1C-079F-47FA-A682-80A76ECE7EA0}" type="sibTrans" cxnId="{56DE8B73-532D-4576-8D41-465E47429BA7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896A94F6-7F4B-4E26-AF5E-A8EE7056EF18}" type="pres">
      <dgm:prSet presAssocID="{15D59B33-86FD-44F2-ADD2-CD74F5F2DA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B39C8-4F5B-4340-826B-0E7F82FAC6C1}" type="pres">
      <dgm:prSet presAssocID="{3ED61207-22C6-435B-9EB2-CD10BD025742}" presName="parentText" presStyleLbl="node1" presStyleIdx="0" presStyleCnt="3" custLinFactY="-36511" custLinFactNeighborX="-8072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CD2DE-6279-409E-BCB7-50377C3A90B7}" type="pres">
      <dgm:prSet presAssocID="{4093CC82-74F4-4DA5-BEAB-D563CDA7A555}" presName="spacer" presStyleCnt="0"/>
      <dgm:spPr/>
      <dgm:t>
        <a:bodyPr/>
        <a:lstStyle/>
        <a:p>
          <a:endParaRPr lang="ru-RU"/>
        </a:p>
      </dgm:t>
    </dgm:pt>
    <dgm:pt modelId="{88B9A227-03C5-46AC-8848-80279F810C3D}" type="pres">
      <dgm:prSet presAssocID="{A8115664-9816-4672-915B-9C0972877AE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D8D7F-2452-4943-8494-65D176705B70}" type="pres">
      <dgm:prSet presAssocID="{C21683FF-7C11-4915-8E1B-17C4182CF3D4}" presName="spacer" presStyleCnt="0"/>
      <dgm:spPr/>
      <dgm:t>
        <a:bodyPr/>
        <a:lstStyle/>
        <a:p>
          <a:endParaRPr lang="ru-RU"/>
        </a:p>
      </dgm:t>
    </dgm:pt>
    <dgm:pt modelId="{890F68FC-D53A-4A09-B827-89BEC8260176}" type="pres">
      <dgm:prSet presAssocID="{074EAAC0-4F08-4E6F-95AD-9708E53510F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8A78B7-BB87-47B7-AEF4-3F6EAD7B547A}" type="presOf" srcId="{15D59B33-86FD-44F2-ADD2-CD74F5F2DAE4}" destId="{896A94F6-7F4B-4E26-AF5E-A8EE7056EF18}" srcOrd="0" destOrd="0" presId="urn:microsoft.com/office/officeart/2005/8/layout/vList2#2"/>
    <dgm:cxn modelId="{3926C4A4-4C14-4FF5-99F1-A5FE78E8B097}" type="presOf" srcId="{A8115664-9816-4672-915B-9C0972877AE3}" destId="{88B9A227-03C5-46AC-8848-80279F810C3D}" srcOrd="0" destOrd="0" presId="urn:microsoft.com/office/officeart/2005/8/layout/vList2#2"/>
    <dgm:cxn modelId="{EFE0DA9F-FFCE-4C38-9966-5AFD4C4D8CD0}" srcId="{15D59B33-86FD-44F2-ADD2-CD74F5F2DAE4}" destId="{A8115664-9816-4672-915B-9C0972877AE3}" srcOrd="1" destOrd="0" parTransId="{91C44BCA-159F-425E-B984-D0F4B8F233C8}" sibTransId="{C21683FF-7C11-4915-8E1B-17C4182CF3D4}"/>
    <dgm:cxn modelId="{05B8FFF8-F40B-43C8-BC65-99E35A82FE63}" type="presOf" srcId="{3ED61207-22C6-435B-9EB2-CD10BD025742}" destId="{E28B39C8-4F5B-4340-826B-0E7F82FAC6C1}" srcOrd="0" destOrd="0" presId="urn:microsoft.com/office/officeart/2005/8/layout/vList2#2"/>
    <dgm:cxn modelId="{56DE8B73-532D-4576-8D41-465E47429BA7}" srcId="{15D59B33-86FD-44F2-ADD2-CD74F5F2DAE4}" destId="{074EAAC0-4F08-4E6F-95AD-9708E53510F8}" srcOrd="2" destOrd="0" parTransId="{AF2504B3-3F3E-439A-96D1-725C782A611D}" sibTransId="{A08ABD1C-079F-47FA-A682-80A76ECE7EA0}"/>
    <dgm:cxn modelId="{A5D486BD-93CF-4B98-B609-5715A7282235}" type="presOf" srcId="{074EAAC0-4F08-4E6F-95AD-9708E53510F8}" destId="{890F68FC-D53A-4A09-B827-89BEC8260176}" srcOrd="0" destOrd="0" presId="urn:microsoft.com/office/officeart/2005/8/layout/vList2#2"/>
    <dgm:cxn modelId="{789C8CA9-78C7-43D9-9A1F-E08154D896F8}" srcId="{15D59B33-86FD-44F2-ADD2-CD74F5F2DAE4}" destId="{3ED61207-22C6-435B-9EB2-CD10BD025742}" srcOrd="0" destOrd="0" parTransId="{DE1B6F1E-C2E1-488D-B355-A9DB1CCA4BB5}" sibTransId="{4093CC82-74F4-4DA5-BEAB-D563CDA7A555}"/>
    <dgm:cxn modelId="{3423EF1E-265B-43CC-8E0F-272B2857FF0C}" type="presParOf" srcId="{896A94F6-7F4B-4E26-AF5E-A8EE7056EF18}" destId="{E28B39C8-4F5B-4340-826B-0E7F82FAC6C1}" srcOrd="0" destOrd="0" presId="urn:microsoft.com/office/officeart/2005/8/layout/vList2#2"/>
    <dgm:cxn modelId="{E64A3BDC-03A6-4B58-95DF-11A536C00E75}" type="presParOf" srcId="{896A94F6-7F4B-4E26-AF5E-A8EE7056EF18}" destId="{D18CD2DE-6279-409E-BCB7-50377C3A90B7}" srcOrd="1" destOrd="0" presId="urn:microsoft.com/office/officeart/2005/8/layout/vList2#2"/>
    <dgm:cxn modelId="{C26D7A73-44C2-4C47-B1A9-52EE1E77A6FF}" type="presParOf" srcId="{896A94F6-7F4B-4E26-AF5E-A8EE7056EF18}" destId="{88B9A227-03C5-46AC-8848-80279F810C3D}" srcOrd="2" destOrd="0" presId="urn:microsoft.com/office/officeart/2005/8/layout/vList2#2"/>
    <dgm:cxn modelId="{AAA66A8B-6F87-4E6A-9B1F-5DF922CE2FF0}" type="presParOf" srcId="{896A94F6-7F4B-4E26-AF5E-A8EE7056EF18}" destId="{1EED8D7F-2452-4943-8494-65D176705B70}" srcOrd="3" destOrd="0" presId="urn:microsoft.com/office/officeart/2005/8/layout/vList2#2"/>
    <dgm:cxn modelId="{06866E4E-FF89-4E1F-BA11-178B24C67399}" type="presParOf" srcId="{896A94F6-7F4B-4E26-AF5E-A8EE7056EF18}" destId="{890F68FC-D53A-4A09-B827-89BEC8260176}" srcOrd="4" destOrd="0" presId="urn:microsoft.com/office/officeart/2005/8/layout/vList2#2"/>
  </dgm:cxnLst>
  <dgm:bg>
    <a:solidFill>
      <a:schemeClr val="tx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2CCF7E-32A4-41CA-B29D-FCB889582C3D}" type="doc">
      <dgm:prSet loTypeId="urn:microsoft.com/office/officeart/2005/8/layout/hierarchy3#1" loCatId="hierarchy" qsTypeId="urn:microsoft.com/office/officeart/2005/8/quickstyle/simple1#1" qsCatId="simple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1226639F-E7EF-429B-A530-C34F6E7A3A72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Целевые индикаторы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D87790-4651-451B-9C51-B01B022DBDCC}" type="parTrans" cxnId="{F008BCB0-9FDC-46B6-93E1-2694E1307EE5}">
      <dgm:prSet/>
      <dgm:spPr/>
      <dgm:t>
        <a:bodyPr/>
        <a:lstStyle/>
        <a:p>
          <a:endParaRPr lang="ru-RU"/>
        </a:p>
      </dgm:t>
    </dgm:pt>
    <dgm:pt modelId="{D64A67A9-C8DA-47B8-91D1-AD2B7211AA0A}" type="sibTrans" cxnId="{F008BCB0-9FDC-46B6-93E1-2694E1307EE5}">
      <dgm:prSet/>
      <dgm:spPr/>
      <dgm:t>
        <a:bodyPr/>
        <a:lstStyle/>
        <a:p>
          <a:endParaRPr lang="ru-RU"/>
        </a:p>
      </dgm:t>
    </dgm:pt>
    <dgm:pt modelId="{2D3475A4-30C6-4463-8EA2-9F85782A6A55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2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Ожидаемые результаты на 2024г.*</a:t>
          </a:r>
          <a:endParaRPr lang="ru-RU" dirty="0">
            <a:solidFill>
              <a:schemeClr val="tx2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108DA6-AEBA-4FBB-A5D4-C811ABB58BF0}" type="parTrans" cxnId="{A6D58EEC-239A-4BDE-B17C-B874FCC5AB77}">
      <dgm:prSet/>
      <dgm:spPr/>
      <dgm:t>
        <a:bodyPr/>
        <a:lstStyle/>
        <a:p>
          <a:endParaRPr lang="ru-RU"/>
        </a:p>
      </dgm:t>
    </dgm:pt>
    <dgm:pt modelId="{65D93058-CEA5-4D88-B202-AD201BFE434C}" type="sibTrans" cxnId="{A6D58EEC-239A-4BDE-B17C-B874FCC5AB77}">
      <dgm:prSet/>
      <dgm:spPr/>
      <dgm:t>
        <a:bodyPr/>
        <a:lstStyle/>
        <a:p>
          <a:endParaRPr lang="ru-RU"/>
        </a:p>
      </dgm:t>
    </dgm:pt>
    <dgm:pt modelId="{E97A568A-61DC-49A6-93D1-57F76992DAD2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 коек на 100 тыс.взрослого населения</a:t>
          </a:r>
        </a:p>
      </dgm:t>
    </dgm:pt>
    <dgm:pt modelId="{F5D18685-8918-40A7-A970-CD988A7768D4}" type="parTrans" cxnId="{5C0D481C-F052-4C0B-BCB5-91551B2BF667}">
      <dgm:prSet/>
      <dgm:spPr/>
      <dgm:t>
        <a:bodyPr/>
        <a:lstStyle/>
        <a:p>
          <a:endParaRPr lang="ru-RU"/>
        </a:p>
      </dgm:t>
    </dgm:pt>
    <dgm:pt modelId="{D6C1A708-0B15-4A42-8017-86AC4C0A341D}" type="sibTrans" cxnId="{5C0D481C-F052-4C0B-BCB5-91551B2BF667}">
      <dgm:prSet/>
      <dgm:spPr/>
      <dgm:t>
        <a:bodyPr/>
        <a:lstStyle/>
        <a:p>
          <a:endParaRPr lang="ru-RU"/>
        </a:p>
      </dgm:t>
    </dgm:pt>
    <dgm:pt modelId="{8A979B3E-7F50-4820-9554-CC3A8F3855D9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2,08 коек на 100 тыс.детского населения</a:t>
          </a:r>
        </a:p>
      </dgm:t>
    </dgm:pt>
    <dgm:pt modelId="{7928F537-3A89-4328-BD5A-038DF0202AAA}" type="parTrans" cxnId="{071315C5-7B75-4663-83C2-F49FADF52E5E}">
      <dgm:prSet/>
      <dgm:spPr/>
      <dgm:t>
        <a:bodyPr/>
        <a:lstStyle/>
        <a:p>
          <a:endParaRPr lang="ru-RU"/>
        </a:p>
      </dgm:t>
    </dgm:pt>
    <dgm:pt modelId="{CE68BEBC-E1E9-4C1D-A8DA-89ABED801B4A}" type="sibTrans" cxnId="{071315C5-7B75-4663-83C2-F49FADF52E5E}">
      <dgm:prSet/>
      <dgm:spPr/>
      <dgm:t>
        <a:bodyPr/>
        <a:lstStyle/>
        <a:p>
          <a:endParaRPr lang="ru-RU"/>
        </a:p>
      </dgm:t>
    </dgm:pt>
    <dgm:pt modelId="{A4B91E85-B3B6-483D-8728-73ADA3FCFE1B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186 коек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для взрослого населения </a:t>
          </a:r>
          <a:endParaRPr lang="ru-RU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C24402-762B-44C2-A968-6FB1E21B26F3}" type="parTrans" cxnId="{C871C2B8-DCF9-4280-A03F-940F8E436A27}">
      <dgm:prSet/>
      <dgm:spPr/>
      <dgm:t>
        <a:bodyPr/>
        <a:lstStyle/>
        <a:p>
          <a:endParaRPr lang="ru-RU"/>
        </a:p>
      </dgm:t>
    </dgm:pt>
    <dgm:pt modelId="{C7C02FD3-3BEC-4F86-9C7E-51D827AA8480}" type="sibTrans" cxnId="{C871C2B8-DCF9-4280-A03F-940F8E436A27}">
      <dgm:prSet/>
      <dgm:spPr/>
      <dgm:t>
        <a:bodyPr/>
        <a:lstStyle/>
        <a:p>
          <a:endParaRPr lang="ru-RU"/>
        </a:p>
      </dgm:t>
    </dgm:pt>
    <dgm:pt modelId="{DB066CB2-A500-423A-85C9-0655FE1964C9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 коек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для детского населения</a:t>
          </a:r>
          <a:endParaRPr lang="ru-RU" dirty="0"/>
        </a:p>
      </dgm:t>
    </dgm:pt>
    <dgm:pt modelId="{9D8F849B-8BE6-440A-91EF-513EFE2918C2}" type="parTrans" cxnId="{280AD0DD-0FC0-48C7-B632-E221C0C0C1C9}">
      <dgm:prSet/>
      <dgm:spPr/>
      <dgm:t>
        <a:bodyPr/>
        <a:lstStyle/>
        <a:p>
          <a:endParaRPr lang="ru-RU"/>
        </a:p>
      </dgm:t>
    </dgm:pt>
    <dgm:pt modelId="{E471B5D7-53C3-4678-8D5C-6EEE500ED483}" type="sibTrans" cxnId="{280AD0DD-0FC0-48C7-B632-E221C0C0C1C9}">
      <dgm:prSet/>
      <dgm:spPr/>
      <dgm:t>
        <a:bodyPr/>
        <a:lstStyle/>
        <a:p>
          <a:endParaRPr lang="ru-RU"/>
        </a:p>
      </dgm:t>
    </dgm:pt>
    <dgm:pt modelId="{C8F4E0AC-A3AC-4A6B-8148-E4288E0B31F7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Фактические результаты</a:t>
          </a:r>
          <a:endParaRPr lang="ru-RU" dirty="0"/>
        </a:p>
      </dgm:t>
    </dgm:pt>
    <dgm:pt modelId="{51131E29-B099-48A2-BFD3-0B3FE47F4FA4}" type="parTrans" cxnId="{0AA65DC7-9EF0-4D0C-9E21-2819D79C7498}">
      <dgm:prSet/>
      <dgm:spPr/>
      <dgm:t>
        <a:bodyPr/>
        <a:lstStyle/>
        <a:p>
          <a:endParaRPr lang="ru-RU"/>
        </a:p>
      </dgm:t>
    </dgm:pt>
    <dgm:pt modelId="{386CD785-7E03-4248-AF5C-8FD2ADDAEC8A}" type="sibTrans" cxnId="{0AA65DC7-9EF0-4D0C-9E21-2819D79C7498}">
      <dgm:prSet/>
      <dgm:spPr/>
      <dgm:t>
        <a:bodyPr/>
        <a:lstStyle/>
        <a:p>
          <a:endParaRPr lang="ru-RU"/>
        </a:p>
      </dgm:t>
    </dgm:pt>
    <dgm:pt modelId="{B652A168-BF46-4DF3-84F5-196002FD2D5C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222 коек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взрослого населения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D9623A-1559-47C0-918D-50A23BD00906}" type="parTrans" cxnId="{9825FE72-9B38-4DF0-B260-1995FA49F762}">
      <dgm:prSet/>
      <dgm:spPr/>
      <dgm:t>
        <a:bodyPr/>
        <a:lstStyle/>
        <a:p>
          <a:endParaRPr lang="ru-RU"/>
        </a:p>
      </dgm:t>
    </dgm:pt>
    <dgm:pt modelId="{6104ADB7-EF7F-4E16-A0DB-6CC256530DF4}" type="sibTrans" cxnId="{9825FE72-9B38-4DF0-B260-1995FA49F762}">
      <dgm:prSet/>
      <dgm:spPr/>
      <dgm:t>
        <a:bodyPr/>
        <a:lstStyle/>
        <a:p>
          <a:endParaRPr lang="ru-RU"/>
        </a:p>
      </dgm:t>
    </dgm:pt>
    <dgm:pt modelId="{5BB69C9A-DD74-4AB0-B31A-71FAFFD734AC}">
      <dgm:prSet/>
      <dgm:spPr/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</a:t>
          </a:r>
          <a:r>
            <a: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коек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детского населения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64EC5B-A549-400D-ABD6-3EF695D6FBE4}" type="parTrans" cxnId="{D2736994-E80F-4A39-B02E-04093FCF113A}">
      <dgm:prSet/>
      <dgm:spPr/>
      <dgm:t>
        <a:bodyPr/>
        <a:lstStyle/>
        <a:p>
          <a:endParaRPr lang="ru-RU"/>
        </a:p>
      </dgm:t>
    </dgm:pt>
    <dgm:pt modelId="{F950F86C-C020-4B6B-80C8-DFE80F319CE4}" type="sibTrans" cxnId="{D2736994-E80F-4A39-B02E-04093FCF113A}">
      <dgm:prSet/>
      <dgm:spPr/>
      <dgm:t>
        <a:bodyPr/>
        <a:lstStyle/>
        <a:p>
          <a:endParaRPr lang="ru-RU"/>
        </a:p>
      </dgm:t>
    </dgm:pt>
    <dgm:pt modelId="{F685866B-0C8F-4DA3-B990-1CBF20572D42}" type="pres">
      <dgm:prSet presAssocID="{852CCF7E-32A4-41CA-B29D-FCB889582C3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9DBBF59-B023-45DD-A0DE-44F0A173E4C6}" type="pres">
      <dgm:prSet presAssocID="{1226639F-E7EF-429B-A530-C34F6E7A3A72}" presName="root" presStyleCnt="0"/>
      <dgm:spPr/>
    </dgm:pt>
    <dgm:pt modelId="{DC7EC179-6449-4BCA-AFA1-1DD03DFC48E8}" type="pres">
      <dgm:prSet presAssocID="{1226639F-E7EF-429B-A530-C34F6E7A3A72}" presName="rootComposite" presStyleCnt="0"/>
      <dgm:spPr/>
    </dgm:pt>
    <dgm:pt modelId="{261EB756-2A97-45A4-AF26-6968BB0AC9DE}" type="pres">
      <dgm:prSet presAssocID="{1226639F-E7EF-429B-A530-C34F6E7A3A72}" presName="rootText" presStyleLbl="node1" presStyleIdx="0" presStyleCnt="3"/>
      <dgm:spPr/>
      <dgm:t>
        <a:bodyPr/>
        <a:lstStyle/>
        <a:p>
          <a:endParaRPr lang="ru-RU"/>
        </a:p>
      </dgm:t>
    </dgm:pt>
    <dgm:pt modelId="{44B3EF3E-AA9D-4AED-8FCE-0AC3B5A55457}" type="pres">
      <dgm:prSet presAssocID="{1226639F-E7EF-429B-A530-C34F6E7A3A72}" presName="rootConnector" presStyleLbl="node1" presStyleIdx="0" presStyleCnt="3"/>
      <dgm:spPr/>
      <dgm:t>
        <a:bodyPr/>
        <a:lstStyle/>
        <a:p>
          <a:endParaRPr lang="ru-RU"/>
        </a:p>
      </dgm:t>
    </dgm:pt>
    <dgm:pt modelId="{7966AEFA-2BCA-445C-BCF6-143BF08D45F4}" type="pres">
      <dgm:prSet presAssocID="{1226639F-E7EF-429B-A530-C34F6E7A3A72}" presName="childShape" presStyleCnt="0"/>
      <dgm:spPr/>
    </dgm:pt>
    <dgm:pt modelId="{AED6F226-2B86-481F-9848-17F2B74C3CF2}" type="pres">
      <dgm:prSet presAssocID="{F5D18685-8918-40A7-A970-CD988A7768D4}" presName="Name13" presStyleLbl="parChTrans1D2" presStyleIdx="0" presStyleCnt="6"/>
      <dgm:spPr/>
      <dgm:t>
        <a:bodyPr/>
        <a:lstStyle/>
        <a:p>
          <a:endParaRPr lang="ru-RU"/>
        </a:p>
      </dgm:t>
    </dgm:pt>
    <dgm:pt modelId="{0AE765BE-1EF4-48ED-8940-2DDC05B41C99}" type="pres">
      <dgm:prSet presAssocID="{E97A568A-61DC-49A6-93D1-57F76992DAD2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4D818-6F35-4519-9E0D-46DE63F7D215}" type="pres">
      <dgm:prSet presAssocID="{7928F537-3A89-4328-BD5A-038DF0202AAA}" presName="Name13" presStyleLbl="parChTrans1D2" presStyleIdx="1" presStyleCnt="6"/>
      <dgm:spPr/>
      <dgm:t>
        <a:bodyPr/>
        <a:lstStyle/>
        <a:p>
          <a:endParaRPr lang="ru-RU"/>
        </a:p>
      </dgm:t>
    </dgm:pt>
    <dgm:pt modelId="{E22C58D2-D4E8-4ED1-B5CF-13C9EF79D444}" type="pres">
      <dgm:prSet presAssocID="{8A979B3E-7F50-4820-9554-CC3A8F3855D9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75881-2BDC-4F0F-810C-BE1C2000B3ED}" type="pres">
      <dgm:prSet presAssocID="{2D3475A4-30C6-4463-8EA2-9F85782A6A55}" presName="root" presStyleCnt="0"/>
      <dgm:spPr/>
    </dgm:pt>
    <dgm:pt modelId="{F6999686-A5AD-4E85-909B-EAFE9F3FAE22}" type="pres">
      <dgm:prSet presAssocID="{2D3475A4-30C6-4463-8EA2-9F85782A6A55}" presName="rootComposite" presStyleCnt="0"/>
      <dgm:spPr/>
    </dgm:pt>
    <dgm:pt modelId="{EE2B918B-A17B-429B-B4A3-EBD1583A8B5D}" type="pres">
      <dgm:prSet presAssocID="{2D3475A4-30C6-4463-8EA2-9F85782A6A55}" presName="rootText" presStyleLbl="node1" presStyleIdx="1" presStyleCnt="3"/>
      <dgm:spPr/>
      <dgm:t>
        <a:bodyPr/>
        <a:lstStyle/>
        <a:p>
          <a:endParaRPr lang="ru-RU"/>
        </a:p>
      </dgm:t>
    </dgm:pt>
    <dgm:pt modelId="{5A90D0A8-79C4-430A-89E7-9DE223581A0E}" type="pres">
      <dgm:prSet presAssocID="{2D3475A4-30C6-4463-8EA2-9F85782A6A55}" presName="rootConnector" presStyleLbl="node1" presStyleIdx="1" presStyleCnt="3"/>
      <dgm:spPr/>
      <dgm:t>
        <a:bodyPr/>
        <a:lstStyle/>
        <a:p>
          <a:endParaRPr lang="ru-RU"/>
        </a:p>
      </dgm:t>
    </dgm:pt>
    <dgm:pt modelId="{6563CA3B-0B5B-49CE-A3DE-118C66CF4A51}" type="pres">
      <dgm:prSet presAssocID="{2D3475A4-30C6-4463-8EA2-9F85782A6A55}" presName="childShape" presStyleCnt="0"/>
      <dgm:spPr/>
    </dgm:pt>
    <dgm:pt modelId="{03DDEBE8-BCCF-4755-91D9-14EA69816E8A}" type="pres">
      <dgm:prSet presAssocID="{35C24402-762B-44C2-A968-6FB1E21B26F3}" presName="Name13" presStyleLbl="parChTrans1D2" presStyleIdx="2" presStyleCnt="6"/>
      <dgm:spPr/>
      <dgm:t>
        <a:bodyPr/>
        <a:lstStyle/>
        <a:p>
          <a:endParaRPr lang="ru-RU"/>
        </a:p>
      </dgm:t>
    </dgm:pt>
    <dgm:pt modelId="{B2215590-BF98-4A4C-A7C8-98A8F4CC4F09}" type="pres">
      <dgm:prSet presAssocID="{A4B91E85-B3B6-483D-8728-73ADA3FCFE1B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616FB-8F17-410C-B18E-490690527F9D}" type="pres">
      <dgm:prSet presAssocID="{9D8F849B-8BE6-440A-91EF-513EFE2918C2}" presName="Name13" presStyleLbl="parChTrans1D2" presStyleIdx="3" presStyleCnt="6"/>
      <dgm:spPr/>
      <dgm:t>
        <a:bodyPr/>
        <a:lstStyle/>
        <a:p>
          <a:endParaRPr lang="ru-RU"/>
        </a:p>
      </dgm:t>
    </dgm:pt>
    <dgm:pt modelId="{ED2C3752-42BE-48C0-ADA8-D907A15CD2E6}" type="pres">
      <dgm:prSet presAssocID="{DB066CB2-A500-423A-85C9-0655FE1964C9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08FE7-FABE-497C-98A7-78EB7F6C466D}" type="pres">
      <dgm:prSet presAssocID="{C8F4E0AC-A3AC-4A6B-8148-E4288E0B31F7}" presName="root" presStyleCnt="0"/>
      <dgm:spPr/>
    </dgm:pt>
    <dgm:pt modelId="{082767EE-9015-4A4A-967A-6C0525B2FE0E}" type="pres">
      <dgm:prSet presAssocID="{C8F4E0AC-A3AC-4A6B-8148-E4288E0B31F7}" presName="rootComposite" presStyleCnt="0"/>
      <dgm:spPr/>
    </dgm:pt>
    <dgm:pt modelId="{0F0EA9FB-2D25-423A-9E85-E3166B3120D3}" type="pres">
      <dgm:prSet presAssocID="{C8F4E0AC-A3AC-4A6B-8148-E4288E0B31F7}" presName="rootText" presStyleLbl="node1" presStyleIdx="2" presStyleCnt="3"/>
      <dgm:spPr/>
      <dgm:t>
        <a:bodyPr/>
        <a:lstStyle/>
        <a:p>
          <a:endParaRPr lang="ru-RU"/>
        </a:p>
      </dgm:t>
    </dgm:pt>
    <dgm:pt modelId="{6311E6A7-A049-48F4-A607-34D073DA3E2D}" type="pres">
      <dgm:prSet presAssocID="{C8F4E0AC-A3AC-4A6B-8148-E4288E0B31F7}" presName="rootConnector" presStyleLbl="node1" presStyleIdx="2" presStyleCnt="3"/>
      <dgm:spPr/>
      <dgm:t>
        <a:bodyPr/>
        <a:lstStyle/>
        <a:p>
          <a:endParaRPr lang="ru-RU"/>
        </a:p>
      </dgm:t>
    </dgm:pt>
    <dgm:pt modelId="{C0082730-0CA9-4666-8CA6-F779B81B96F2}" type="pres">
      <dgm:prSet presAssocID="{C8F4E0AC-A3AC-4A6B-8148-E4288E0B31F7}" presName="childShape" presStyleCnt="0"/>
      <dgm:spPr/>
    </dgm:pt>
    <dgm:pt modelId="{02A6EED9-1F5B-4A80-B5AD-FA9A9663D212}" type="pres">
      <dgm:prSet presAssocID="{2CD9623A-1559-47C0-918D-50A23BD00906}" presName="Name13" presStyleLbl="parChTrans1D2" presStyleIdx="4" presStyleCnt="6"/>
      <dgm:spPr/>
      <dgm:t>
        <a:bodyPr/>
        <a:lstStyle/>
        <a:p>
          <a:endParaRPr lang="ru-RU"/>
        </a:p>
      </dgm:t>
    </dgm:pt>
    <dgm:pt modelId="{11B0BF5E-E51B-4217-AB94-A550BDA4C99F}" type="pres">
      <dgm:prSet presAssocID="{B652A168-BF46-4DF3-84F5-196002FD2D5C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CFD70-90F9-4B71-BF7F-4CBA8F8E65CF}" type="pres">
      <dgm:prSet presAssocID="{A664EC5B-A549-400D-ABD6-3EF695D6FBE4}" presName="Name13" presStyleLbl="parChTrans1D2" presStyleIdx="5" presStyleCnt="6"/>
      <dgm:spPr/>
      <dgm:t>
        <a:bodyPr/>
        <a:lstStyle/>
        <a:p>
          <a:endParaRPr lang="ru-RU"/>
        </a:p>
      </dgm:t>
    </dgm:pt>
    <dgm:pt modelId="{FC8C4FA1-D323-4143-826B-EDEFE2EF67A9}" type="pres">
      <dgm:prSet presAssocID="{5BB69C9A-DD74-4AB0-B31A-71FAFFD734AC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1315C5-7B75-4663-83C2-F49FADF52E5E}" srcId="{1226639F-E7EF-429B-A530-C34F6E7A3A72}" destId="{8A979B3E-7F50-4820-9554-CC3A8F3855D9}" srcOrd="1" destOrd="0" parTransId="{7928F537-3A89-4328-BD5A-038DF0202AAA}" sibTransId="{CE68BEBC-E1E9-4C1D-A8DA-89ABED801B4A}"/>
    <dgm:cxn modelId="{D2736994-E80F-4A39-B02E-04093FCF113A}" srcId="{C8F4E0AC-A3AC-4A6B-8148-E4288E0B31F7}" destId="{5BB69C9A-DD74-4AB0-B31A-71FAFFD734AC}" srcOrd="1" destOrd="0" parTransId="{A664EC5B-A549-400D-ABD6-3EF695D6FBE4}" sibTransId="{F950F86C-C020-4B6B-80C8-DFE80F319CE4}"/>
    <dgm:cxn modelId="{7DB2075A-7FC0-445D-B9AA-1D2A6EB6FFDC}" type="presOf" srcId="{1226639F-E7EF-429B-A530-C34F6E7A3A72}" destId="{261EB756-2A97-45A4-AF26-6968BB0AC9DE}" srcOrd="0" destOrd="0" presId="urn:microsoft.com/office/officeart/2005/8/layout/hierarchy3#1"/>
    <dgm:cxn modelId="{9825FE72-9B38-4DF0-B260-1995FA49F762}" srcId="{C8F4E0AC-A3AC-4A6B-8148-E4288E0B31F7}" destId="{B652A168-BF46-4DF3-84F5-196002FD2D5C}" srcOrd="0" destOrd="0" parTransId="{2CD9623A-1559-47C0-918D-50A23BD00906}" sibTransId="{6104ADB7-EF7F-4E16-A0DB-6CC256530DF4}"/>
    <dgm:cxn modelId="{69D5F739-99E2-40B7-A037-878D8B54A883}" type="presOf" srcId="{2D3475A4-30C6-4463-8EA2-9F85782A6A55}" destId="{5A90D0A8-79C4-430A-89E7-9DE223581A0E}" srcOrd="1" destOrd="0" presId="urn:microsoft.com/office/officeart/2005/8/layout/hierarchy3#1"/>
    <dgm:cxn modelId="{57B69EC2-F388-405A-A1F1-718C79F4D8A7}" type="presOf" srcId="{5BB69C9A-DD74-4AB0-B31A-71FAFFD734AC}" destId="{FC8C4FA1-D323-4143-826B-EDEFE2EF67A9}" srcOrd="0" destOrd="0" presId="urn:microsoft.com/office/officeart/2005/8/layout/hierarchy3#1"/>
    <dgm:cxn modelId="{280AD0DD-0FC0-48C7-B632-E221C0C0C1C9}" srcId="{2D3475A4-30C6-4463-8EA2-9F85782A6A55}" destId="{DB066CB2-A500-423A-85C9-0655FE1964C9}" srcOrd="1" destOrd="0" parTransId="{9D8F849B-8BE6-440A-91EF-513EFE2918C2}" sibTransId="{E471B5D7-53C3-4678-8D5C-6EEE500ED483}"/>
    <dgm:cxn modelId="{C871C2B8-DCF9-4280-A03F-940F8E436A27}" srcId="{2D3475A4-30C6-4463-8EA2-9F85782A6A55}" destId="{A4B91E85-B3B6-483D-8728-73ADA3FCFE1B}" srcOrd="0" destOrd="0" parTransId="{35C24402-762B-44C2-A968-6FB1E21B26F3}" sibTransId="{C7C02FD3-3BEC-4F86-9C7E-51D827AA8480}"/>
    <dgm:cxn modelId="{584440C3-9BE4-4128-B759-014D3FA4BC2A}" type="presOf" srcId="{C8F4E0AC-A3AC-4A6B-8148-E4288E0B31F7}" destId="{0F0EA9FB-2D25-423A-9E85-E3166B3120D3}" srcOrd="0" destOrd="0" presId="urn:microsoft.com/office/officeart/2005/8/layout/hierarchy3#1"/>
    <dgm:cxn modelId="{0AA65DC7-9EF0-4D0C-9E21-2819D79C7498}" srcId="{852CCF7E-32A4-41CA-B29D-FCB889582C3D}" destId="{C8F4E0AC-A3AC-4A6B-8148-E4288E0B31F7}" srcOrd="2" destOrd="0" parTransId="{51131E29-B099-48A2-BFD3-0B3FE47F4FA4}" sibTransId="{386CD785-7E03-4248-AF5C-8FD2ADDAEC8A}"/>
    <dgm:cxn modelId="{C44E4C8A-17BC-434C-94A3-F570C796A43F}" type="presOf" srcId="{8A979B3E-7F50-4820-9554-CC3A8F3855D9}" destId="{E22C58D2-D4E8-4ED1-B5CF-13C9EF79D444}" srcOrd="0" destOrd="0" presId="urn:microsoft.com/office/officeart/2005/8/layout/hierarchy3#1"/>
    <dgm:cxn modelId="{67FEA5BA-7398-428B-B292-809B1AC94CD9}" type="presOf" srcId="{B652A168-BF46-4DF3-84F5-196002FD2D5C}" destId="{11B0BF5E-E51B-4217-AB94-A550BDA4C99F}" srcOrd="0" destOrd="0" presId="urn:microsoft.com/office/officeart/2005/8/layout/hierarchy3#1"/>
    <dgm:cxn modelId="{64292C66-8F6F-4841-A41F-194E33E51FD0}" type="presOf" srcId="{852CCF7E-32A4-41CA-B29D-FCB889582C3D}" destId="{F685866B-0C8F-4DA3-B990-1CBF20572D42}" srcOrd="0" destOrd="0" presId="urn:microsoft.com/office/officeart/2005/8/layout/hierarchy3#1"/>
    <dgm:cxn modelId="{48BF4A3C-5BEF-49E1-8327-67EA96B72F19}" type="presOf" srcId="{E97A568A-61DC-49A6-93D1-57F76992DAD2}" destId="{0AE765BE-1EF4-48ED-8940-2DDC05B41C99}" srcOrd="0" destOrd="0" presId="urn:microsoft.com/office/officeart/2005/8/layout/hierarchy3#1"/>
    <dgm:cxn modelId="{4902C18C-0322-43E3-88D2-7EF50CA51F2F}" type="presOf" srcId="{9D8F849B-8BE6-440A-91EF-513EFE2918C2}" destId="{2E0616FB-8F17-410C-B18E-490690527F9D}" srcOrd="0" destOrd="0" presId="urn:microsoft.com/office/officeart/2005/8/layout/hierarchy3#1"/>
    <dgm:cxn modelId="{F7BAD0D4-32C6-44A9-89D4-7602CAE65F20}" type="presOf" srcId="{A664EC5B-A549-400D-ABD6-3EF695D6FBE4}" destId="{C38CFD70-90F9-4B71-BF7F-4CBA8F8E65CF}" srcOrd="0" destOrd="0" presId="urn:microsoft.com/office/officeart/2005/8/layout/hierarchy3#1"/>
    <dgm:cxn modelId="{6B52C1CB-7C8B-4AB8-8697-BD150F9A9115}" type="presOf" srcId="{7928F537-3A89-4328-BD5A-038DF0202AAA}" destId="{7764D818-6F35-4519-9E0D-46DE63F7D215}" srcOrd="0" destOrd="0" presId="urn:microsoft.com/office/officeart/2005/8/layout/hierarchy3#1"/>
    <dgm:cxn modelId="{5C0D481C-F052-4C0B-BCB5-91551B2BF667}" srcId="{1226639F-E7EF-429B-A530-C34F6E7A3A72}" destId="{E97A568A-61DC-49A6-93D1-57F76992DAD2}" srcOrd="0" destOrd="0" parTransId="{F5D18685-8918-40A7-A970-CD988A7768D4}" sibTransId="{D6C1A708-0B15-4A42-8017-86AC4C0A341D}"/>
    <dgm:cxn modelId="{F008BCB0-9FDC-46B6-93E1-2694E1307EE5}" srcId="{852CCF7E-32A4-41CA-B29D-FCB889582C3D}" destId="{1226639F-E7EF-429B-A530-C34F6E7A3A72}" srcOrd="0" destOrd="0" parTransId="{89D87790-4651-451B-9C51-B01B022DBDCC}" sibTransId="{D64A67A9-C8DA-47B8-91D1-AD2B7211AA0A}"/>
    <dgm:cxn modelId="{7EAAA60A-5902-462F-8DE4-E7445EF897B8}" type="presOf" srcId="{DB066CB2-A500-423A-85C9-0655FE1964C9}" destId="{ED2C3752-42BE-48C0-ADA8-D907A15CD2E6}" srcOrd="0" destOrd="0" presId="urn:microsoft.com/office/officeart/2005/8/layout/hierarchy3#1"/>
    <dgm:cxn modelId="{E53FEA61-E079-46E5-B53C-17DACE8443A3}" type="presOf" srcId="{F5D18685-8918-40A7-A970-CD988A7768D4}" destId="{AED6F226-2B86-481F-9848-17F2B74C3CF2}" srcOrd="0" destOrd="0" presId="urn:microsoft.com/office/officeart/2005/8/layout/hierarchy3#1"/>
    <dgm:cxn modelId="{45C84673-CD04-4AE4-A3ED-DBFD9A0ACCB8}" type="presOf" srcId="{35C24402-762B-44C2-A968-6FB1E21B26F3}" destId="{03DDEBE8-BCCF-4755-91D9-14EA69816E8A}" srcOrd="0" destOrd="0" presId="urn:microsoft.com/office/officeart/2005/8/layout/hierarchy3#1"/>
    <dgm:cxn modelId="{F67E9B30-45C6-46E2-A4D5-760BEE982282}" type="presOf" srcId="{2D3475A4-30C6-4463-8EA2-9F85782A6A55}" destId="{EE2B918B-A17B-429B-B4A3-EBD1583A8B5D}" srcOrd="0" destOrd="0" presId="urn:microsoft.com/office/officeart/2005/8/layout/hierarchy3#1"/>
    <dgm:cxn modelId="{3B0A86DA-153F-468C-A601-F472E8DE4CB5}" type="presOf" srcId="{A4B91E85-B3B6-483D-8728-73ADA3FCFE1B}" destId="{B2215590-BF98-4A4C-A7C8-98A8F4CC4F09}" srcOrd="0" destOrd="0" presId="urn:microsoft.com/office/officeart/2005/8/layout/hierarchy3#1"/>
    <dgm:cxn modelId="{CBAED7AE-5394-45D9-ACCF-FF55B35DC89E}" type="presOf" srcId="{1226639F-E7EF-429B-A530-C34F6E7A3A72}" destId="{44B3EF3E-AA9D-4AED-8FCE-0AC3B5A55457}" srcOrd="1" destOrd="0" presId="urn:microsoft.com/office/officeart/2005/8/layout/hierarchy3#1"/>
    <dgm:cxn modelId="{BA3A19EE-F48D-48C9-9EA6-93545D5A1680}" type="presOf" srcId="{2CD9623A-1559-47C0-918D-50A23BD00906}" destId="{02A6EED9-1F5B-4A80-B5AD-FA9A9663D212}" srcOrd="0" destOrd="0" presId="urn:microsoft.com/office/officeart/2005/8/layout/hierarchy3#1"/>
    <dgm:cxn modelId="{A6D58EEC-239A-4BDE-B17C-B874FCC5AB77}" srcId="{852CCF7E-32A4-41CA-B29D-FCB889582C3D}" destId="{2D3475A4-30C6-4463-8EA2-9F85782A6A55}" srcOrd="1" destOrd="0" parTransId="{89108DA6-AEBA-4FBB-A5D4-C811ABB58BF0}" sibTransId="{65D93058-CEA5-4D88-B202-AD201BFE434C}"/>
    <dgm:cxn modelId="{1B9522D5-AE0B-425B-9DF5-5F15679899E5}" type="presOf" srcId="{C8F4E0AC-A3AC-4A6B-8148-E4288E0B31F7}" destId="{6311E6A7-A049-48F4-A607-34D073DA3E2D}" srcOrd="1" destOrd="0" presId="urn:microsoft.com/office/officeart/2005/8/layout/hierarchy3#1"/>
    <dgm:cxn modelId="{4BD69D4F-F061-479A-A016-109E47360F64}" type="presParOf" srcId="{F685866B-0C8F-4DA3-B990-1CBF20572D42}" destId="{F9DBBF59-B023-45DD-A0DE-44F0A173E4C6}" srcOrd="0" destOrd="0" presId="urn:microsoft.com/office/officeart/2005/8/layout/hierarchy3#1"/>
    <dgm:cxn modelId="{7955C92C-7129-4C2A-817A-8AFEEF4FC28F}" type="presParOf" srcId="{F9DBBF59-B023-45DD-A0DE-44F0A173E4C6}" destId="{DC7EC179-6449-4BCA-AFA1-1DD03DFC48E8}" srcOrd="0" destOrd="0" presId="urn:microsoft.com/office/officeart/2005/8/layout/hierarchy3#1"/>
    <dgm:cxn modelId="{DC782268-5975-4F57-8C40-2CEED8EF02DA}" type="presParOf" srcId="{DC7EC179-6449-4BCA-AFA1-1DD03DFC48E8}" destId="{261EB756-2A97-45A4-AF26-6968BB0AC9DE}" srcOrd="0" destOrd="0" presId="urn:microsoft.com/office/officeart/2005/8/layout/hierarchy3#1"/>
    <dgm:cxn modelId="{58F49722-A09C-4651-8BD4-63902B8BAE5B}" type="presParOf" srcId="{DC7EC179-6449-4BCA-AFA1-1DD03DFC48E8}" destId="{44B3EF3E-AA9D-4AED-8FCE-0AC3B5A55457}" srcOrd="1" destOrd="0" presId="urn:microsoft.com/office/officeart/2005/8/layout/hierarchy3#1"/>
    <dgm:cxn modelId="{0D6872AA-D5A9-412C-B2B8-A77073C57873}" type="presParOf" srcId="{F9DBBF59-B023-45DD-A0DE-44F0A173E4C6}" destId="{7966AEFA-2BCA-445C-BCF6-143BF08D45F4}" srcOrd="1" destOrd="0" presId="urn:microsoft.com/office/officeart/2005/8/layout/hierarchy3#1"/>
    <dgm:cxn modelId="{2892EFF9-BBBD-46B8-8F76-985806938A1B}" type="presParOf" srcId="{7966AEFA-2BCA-445C-BCF6-143BF08D45F4}" destId="{AED6F226-2B86-481F-9848-17F2B74C3CF2}" srcOrd="0" destOrd="0" presId="urn:microsoft.com/office/officeart/2005/8/layout/hierarchy3#1"/>
    <dgm:cxn modelId="{79E9B6DF-D7B9-4913-91CA-42EAFB97C1CC}" type="presParOf" srcId="{7966AEFA-2BCA-445C-BCF6-143BF08D45F4}" destId="{0AE765BE-1EF4-48ED-8940-2DDC05B41C99}" srcOrd="1" destOrd="0" presId="urn:microsoft.com/office/officeart/2005/8/layout/hierarchy3#1"/>
    <dgm:cxn modelId="{7D6C016E-4602-49E9-8723-1C267D0A1872}" type="presParOf" srcId="{7966AEFA-2BCA-445C-BCF6-143BF08D45F4}" destId="{7764D818-6F35-4519-9E0D-46DE63F7D215}" srcOrd="2" destOrd="0" presId="urn:microsoft.com/office/officeart/2005/8/layout/hierarchy3#1"/>
    <dgm:cxn modelId="{5016B1CA-DDB9-41D7-94FE-5CA425712C3E}" type="presParOf" srcId="{7966AEFA-2BCA-445C-BCF6-143BF08D45F4}" destId="{E22C58D2-D4E8-4ED1-B5CF-13C9EF79D444}" srcOrd="3" destOrd="0" presId="urn:microsoft.com/office/officeart/2005/8/layout/hierarchy3#1"/>
    <dgm:cxn modelId="{CFFAB75C-EE63-456A-9A6D-6E0315ED226A}" type="presParOf" srcId="{F685866B-0C8F-4DA3-B990-1CBF20572D42}" destId="{70475881-2BDC-4F0F-810C-BE1C2000B3ED}" srcOrd="1" destOrd="0" presId="urn:microsoft.com/office/officeart/2005/8/layout/hierarchy3#1"/>
    <dgm:cxn modelId="{AD014C82-9ED1-4B0A-BB0B-2F860E145C73}" type="presParOf" srcId="{70475881-2BDC-4F0F-810C-BE1C2000B3ED}" destId="{F6999686-A5AD-4E85-909B-EAFE9F3FAE22}" srcOrd="0" destOrd="0" presId="urn:microsoft.com/office/officeart/2005/8/layout/hierarchy3#1"/>
    <dgm:cxn modelId="{2890F222-316F-41B7-B568-CF826CC1C899}" type="presParOf" srcId="{F6999686-A5AD-4E85-909B-EAFE9F3FAE22}" destId="{EE2B918B-A17B-429B-B4A3-EBD1583A8B5D}" srcOrd="0" destOrd="0" presId="urn:microsoft.com/office/officeart/2005/8/layout/hierarchy3#1"/>
    <dgm:cxn modelId="{0F5F7B97-90C4-4362-AA1B-41AAB6AB1003}" type="presParOf" srcId="{F6999686-A5AD-4E85-909B-EAFE9F3FAE22}" destId="{5A90D0A8-79C4-430A-89E7-9DE223581A0E}" srcOrd="1" destOrd="0" presId="urn:microsoft.com/office/officeart/2005/8/layout/hierarchy3#1"/>
    <dgm:cxn modelId="{4B5911BC-0B42-4A0D-8907-BECF060873DF}" type="presParOf" srcId="{70475881-2BDC-4F0F-810C-BE1C2000B3ED}" destId="{6563CA3B-0B5B-49CE-A3DE-118C66CF4A51}" srcOrd="1" destOrd="0" presId="urn:microsoft.com/office/officeart/2005/8/layout/hierarchy3#1"/>
    <dgm:cxn modelId="{48CBBA2C-CB2B-4352-BFCF-EA7DA902FAE6}" type="presParOf" srcId="{6563CA3B-0B5B-49CE-A3DE-118C66CF4A51}" destId="{03DDEBE8-BCCF-4755-91D9-14EA69816E8A}" srcOrd="0" destOrd="0" presId="urn:microsoft.com/office/officeart/2005/8/layout/hierarchy3#1"/>
    <dgm:cxn modelId="{EB512205-68CC-44F6-9801-850843C05228}" type="presParOf" srcId="{6563CA3B-0B5B-49CE-A3DE-118C66CF4A51}" destId="{B2215590-BF98-4A4C-A7C8-98A8F4CC4F09}" srcOrd="1" destOrd="0" presId="urn:microsoft.com/office/officeart/2005/8/layout/hierarchy3#1"/>
    <dgm:cxn modelId="{6D4DF48D-2796-4404-AE85-6B2487B49EB8}" type="presParOf" srcId="{6563CA3B-0B5B-49CE-A3DE-118C66CF4A51}" destId="{2E0616FB-8F17-410C-B18E-490690527F9D}" srcOrd="2" destOrd="0" presId="urn:microsoft.com/office/officeart/2005/8/layout/hierarchy3#1"/>
    <dgm:cxn modelId="{B6667CA8-664E-42A8-A49F-C11D37B7C904}" type="presParOf" srcId="{6563CA3B-0B5B-49CE-A3DE-118C66CF4A51}" destId="{ED2C3752-42BE-48C0-ADA8-D907A15CD2E6}" srcOrd="3" destOrd="0" presId="urn:microsoft.com/office/officeart/2005/8/layout/hierarchy3#1"/>
    <dgm:cxn modelId="{C69DF045-D8A8-4E1C-BEDC-1577116453AB}" type="presParOf" srcId="{F685866B-0C8F-4DA3-B990-1CBF20572D42}" destId="{3D208FE7-FABE-497C-98A7-78EB7F6C466D}" srcOrd="2" destOrd="0" presId="urn:microsoft.com/office/officeart/2005/8/layout/hierarchy3#1"/>
    <dgm:cxn modelId="{7EF07C95-C446-47A8-9708-A5AD2860C08D}" type="presParOf" srcId="{3D208FE7-FABE-497C-98A7-78EB7F6C466D}" destId="{082767EE-9015-4A4A-967A-6C0525B2FE0E}" srcOrd="0" destOrd="0" presId="urn:microsoft.com/office/officeart/2005/8/layout/hierarchy3#1"/>
    <dgm:cxn modelId="{20851FFC-14CB-4420-90D9-02DB43DC7518}" type="presParOf" srcId="{082767EE-9015-4A4A-967A-6C0525B2FE0E}" destId="{0F0EA9FB-2D25-423A-9E85-E3166B3120D3}" srcOrd="0" destOrd="0" presId="urn:microsoft.com/office/officeart/2005/8/layout/hierarchy3#1"/>
    <dgm:cxn modelId="{EC3D7A9E-98DE-4C38-AF64-5FDD6D11137A}" type="presParOf" srcId="{082767EE-9015-4A4A-967A-6C0525B2FE0E}" destId="{6311E6A7-A049-48F4-A607-34D073DA3E2D}" srcOrd="1" destOrd="0" presId="urn:microsoft.com/office/officeart/2005/8/layout/hierarchy3#1"/>
    <dgm:cxn modelId="{C8D1C1C8-9FF0-47C2-BCCE-938223470BC0}" type="presParOf" srcId="{3D208FE7-FABE-497C-98A7-78EB7F6C466D}" destId="{C0082730-0CA9-4666-8CA6-F779B81B96F2}" srcOrd="1" destOrd="0" presId="urn:microsoft.com/office/officeart/2005/8/layout/hierarchy3#1"/>
    <dgm:cxn modelId="{1C47BF16-0F7F-4EF3-BE81-02F9D85C6B24}" type="presParOf" srcId="{C0082730-0CA9-4666-8CA6-F779B81B96F2}" destId="{02A6EED9-1F5B-4A80-B5AD-FA9A9663D212}" srcOrd="0" destOrd="0" presId="urn:microsoft.com/office/officeart/2005/8/layout/hierarchy3#1"/>
    <dgm:cxn modelId="{5D842F6F-ECF2-4FB3-A1BF-7462450C19F6}" type="presParOf" srcId="{C0082730-0CA9-4666-8CA6-F779B81B96F2}" destId="{11B0BF5E-E51B-4217-AB94-A550BDA4C99F}" srcOrd="1" destOrd="0" presId="urn:microsoft.com/office/officeart/2005/8/layout/hierarchy3#1"/>
    <dgm:cxn modelId="{32302833-E084-4A45-8A02-5981E5896078}" type="presParOf" srcId="{C0082730-0CA9-4666-8CA6-F779B81B96F2}" destId="{C38CFD70-90F9-4B71-BF7F-4CBA8F8E65CF}" srcOrd="2" destOrd="0" presId="urn:microsoft.com/office/officeart/2005/8/layout/hierarchy3#1"/>
    <dgm:cxn modelId="{CC0EEBBA-FC18-4DED-9237-904272D4C218}" type="presParOf" srcId="{C0082730-0CA9-4666-8CA6-F779B81B96F2}" destId="{FC8C4FA1-D323-4143-826B-EDEFE2EF67A9}" srcOrd="3" destOrd="0" presId="urn:microsoft.com/office/officeart/2005/8/layout/hierarchy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F9E6C-BCB5-446A-B302-F3DFF38E443C}">
      <dsp:nvSpPr>
        <dsp:cNvPr id="0" name=""/>
        <dsp:cNvSpPr/>
      </dsp:nvSpPr>
      <dsp:spPr>
        <a:xfrm>
          <a:off x="0" y="16847"/>
          <a:ext cx="12192000" cy="917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Предполагаемая продолжительность жизни пациента менее 1 года;</a:t>
          </a:r>
          <a:endParaRPr lang="ru-RU" sz="1800" b="1" kern="1200" dirty="0"/>
        </a:p>
      </dsp:txBody>
      <dsp:txXfrm>
        <a:off x="44778" y="61625"/>
        <a:ext cx="12102444" cy="827724"/>
      </dsp:txXfrm>
    </dsp:sp>
    <dsp:sp modelId="{463077BF-1A9A-473B-8C5C-463A450EF7BE}">
      <dsp:nvSpPr>
        <dsp:cNvPr id="0" name=""/>
        <dsp:cNvSpPr/>
      </dsp:nvSpPr>
      <dsp:spPr>
        <a:xfrm>
          <a:off x="0" y="1075247"/>
          <a:ext cx="12192000" cy="917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Снижение функциональной активности (общее состояние по шкале </a:t>
          </a:r>
          <a:r>
            <a:rPr lang="ru-RU" sz="1800" b="1" kern="1200" dirty="0" err="1" smtClean="0"/>
            <a:t>Карновского</a:t>
          </a:r>
          <a:r>
            <a:rPr lang="ru-RU" sz="1800" b="1" kern="1200" dirty="0" smtClean="0"/>
            <a:t>  &lt; 50%);</a:t>
          </a:r>
          <a:endParaRPr lang="ru-RU" sz="1800" b="1" kern="1200" dirty="0"/>
        </a:p>
      </dsp:txBody>
      <dsp:txXfrm>
        <a:off x="44778" y="1120025"/>
        <a:ext cx="12102444" cy="827724"/>
      </dsp:txXfrm>
    </dsp:sp>
    <dsp:sp modelId="{DA2038AE-F16B-45EF-9D8F-6803C6B56494}">
      <dsp:nvSpPr>
        <dsp:cNvPr id="0" name=""/>
        <dsp:cNvSpPr/>
      </dsp:nvSpPr>
      <dsp:spPr>
        <a:xfrm>
          <a:off x="0" y="2133647"/>
          <a:ext cx="12192000" cy="917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Потеря массы тела более чем на 10% за последние 6 мес.;</a:t>
          </a:r>
          <a:endParaRPr lang="ru-RU" sz="1800" b="1" kern="1200" dirty="0"/>
        </a:p>
      </dsp:txBody>
      <dsp:txXfrm>
        <a:off x="44778" y="2178425"/>
        <a:ext cx="12102444" cy="827724"/>
      </dsp:txXfrm>
    </dsp:sp>
    <dsp:sp modelId="{FBE9E362-4796-40BC-B1A3-2D1E0CFDCEA6}">
      <dsp:nvSpPr>
        <dsp:cNvPr id="0" name=""/>
        <dsp:cNvSpPr/>
      </dsp:nvSpPr>
      <dsp:spPr>
        <a:xfrm>
          <a:off x="0" y="3192047"/>
          <a:ext cx="12192000" cy="917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Уровень сывороточного альбумина крови менее 25 г/л;</a:t>
          </a:r>
          <a:endParaRPr lang="ru-RU" sz="1800" b="1" kern="1200" dirty="0"/>
        </a:p>
      </dsp:txBody>
      <dsp:txXfrm>
        <a:off x="44778" y="3236825"/>
        <a:ext cx="12102444" cy="827724"/>
      </dsp:txXfrm>
    </dsp:sp>
    <dsp:sp modelId="{1CAEBA33-6822-4945-9A36-E2853B36FAFF}">
      <dsp:nvSpPr>
        <dsp:cNvPr id="0" name=""/>
        <dsp:cNvSpPr/>
      </dsp:nvSpPr>
      <dsp:spPr>
        <a:xfrm>
          <a:off x="0" y="4250448"/>
          <a:ext cx="12192000" cy="917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Ухудшение общего состояния на фоне прогрессирования неизлечимого хронического заболевания и плохой прогноз, несмотря на оптимально проводимое специализированное лечение</a:t>
          </a:r>
          <a:endParaRPr lang="ru-RU" sz="1800" b="1" kern="1200" dirty="0"/>
        </a:p>
      </dsp:txBody>
      <dsp:txXfrm>
        <a:off x="44778" y="4295226"/>
        <a:ext cx="12102444" cy="827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B39C8-4F5B-4340-826B-0E7F82FAC6C1}">
      <dsp:nvSpPr>
        <dsp:cNvPr id="0" name=""/>
        <dsp:cNvSpPr/>
      </dsp:nvSpPr>
      <dsp:spPr>
        <a:xfrm>
          <a:off x="0" y="0"/>
          <a:ext cx="12192000" cy="12548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/>
            <a:t>функциональная активность снижена в связи с прогрессирующим заболеванием</a:t>
          </a:r>
          <a:r>
            <a:rPr lang="ru-RU" sz="3500" b="0" kern="1200" dirty="0" smtClean="0"/>
            <a:t>;</a:t>
          </a:r>
          <a:endParaRPr lang="ru-RU" sz="3500" b="0" kern="1200" dirty="0"/>
        </a:p>
      </dsp:txBody>
      <dsp:txXfrm>
        <a:off x="61256" y="61256"/>
        <a:ext cx="12069488" cy="1132313"/>
      </dsp:txXfrm>
    </dsp:sp>
    <dsp:sp modelId="{88B9A227-03C5-46AC-8848-80279F810C3D}">
      <dsp:nvSpPr>
        <dsp:cNvPr id="0" name=""/>
        <dsp:cNvSpPr/>
      </dsp:nvSpPr>
      <dsp:spPr>
        <a:xfrm>
          <a:off x="0" y="1591143"/>
          <a:ext cx="12192000" cy="12548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/>
            <a:t>тяжесть состояния не позволяет проводить специализированное лечение рака;</a:t>
          </a:r>
          <a:endParaRPr lang="ru-RU" sz="3200" b="0" kern="1200" dirty="0"/>
        </a:p>
      </dsp:txBody>
      <dsp:txXfrm>
        <a:off x="61256" y="1652399"/>
        <a:ext cx="12069488" cy="1132313"/>
      </dsp:txXfrm>
    </dsp:sp>
    <dsp:sp modelId="{890F68FC-D53A-4A09-B827-89BEC8260176}">
      <dsp:nvSpPr>
        <dsp:cNvPr id="0" name=""/>
        <dsp:cNvSpPr/>
      </dsp:nvSpPr>
      <dsp:spPr>
        <a:xfrm>
          <a:off x="0" y="3033168"/>
          <a:ext cx="12192000" cy="12548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/>
            <a:t>наличие метастатических поражений и отрицательного прогноза на выздоровление.</a:t>
          </a:r>
          <a:endParaRPr lang="ru-RU" sz="3200" b="0" kern="1200" dirty="0"/>
        </a:p>
      </dsp:txBody>
      <dsp:txXfrm>
        <a:off x="61256" y="3094424"/>
        <a:ext cx="12069488" cy="11323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#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#1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2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5C52A-93F5-47F5-BC06-195D3A8DC10D}" type="datetimeFigureOut">
              <a:rPr lang="ru-RU" smtClean="0"/>
              <a:pPr/>
              <a:t>18.02.2026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1E520-6081-4C11-8ADD-DBBE91E96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77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sp-pain.org/AM/Template.cfm?Section=Press_Release&amp;Template=/CM/ContentDisplay.cfm&amp;ContentID=2908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iasp-pain.org/PainSummit/Australia_2010PainStrategy.pdf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3F8C479-8BAD-40EF-B545-516DA08C6422}" type="slidenum">
              <a:rPr lang="ru-RU" altLang="ru-RU">
                <a:latin typeface="Calibri" panose="020F0502020204030204" pitchFamily="34" charset="0"/>
              </a:rPr>
              <a:pPr eaLnBrk="1" hangingPunct="1"/>
              <a:t>10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652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1E520-6081-4C11-8ADD-DBBE91E96202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1E520-6081-4C11-8ADD-DBBE91E96202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89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 panose="020B0604020202020204"/>
            </a:endParaRPr>
          </a:p>
        </p:txBody>
      </p:sp>
      <p:sp>
        <p:nvSpPr>
          <p:cNvPr id="1899" name="CustomShape 3"/>
          <p:cNvSpPr/>
          <p:nvPr/>
        </p:nvSpPr>
        <p:spPr>
          <a:xfrm>
            <a:off x="3884400" y="8685720"/>
            <a:ext cx="2971800" cy="456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561B848B-4FA5-4753-8BA0-02018EF8F402}" type="slidenum">
              <a:rPr lang="ru-RU" sz="1200" b="0" strike="noStrike" spc="-1">
                <a:solidFill>
                  <a:srgbClr val="000000"/>
                </a:solidFill>
                <a:latin typeface="Calibri" panose="020F0502020204030204"/>
                <a:ea typeface="+mn-ea"/>
              </a:rPr>
              <a:pPr algn="r">
                <a:lnSpc>
                  <a:spcPct val="100000"/>
                </a:lnSpc>
              </a:pPr>
              <a:t>40</a:t>
            </a:fld>
            <a:endParaRPr lang="ru-RU" sz="1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fld id="{8AF0BE33-7F80-4298-A1F9-F7B9C19CB6C1}" type="slidenum">
              <a:rPr lang="ru-RU" sz="1200" b="0" strike="noStrike" spc="-1">
                <a:latin typeface="Times New Roman" panose="02020603050405020304"/>
              </a:rPr>
              <a:pPr algn="ctr">
                <a:lnSpc>
                  <a:spcPct val="100000"/>
                </a:lnSpc>
              </a:pPr>
              <a:t>41</a:t>
            </a:fld>
            <a:endParaRPr lang="ru-RU" sz="1200" b="0" strike="noStrike" spc="-1">
              <a:latin typeface="Times New Roman" panose="02020603050405020304"/>
            </a:endParaRPr>
          </a:p>
        </p:txBody>
      </p:sp>
      <p:sp>
        <p:nvSpPr>
          <p:cNvPr id="190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1238" cy="3427413"/>
          </a:xfrm>
          <a:prstGeom prst="rect">
            <a:avLst/>
          </a:prstGeom>
        </p:spPr>
      </p:sp>
      <p:sp>
        <p:nvSpPr>
          <p:cNvPr id="1902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fld id="{B7CC9ED1-C1FC-44D6-AF54-20F4053CD582}" type="slidenum">
              <a:rPr lang="ru-RU" sz="1200" b="0" strike="noStrike" spc="-1">
                <a:latin typeface="Times New Roman" panose="02020603050405020304"/>
              </a:rPr>
              <a:pPr algn="ctr">
                <a:lnSpc>
                  <a:spcPct val="100000"/>
                </a:lnSpc>
              </a:pPr>
              <a:t>42</a:t>
            </a:fld>
            <a:endParaRPr lang="ru-RU" sz="1200" b="0" strike="noStrike" spc="-1">
              <a:latin typeface="Times New Roman" panose="02020603050405020304"/>
            </a:endParaRPr>
          </a:p>
        </p:txBody>
      </p:sp>
      <p:sp>
        <p:nvSpPr>
          <p:cNvPr id="190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1238" cy="3427413"/>
          </a:xfrm>
          <a:prstGeom prst="rect">
            <a:avLst/>
          </a:prstGeom>
        </p:spPr>
      </p:sp>
      <p:sp>
        <p:nvSpPr>
          <p:cNvPr id="1905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685800"/>
            <a:ext cx="6091238" cy="3427413"/>
          </a:xfrm>
          <a:ln/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noFill/>
          <a:ln/>
        </p:spPr>
        <p:txBody>
          <a:bodyPr/>
          <a:lstStyle/>
          <a:p>
            <a:pPr eaLnBrk="1" hangingPunct="1"/>
            <a:endParaRPr lang="en-GB" b="1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0E4A0-855C-404D-9002-77BBEF9B5E7F}" type="slidenum">
              <a:rPr lang="ru-RU" smtClean="0">
                <a:solidFill>
                  <a:prstClr val="black"/>
                </a:solidFill>
              </a:rPr>
              <a:pPr/>
              <a:t>45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82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1E520-6081-4C11-8ADD-DBBE91E96202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Аналогично </a:t>
            </a:r>
            <a:r>
              <a:rPr lang="ru-RU" dirty="0" err="1"/>
              <a:t>трамадолу</a:t>
            </a:r>
            <a:r>
              <a:rPr lang="ru-RU" dirty="0"/>
              <a:t> представляет собой опиоидный анальгетик со смешанным механизмом действия, однако имеет ряд выгодных отличий от своего прототипа. </a:t>
            </a:r>
            <a:r>
              <a:rPr lang="ru-RU" dirty="0" err="1"/>
              <a:t>Тапентадол</a:t>
            </a:r>
            <a:r>
              <a:rPr lang="ru-RU" dirty="0"/>
              <a:t> является «чистым» агонистом μ-опиоидных рецепторов; </a:t>
            </a:r>
            <a:r>
              <a:rPr lang="ru-RU" dirty="0" err="1"/>
              <a:t>неопиоидный</a:t>
            </a:r>
            <a:r>
              <a:rPr lang="ru-RU" dirty="0"/>
              <a:t> компонент механизма действия реализуется за счет ингибирования обратного захвата моноаминов, преимущественно норадреналина. Таким образом, по сравнению с </a:t>
            </a:r>
            <a:r>
              <a:rPr lang="ru-RU" dirty="0" err="1"/>
              <a:t>трамадолом</a:t>
            </a:r>
            <a:r>
              <a:rPr lang="ru-RU" dirty="0"/>
              <a:t> терапия </a:t>
            </a:r>
            <a:r>
              <a:rPr lang="ru-RU" dirty="0" err="1"/>
              <a:t>тапентадолом</a:t>
            </a:r>
            <a:r>
              <a:rPr lang="ru-RU" dirty="0"/>
              <a:t> теоретически сопровождается меньшим риском возникновения серотонинового синдрома, а также лекарственных взаимодействий с </a:t>
            </a:r>
            <a:r>
              <a:rPr lang="ru-RU" dirty="0" err="1"/>
              <a:t>серотонинергическими</a:t>
            </a:r>
            <a:r>
              <a:rPr lang="ru-RU" dirty="0"/>
              <a:t> препаратами. Помимо этого, к клинически важным отличиям </a:t>
            </a:r>
            <a:r>
              <a:rPr lang="ru-RU" dirty="0" err="1"/>
              <a:t>тапентадола</a:t>
            </a:r>
            <a:r>
              <a:rPr lang="ru-RU" dirty="0"/>
              <a:t> от </a:t>
            </a:r>
            <a:r>
              <a:rPr lang="ru-RU" dirty="0" err="1"/>
              <a:t>трамадола</a:t>
            </a:r>
            <a:r>
              <a:rPr lang="ru-RU" dirty="0"/>
              <a:t> относятся более высокий анальгетический потенциал и возможность использования </a:t>
            </a:r>
            <a:r>
              <a:rPr lang="ru-RU" dirty="0" err="1"/>
              <a:t>тапентадола</a:t>
            </a:r>
            <a:r>
              <a:rPr lang="ru-RU" dirty="0"/>
              <a:t> для лечения сильной боли; исходная активность молекулы и цитохром-независимый метаболизм до неактивных метаболитов. Воздействие на моноаминергическую систему дополняет опиоидный эффект </a:t>
            </a:r>
            <a:r>
              <a:rPr lang="ru-RU" dirty="0" err="1"/>
              <a:t>тапентадола</a:t>
            </a:r>
            <a:r>
              <a:rPr lang="ru-RU" dirty="0"/>
              <a:t> при </a:t>
            </a:r>
            <a:r>
              <a:rPr lang="ru-RU" dirty="0" err="1"/>
              <a:t>нейропатическом</a:t>
            </a:r>
            <a:r>
              <a:rPr lang="ru-RU" dirty="0"/>
              <a:t> типе боли онкологического и неонкологического генеза [115,116,117].</a:t>
            </a:r>
          </a:p>
          <a:p>
            <a:r>
              <a:rPr lang="ru-RU" dirty="0"/>
              <a:t>У пациентов с тяжелой печеночной или почечной недостаточностью применение </a:t>
            </a:r>
            <a:r>
              <a:rPr lang="ru-RU" dirty="0" err="1"/>
              <a:t>тапентадола</a:t>
            </a:r>
            <a:r>
              <a:rPr lang="ru-RU" dirty="0"/>
              <a:t> противопоказано; при умеренно выраженной печеночной недостаточности необходимо соблюдать осторожность и уменьшать стартовую суточную дозу на 50%.</a:t>
            </a:r>
          </a:p>
          <a:p>
            <a:r>
              <a:rPr lang="ru-RU" dirty="0"/>
              <a:t>Анальгетический потенциал </a:t>
            </a:r>
            <a:r>
              <a:rPr lang="ru-RU" dirty="0" err="1"/>
              <a:t>тапентадола</a:t>
            </a:r>
            <a:r>
              <a:rPr lang="ru-RU" dirty="0"/>
              <a:t> в сравнении с пероральным морфином: 0,3-0,4. Предназначен для терапии боли умеренной и сильной интенсивности, требующей назначения опиоидных анальгетиков. Таблетки пролонгированного действия показаны для терапии хронической боли, тогда как таблетки с немедленным высвобождением – для лечения острой боли. В суточной дозе 100 мг может использоваться для терапии умеренной боли как альтернатива </a:t>
            </a:r>
            <a:r>
              <a:rPr lang="ru-RU" dirty="0" err="1"/>
              <a:t>трамадолу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1E520-6081-4C11-8ADD-DBBE91E96202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1E520-6081-4C11-8ADD-DBBE91E96202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BA702-EFA0-4520-AA12-C7546BBE84E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1E520-6081-4C11-8ADD-DBBE91E96202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3D10297-ED77-4B6C-853A-EE42F5E80212}" type="slidenum">
              <a:rPr lang="ru-RU" sz="1200" b="0" strike="noStrike" spc="-1">
                <a:latin typeface="Arial" panose="020B0604020202020204"/>
              </a:rPr>
              <a:pPr algn="r">
                <a:lnSpc>
                  <a:spcPct val="100000"/>
                </a:lnSpc>
              </a:pPr>
              <a:t>16</a:t>
            </a:fld>
            <a:endParaRPr lang="ru-RU" sz="1200" b="0" strike="noStrike" spc="-1">
              <a:latin typeface="Times New Roman" panose="02020603050405020304"/>
            </a:endParaRPr>
          </a:p>
        </p:txBody>
      </p:sp>
      <p:sp>
        <p:nvSpPr>
          <p:cNvPr id="181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813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5900" indent="-215900">
              <a:lnSpc>
                <a:spcPct val="100000"/>
              </a:lnSpc>
            </a:pPr>
            <a:r>
              <a:rPr lang="ru-RU" sz="2000" b="0" strike="noStrike" spc="-1" dirty="0">
                <a:latin typeface="Arial" panose="020B0604020202020204"/>
              </a:rPr>
              <a:t>Если учесть, что боль является значимым симптомом у половины больных на начальных стадиях болезни, у 75% при ее распространении и в 90% в терминальной стадии, то число нуждающихся в обезболивающей терапии в нашей стране составит не менее 430 тыс.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6DD00FF-9CF6-41E4-99E0-1BEDA7D4ECE1}" type="slidenum">
              <a:rPr lang="ru-RU" sz="1200" b="0" strike="noStrike" spc="-1">
                <a:solidFill>
                  <a:srgbClr val="000000"/>
                </a:solidFill>
                <a:latin typeface="Times New Roman" panose="02020603050405020304"/>
              </a:rPr>
              <a:pPr algn="r">
                <a:lnSpc>
                  <a:spcPct val="100000"/>
                </a:lnSpc>
              </a:pPr>
              <a:t>19</a:t>
            </a:fld>
            <a:endParaRPr lang="ru-RU" sz="1200" b="0" strike="noStrike" spc="-1">
              <a:latin typeface="Times New Roman" panose="02020603050405020304"/>
            </a:endParaRPr>
          </a:p>
        </p:txBody>
      </p:sp>
      <p:sp>
        <p:nvSpPr>
          <p:cNvPr id="1818" name="PlaceHolder 2"/>
          <p:cNvSpPr>
            <a:spLocks noGrp="1"/>
          </p:cNvSpPr>
          <p:nvPr>
            <p:ph type="body"/>
          </p:nvPr>
        </p:nvSpPr>
        <p:spPr>
          <a:xfrm>
            <a:off x="685800" y="4373640"/>
            <a:ext cx="5486040" cy="55558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5900" indent="-215900">
              <a:lnSpc>
                <a:spcPct val="100000"/>
              </a:lnSpc>
            </a:pPr>
            <a:r>
              <a:rPr lang="ru-RU" sz="900" b="1" strike="noStrike" spc="-1">
                <a:latin typeface="Arial" panose="020B0604020202020204"/>
              </a:rPr>
              <a:t>Примечания докладчика</a:t>
            </a:r>
            <a:endParaRPr lang="ru-RU" sz="9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000" b="0" strike="noStrike" spc="-1">
                <a:latin typeface="Arial" panose="020B0604020202020204"/>
              </a:rPr>
              <a:t>На данном слайде схематически представлены стадии острой и хронической боли.</a:t>
            </a:r>
          </a:p>
          <a:p>
            <a:pPr marL="215900" indent="-215900">
              <a:lnSpc>
                <a:spcPct val="100000"/>
              </a:lnSpc>
            </a:pPr>
            <a:r>
              <a:rPr lang="ru-RU" sz="1000" b="0" strike="noStrike" spc="-1">
                <a:latin typeface="Arial" panose="020B0604020202020204"/>
              </a:rPr>
              <a:t>Острая боль может расцениваться в качестве сигнала повреждения ткани, свидетельствующего о наличии патологического состояния, и, таким образом, привлекающего внимание пациента к необходимости поиска лечения или защиты пораженной области от последующего повреждения. Большинство эпизодов острой боли купируется самостоятельно. В то же время, при персистировании в течение более длительного периода времени, чем ожидается для заживления повреждения, что обычно составляет 3 месяца, острая боль становится хронической. Рецидивирующая острая боль не является хронической.</a:t>
            </a:r>
          </a:p>
          <a:p>
            <a:pPr marL="215900" indent="-215900">
              <a:lnSpc>
                <a:spcPct val="100000"/>
              </a:lnSpc>
            </a:pPr>
            <a:r>
              <a:rPr lang="ru-RU" sz="1000" b="0" strike="noStrike" spc="-1">
                <a:latin typeface="Arial" panose="020B0604020202020204"/>
              </a:rPr>
              <a:t>Хроническая боль также определяется как боль, которая уже не служит в качестве защитной функции, вместо чего ухудшает состояние здоровья и функциональные возможности организма. Хронические болевые синдромы могут иметь общий патофизиологический механизм, который может быть полностью ноцицептивным, нейропатическим или соответствующим центральной сенситизации/дисфункциональной боли, либо может иметь смешанный генез, соответствуя комбинации нескольких патофизиологических механизмов.</a:t>
            </a:r>
          </a:p>
          <a:p>
            <a:pPr marL="215900" indent="-215900">
              <a:lnSpc>
                <a:spcPct val="100000"/>
              </a:lnSpc>
            </a:pPr>
            <a:r>
              <a:rPr lang="ru-RU" sz="1000" b="0" strike="noStrike" spc="-1">
                <a:latin typeface="Arial" panose="020B0604020202020204"/>
              </a:rPr>
              <a:t>Важно дифференцировать хроническую боль от состояния, характеризующегося рецидивирующими эпизодами острой боли, поскольку эти две ситуации предусматривают использование различных стратегий лечения.</a:t>
            </a:r>
          </a:p>
          <a:p>
            <a:pPr marL="215900" indent="-215900">
              <a:lnSpc>
                <a:spcPct val="100000"/>
              </a:lnSpc>
            </a:pPr>
            <a:endParaRPr lang="ru-RU" sz="1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000" b="1" strike="noStrike" spc="-1">
                <a:latin typeface="Arial" panose="020B0604020202020204"/>
              </a:rPr>
              <a:t>Литература</a:t>
            </a:r>
            <a:endParaRPr lang="ru-RU" sz="1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000" b="0" strike="noStrike" spc="-1">
                <a:latin typeface="Arial" panose="020B0604020202020204"/>
              </a:rPr>
              <a:t>Chapman CR, Stillman M. In: Kruger L (ed). </a:t>
            </a:r>
            <a:r>
              <a:rPr lang="ru-RU" sz="1000" b="0" i="1" strike="noStrike" spc="-1">
                <a:latin typeface="Arial" panose="020B0604020202020204"/>
              </a:rPr>
              <a:t>Pain and Touch. </a:t>
            </a:r>
            <a:r>
              <a:rPr lang="ru-RU" sz="1000" b="0" strike="noStrike" spc="-1">
                <a:latin typeface="Arial" panose="020B0604020202020204"/>
              </a:rPr>
              <a:t>Academic Press; New York, NY: 1996.</a:t>
            </a:r>
          </a:p>
          <a:p>
            <a:pPr marL="215900" indent="-215900">
              <a:lnSpc>
                <a:spcPct val="100000"/>
              </a:lnSpc>
            </a:pPr>
            <a:r>
              <a:rPr lang="ru-RU" sz="1000" b="0" strike="noStrike" spc="-1">
                <a:latin typeface="Arial" panose="020B0604020202020204"/>
              </a:rPr>
              <a:t>Cole BE. Pain Management: classifying, understanding, and treating pain. </a:t>
            </a:r>
            <a:r>
              <a:rPr lang="ru-RU" sz="1000" b="0" i="1" strike="noStrike" spc="-1">
                <a:latin typeface="Arial" panose="020B0604020202020204"/>
              </a:rPr>
              <a:t>Hosp Physician </a:t>
            </a:r>
            <a:r>
              <a:rPr lang="ru-RU" sz="1000" b="0" strike="noStrike" spc="-1">
                <a:latin typeface="Arial" panose="020B0604020202020204"/>
              </a:rPr>
              <a:t>2002; 38(6):23-30.</a:t>
            </a:r>
          </a:p>
          <a:p>
            <a:pPr marL="215900" indent="-215900">
              <a:lnSpc>
                <a:spcPct val="100000"/>
              </a:lnSpc>
            </a:pPr>
            <a:r>
              <a:rPr lang="ru-RU" sz="1000" b="0" strike="noStrike" spc="-1">
                <a:latin typeface="Arial" panose="020B0604020202020204"/>
              </a:rPr>
              <a:t>International Association for the Study of Pain. </a:t>
            </a:r>
            <a:r>
              <a:rPr lang="ru-RU" sz="1000" b="0" i="1" strike="noStrike" spc="-1">
                <a:latin typeface="Arial" panose="020B0604020202020204"/>
              </a:rPr>
              <a:t>Unrelieved Pain Is a Major Global Healthcare Problem. </a:t>
            </a:r>
            <a:r>
              <a:rPr lang="ru-RU" sz="1000" b="0" strike="noStrike" spc="-1">
                <a:latin typeface="Arial" panose="020B0604020202020204"/>
              </a:rPr>
              <a:t>С изменениями из: </a:t>
            </a:r>
            <a:r>
              <a:rPr lang="ru-RU" sz="1000" b="0" u="sng" strike="noStrike" spc="-1">
                <a:solidFill>
                  <a:srgbClr val="000000"/>
                </a:solidFill>
                <a:uFillTx/>
                <a:latin typeface="Arial" panose="020B0604020202020204"/>
                <a:hlinkClick r:id="rId3"/>
              </a:rPr>
              <a:t>http://www.iasp-pain.org/AM/Template.cfm?Section=Press_Release&amp;Template=/ CM/ContentDisplay.cfm&amp;ContentID=2908</a:t>
            </a:r>
            <a:r>
              <a:rPr lang="ru-RU" sz="1000" b="0" strike="noStrike" spc="-1">
                <a:solidFill>
                  <a:srgbClr val="000000"/>
                </a:solidFill>
                <a:latin typeface="Arial" panose="020B0604020202020204"/>
              </a:rPr>
              <a:t>. Доступ осуществлялся: 24 июля 2013 года.</a:t>
            </a:r>
            <a:endParaRPr lang="ru-RU" sz="1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 panose="020B0604020202020204"/>
              </a:rPr>
              <a:t>National Pain Summit Initiative. </a:t>
            </a:r>
            <a:r>
              <a:rPr lang="ru-RU" sz="1000" b="0" i="1" strike="noStrike" spc="-1">
                <a:solidFill>
                  <a:srgbClr val="000000"/>
                </a:solidFill>
                <a:latin typeface="Arial" panose="020B0604020202020204"/>
              </a:rPr>
              <a:t>National Pain Strategy: Pain Management for All Australians. </a:t>
            </a:r>
            <a:r>
              <a:rPr lang="ru-RU" sz="1000" b="0" strike="noStrike" spc="-1">
                <a:solidFill>
                  <a:srgbClr val="000000"/>
                </a:solidFill>
                <a:latin typeface="Arial" panose="020B0604020202020204"/>
              </a:rPr>
              <a:t>С изменениями из: </a:t>
            </a:r>
            <a:r>
              <a:rPr lang="ru-RU" sz="1000" b="0" u="sng" strike="noStrike" spc="-1">
                <a:solidFill>
                  <a:srgbClr val="000000"/>
                </a:solidFill>
                <a:uFillTx/>
                <a:latin typeface="Arial" panose="020B0604020202020204"/>
                <a:hlinkClick r:id="rId4"/>
              </a:rPr>
              <a:t>http://www.iasp-pain.org/PainSummit/Australia_2010PainStrategy.pdf</a:t>
            </a:r>
            <a:r>
              <a:rPr lang="ru-RU" sz="1000" b="0" strike="noStrike" spc="-1">
                <a:solidFill>
                  <a:srgbClr val="000000"/>
                </a:solidFill>
                <a:latin typeface="Arial" panose="020B0604020202020204"/>
              </a:rPr>
              <a:t>. Доступ осуществлялся: 24 июля 2013 года. </a:t>
            </a:r>
            <a:endParaRPr lang="ru-RU" sz="1000" b="0" strike="noStrike" spc="-1">
              <a:latin typeface="Arial" panose="020B0604020202020204"/>
            </a:endParaRPr>
          </a:p>
          <a:p>
            <a:pPr marL="215900" indent="-215900"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 panose="020B0604020202020204"/>
              </a:rPr>
              <a:t>Turk DC, Okifuji A. In: Loeser D </a:t>
            </a:r>
            <a:r>
              <a:rPr lang="ru-RU" sz="1000" b="0" i="1" strike="noStrike" spc="-1">
                <a:solidFill>
                  <a:srgbClr val="000000"/>
                </a:solidFill>
                <a:latin typeface="Arial" panose="020B0604020202020204"/>
              </a:rPr>
              <a:t>et al </a:t>
            </a:r>
            <a:r>
              <a:rPr lang="ru-RU" sz="1000" b="0" strike="noStrike" spc="-1">
                <a:solidFill>
                  <a:srgbClr val="000000"/>
                </a:solidFill>
                <a:latin typeface="Arial" panose="020B0604020202020204"/>
              </a:rPr>
              <a:t>(eds). </a:t>
            </a:r>
            <a:r>
              <a:rPr lang="ru-RU" sz="1000" b="0" i="1" strike="noStrike" spc="-1">
                <a:solidFill>
                  <a:srgbClr val="000000"/>
                </a:solidFill>
                <a:latin typeface="Arial" panose="020B0604020202020204"/>
              </a:rPr>
              <a:t>Bonica’s Management of Pain. </a:t>
            </a:r>
            <a:r>
              <a:rPr lang="ru-RU" sz="1000" b="0" strike="noStrike" spc="-1">
                <a:solidFill>
                  <a:srgbClr val="000000"/>
                </a:solidFill>
                <a:latin typeface="Arial" panose="020B0604020202020204"/>
              </a:rPr>
              <a:t>3rd ed. Lippincott Williams &amp; Wilkins; Hagerstown, MD: 2001. </a:t>
            </a:r>
            <a:endParaRPr lang="ru-RU" sz="1000" b="0" strike="noStrike" spc="-1">
              <a:latin typeface="Arial" panose="020B0604020202020204"/>
            </a:endParaRPr>
          </a:p>
        </p:txBody>
      </p:sp>
      <p:sp>
        <p:nvSpPr>
          <p:cNvPr id="1819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Интенсивность боли оценивается по различным шкалам, наиболее часто используемые из них: НОШ, синоним: числовая рейтинговая шкала, имеющая цифровую градуировку от 0 до 10, и </a:t>
            </a:r>
          </a:p>
          <a:p>
            <a:r>
              <a:rPr lang="ru-RU" dirty="0"/>
              <a:t>ВАШ, представляющая собой отрезок 10 см без градуировки в миллиметрах от 0 до 100 мм</a:t>
            </a:r>
          </a:p>
          <a:p>
            <a:r>
              <a:rPr lang="ru-RU" dirty="0"/>
              <a:t>Сопоставив полученные сведения с клинической картиной и данными инструментальных методов обследования, определяется степень интенсивности боли согласно следующей градации :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1E520-6081-4C11-8ADD-DBBE91E9620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569D512-0EE7-453B-8D3E-13233CC49FAD}" type="slidenum">
              <a:rPr lang="ru-RU" sz="1200" b="0" strike="noStrike" spc="-1">
                <a:latin typeface="Times New Roman"/>
              </a:rPr>
              <a:pPr algn="r">
                <a:lnSpc>
                  <a:spcPct val="100000"/>
                </a:lnSpc>
              </a:pPr>
              <a:t>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84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33475" y="685800"/>
            <a:ext cx="4573588" cy="3429000"/>
          </a:xfrm>
          <a:prstGeom prst="rect">
            <a:avLst/>
          </a:prstGeom>
        </p:spPr>
      </p:sp>
      <p:sp>
        <p:nvSpPr>
          <p:cNvPr id="1841" name="PlaceHolder 3"/>
          <p:cNvSpPr>
            <a:spLocks noGrp="1"/>
          </p:cNvSpPr>
          <p:nvPr>
            <p:ph type="body"/>
          </p:nvPr>
        </p:nvSpPr>
        <p:spPr>
          <a:xfrm>
            <a:off x="67644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10000"/>
              </a:lnSpc>
            </a:pPr>
            <a:r>
              <a:rPr lang="ru-RU" sz="900" b="1" strike="noStrike" spc="-1">
                <a:latin typeface="Arial"/>
              </a:rPr>
              <a:t>Note to speaker: this slide contains an animation illustrating the flow of activity along a nociceptive afferent fiber following noxious stimulation. Clicking on this slide will cause subsequent components of this animation to run automatically.</a:t>
            </a:r>
            <a:endParaRPr lang="ru-RU" sz="900" b="0" strike="noStrike" spc="-1">
              <a:latin typeface="Arial"/>
            </a:endParaRPr>
          </a:p>
          <a:p>
            <a:pPr marL="216000" indent="-216000">
              <a:lnSpc>
                <a:spcPct val="110000"/>
              </a:lnSpc>
            </a:pPr>
            <a:endParaRPr lang="ru-RU" sz="900" b="0" strike="noStrike" spc="-1">
              <a:latin typeface="Arial"/>
            </a:endParaRPr>
          </a:p>
          <a:p>
            <a:pPr marL="361800" lvl="1" indent="-182160">
              <a:lnSpc>
                <a:spcPct val="11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900" b="0" strike="noStrike" spc="-1">
                <a:latin typeface="Arial"/>
              </a:rPr>
              <a:t>Under normal circumstances, impulses are generated in nociceptor terminals only in response to noxious stimuli. The impulses are transmitted to the brain and are perceived as pain.</a:t>
            </a:r>
          </a:p>
          <a:p>
            <a:pPr marL="361800" lvl="1" indent="-182160">
              <a:lnSpc>
                <a:spcPct val="11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900" b="0" strike="noStrike" spc="-1">
                <a:latin typeface="Arial"/>
              </a:rPr>
              <a:t>The ascending input is modulated by the descending control mechanisms.</a:t>
            </a:r>
          </a:p>
          <a:p>
            <a:pPr>
              <a:lnSpc>
                <a:spcPct val="110000"/>
              </a:lnSpc>
            </a:pPr>
            <a:endParaRPr lang="ru-RU" sz="9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D7D89FB-BE80-4049-AFB6-BBBAE2F3534A}" type="slidenum">
              <a:rPr lang="ru-RU" sz="1200" b="0" strike="noStrike" spc="-1">
                <a:latin typeface="Times New Roman"/>
              </a:rPr>
              <a:pPr algn="r">
                <a:lnSpc>
                  <a:spcPct val="100000"/>
                </a:lnSpc>
              </a:pPr>
              <a:t>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84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33475" y="685800"/>
            <a:ext cx="4573588" cy="3429000"/>
          </a:xfrm>
          <a:prstGeom prst="rect">
            <a:avLst/>
          </a:prstGeom>
        </p:spPr>
      </p:sp>
      <p:sp>
        <p:nvSpPr>
          <p:cNvPr id="1844" name="PlaceHolder 3"/>
          <p:cNvSpPr>
            <a:spLocks noGrp="1"/>
          </p:cNvSpPr>
          <p:nvPr>
            <p:ph type="body"/>
          </p:nvPr>
        </p:nvSpPr>
        <p:spPr>
          <a:xfrm>
            <a:off x="67644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10000"/>
              </a:lnSpc>
            </a:pPr>
            <a:r>
              <a:rPr lang="ru-RU" sz="900" b="1" strike="noStrike" spc="-1">
                <a:latin typeface="Arial"/>
              </a:rPr>
              <a:t>Note to speaker: this slide contains an animation illustrating the flow of activity along a nociceptive afferent fiber following noxious stimulation. Clicking on this slide will cause subsequent components of this animation to run automatically.</a:t>
            </a:r>
            <a:endParaRPr lang="ru-RU" sz="900" b="0" strike="noStrike" spc="-1">
              <a:latin typeface="Arial"/>
            </a:endParaRPr>
          </a:p>
          <a:p>
            <a:pPr marL="216000" indent="-216000">
              <a:lnSpc>
                <a:spcPct val="110000"/>
              </a:lnSpc>
            </a:pPr>
            <a:endParaRPr lang="ru-RU" sz="900" b="0" strike="noStrike" spc="-1">
              <a:latin typeface="Arial"/>
            </a:endParaRPr>
          </a:p>
          <a:p>
            <a:pPr marL="361800" lvl="1" indent="-182160">
              <a:lnSpc>
                <a:spcPct val="11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900" b="0" strike="noStrike" spc="-1">
                <a:latin typeface="Arial"/>
              </a:rPr>
              <a:t>Under normal circumstances, impulses are generated in nociceptor terminals only in response to noxious stimuli. The impulses are transmitted to the brain and are perceived as pain.</a:t>
            </a:r>
          </a:p>
          <a:p>
            <a:pPr marL="361800" lvl="1" indent="-182160">
              <a:lnSpc>
                <a:spcPct val="11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900" b="0" strike="noStrike" spc="-1">
                <a:latin typeface="Arial"/>
              </a:rPr>
              <a:t>The ascending input is modulated by the descending control mechanisms.</a:t>
            </a:r>
          </a:p>
          <a:p>
            <a:pPr>
              <a:lnSpc>
                <a:spcPct val="110000"/>
              </a:lnSpc>
            </a:pPr>
            <a:endParaRPr lang="ru-RU" sz="9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0B8A632-A1AE-4E6A-9E2C-A2886462AEDA}" type="slidenum">
              <a:rPr lang="ru-RU" sz="1200" b="0" strike="noStrike" spc="-1">
                <a:latin typeface="Times New Roman"/>
              </a:rPr>
              <a:pPr algn="r">
                <a:lnSpc>
                  <a:spcPct val="100000"/>
                </a:lnSpc>
              </a:pPr>
              <a:t>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87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33475" y="685800"/>
            <a:ext cx="4573588" cy="3429000"/>
          </a:xfrm>
          <a:prstGeom prst="rect">
            <a:avLst/>
          </a:prstGeom>
        </p:spPr>
      </p:sp>
      <p:sp>
        <p:nvSpPr>
          <p:cNvPr id="1873" name="PlaceHolder 3"/>
          <p:cNvSpPr>
            <a:spLocks noGrp="1"/>
          </p:cNvSpPr>
          <p:nvPr>
            <p:ph type="body"/>
          </p:nvPr>
        </p:nvSpPr>
        <p:spPr>
          <a:xfrm>
            <a:off x="67644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10000"/>
              </a:lnSpc>
            </a:pPr>
            <a:r>
              <a:rPr lang="ru-RU" sz="900" b="1" strike="noStrike" spc="-1">
                <a:latin typeface="Arial"/>
              </a:rPr>
              <a:t>Note to speaker: this slide contains an animation illustrating the flow of activity along a nociceptive afferent fiber following noxious stimulation. Clicking on this slide will cause subsequent components of this animation to run automatically.</a:t>
            </a:r>
            <a:endParaRPr lang="ru-RU" sz="900" b="0" strike="noStrike" spc="-1">
              <a:latin typeface="Arial"/>
            </a:endParaRPr>
          </a:p>
          <a:p>
            <a:pPr marL="216000" indent="-216000">
              <a:lnSpc>
                <a:spcPct val="110000"/>
              </a:lnSpc>
            </a:pPr>
            <a:endParaRPr lang="ru-RU" sz="900" b="0" strike="noStrike" spc="-1">
              <a:latin typeface="Arial"/>
            </a:endParaRPr>
          </a:p>
          <a:p>
            <a:pPr marL="361800" lvl="1" indent="-182160">
              <a:lnSpc>
                <a:spcPct val="11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900" b="0" strike="noStrike" spc="-1">
                <a:latin typeface="Arial"/>
              </a:rPr>
              <a:t>Under normal circumstances, impulses are generated in nociceptor terminals only in response to noxious stimuli. The impulses are transmitted to the brain and are perceived as pain.</a:t>
            </a:r>
          </a:p>
          <a:p>
            <a:pPr marL="361800" lvl="1" indent="-182160">
              <a:lnSpc>
                <a:spcPct val="11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900" b="0" strike="noStrike" spc="-1">
                <a:latin typeface="Arial"/>
              </a:rPr>
              <a:t>The ascending input is modulated by the descending control mechanisms.</a:t>
            </a:r>
          </a:p>
          <a:p>
            <a:pPr>
              <a:lnSpc>
                <a:spcPct val="110000"/>
              </a:lnSpc>
            </a:pPr>
            <a:endParaRPr lang="ru-RU" sz="9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Кроме того, ранее эффективные доза и/или препарат (препараты)/ы у одного и того же больного в определенный момент могут стать неэффективны из-за прогрессирования основного заболевания, нарушения всасывания, развития толерантности (при использовании опиоидных анальгетиков) и др. причин, что является основанием для пересмотра и коррекции схемы обезболивания. 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1E520-6081-4C11-8ADD-DBBE91E96202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37D7-DE5F-4BD8-920F-2FEFCA8940A9}" type="datetimeFigureOut">
              <a:rPr lang="en-GB" smtClean="0"/>
              <a:pPr/>
              <a:t>18/02/2026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EEDA-B9DE-4C0C-9F25-8A5CBDE996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37D7-DE5F-4BD8-920F-2FEFCA8940A9}" type="datetimeFigureOut">
              <a:rPr lang="en-GB" smtClean="0"/>
              <a:pPr/>
              <a:t>18/02/2026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EEDA-B9DE-4C0C-9F25-8A5CBDE996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37D7-DE5F-4BD8-920F-2FEFCA8940A9}" type="datetimeFigureOut">
              <a:rPr lang="en-GB" smtClean="0"/>
              <a:pPr/>
              <a:t>18/02/2026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EEDA-B9DE-4C0C-9F25-8A5CBDE996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15365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36063" y="2124793"/>
            <a:ext cx="4242647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marL="48259">
              <a:spcBef>
                <a:spcPts val="100"/>
              </a:spcBef>
              <a:defRPr sz="1400" b="0" i="0" spc="80" dirty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fld id="{81D60167-4931-47E6-BA6A-407CBD079E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8F85F-7FBB-427B-840A-6F6D4BD84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37D7-DE5F-4BD8-920F-2FEFCA8940A9}" type="datetimeFigureOut">
              <a:rPr lang="en-GB" smtClean="0"/>
              <a:pPr/>
              <a:t>18/02/2026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| Click &gt; Insert &gt; Header &amp; Footer | mm/dd/yy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A4241B-C98C-456F-BAB7-949B8A5FA995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37D7-DE5F-4BD8-920F-2FEFCA8940A9}" type="datetimeFigureOut">
              <a:rPr lang="en-GB" smtClean="0"/>
              <a:pPr/>
              <a:t>18/02/2026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EEDA-B9DE-4C0C-9F25-8A5CBDE996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37D7-DE5F-4BD8-920F-2FEFCA8940A9}" type="datetimeFigureOut">
              <a:rPr lang="en-GB" smtClean="0"/>
              <a:pPr/>
              <a:t>18/02/2026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EEDA-B9DE-4C0C-9F25-8A5CBDE996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37D7-DE5F-4BD8-920F-2FEFCA8940A9}" type="datetimeFigureOut">
              <a:rPr lang="en-GB" smtClean="0"/>
              <a:pPr/>
              <a:t>18/02/2026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EEDA-B9DE-4C0C-9F25-8A5CBDE996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37D7-DE5F-4BD8-920F-2FEFCA8940A9}" type="datetimeFigureOut">
              <a:rPr lang="en-GB" smtClean="0"/>
              <a:pPr/>
              <a:t>18/02/2026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EEDA-B9DE-4C0C-9F25-8A5CBDE996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pPr/>
              <a:t>2/18/2026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37D7-DE5F-4BD8-920F-2FEFCA8940A9}" type="datetimeFigureOut">
              <a:rPr lang="en-GB" smtClean="0"/>
              <a:pPr/>
              <a:t>18/02/2026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EEDA-B9DE-4C0C-9F25-8A5CBDE996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37D7-DE5F-4BD8-920F-2FEFCA8940A9}" type="datetimeFigureOut">
              <a:rPr lang="en-GB" smtClean="0"/>
              <a:pPr/>
              <a:t>18/02/2026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EEDA-B9DE-4C0C-9F25-8A5CBDE996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Замещающий текст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Замещающая дата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487E37D7-DE5F-4BD8-920F-2FEFCA8940A9}" type="datetimeFigureOut">
              <a:rPr lang="en-GB" smtClean="0"/>
              <a:pPr/>
              <a:t>18/02/2026</a:t>
            </a:fld>
            <a:endParaRPr lang="en-GB"/>
          </a:p>
        </p:txBody>
      </p:sp>
      <p:sp>
        <p:nvSpPr>
          <p:cNvPr id="1029" name="Замещающий нижний колонтитул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Замещающий номер слайда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6766EEDA-B9DE-4C0C-9F25-8A5CBDE9960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tiff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11" Type="http://schemas.openxmlformats.org/officeDocument/2006/relationships/image" Target="../media/image1.jpeg"/><Relationship Id="rId5" Type="http://schemas.openxmlformats.org/officeDocument/2006/relationships/image" Target="../media/image21.tiff"/><Relationship Id="rId10" Type="http://schemas.openxmlformats.org/officeDocument/2006/relationships/image" Target="../media/image26.png"/><Relationship Id="rId4" Type="http://schemas.openxmlformats.org/officeDocument/2006/relationships/image" Target="../media/image20.tiff"/><Relationship Id="rId9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58230"/>
            <a:ext cx="12192000" cy="609600"/>
          </a:xfrm>
        </p:spPr>
        <p:txBody>
          <a:bodyPr anchor="ctr">
            <a:normAutofit/>
          </a:bodyPr>
          <a:lstStyle/>
          <a:p>
            <a:endParaRPr lang="ru-RU" sz="1100" dirty="0"/>
          </a:p>
          <a:p>
            <a:endParaRPr lang="en-GB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961053" y="354360"/>
            <a:ext cx="1057158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Краевая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научно-практическая конференция «Профилактика  хронических неинфекционных  заболеваний.  Проведение   онкологического  скрининга  в  рамках  профилактических  осмотров  и  диспансеризации»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algn="ctr"/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Организация паллиативной помощи в Алтайском крае. </a:t>
            </a:r>
            <a:r>
              <a:rPr kumimoji="0" lang="ru-RU" sz="360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Современные аспекты лечения хронической боли у онкологических пациентов.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63880" y="3600361"/>
            <a:ext cx="8383425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sz="16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КГБУЗ «Алтайский краевой онкологический диспансер»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Главный внештатный специалист МЗ Алтайского края, МЗ РФ в СФО по паллиативной медицинской помощи взрослому населению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ru-RU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Павлишинец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Виктор Михайлович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14625" y="55234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Барнаул  18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февраля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2026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г.</a:t>
            </a:r>
          </a:p>
        </p:txBody>
      </p:sp>
      <p:pic>
        <p:nvPicPr>
          <p:cNvPr id="6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70560" cy="464819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278765" y="33947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239185" y="188913"/>
            <a:ext cx="1171363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Структурные подразделения </a:t>
            </a:r>
          </a:p>
          <a:p>
            <a:pPr algn="ctr" eaLnBrk="1" hangingPunct="1"/>
            <a:r>
              <a:rPr lang="ru-RU" altLang="ru-RU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медицинских организаций, оказывающие ПМП детскому населению </a:t>
            </a:r>
          </a:p>
          <a:p>
            <a:pPr algn="ctr" eaLnBrk="1" hangingPunct="1"/>
            <a:r>
              <a:rPr lang="ru-RU" altLang="ru-RU" sz="1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на </a:t>
            </a:r>
            <a:r>
              <a:rPr lang="ru-RU" altLang="ru-RU" sz="1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01.01.2025 </a:t>
            </a:r>
            <a:r>
              <a:rPr lang="ru-RU" altLang="ru-RU" sz="1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г.</a:t>
            </a:r>
          </a:p>
        </p:txBody>
      </p:sp>
      <p:graphicFrame>
        <p:nvGraphicFramePr>
          <p:cNvPr id="20518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136764"/>
              </p:ext>
            </p:extLst>
          </p:nvPr>
        </p:nvGraphicFramePr>
        <p:xfrm>
          <a:off x="1" y="1635125"/>
          <a:ext cx="11952816" cy="566823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132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34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37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41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3582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7302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25764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№ </a:t>
                      </a:r>
                      <a:r>
                        <a:rPr kumimoji="0" lang="ru-RU" altLang="ru-RU" sz="9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</a:t>
                      </a: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kumimoji="0" lang="ru-RU" altLang="ru-RU" sz="9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0" marR="121920" marT="45708" marB="45708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Наименование медицинской организации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0" marR="121920" marT="45708" marB="45708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Территория 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0" marR="121920" marT="45708" marB="45708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Дата организации 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0" marR="121920" marT="45708" marB="45708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Наименование структурного подразделения, оказывающего ПМП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0" marR="121920" marT="45708" marB="45708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Количество коек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0" marR="121920" marT="45708" marB="45708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4897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0" marR="121920" marT="45708" marB="45708" horzOverflow="overflow"/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alt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КГБУЗ«Городская</a:t>
                      </a: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детская клиническая больница №7» г8. Барнаула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0" marR="121920" marT="45708" marB="45708" horzOverflow="overflow"/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Барнаульский административный округ</a:t>
                      </a:r>
                    </a:p>
                  </a:txBody>
                  <a:tcPr marL="121920" marR="121920" marT="45708" marB="45708" horzOverflow="overflow"/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01.04.2020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0" marR="121920" marT="45708" marB="45708" horzOverflow="overflow"/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Стационарное отделение ПМП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Отделение выездной патронажной службы ПМП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0" marR="121920" marT="45708" marB="45708" horzOverflow="overflow"/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0" marR="121920" marT="45708" marB="45708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24897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0" marR="121920" marT="45708" marB="45708" horzOverflow="overflow"/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КГБУЗ «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Бийская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детская городская больница»</a:t>
                      </a:r>
                    </a:p>
                  </a:txBody>
                  <a:tcPr marL="121920" marR="121920" marT="45708" marB="45708" horzOverflow="overflow"/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Бийский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административный округ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0" marR="121920" marT="45708" marB="45708" horzOverflow="overflow"/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01.04.2020 г.</a:t>
                      </a:r>
                    </a:p>
                  </a:txBody>
                  <a:tcPr marL="121920" marR="121920" marT="45708" marB="45708" horzOverflow="overflow"/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Стационарное отделение ПМП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Отделение выездной патронажной службы ПМП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0" marR="121920" marT="45708" marB="45708" horzOverflow="overflow"/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0" marR="121920" marT="45708" marB="45708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92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marL="121920" marR="121920"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КГБУЗ «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Рубцовская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детская городская больница»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0" marR="121920"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Рубцовский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административный округ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0" marR="121920"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01.06.2020</a:t>
                      </a:r>
                    </a:p>
                  </a:txBody>
                  <a:tcPr marL="121920" marR="121920"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Стационарное отделение ПМП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Отделение выездной патронажной службы ПМП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0" marR="121920"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marL="121920" marR="121920" marT="45708" marB="45708" horzOverflow="overflow"/>
                </a:tc>
                <a:extLst>
                  <a:ext uri="{0D108BD9-81ED-4DB2-BD59-A6C34878D82A}">
                    <a16:rowId xmlns:a16="http://schemas.microsoft.com/office/drawing/2014/main" xmlns="" val="3096150638"/>
                  </a:ext>
                </a:extLst>
              </a:tr>
            </a:tbl>
          </a:graphicData>
        </a:graphic>
      </p:graphicFrame>
      <p:pic>
        <p:nvPicPr>
          <p:cNvPr id="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143" y="276045"/>
            <a:ext cx="670560" cy="56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3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27" y="327804"/>
            <a:ext cx="10972800" cy="92302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       Целевые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индикаторы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программы  «Развитие системы оказание ПМП в Алтайском крае»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07435" y="1600201"/>
            <a:ext cx="10574965" cy="452596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/>
          <p:nvPr>
            <p:extLst>
              <p:ext uri="{D42A27DB-BD31-4B8C-83A1-F6EECF244321}">
                <p14:modId xmlns:p14="http://schemas.microsoft.com/office/powerpoint/2010/main" val="4007949895"/>
              </p:ext>
            </p:extLst>
          </p:nvPr>
        </p:nvGraphicFramePr>
        <p:xfrm>
          <a:off x="812800" y="1340768"/>
          <a:ext cx="10769600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4272" y="117348"/>
            <a:ext cx="670560" cy="464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29396"/>
            <a:ext cx="9875520" cy="9233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Пациенты, получившие паллиативную медицинскую помощь</a:t>
            </a:r>
          </a:p>
        </p:txBody>
      </p:sp>
      <p:pic>
        <p:nvPicPr>
          <p:cNvPr id="5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272" y="117348"/>
            <a:ext cx="670560" cy="46481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732336"/>
              </p:ext>
            </p:extLst>
          </p:nvPr>
        </p:nvGraphicFramePr>
        <p:xfrm>
          <a:off x="-422" y="940280"/>
          <a:ext cx="12192421" cy="5920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453"/>
                <a:gridCol w="2277976"/>
                <a:gridCol w="910762"/>
                <a:gridCol w="911833"/>
                <a:gridCol w="910762"/>
                <a:gridCol w="911833"/>
                <a:gridCol w="910762"/>
                <a:gridCol w="919329"/>
                <a:gridCol w="903259"/>
                <a:gridCol w="1026484"/>
                <a:gridCol w="1026484"/>
                <a:gridCol w="1026484"/>
              </a:tblGrid>
              <a:tr h="315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</a:t>
                      </a:r>
                      <a:endParaRPr lang="ru-RU" sz="18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Показатель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2021</a:t>
                      </a:r>
                      <a:endParaRPr lang="ru-RU" sz="18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2022</a:t>
                      </a:r>
                      <a:endParaRPr lang="ru-RU" sz="18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2023</a:t>
                      </a:r>
                      <a:endParaRPr lang="ru-RU" sz="18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2024</a:t>
                      </a:r>
                      <a:endParaRPr lang="ru-RU" sz="18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202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5</a:t>
                      </a:r>
                      <a:endParaRPr lang="ru-RU" sz="1800" b="1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</a:tr>
              <a:tr h="630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Взросл.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Дети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Взросл.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Дети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Взросл.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Дети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Взросл.</a:t>
                      </a:r>
                      <a:endParaRPr lang="ru-RU" sz="18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Дети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Взросл.</a:t>
                      </a:r>
                      <a:endParaRPr lang="ru-RU" sz="1800" dirty="0" smtClean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</a:rPr>
                        <a:t>Дети</a:t>
                      </a:r>
                      <a:endParaRPr lang="ru-RU" sz="1800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</a:tr>
              <a:tr h="945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Общее число пациентов, получивших ПМП</a:t>
                      </a:r>
                      <a:endParaRPr lang="ru-RU" sz="18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9060</a:t>
                      </a:r>
                      <a:endParaRPr lang="ru-RU" sz="18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103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11628</a:t>
                      </a:r>
                      <a:endParaRPr lang="ru-RU" sz="180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220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18195</a:t>
                      </a:r>
                      <a:endParaRPr lang="ru-RU" sz="180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309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17177</a:t>
                      </a:r>
                      <a:endParaRPr lang="ru-RU" sz="18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433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  <a:ea typeface="Times New Roman" panose="02020603050405020304"/>
                        </a:rPr>
                        <a:t>17838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 panose="02020603050405020304"/>
                        </a:rPr>
                        <a:t>413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</a:tr>
              <a:tr h="490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терапия/педиатрия</a:t>
                      </a:r>
                      <a:endParaRPr lang="ru-RU" sz="18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1374</a:t>
                      </a:r>
                      <a:endParaRPr lang="ru-RU" sz="180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18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16</a:t>
                      </a:r>
                      <a:endParaRPr lang="ru-RU" sz="18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3496</a:t>
                      </a:r>
                      <a:endParaRPr lang="ru-RU" sz="18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3607</a:t>
                      </a:r>
                      <a:endParaRPr lang="ru-RU" sz="18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25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  <a:ea typeface="Times New Roman" panose="02020603050405020304"/>
                        </a:rPr>
                        <a:t>2749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 panose="02020603050405020304"/>
                        </a:rPr>
                        <a:t>3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</a:tr>
              <a:tr h="506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23176" marR="23176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онкология</a:t>
                      </a:r>
                      <a:endParaRPr lang="ru-RU" sz="18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23176" marR="23176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62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7</a:t>
                      </a:r>
                      <a:r>
                        <a:rPr lang="ru-RU" sz="1800" dirty="0">
                          <a:effectLst/>
                          <a:latin typeface="+mj-lt"/>
                        </a:rPr>
                        <a:t>8</a:t>
                      </a:r>
                      <a:endParaRPr lang="ru-RU" sz="18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842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3</a:t>
                      </a:r>
                      <a:endParaRPr lang="ru-RU" sz="18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11210</a:t>
                      </a:r>
                      <a:endParaRPr lang="ru-RU" sz="18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Times New Roman" panose="02020603050405020304"/>
                        </a:rPr>
                        <a:t>10391</a:t>
                      </a:r>
                      <a:endParaRPr lang="ru-RU" sz="18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  <a:ea typeface="Times New Roman" panose="02020603050405020304"/>
                        </a:rPr>
                        <a:t>10969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 panose="02020603050405020304"/>
                        </a:rPr>
                        <a:t>20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>
                    <a:solidFill>
                      <a:srgbClr val="FFC000"/>
                    </a:solidFill>
                  </a:tcPr>
                </a:tc>
              </a:tr>
              <a:tr h="582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психиатрия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1</a:t>
                      </a:r>
                      <a:r>
                        <a:rPr lang="en-US" sz="1800">
                          <a:effectLst/>
                          <a:latin typeface="+mj-lt"/>
                        </a:rPr>
                        <a:t>43</a:t>
                      </a:r>
                      <a:endParaRPr lang="ru-RU" sz="180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131</a:t>
                      </a:r>
                      <a:endParaRPr lang="ru-RU" sz="180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80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174</a:t>
                      </a:r>
                      <a:endParaRPr lang="ru-RU" sz="18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244</a:t>
                      </a:r>
                      <a:endParaRPr lang="ru-RU" sz="18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  <a:ea typeface="Times New Roman" panose="02020603050405020304"/>
                        </a:rPr>
                        <a:t>347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 panose="02020603050405020304"/>
                        </a:rPr>
                        <a:t>20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</a:tr>
              <a:tr h="582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ВИЧ-инфекция</a:t>
                      </a:r>
                      <a:endParaRPr lang="ru-RU" sz="18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56</a:t>
                      </a:r>
                      <a:endParaRPr lang="ru-RU" sz="180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131</a:t>
                      </a:r>
                      <a:endParaRPr lang="ru-RU" sz="180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138</a:t>
                      </a:r>
                      <a:endParaRPr lang="ru-RU" sz="180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80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109</a:t>
                      </a:r>
                      <a:endParaRPr lang="ru-RU" sz="18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  <a:ea typeface="Times New Roman" panose="02020603050405020304"/>
                        </a:rPr>
                        <a:t>198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 panose="02020603050405020304"/>
                        </a:rPr>
                        <a:t>0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</a:tr>
              <a:tr h="582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неврология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841</a:t>
                      </a:r>
                      <a:endParaRPr lang="ru-RU" sz="180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6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6</a:t>
                      </a:r>
                      <a:r>
                        <a:rPr lang="en-US" sz="1800">
                          <a:effectLst/>
                          <a:latin typeface="+mj-lt"/>
                        </a:rPr>
                        <a:t>41</a:t>
                      </a:r>
                      <a:endParaRPr lang="ru-RU" sz="180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16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1966</a:t>
                      </a:r>
                      <a:endParaRPr lang="ru-RU" sz="180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257</a:t>
                      </a:r>
                      <a:endParaRPr lang="ru-RU" sz="180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1803</a:t>
                      </a:r>
                      <a:endParaRPr lang="ru-RU" sz="18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348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  <a:ea typeface="Times New Roman" panose="02020603050405020304"/>
                        </a:rPr>
                        <a:t>2</a:t>
                      </a:r>
                      <a:r>
                        <a:rPr lang="ru-RU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  <a:ea typeface="Times New Roman" panose="02020603050405020304"/>
                        </a:rPr>
                        <a:t>451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 panose="02020603050405020304"/>
                        </a:rPr>
                        <a:t>345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</a:tr>
              <a:tr h="945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врожденные аномалии/пороки развития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20</a:t>
                      </a:r>
                      <a:endParaRPr lang="ru-RU" sz="180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12</a:t>
                      </a:r>
                      <a:endParaRPr lang="ru-RU" sz="180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36</a:t>
                      </a:r>
                      <a:endParaRPr lang="ru-RU" sz="180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17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16</a:t>
                      </a:r>
                      <a:endParaRPr lang="ru-RU" sz="18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17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  <a:ea typeface="Times New Roman" panose="02020603050405020304"/>
                        </a:rPr>
                        <a:t>17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 panose="02020603050405020304"/>
                        </a:rPr>
                        <a:t>30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</a:tr>
              <a:tr h="336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прочие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35</a:t>
                      </a:r>
                      <a:endParaRPr lang="ru-RU" sz="180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51</a:t>
                      </a:r>
                      <a:endParaRPr lang="ru-RU" sz="180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1145</a:t>
                      </a:r>
                      <a:endParaRPr lang="ru-RU" sz="18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+mn-ea"/>
                        </a:rPr>
                        <a:t>476</a:t>
                      </a:r>
                      <a:endParaRPr lang="ru-RU" sz="18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36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  <a:ea typeface="Times New Roman" panose="02020603050405020304"/>
                        </a:rPr>
                        <a:t>4</a:t>
                      </a:r>
                      <a:r>
                        <a:rPr lang="ru-RU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  <a:ea typeface="Times New Roman" panose="02020603050405020304"/>
                        </a:rPr>
                        <a:t>17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 panose="02020603050405020304"/>
                        </a:rPr>
                        <a:t>0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23176" marR="23176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8618" y="171958"/>
            <a:ext cx="10065173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47140" marR="5080" indent="-1235075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ОБЪЕМ</a:t>
            </a:r>
            <a:r>
              <a:rPr sz="1600" b="1" spc="-3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ОКАЗАННОЙ</a:t>
            </a:r>
            <a:r>
              <a:rPr sz="16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ПАЛЛИАТИВНОЙ</a:t>
            </a:r>
            <a:r>
              <a:rPr sz="1600" b="1" spc="-5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1600" b="1" spc="-2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ПОМОЩИ</a:t>
            </a:r>
            <a:r>
              <a:rPr sz="1600" b="1" spc="33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600" b="1" spc="-4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АМБУЛАТОРНЫХ </a:t>
            </a:r>
            <a:r>
              <a:rPr lang="en-US" sz="1600" b="1" spc="-10" dirty="0" smtClean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smtClean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УСЛОВИЯХ</a:t>
            </a:r>
            <a:r>
              <a:rPr sz="1600" b="1" spc="-35" smtClean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ВЗРОСЛОМУ</a:t>
            </a:r>
            <a:r>
              <a:rPr sz="1600" b="1" spc="-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НАСЕЛЕНИЮ</a:t>
            </a:r>
            <a:r>
              <a:rPr sz="1600" b="1" spc="-6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1600" b="1" spc="-60" dirty="0" smtClean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25" smtClean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АЛТАЙСКОГО</a:t>
            </a:r>
            <a:r>
              <a:rPr sz="1600" b="1" spc="-50" smtClean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1600" b="1" spc="-50" dirty="0" smtClean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20" smtClean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КРАЯ</a:t>
            </a:r>
            <a:endParaRPr sz="1600" b="1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272" y="117348"/>
            <a:ext cx="670560" cy="464819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847974"/>
              </p:ext>
            </p:extLst>
          </p:nvPr>
        </p:nvGraphicFramePr>
        <p:xfrm>
          <a:off x="-1" y="1109664"/>
          <a:ext cx="12192002" cy="5748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108"/>
                <a:gridCol w="6820365"/>
                <a:gridCol w="1057021"/>
                <a:gridCol w="954127"/>
                <a:gridCol w="954127"/>
                <a:gridCol w="954127"/>
                <a:gridCol w="954127"/>
              </a:tblGrid>
              <a:tr h="496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</a:t>
                      </a:r>
                      <a:endParaRPr lang="ru-RU" sz="18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                                       Показатель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2021</a:t>
                      </a:r>
                      <a:endParaRPr lang="ru-RU" sz="18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2022</a:t>
                      </a:r>
                      <a:endParaRPr lang="ru-RU" sz="18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2023</a:t>
                      </a:r>
                      <a:endParaRPr lang="ru-RU" sz="18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2024</a:t>
                      </a:r>
                      <a:endParaRPr lang="ru-RU" sz="18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202</a:t>
                      </a:r>
                      <a:r>
                        <a:rPr lang="ru-RU" sz="18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 anchor="ctr"/>
                </a:tc>
              </a:tr>
              <a:tr h="11890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Число амбулаторных посещений с паллиативной целью к врачам-специалистам и среднему медицинскому персоналу любых специальностей</a:t>
                      </a:r>
                      <a:endParaRPr lang="ru-RU" sz="18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24600</a:t>
                      </a:r>
                      <a:endParaRPr lang="ru-RU" sz="18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27927</a:t>
                      </a:r>
                      <a:endParaRPr lang="ru-RU" sz="18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27054</a:t>
                      </a:r>
                      <a:endParaRPr lang="ru-RU" sz="18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32201</a:t>
                      </a:r>
                      <a:endParaRPr lang="ru-RU" sz="18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30474</a:t>
                      </a:r>
                      <a:endParaRPr lang="ru-RU" sz="18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 anchor="ctr"/>
                </a:tc>
              </a:tr>
              <a:tr h="8891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том числе детей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1715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1915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1874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</a:rPr>
                        <a:t>2979</a:t>
                      </a:r>
                      <a:endParaRPr lang="ru-RU" sz="18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</a:t>
                      </a:r>
                      <a:r>
                        <a:rPr lang="ru-RU" sz="18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639</a:t>
                      </a:r>
                      <a:endParaRPr lang="ru-RU" sz="18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 anchor="ctr"/>
                </a:tc>
              </a:tr>
              <a:tr h="9860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Кабинеты паллиативной медицинской помощи для взрослых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4550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15276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20250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21269</a:t>
                      </a:r>
                      <a:endParaRPr lang="ru-RU" sz="18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</a:t>
                      </a:r>
                      <a:r>
                        <a:rPr lang="ru-RU" sz="18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0</a:t>
                      </a:r>
                      <a:r>
                        <a:rPr lang="en-US" sz="18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269</a:t>
                      </a:r>
                      <a:endParaRPr lang="ru-RU" sz="18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 anchor="ctr"/>
                </a:tc>
              </a:tr>
              <a:tr h="1017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Отделения выездной патронажной паллиативной медицинской помощи для взрослых (посещения)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3171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2986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7393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12064</a:t>
                      </a:r>
                      <a:endParaRPr lang="ru-RU" sz="18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r>
                        <a:rPr lang="ru-RU" sz="18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3393</a:t>
                      </a:r>
                      <a:endParaRPr lang="ru-RU" sz="18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 anchor="ctr"/>
                </a:tc>
              </a:tr>
              <a:tr h="11703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Отделения выездной патронажной паллиативной медицинской помощи для детей (посещения)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474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2000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3119</a:t>
                      </a:r>
                      <a:endParaRPr lang="ru-RU" sz="18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3720</a:t>
                      </a:r>
                      <a:endParaRPr lang="ru-RU" sz="18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37</a:t>
                      </a:r>
                      <a:r>
                        <a:rPr lang="ru-RU" sz="18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84</a:t>
                      </a:r>
                      <a:endParaRPr lang="ru-RU" sz="18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1736" marR="41736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14400" y="188640"/>
            <a:ext cx="10363200" cy="73866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Объем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оказанной паллиативной медицинской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помощи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стационарных условиях 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285488"/>
              </p:ext>
            </p:extLst>
          </p:nvPr>
        </p:nvGraphicFramePr>
        <p:xfrm>
          <a:off x="2" y="1124744"/>
          <a:ext cx="12191997" cy="5733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4879"/>
                <a:gridCol w="5993830"/>
                <a:gridCol w="892379"/>
                <a:gridCol w="1022829"/>
                <a:gridCol w="942020"/>
                <a:gridCol w="942020"/>
                <a:gridCol w="942020"/>
                <a:gridCol w="942020"/>
              </a:tblGrid>
              <a:tr h="586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Показатель</a:t>
                      </a:r>
                      <a:endParaRPr lang="ru-RU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2020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2021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2022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2023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2024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202</a:t>
                      </a: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</a:tr>
              <a:tr h="935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Количество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коек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60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60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102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137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197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222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</a:tr>
              <a:tr h="935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</a:t>
                      </a: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 поступивших пациентов (взрослые):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980</a:t>
                      </a:r>
                      <a:endParaRPr lang="ru-RU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1160</a:t>
                      </a:r>
                      <a:endParaRPr lang="ru-RU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1380</a:t>
                      </a:r>
                      <a:endParaRPr lang="ru-RU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1446</a:t>
                      </a:r>
                      <a:endParaRPr lang="ru-RU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3055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3809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</a:tr>
              <a:tr h="98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3</a:t>
                      </a: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        в том числе повторно</a:t>
                      </a:r>
                      <a:endParaRPr lang="ru-RU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38</a:t>
                      </a:r>
                      <a:endParaRPr lang="ru-RU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32</a:t>
                      </a:r>
                      <a:endParaRPr lang="ru-RU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64</a:t>
                      </a:r>
                      <a:endParaRPr lang="ru-RU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76</a:t>
                      </a:r>
                      <a:endParaRPr lang="ru-RU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462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638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</a:tr>
              <a:tr h="935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4</a:t>
                      </a: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        в том числе старше трудоспособного возраста</a:t>
                      </a:r>
                      <a:endParaRPr lang="ru-RU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614</a:t>
                      </a:r>
                      <a:endParaRPr lang="ru-RU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705</a:t>
                      </a:r>
                      <a:endParaRPr lang="ru-RU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943</a:t>
                      </a:r>
                      <a:endParaRPr lang="ru-RU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1045</a:t>
                      </a:r>
                      <a:endParaRPr lang="ru-RU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1969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2286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</a:tr>
              <a:tr h="773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5</a:t>
                      </a: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Умерло</a:t>
                      </a:r>
                      <a:endParaRPr lang="ru-RU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154</a:t>
                      </a:r>
                      <a:endParaRPr lang="ru-RU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</a:t>
                      </a:r>
                      <a:endParaRPr lang="ru-RU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282</a:t>
                      </a:r>
                      <a:endParaRPr lang="ru-RU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454</a:t>
                      </a:r>
                      <a:endParaRPr lang="ru-RU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782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1151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</a:tr>
              <a:tr h="579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6</a:t>
                      </a: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Проведено койко дней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16186</a:t>
                      </a:r>
                      <a:endParaRPr lang="ru-RU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19670</a:t>
                      </a:r>
                      <a:endParaRPr lang="ru-RU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21015</a:t>
                      </a:r>
                      <a:endParaRPr lang="ru-RU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23323</a:t>
                      </a:r>
                      <a:endParaRPr lang="ru-RU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50879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70141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4437" marR="54437" marT="0" marB="0" anchor="ctr"/>
                </a:tc>
              </a:tr>
            </a:tbl>
          </a:graphicData>
        </a:graphic>
      </p:graphicFrame>
      <p:pic>
        <p:nvPicPr>
          <p:cNvPr id="6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272" y="117348"/>
            <a:ext cx="670560" cy="464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sz="half" idx="2"/>
          </p:nvPr>
        </p:nvSpPr>
        <p:spPr>
          <a:xfrm>
            <a:off x="936063" y="2124793"/>
            <a:ext cx="4242647" cy="4432281"/>
          </a:xfrm>
          <a:prstGeom prst="rect">
            <a:avLst/>
          </a:prstGeom>
        </p:spPr>
        <p:txBody>
          <a:bodyPr vert="horz" wrap="square" lIns="0" tIns="6773" rIns="0" bIns="0" rtlCol="0">
            <a:spAutoFit/>
          </a:bodyPr>
          <a:lstStyle/>
          <a:p>
            <a:r>
              <a:rPr lang="ru-RU" sz="1800" dirty="0" smtClean="0"/>
              <a:t>Приказ МЗ АК от 07.10.2025 г. №345 «Об организации оказания паллиативной медицинской помощи взрослому населению Алтайского края»</a:t>
            </a:r>
          </a:p>
          <a:p>
            <a:r>
              <a:rPr lang="ru-RU" sz="1800" dirty="0" smtClean="0"/>
              <a:t>Приказ МЗ АК от 15.05.2025 г. №144 «Об обеспечении на дому пациентов, нуждающихся в оказании ПМП, специализированными продуктами лечебного (</a:t>
            </a:r>
            <a:r>
              <a:rPr lang="ru-RU" sz="1800" dirty="0" err="1" smtClean="0"/>
              <a:t>энтерального</a:t>
            </a:r>
            <a:r>
              <a:rPr lang="ru-RU" sz="1800" dirty="0" smtClean="0"/>
              <a:t>) питания »</a:t>
            </a:r>
          </a:p>
          <a:p>
            <a:r>
              <a:rPr lang="ru-RU" sz="1800" dirty="0" smtClean="0"/>
              <a:t>Приказ МЗ АК от 24.09.2021 г. №527 «Об организации координационного центра паллиативной медицинской помощи взрослому населению»</a:t>
            </a:r>
          </a:p>
          <a:p>
            <a:pPr marL="16933" marR="6773">
              <a:lnSpc>
                <a:spcPct val="102499"/>
              </a:lnSpc>
              <a:spcBef>
                <a:spcPts val="53"/>
              </a:spcBef>
            </a:pP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57019" y="939293"/>
            <a:ext cx="2895600" cy="6924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">
              <a:spcBef>
                <a:spcPts val="140"/>
              </a:spcBef>
            </a:pPr>
            <a:r>
              <a:rPr sz="2700" dirty="0">
                <a:solidFill>
                  <a:srgbClr val="FFFFFF"/>
                </a:solidFill>
              </a:rPr>
              <a:t>31</a:t>
            </a:r>
            <a:r>
              <a:rPr sz="2700" b="0" spc="13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spc="305" dirty="0">
                <a:solidFill>
                  <a:srgbClr val="FFFFFF"/>
                </a:solidFill>
              </a:rPr>
              <a:t>890</a:t>
            </a:r>
            <a:endParaRPr sz="2700" dirty="0">
              <a:latin typeface="Times New Roman"/>
              <a:cs typeface="Times New Roman"/>
            </a:endParaRPr>
          </a:p>
          <a:p>
            <a:pPr>
              <a:spcBef>
                <a:spcPts val="87"/>
              </a:spcBef>
            </a:pPr>
            <a:r>
              <a:rPr sz="1600" spc="120" dirty="0">
                <a:solidFill>
                  <a:srgbClr val="FFFFFF"/>
                </a:solidFill>
              </a:rPr>
              <a:t>человек</a:t>
            </a:r>
            <a:r>
              <a:rPr sz="1600" spc="73" dirty="0">
                <a:solidFill>
                  <a:srgbClr val="FFFFFF"/>
                </a:solidFill>
              </a:rPr>
              <a:t> </a:t>
            </a:r>
            <a:r>
              <a:rPr sz="1600" spc="173" dirty="0">
                <a:solidFill>
                  <a:srgbClr val="FFFFFF"/>
                </a:solidFill>
              </a:rPr>
              <a:t>состоят</a:t>
            </a:r>
            <a:r>
              <a:rPr sz="1600" spc="140" dirty="0">
                <a:solidFill>
                  <a:srgbClr val="FFFFFF"/>
                </a:solidFill>
              </a:rPr>
              <a:t> в</a:t>
            </a:r>
            <a:r>
              <a:rPr sz="1600" spc="107" dirty="0">
                <a:solidFill>
                  <a:srgbClr val="FFFFFF"/>
                </a:solidFill>
              </a:rPr>
              <a:t> </a:t>
            </a:r>
            <a:r>
              <a:rPr sz="1600" spc="133" dirty="0">
                <a:solidFill>
                  <a:srgbClr val="FFFFFF"/>
                </a:solidFill>
              </a:rPr>
              <a:t>регистре</a:t>
            </a:r>
            <a:endParaRPr sz="1600" dirty="0"/>
          </a:p>
        </p:txBody>
      </p:sp>
      <p:sp>
        <p:nvSpPr>
          <p:cNvPr id="10" name="object 10"/>
          <p:cNvSpPr/>
          <p:nvPr/>
        </p:nvSpPr>
        <p:spPr>
          <a:xfrm>
            <a:off x="6575560" y="1751575"/>
            <a:ext cx="2296160" cy="1320800"/>
          </a:xfrm>
          <a:custGeom>
            <a:avLst/>
            <a:gdLst/>
            <a:ahLst/>
            <a:cxnLst/>
            <a:rect l="l" t="t" r="r" b="b"/>
            <a:pathLst>
              <a:path w="1722120" h="990600">
                <a:moveTo>
                  <a:pt x="1607813" y="0"/>
                </a:moveTo>
                <a:lnTo>
                  <a:pt x="114300" y="0"/>
                </a:lnTo>
                <a:lnTo>
                  <a:pt x="69806" y="8985"/>
                </a:lnTo>
                <a:lnTo>
                  <a:pt x="33475" y="33485"/>
                </a:lnTo>
                <a:lnTo>
                  <a:pt x="8981" y="69817"/>
                </a:lnTo>
                <a:lnTo>
                  <a:pt x="0" y="114300"/>
                </a:lnTo>
                <a:lnTo>
                  <a:pt x="0" y="876300"/>
                </a:lnTo>
                <a:lnTo>
                  <a:pt x="8981" y="920790"/>
                </a:lnTo>
                <a:lnTo>
                  <a:pt x="33475" y="957122"/>
                </a:lnTo>
                <a:lnTo>
                  <a:pt x="69806" y="981617"/>
                </a:lnTo>
                <a:lnTo>
                  <a:pt x="114300" y="990600"/>
                </a:lnTo>
                <a:lnTo>
                  <a:pt x="1607813" y="990600"/>
                </a:lnTo>
                <a:lnTo>
                  <a:pt x="1652301" y="981617"/>
                </a:lnTo>
                <a:lnTo>
                  <a:pt x="1688633" y="957122"/>
                </a:lnTo>
                <a:lnTo>
                  <a:pt x="1713130" y="920790"/>
                </a:lnTo>
                <a:lnTo>
                  <a:pt x="1722113" y="876300"/>
                </a:lnTo>
                <a:lnTo>
                  <a:pt x="1722113" y="114300"/>
                </a:lnTo>
                <a:lnTo>
                  <a:pt x="1713130" y="69817"/>
                </a:lnTo>
                <a:lnTo>
                  <a:pt x="1688633" y="33485"/>
                </a:lnTo>
                <a:lnTo>
                  <a:pt x="1652301" y="8985"/>
                </a:lnTo>
                <a:lnTo>
                  <a:pt x="1607813" y="0"/>
                </a:lnTo>
                <a:close/>
              </a:path>
            </a:pathLst>
          </a:custGeom>
          <a:solidFill>
            <a:srgbClr val="298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13769" y="1918377"/>
            <a:ext cx="1425787" cy="93871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65192">
              <a:spcBef>
                <a:spcPts val="140"/>
              </a:spcBef>
            </a:pPr>
            <a:r>
              <a:rPr sz="2700" spc="2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700" spc="293" dirty="0" smtClean="0">
                <a:solidFill>
                  <a:srgbClr val="FFFFFF"/>
                </a:solidFill>
                <a:latin typeface="Calibri"/>
                <a:cs typeface="Calibri"/>
              </a:rPr>
              <a:t>917</a:t>
            </a:r>
            <a:r>
              <a:rPr sz="270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33" dirty="0">
                <a:solidFill>
                  <a:srgbClr val="FFFFFF"/>
                </a:solidFill>
                <a:latin typeface="Calibri"/>
                <a:cs typeface="Calibri"/>
              </a:rPr>
              <a:t>ед.</a:t>
            </a:r>
            <a:endParaRPr sz="1600" dirty="0">
              <a:latin typeface="Calibri"/>
              <a:cs typeface="Calibri"/>
            </a:endParaRPr>
          </a:p>
          <a:p>
            <a:pPr marL="16933">
              <a:spcBef>
                <a:spcPts val="87"/>
              </a:spcBef>
            </a:pPr>
            <a:r>
              <a:rPr sz="1600" spc="67" dirty="0">
                <a:solidFill>
                  <a:srgbClr val="FFFFFF"/>
                </a:solidFill>
                <a:latin typeface="Calibri"/>
                <a:cs typeface="Calibri"/>
              </a:rPr>
              <a:t>медицинского</a:t>
            </a:r>
            <a:endParaRPr sz="1600" dirty="0">
              <a:latin typeface="Calibri"/>
              <a:cs typeface="Calibri"/>
            </a:endParaRPr>
          </a:p>
          <a:p>
            <a:pPr marL="18626">
              <a:spcBef>
                <a:spcPts val="7"/>
              </a:spcBef>
            </a:pPr>
            <a:r>
              <a:rPr sz="1600" spc="67" dirty="0">
                <a:solidFill>
                  <a:srgbClr val="FFFFFF"/>
                </a:solidFill>
                <a:latin typeface="Calibri"/>
                <a:cs typeface="Calibri"/>
              </a:rPr>
              <a:t>оборудования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11432" y="1046243"/>
            <a:ext cx="3913293" cy="32003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900" spc="107" dirty="0">
                <a:latin typeface="Calibri"/>
                <a:cs typeface="Calibri"/>
              </a:rPr>
              <a:t>Приобретено</a:t>
            </a:r>
            <a:r>
              <a:rPr sz="1900" spc="13" dirty="0">
                <a:latin typeface="Calibri"/>
                <a:cs typeface="Calibri"/>
              </a:rPr>
              <a:t> </a:t>
            </a:r>
            <a:r>
              <a:rPr sz="1900" spc="167" dirty="0">
                <a:latin typeface="Calibri"/>
                <a:cs typeface="Calibri"/>
              </a:rPr>
              <a:t>за</a:t>
            </a:r>
            <a:r>
              <a:rPr sz="1900" spc="53" dirty="0">
                <a:latin typeface="Calibri"/>
                <a:cs typeface="Calibri"/>
              </a:rPr>
              <a:t> </a:t>
            </a:r>
            <a:r>
              <a:rPr sz="1900" spc="127" dirty="0">
                <a:latin typeface="Calibri"/>
                <a:cs typeface="Calibri"/>
              </a:rPr>
              <a:t>2022–</a:t>
            </a:r>
            <a:r>
              <a:rPr sz="1900" spc="27" dirty="0">
                <a:latin typeface="Calibri"/>
                <a:cs typeface="Calibri"/>
              </a:rPr>
              <a:t> </a:t>
            </a:r>
            <a:r>
              <a:rPr sz="1900" spc="160" dirty="0" smtClean="0">
                <a:latin typeface="Calibri"/>
                <a:cs typeface="Calibri"/>
              </a:rPr>
              <a:t>202</a:t>
            </a:r>
            <a:r>
              <a:rPr lang="ru-RU" sz="1900" spc="160" dirty="0" smtClean="0">
                <a:latin typeface="Calibri"/>
                <a:cs typeface="Calibri"/>
              </a:rPr>
              <a:t>5</a:t>
            </a:r>
            <a:r>
              <a:rPr sz="1900" spc="33" dirty="0" smtClean="0">
                <a:latin typeface="Calibri"/>
                <a:cs typeface="Calibri"/>
              </a:rPr>
              <a:t> </a:t>
            </a:r>
            <a:r>
              <a:rPr sz="1900" spc="-27" dirty="0">
                <a:latin typeface="Calibri"/>
                <a:cs typeface="Calibri"/>
              </a:rPr>
              <a:t>годы: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087104" y="1751575"/>
            <a:ext cx="2296160" cy="1320800"/>
          </a:xfrm>
          <a:custGeom>
            <a:avLst/>
            <a:gdLst/>
            <a:ahLst/>
            <a:cxnLst/>
            <a:rect l="l" t="t" r="r" b="b"/>
            <a:pathLst>
              <a:path w="1722120" h="990600">
                <a:moveTo>
                  <a:pt x="1607820" y="0"/>
                </a:moveTo>
                <a:lnTo>
                  <a:pt x="114300" y="0"/>
                </a:lnTo>
                <a:lnTo>
                  <a:pt x="69812" y="8985"/>
                </a:lnTo>
                <a:lnTo>
                  <a:pt x="33480" y="33485"/>
                </a:lnTo>
                <a:lnTo>
                  <a:pt x="8983" y="69817"/>
                </a:lnTo>
                <a:lnTo>
                  <a:pt x="0" y="114300"/>
                </a:lnTo>
                <a:lnTo>
                  <a:pt x="0" y="876300"/>
                </a:lnTo>
                <a:lnTo>
                  <a:pt x="8983" y="920790"/>
                </a:lnTo>
                <a:lnTo>
                  <a:pt x="33480" y="957122"/>
                </a:lnTo>
                <a:lnTo>
                  <a:pt x="69812" y="981617"/>
                </a:lnTo>
                <a:lnTo>
                  <a:pt x="114300" y="990600"/>
                </a:lnTo>
                <a:lnTo>
                  <a:pt x="1607820" y="990600"/>
                </a:lnTo>
                <a:lnTo>
                  <a:pt x="1652307" y="981617"/>
                </a:lnTo>
                <a:lnTo>
                  <a:pt x="1688639" y="957122"/>
                </a:lnTo>
                <a:lnTo>
                  <a:pt x="1713136" y="920790"/>
                </a:lnTo>
                <a:lnTo>
                  <a:pt x="1722120" y="876300"/>
                </a:lnTo>
                <a:lnTo>
                  <a:pt x="1722120" y="114300"/>
                </a:lnTo>
                <a:lnTo>
                  <a:pt x="1713136" y="69817"/>
                </a:lnTo>
                <a:lnTo>
                  <a:pt x="1688639" y="33485"/>
                </a:lnTo>
                <a:lnTo>
                  <a:pt x="1652307" y="8985"/>
                </a:lnTo>
                <a:lnTo>
                  <a:pt x="1607820" y="0"/>
                </a:lnTo>
                <a:close/>
              </a:path>
            </a:pathLst>
          </a:custGeom>
          <a:solidFill>
            <a:srgbClr val="298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475725" y="1918377"/>
            <a:ext cx="1521460" cy="93871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spcBef>
                <a:spcPts val="140"/>
              </a:spcBef>
            </a:pPr>
            <a:r>
              <a:rPr lang="ru-RU" sz="2700" spc="227" dirty="0" smtClean="0">
                <a:solidFill>
                  <a:srgbClr val="FFFFFF"/>
                </a:solidFill>
                <a:latin typeface="Calibri"/>
                <a:cs typeface="Calibri"/>
              </a:rPr>
              <a:t>10 971</a:t>
            </a:r>
            <a:r>
              <a:rPr sz="1600" spc="-33" dirty="0" err="1" smtClean="0">
                <a:solidFill>
                  <a:srgbClr val="FFFFFF"/>
                </a:solidFill>
                <a:latin typeface="Calibri"/>
                <a:cs typeface="Calibri"/>
              </a:rPr>
              <a:t>ед</a:t>
            </a:r>
            <a:r>
              <a:rPr sz="1600" spc="-33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  <a:p>
            <a:pPr algn="ctr">
              <a:spcBef>
                <a:spcPts val="87"/>
              </a:spcBef>
            </a:pPr>
            <a:r>
              <a:rPr sz="1600" spc="53" dirty="0">
                <a:solidFill>
                  <a:srgbClr val="FFFFFF"/>
                </a:solidFill>
                <a:latin typeface="Calibri"/>
                <a:cs typeface="Calibri"/>
              </a:rPr>
              <a:t>медицинских</a:t>
            </a:r>
            <a:endParaRPr sz="1600" dirty="0">
              <a:latin typeface="Calibri"/>
              <a:cs typeface="Calibri"/>
            </a:endParaRPr>
          </a:p>
          <a:p>
            <a:pPr marL="58419" algn="ctr">
              <a:spcBef>
                <a:spcPts val="7"/>
              </a:spcBef>
            </a:pPr>
            <a:r>
              <a:rPr sz="1600" spc="67" dirty="0">
                <a:solidFill>
                  <a:srgbClr val="FFFFFF"/>
                </a:solidFill>
                <a:latin typeface="Calibri"/>
                <a:cs typeface="Calibri"/>
              </a:rPr>
              <a:t>изделий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75560" y="3310136"/>
            <a:ext cx="2296160" cy="1320800"/>
          </a:xfrm>
          <a:custGeom>
            <a:avLst/>
            <a:gdLst/>
            <a:ahLst/>
            <a:cxnLst/>
            <a:rect l="l" t="t" r="r" b="b"/>
            <a:pathLst>
              <a:path w="1722120" h="990600">
                <a:moveTo>
                  <a:pt x="1607813" y="0"/>
                </a:moveTo>
                <a:lnTo>
                  <a:pt x="114300" y="0"/>
                </a:lnTo>
                <a:lnTo>
                  <a:pt x="69806" y="8982"/>
                </a:lnTo>
                <a:lnTo>
                  <a:pt x="33475" y="33477"/>
                </a:lnTo>
                <a:lnTo>
                  <a:pt x="8981" y="69809"/>
                </a:lnTo>
                <a:lnTo>
                  <a:pt x="0" y="114300"/>
                </a:lnTo>
                <a:lnTo>
                  <a:pt x="0" y="876300"/>
                </a:lnTo>
                <a:lnTo>
                  <a:pt x="8981" y="920779"/>
                </a:lnTo>
                <a:lnTo>
                  <a:pt x="33475" y="957112"/>
                </a:lnTo>
                <a:lnTo>
                  <a:pt x="69806" y="981614"/>
                </a:lnTo>
                <a:lnTo>
                  <a:pt x="114300" y="990600"/>
                </a:lnTo>
                <a:lnTo>
                  <a:pt x="1607813" y="990600"/>
                </a:lnTo>
                <a:lnTo>
                  <a:pt x="1652301" y="981614"/>
                </a:lnTo>
                <a:lnTo>
                  <a:pt x="1688633" y="957112"/>
                </a:lnTo>
                <a:lnTo>
                  <a:pt x="1713130" y="920779"/>
                </a:lnTo>
                <a:lnTo>
                  <a:pt x="1722113" y="876300"/>
                </a:lnTo>
                <a:lnTo>
                  <a:pt x="1722113" y="114300"/>
                </a:lnTo>
                <a:lnTo>
                  <a:pt x="1713130" y="69809"/>
                </a:lnTo>
                <a:lnTo>
                  <a:pt x="1688633" y="33477"/>
                </a:lnTo>
                <a:lnTo>
                  <a:pt x="1652301" y="8982"/>
                </a:lnTo>
                <a:lnTo>
                  <a:pt x="1607813" y="0"/>
                </a:lnTo>
                <a:close/>
              </a:path>
            </a:pathLst>
          </a:custGeom>
          <a:solidFill>
            <a:srgbClr val="298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070699" y="3598773"/>
            <a:ext cx="1311487" cy="6924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spcBef>
                <a:spcPts val="140"/>
              </a:spcBef>
            </a:pPr>
            <a:r>
              <a:rPr lang="ru-RU" sz="2700" spc="287" dirty="0" smtClean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r>
              <a:rPr sz="2700" spc="5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33" dirty="0">
                <a:solidFill>
                  <a:srgbClr val="FFFFFF"/>
                </a:solidFill>
                <a:latin typeface="Calibri"/>
                <a:cs typeface="Calibri"/>
              </a:rPr>
              <a:t>ед.</a:t>
            </a:r>
            <a:endParaRPr sz="1600" dirty="0">
              <a:latin typeface="Calibri"/>
              <a:cs typeface="Calibri"/>
            </a:endParaRPr>
          </a:p>
          <a:p>
            <a:pPr algn="ctr">
              <a:spcBef>
                <a:spcPts val="93"/>
              </a:spcBef>
            </a:pP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автомобилей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087104" y="3310136"/>
            <a:ext cx="2296160" cy="1320800"/>
          </a:xfrm>
          <a:custGeom>
            <a:avLst/>
            <a:gdLst/>
            <a:ahLst/>
            <a:cxnLst/>
            <a:rect l="l" t="t" r="r" b="b"/>
            <a:pathLst>
              <a:path w="1722120" h="990600">
                <a:moveTo>
                  <a:pt x="1607820" y="0"/>
                </a:moveTo>
                <a:lnTo>
                  <a:pt x="114300" y="0"/>
                </a:lnTo>
                <a:lnTo>
                  <a:pt x="69812" y="8982"/>
                </a:lnTo>
                <a:lnTo>
                  <a:pt x="33480" y="33477"/>
                </a:lnTo>
                <a:lnTo>
                  <a:pt x="8983" y="69809"/>
                </a:lnTo>
                <a:lnTo>
                  <a:pt x="0" y="114300"/>
                </a:lnTo>
                <a:lnTo>
                  <a:pt x="0" y="876300"/>
                </a:lnTo>
                <a:lnTo>
                  <a:pt x="8983" y="920779"/>
                </a:lnTo>
                <a:lnTo>
                  <a:pt x="33480" y="957112"/>
                </a:lnTo>
                <a:lnTo>
                  <a:pt x="69812" y="981614"/>
                </a:lnTo>
                <a:lnTo>
                  <a:pt x="114300" y="990600"/>
                </a:lnTo>
                <a:lnTo>
                  <a:pt x="1607820" y="990600"/>
                </a:lnTo>
                <a:lnTo>
                  <a:pt x="1652307" y="981614"/>
                </a:lnTo>
                <a:lnTo>
                  <a:pt x="1688639" y="957112"/>
                </a:lnTo>
                <a:lnTo>
                  <a:pt x="1713136" y="920779"/>
                </a:lnTo>
                <a:lnTo>
                  <a:pt x="1722120" y="876300"/>
                </a:lnTo>
                <a:lnTo>
                  <a:pt x="1722120" y="114300"/>
                </a:lnTo>
                <a:lnTo>
                  <a:pt x="1713136" y="69809"/>
                </a:lnTo>
                <a:lnTo>
                  <a:pt x="1688639" y="33477"/>
                </a:lnTo>
                <a:lnTo>
                  <a:pt x="1652307" y="8982"/>
                </a:lnTo>
                <a:lnTo>
                  <a:pt x="1607820" y="0"/>
                </a:lnTo>
                <a:close/>
              </a:path>
            </a:pathLst>
          </a:custGeom>
          <a:solidFill>
            <a:srgbClr val="298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309100" y="3355323"/>
            <a:ext cx="1911773" cy="1179318"/>
          </a:xfrm>
          <a:prstGeom prst="rect">
            <a:avLst/>
          </a:prstGeom>
        </p:spPr>
        <p:txBody>
          <a:bodyPr vert="horz" wrap="square" lIns="0" tIns="13546" rIns="0" bIns="0" rtlCol="0">
            <a:spAutoFit/>
          </a:bodyPr>
          <a:lstStyle/>
          <a:p>
            <a:pPr marL="16933" marR="6773" indent="-58419" algn="ctr">
              <a:lnSpc>
                <a:spcPct val="101000"/>
              </a:lnSpc>
              <a:spcBef>
                <a:spcPts val="107"/>
              </a:spcBef>
            </a:pPr>
            <a:r>
              <a:rPr lang="ru-RU" sz="2700" spc="-127" dirty="0" smtClean="0">
                <a:solidFill>
                  <a:srgbClr val="FFFFFF"/>
                </a:solidFill>
                <a:latin typeface="Calibri"/>
                <a:cs typeface="Calibri"/>
              </a:rPr>
              <a:t>1912</a:t>
            </a:r>
            <a:r>
              <a:rPr sz="2700" spc="-2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7" dirty="0">
                <a:solidFill>
                  <a:srgbClr val="FFFFFF"/>
                </a:solidFill>
                <a:latin typeface="Calibri"/>
                <a:cs typeface="Calibri"/>
              </a:rPr>
              <a:t>чел. </a:t>
            </a:r>
            <a:r>
              <a:rPr sz="1600" spc="67" dirty="0">
                <a:solidFill>
                  <a:srgbClr val="FFFFFF"/>
                </a:solidFill>
                <a:latin typeface="Calibri"/>
                <a:cs typeface="Calibri"/>
              </a:rPr>
              <a:t>обеспечены </a:t>
            </a:r>
            <a:r>
              <a:rPr sz="1600" spc="47" dirty="0">
                <a:solidFill>
                  <a:srgbClr val="FFFFFF"/>
                </a:solidFill>
                <a:latin typeface="Calibri"/>
                <a:cs typeface="Calibri"/>
              </a:rPr>
              <a:t>медицинскими </a:t>
            </a:r>
            <a:r>
              <a:rPr sz="1600" spc="67" dirty="0">
                <a:solidFill>
                  <a:srgbClr val="FFFFFF"/>
                </a:solidFill>
                <a:latin typeface="Calibri"/>
                <a:cs typeface="Calibri"/>
              </a:rPr>
              <a:t>изделиями</a:t>
            </a:r>
            <a:r>
              <a:rPr sz="1600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600" spc="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3" dirty="0">
                <a:solidFill>
                  <a:srgbClr val="FFFFFF"/>
                </a:solidFill>
                <a:latin typeface="Calibri"/>
                <a:cs typeface="Calibri"/>
              </a:rPr>
              <a:t>дому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394406" y="4911795"/>
            <a:ext cx="4808220" cy="1320800"/>
          </a:xfrm>
          <a:custGeom>
            <a:avLst/>
            <a:gdLst/>
            <a:ahLst/>
            <a:cxnLst/>
            <a:rect l="l" t="t" r="r" b="b"/>
            <a:pathLst>
              <a:path w="3606165" h="990600">
                <a:moveTo>
                  <a:pt x="3491477" y="0"/>
                </a:moveTo>
                <a:lnTo>
                  <a:pt x="114300" y="0"/>
                </a:lnTo>
                <a:lnTo>
                  <a:pt x="69806" y="8985"/>
                </a:lnTo>
                <a:lnTo>
                  <a:pt x="33475" y="33487"/>
                </a:lnTo>
                <a:lnTo>
                  <a:pt x="8981" y="69820"/>
                </a:lnTo>
                <a:lnTo>
                  <a:pt x="0" y="114300"/>
                </a:lnTo>
                <a:lnTo>
                  <a:pt x="0" y="876350"/>
                </a:lnTo>
                <a:lnTo>
                  <a:pt x="8981" y="920823"/>
                </a:lnTo>
                <a:lnTo>
                  <a:pt x="33475" y="957139"/>
                </a:lnTo>
                <a:lnTo>
                  <a:pt x="69806" y="981622"/>
                </a:lnTo>
                <a:lnTo>
                  <a:pt x="114300" y="990600"/>
                </a:lnTo>
                <a:lnTo>
                  <a:pt x="3491477" y="990600"/>
                </a:lnTo>
                <a:lnTo>
                  <a:pt x="3535965" y="981622"/>
                </a:lnTo>
                <a:lnTo>
                  <a:pt x="3572297" y="957139"/>
                </a:lnTo>
                <a:lnTo>
                  <a:pt x="3596794" y="920823"/>
                </a:lnTo>
                <a:lnTo>
                  <a:pt x="3605777" y="876350"/>
                </a:lnTo>
                <a:lnTo>
                  <a:pt x="3605777" y="114300"/>
                </a:lnTo>
                <a:lnTo>
                  <a:pt x="3596794" y="69820"/>
                </a:lnTo>
                <a:lnTo>
                  <a:pt x="3572297" y="33487"/>
                </a:lnTo>
                <a:lnTo>
                  <a:pt x="3535965" y="8985"/>
                </a:lnTo>
                <a:lnTo>
                  <a:pt x="3491477" y="0"/>
                </a:lnTo>
                <a:close/>
              </a:path>
            </a:pathLst>
          </a:custGeom>
          <a:solidFill>
            <a:srgbClr val="298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958939" y="5035823"/>
            <a:ext cx="4041140" cy="93871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" algn="ctr">
              <a:spcBef>
                <a:spcPts val="140"/>
              </a:spcBef>
            </a:pPr>
            <a:r>
              <a:rPr sz="2700" spc="-167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lang="ru-RU" sz="2700" spc="-167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700" spc="-167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7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700" spc="227" dirty="0" smtClean="0">
                <a:solidFill>
                  <a:srgbClr val="FFFFFF"/>
                </a:solidFill>
                <a:latin typeface="Calibri"/>
                <a:cs typeface="Calibri"/>
              </a:rPr>
              <a:t>602</a:t>
            </a:r>
            <a:r>
              <a:rPr sz="2700" spc="-2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53" dirty="0">
                <a:solidFill>
                  <a:srgbClr val="FFFFFF"/>
                </a:solidFill>
                <a:latin typeface="Calibri"/>
                <a:cs typeface="Calibri"/>
              </a:rPr>
              <a:t>упак.</a:t>
            </a:r>
            <a:endParaRPr sz="1600" dirty="0">
              <a:latin typeface="Calibri"/>
              <a:cs typeface="Calibri"/>
            </a:endParaRPr>
          </a:p>
          <a:p>
            <a:pPr marL="16086" marR="6773" algn="ctr">
              <a:spcBef>
                <a:spcPts val="93"/>
              </a:spcBef>
            </a:pPr>
            <a:r>
              <a:rPr sz="1600" spc="87" dirty="0">
                <a:solidFill>
                  <a:srgbClr val="FFFFFF"/>
                </a:solidFill>
                <a:latin typeface="Calibri"/>
                <a:cs typeface="Calibri"/>
              </a:rPr>
              <a:t>закуплено</a:t>
            </a:r>
            <a:r>
              <a:rPr sz="1600" spc="4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лекарственные</a:t>
            </a:r>
            <a:r>
              <a:rPr sz="1600" spc="5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препараты</a:t>
            </a:r>
            <a:r>
              <a:rPr sz="1600" spc="4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33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1600" spc="73" dirty="0">
                <a:solidFill>
                  <a:srgbClr val="FFFFFF"/>
                </a:solidFill>
                <a:latin typeface="Calibri"/>
                <a:cs typeface="Calibri"/>
              </a:rPr>
              <a:t>лечения</a:t>
            </a:r>
            <a:r>
              <a:rPr sz="1600" spc="4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52" dirty="0">
                <a:solidFill>
                  <a:srgbClr val="FFFFFF"/>
                </a:solidFill>
                <a:latin typeface="Calibri"/>
                <a:cs typeface="Calibri"/>
              </a:rPr>
              <a:t>ХБС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8737600" y="6245225"/>
            <a:ext cx="2844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fld id="{81D60167-4931-47E6-BA6A-407CBD079E47}" type="slidenum">
              <a:rPr/>
              <a:pPr/>
              <a:t>15</a:t>
            </a:fld>
            <a:endParaRPr/>
          </a:p>
        </p:txBody>
      </p:sp>
      <p:sp>
        <p:nvSpPr>
          <p:cNvPr id="22" name="Прямоугольник 21"/>
          <p:cNvSpPr/>
          <p:nvPr/>
        </p:nvSpPr>
        <p:spPr>
          <a:xfrm>
            <a:off x="1521151" y="241540"/>
            <a:ext cx="8356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  </a:t>
            </a:r>
            <a:r>
              <a:rPr lang="ru-RU" sz="2000" dirty="0" smtClean="0">
                <a:solidFill>
                  <a:srgbClr val="00B0F0"/>
                </a:solidFill>
              </a:rPr>
              <a:t>Отделение ВПС ПМП, координационный центр ПМП КГБУЗ АКОД</a:t>
            </a:r>
            <a:endParaRPr lang="ru-RU" sz="2000" dirty="0"/>
          </a:p>
        </p:txBody>
      </p:sp>
      <p:pic>
        <p:nvPicPr>
          <p:cNvPr id="23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143" y="0"/>
            <a:ext cx="670560" cy="552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60360"/>
            <a:ext cx="9480000" cy="1676160"/>
          </a:xfrm>
          <a:prstGeom prst="rect">
            <a:avLst/>
          </a:prstGeom>
          <a:ln w="9360">
            <a:noFill/>
          </a:ln>
        </p:spPr>
      </p:pic>
      <p:sp>
        <p:nvSpPr>
          <p:cNvPr id="436" name="CustomShape 1"/>
          <p:cNvSpPr/>
          <p:nvPr/>
        </p:nvSpPr>
        <p:spPr>
          <a:xfrm>
            <a:off x="2133600" y="5562720"/>
            <a:ext cx="8940480" cy="1294920"/>
          </a:xfrm>
          <a:prstGeom prst="chevron">
            <a:avLst>
              <a:gd name="adj" fmla="val 129412"/>
            </a:avLst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7" name="CustomShape 2"/>
          <p:cNvSpPr/>
          <p:nvPr/>
        </p:nvSpPr>
        <p:spPr>
          <a:xfrm>
            <a:off x="2235360" y="6021360"/>
            <a:ext cx="9245280" cy="647640"/>
          </a:xfrm>
          <a:prstGeom prst="homePlate">
            <a:avLst>
              <a:gd name="adj" fmla="val 189583"/>
            </a:avLst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8" name="CustomShape 3"/>
          <p:cNvSpPr/>
          <p:nvPr/>
        </p:nvSpPr>
        <p:spPr>
          <a:xfrm>
            <a:off x="480480" y="360360"/>
            <a:ext cx="9134880" cy="1676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2B3990"/>
                </a:solidFill>
                <a:latin typeface="Calibri" panose="020F0502020204030204"/>
              </a:rPr>
              <a:t>ЧАСТОТА РАЗВИТИЯ ХРОНИЧЕСКОГО БОЛЕВОГО СИНДРОМА В </a:t>
            </a:r>
            <a:r>
              <a:rPr lang="ru-RU" sz="2200" b="1" strike="noStrike" spc="-1" dirty="0" smtClean="0">
                <a:solidFill>
                  <a:srgbClr val="2B3990"/>
                </a:solidFill>
                <a:latin typeface="Calibri" panose="020F0502020204030204"/>
              </a:rPr>
              <a:t>ЗАВИСИМОСТИ ОТ </a:t>
            </a:r>
            <a:r>
              <a:rPr lang="ru-RU" sz="2200" b="1" strike="noStrike" spc="-1" dirty="0">
                <a:solidFill>
                  <a:srgbClr val="2B3990"/>
                </a:solidFill>
                <a:latin typeface="Calibri" panose="020F0502020204030204"/>
              </a:rPr>
              <a:t>СТАДИИ РАЗВИТИЯ ОПУХОЛИ</a:t>
            </a:r>
            <a:endParaRPr lang="ru-RU" sz="2200" b="0" strike="noStrike" spc="-1" dirty="0">
              <a:latin typeface="Arial" panose="020B0604020202020204"/>
            </a:endParaRPr>
          </a:p>
        </p:txBody>
      </p:sp>
      <p:grpSp>
        <p:nvGrpSpPr>
          <p:cNvPr id="439" name="Group 4"/>
          <p:cNvGrpSpPr/>
          <p:nvPr/>
        </p:nvGrpSpPr>
        <p:grpSpPr>
          <a:xfrm>
            <a:off x="478560" y="2492280"/>
            <a:ext cx="8779200" cy="426960"/>
            <a:chOff x="358920" y="2492280"/>
            <a:chExt cx="6584400" cy="426960"/>
          </a:xfrm>
        </p:grpSpPr>
        <p:sp>
          <p:nvSpPr>
            <p:cNvPr id="440" name="CustomShape 5"/>
            <p:cNvSpPr/>
            <p:nvPr/>
          </p:nvSpPr>
          <p:spPr>
            <a:xfrm>
              <a:off x="724320" y="2492280"/>
              <a:ext cx="6219000" cy="4269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800" b="0" strike="noStrike" spc="-1">
                  <a:solidFill>
                    <a:srgbClr val="2B3990"/>
                  </a:solidFill>
                  <a:latin typeface="Calibri" panose="020F0502020204030204"/>
                </a:rPr>
                <a:t>НАЧАЛЬНАЯ – 50 %</a:t>
              </a:r>
              <a:endParaRPr lang="ru-RU" sz="2800" b="0" strike="noStrike" spc="-1">
                <a:latin typeface="Arial" panose="020B0604020202020204"/>
              </a:endParaRPr>
            </a:p>
          </p:txBody>
        </p:sp>
        <p:pic>
          <p:nvPicPr>
            <p:cNvPr id="441" name="Picture 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58920" y="2579040"/>
              <a:ext cx="252720" cy="252360"/>
            </a:xfrm>
            <a:prstGeom prst="rect">
              <a:avLst/>
            </a:prstGeom>
            <a:ln w="9360">
              <a:noFill/>
            </a:ln>
          </p:spPr>
        </p:pic>
      </p:grpSp>
      <p:sp>
        <p:nvSpPr>
          <p:cNvPr id="442" name="CustomShape 6"/>
          <p:cNvSpPr/>
          <p:nvPr/>
        </p:nvSpPr>
        <p:spPr>
          <a:xfrm>
            <a:off x="0" y="5207040"/>
            <a:ext cx="12191520" cy="700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58595B"/>
                </a:solidFill>
                <a:latin typeface="Calibri" panose="020F0502020204030204"/>
              </a:rPr>
              <a:t> В нашей стране 433 тыс. онкологических больных </a:t>
            </a:r>
            <a:endParaRPr lang="ru-RU" sz="20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58595B"/>
                </a:solidFill>
                <a:latin typeface="Calibri" panose="020F0502020204030204"/>
              </a:rPr>
              <a:t>нуждаются в обезболивающей терапии </a:t>
            </a:r>
            <a:endParaRPr lang="ru-RU" sz="2000" b="0" strike="noStrike" spc="-1">
              <a:latin typeface="Arial" panose="020B0604020202020204"/>
            </a:endParaRPr>
          </a:p>
        </p:txBody>
      </p:sp>
      <p:grpSp>
        <p:nvGrpSpPr>
          <p:cNvPr id="443" name="Group 7"/>
          <p:cNvGrpSpPr/>
          <p:nvPr/>
        </p:nvGrpSpPr>
        <p:grpSpPr>
          <a:xfrm>
            <a:off x="478560" y="3344760"/>
            <a:ext cx="8779200" cy="426960"/>
            <a:chOff x="358920" y="3344760"/>
            <a:chExt cx="6584400" cy="426960"/>
          </a:xfrm>
        </p:grpSpPr>
        <p:pic>
          <p:nvPicPr>
            <p:cNvPr id="444" name="Picture 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58920" y="3442320"/>
              <a:ext cx="252720" cy="2530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445" name="CustomShape 8"/>
            <p:cNvSpPr/>
            <p:nvPr/>
          </p:nvSpPr>
          <p:spPr>
            <a:xfrm>
              <a:off x="724320" y="3344760"/>
              <a:ext cx="6219000" cy="4269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800" b="0" strike="noStrike" spc="-1">
                  <a:solidFill>
                    <a:srgbClr val="2B3990"/>
                  </a:solidFill>
                  <a:latin typeface="Calibri" panose="020F0502020204030204"/>
                </a:rPr>
                <a:t>РАСПРОСТРАНЕНИЯ – 75-80 %</a:t>
              </a:r>
              <a:endParaRPr lang="ru-RU" sz="2800" b="0" strike="noStrike" spc="-1">
                <a:latin typeface="Arial" panose="020B0604020202020204"/>
              </a:endParaRPr>
            </a:p>
          </p:txBody>
        </p:sp>
      </p:grpSp>
      <p:grpSp>
        <p:nvGrpSpPr>
          <p:cNvPr id="446" name="Group 9"/>
          <p:cNvGrpSpPr/>
          <p:nvPr/>
        </p:nvGrpSpPr>
        <p:grpSpPr>
          <a:xfrm>
            <a:off x="478560" y="4168800"/>
            <a:ext cx="8779200" cy="426960"/>
            <a:chOff x="358920" y="4168800"/>
            <a:chExt cx="6584400" cy="426960"/>
          </a:xfrm>
        </p:grpSpPr>
        <p:pic>
          <p:nvPicPr>
            <p:cNvPr id="447" name="Picture 1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58920" y="4276440"/>
              <a:ext cx="252720" cy="25236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448" name="CustomShape 10"/>
            <p:cNvSpPr/>
            <p:nvPr/>
          </p:nvSpPr>
          <p:spPr>
            <a:xfrm>
              <a:off x="724320" y="4168800"/>
              <a:ext cx="6219000" cy="4269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800" b="0" strike="noStrike" spc="-1">
                  <a:solidFill>
                    <a:srgbClr val="2B3990"/>
                  </a:solidFill>
                  <a:latin typeface="Calibri" panose="020F0502020204030204"/>
                </a:rPr>
                <a:t>ТЕРМИНАЛЬНАЯ – 90-100 % </a:t>
              </a:r>
              <a:endParaRPr lang="ru-RU" sz="2800" b="0" strike="noStrike" spc="-1">
                <a:latin typeface="Arial" panose="020B0604020202020204"/>
              </a:endParaRPr>
            </a:p>
          </p:txBody>
        </p:sp>
      </p:grpSp>
      <p:sp>
        <p:nvSpPr>
          <p:cNvPr id="449" name="TextShape 11"/>
          <p:cNvSpPr txBox="1"/>
          <p:nvPr/>
        </p:nvSpPr>
        <p:spPr>
          <a:xfrm>
            <a:off x="4165440" y="6356520"/>
            <a:ext cx="38601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pic>
        <p:nvPicPr>
          <p:cNvPr id="17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143" y="155275"/>
            <a:ext cx="67056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58230"/>
            <a:ext cx="12192000" cy="609600"/>
          </a:xfrm>
        </p:spPr>
        <p:txBody>
          <a:bodyPr anchor="ctr">
            <a:normAutofit/>
          </a:bodyPr>
          <a:lstStyle/>
          <a:p>
            <a:endParaRPr lang="ru-RU" sz="1100" dirty="0"/>
          </a:p>
          <a:p>
            <a:pPr>
              <a:buNone/>
            </a:pPr>
            <a:endParaRPr lang="en-GB" sz="1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71587" y="285750"/>
            <a:ext cx="3533775" cy="5219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Хронический Болевой </a:t>
            </a:r>
          </a:p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Синдром (ХБС)</a:t>
            </a:r>
          </a:p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у взрослых пациентов,</a:t>
            </a:r>
          </a:p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нуждающихся в паллиативной</a:t>
            </a:r>
          </a:p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Помощи. </a:t>
            </a:r>
          </a:p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Клинические рекомендации</a:t>
            </a:r>
          </a:p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Минздрава РФ</a:t>
            </a:r>
          </a:p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2016        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2023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гг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924175" y="4171950"/>
            <a:ext cx="762000" cy="885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747962" y="3876675"/>
            <a:ext cx="352425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666751"/>
            <a:ext cx="433939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70560" cy="464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48400"/>
            <a:ext cx="12192000" cy="609600"/>
          </a:xfrm>
        </p:spPr>
        <p:txBody>
          <a:bodyPr anchor="ctr">
            <a:normAutofit/>
          </a:bodyPr>
          <a:lstStyle/>
          <a:p>
            <a:endParaRPr lang="ru-RU" sz="1100" dirty="0"/>
          </a:p>
          <a:p>
            <a:pPr>
              <a:buNone/>
            </a:pPr>
            <a:endParaRPr lang="en-GB" sz="1100" dirty="0"/>
          </a:p>
        </p:txBody>
      </p:sp>
      <p:sp>
        <p:nvSpPr>
          <p:cNvPr id="4" name="Titel 1"/>
          <p:cNvSpPr txBox="1"/>
          <p:nvPr/>
        </p:nvSpPr>
        <p:spPr bwMode="auto">
          <a:xfrm>
            <a:off x="599440" y="1218565"/>
            <a:ext cx="5725160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>
            <a:lvl1pPr>
              <a:defRPr sz="2400" u="sng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altLang="de-DE" sz="2000" u="none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Недостатки ступенчатой модели ВОЗ</a:t>
            </a:r>
            <a:endParaRPr lang="en-GB" altLang="de-DE" sz="2000" u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950" y="975184"/>
            <a:ext cx="3460610" cy="4054191"/>
          </a:xfrm>
          <a:prstGeom prst="rect">
            <a:avLst/>
          </a:prstGeom>
          <a:solidFill>
            <a:schemeClr val="accent6">
              <a:lumMod val="20000"/>
              <a:lumOff val="80000"/>
              <a:alpha val="24000"/>
            </a:schemeClr>
          </a:solidFill>
          <a:ln>
            <a:solidFill>
              <a:srgbClr val="66FFFF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950" y="5029375"/>
            <a:ext cx="3460610" cy="835224"/>
          </a:xfrm>
          <a:prstGeom prst="rect">
            <a:avLst/>
          </a:prstGeom>
        </p:spPr>
      </p:pic>
      <p:sp>
        <p:nvSpPr>
          <p:cNvPr id="7" name="Titel 1"/>
          <p:cNvSpPr txBox="1"/>
          <p:nvPr/>
        </p:nvSpPr>
        <p:spPr bwMode="auto">
          <a:xfrm>
            <a:off x="599440" y="90805"/>
            <a:ext cx="7786510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>
            <a:lvl1pPr>
              <a:defRPr sz="2400" u="sng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altLang="de-DE" sz="32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Ступенчатая</a:t>
            </a:r>
            <a:r>
              <a:rPr lang="ru-RU" altLang="de-DE" sz="3200" b="1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32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модель</a:t>
            </a:r>
            <a:r>
              <a:rPr lang="en-GB" altLang="de-DE" sz="32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ru-RU" altLang="de-DE" sz="32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ВОЗ</a:t>
            </a:r>
            <a:endParaRPr lang="en-GB" altLang="de-DE" sz="3200" u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hteck 28"/>
          <p:cNvSpPr/>
          <p:nvPr/>
        </p:nvSpPr>
        <p:spPr>
          <a:xfrm>
            <a:off x="1259274" y="2144486"/>
            <a:ext cx="4836726" cy="495470"/>
          </a:xfrm>
          <a:prstGeom prst="rect">
            <a:avLst/>
          </a:prstGeom>
          <a:gradFill flip="none" rotWithShape="1">
            <a:gsLst>
              <a:gs pos="0">
                <a:srgbClr val="BFD5D9"/>
              </a:gs>
              <a:gs pos="100000">
                <a:srgbClr val="E5EEEF"/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lIns="91438" tIns="45719" rIns="91438" bIns="45719" anchor="ctr"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Была разработана в 1986 г. для лечения боли при онкологических заболеваниях</a:t>
            </a:r>
          </a:p>
        </p:txBody>
      </p:sp>
      <p:sp>
        <p:nvSpPr>
          <p:cNvPr id="14" name="Rechteck 38"/>
          <p:cNvSpPr/>
          <p:nvPr/>
        </p:nvSpPr>
        <p:spPr>
          <a:xfrm>
            <a:off x="1259272" y="3599843"/>
            <a:ext cx="4836725" cy="575180"/>
          </a:xfrm>
          <a:prstGeom prst="rect">
            <a:avLst/>
          </a:prstGeom>
          <a:gradFill flip="none" rotWithShape="1">
            <a:gsLst>
              <a:gs pos="0">
                <a:srgbClr val="BFD5D9"/>
              </a:gs>
              <a:gs pos="100000">
                <a:srgbClr val="E5EEEF"/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lIns="91438" tIns="45719" rIns="91438" bIns="45719" anchor="ctr"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Не учитывает достижения современной фармакологии</a:t>
            </a:r>
          </a:p>
        </p:txBody>
      </p:sp>
      <p:sp>
        <p:nvSpPr>
          <p:cNvPr id="15" name="Rechteck 37"/>
          <p:cNvSpPr/>
          <p:nvPr/>
        </p:nvSpPr>
        <p:spPr>
          <a:xfrm>
            <a:off x="1259272" y="2848691"/>
            <a:ext cx="4836725" cy="550558"/>
          </a:xfrm>
          <a:prstGeom prst="rect">
            <a:avLst/>
          </a:prstGeom>
          <a:gradFill flip="none" rotWithShape="1">
            <a:gsLst>
              <a:gs pos="0">
                <a:srgbClr val="BFD5D9"/>
              </a:gs>
              <a:gs pos="100000">
                <a:srgbClr val="E5EEE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12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учитывает достижения современной</a:t>
            </a:r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b="1" kern="12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онкологии и патофизиологии опухолей</a:t>
            </a:r>
          </a:p>
        </p:txBody>
      </p:sp>
      <p:sp>
        <p:nvSpPr>
          <p:cNvPr id="16" name="Rechteck 39"/>
          <p:cNvSpPr/>
          <p:nvPr/>
        </p:nvSpPr>
        <p:spPr>
          <a:xfrm>
            <a:off x="1259272" y="4383132"/>
            <a:ext cx="4836725" cy="722174"/>
          </a:xfrm>
          <a:prstGeom prst="rect">
            <a:avLst/>
          </a:prstGeom>
          <a:gradFill flip="none" rotWithShape="1">
            <a:gsLst>
              <a:gs pos="0">
                <a:srgbClr val="BFD5D9"/>
              </a:gs>
              <a:gs pos="100000">
                <a:srgbClr val="E5EEEF"/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lIns="91438" tIns="45719" rIns="91438" bIns="45719" anchor="ctr"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Недостаточно учитывает патофизиологические механизмы возникновения БОЛИ</a:t>
            </a:r>
          </a:p>
        </p:txBody>
      </p:sp>
      <p:sp>
        <p:nvSpPr>
          <p:cNvPr id="17" name="Rechteck 37"/>
          <p:cNvSpPr/>
          <p:nvPr/>
        </p:nvSpPr>
        <p:spPr>
          <a:xfrm>
            <a:off x="1259272" y="5344178"/>
            <a:ext cx="4836724" cy="575180"/>
          </a:xfrm>
          <a:prstGeom prst="rect">
            <a:avLst/>
          </a:prstGeom>
          <a:gradFill flip="none" rotWithShape="1">
            <a:gsLst>
              <a:gs pos="0">
                <a:srgbClr val="BFD5D9"/>
              </a:gs>
              <a:gs pos="100000">
                <a:srgbClr val="E5EEEF"/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lIns="91438" tIns="45719" rIns="91438" bIns="45719" anchor="ctr"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Не учитывает СТАДИЙНОСТЬ опухолевого процесса</a:t>
            </a:r>
          </a:p>
        </p:txBody>
      </p:sp>
      <p:pic>
        <p:nvPicPr>
          <p:cNvPr id="12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70560" cy="464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TextShape 1"/>
          <p:cNvSpPr txBox="1"/>
          <p:nvPr/>
        </p:nvSpPr>
        <p:spPr>
          <a:xfrm>
            <a:off x="609600" y="330120"/>
            <a:ext cx="1097232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4400" b="1" strike="noStrike" spc="-1">
                <a:solidFill>
                  <a:srgbClr val="000000"/>
                </a:solidFill>
                <a:latin typeface="Calibri" panose="020F0502020204030204"/>
              </a:rPr>
              <a:t>Течение болевого синдрома</a:t>
            </a:r>
            <a:endParaRPr lang="ru-RU" sz="44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90" name="CustomShape 2"/>
          <p:cNvSpPr/>
          <p:nvPr/>
        </p:nvSpPr>
        <p:spPr>
          <a:xfrm>
            <a:off x="543840" y="2363760"/>
            <a:ext cx="11429760" cy="561600"/>
          </a:xfrm>
          <a:prstGeom prst="homePlate">
            <a:avLst>
              <a:gd name="adj" fmla="val 126360"/>
            </a:avLst>
          </a:prstGeom>
          <a:gradFill rotWithShape="0">
            <a:gsLst>
              <a:gs pos="0">
                <a:srgbClr val="0092FF"/>
              </a:gs>
              <a:gs pos="100000">
                <a:srgbClr val="C03932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1" name="CustomShape 3"/>
          <p:cNvSpPr/>
          <p:nvPr/>
        </p:nvSpPr>
        <p:spPr>
          <a:xfrm>
            <a:off x="3786240" y="1433520"/>
            <a:ext cx="3149686" cy="423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i="1" strike="noStrike" spc="-1">
                <a:solidFill>
                  <a:srgbClr val="002060"/>
                </a:solidFill>
                <a:latin typeface="Calibri" panose="020F0502020204030204"/>
              </a:rPr>
              <a:t>Время до разрешения</a:t>
            </a:r>
            <a:endParaRPr lang="ru-RU" sz="2400" b="0" strike="noStrike" spc="-1">
              <a:latin typeface="Arial" panose="020B0604020202020204"/>
            </a:endParaRPr>
          </a:p>
        </p:txBody>
      </p:sp>
      <p:sp>
        <p:nvSpPr>
          <p:cNvPr id="492" name="CustomShape 4"/>
          <p:cNvSpPr/>
          <p:nvPr/>
        </p:nvSpPr>
        <p:spPr>
          <a:xfrm>
            <a:off x="730080" y="2498760"/>
            <a:ext cx="2293920" cy="312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strike="noStrike" spc="-1">
                <a:solidFill>
                  <a:srgbClr val="FFFFFF"/>
                </a:solidFill>
                <a:latin typeface="Calibri" panose="020F0502020204030204"/>
              </a:rPr>
              <a:t>Острая боль</a:t>
            </a:r>
            <a:endParaRPr lang="ru-RU" sz="1600" b="0" strike="noStrike" spc="-1">
              <a:latin typeface="Arial" panose="020B0604020202020204"/>
            </a:endParaRPr>
          </a:p>
        </p:txBody>
      </p:sp>
      <p:sp>
        <p:nvSpPr>
          <p:cNvPr id="493" name="CustomShape 5"/>
          <p:cNvSpPr/>
          <p:nvPr/>
        </p:nvSpPr>
        <p:spPr>
          <a:xfrm>
            <a:off x="7620000" y="2498760"/>
            <a:ext cx="2892960" cy="312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strike="noStrike" spc="-1">
                <a:solidFill>
                  <a:srgbClr val="FFFFFF"/>
                </a:solidFill>
                <a:latin typeface="Calibri" panose="020F0502020204030204"/>
              </a:rPr>
              <a:t>Хроническая боль</a:t>
            </a:r>
            <a:endParaRPr lang="ru-RU" sz="1600" b="0" strike="noStrike" spc="-1">
              <a:latin typeface="Arial" panose="020B0604020202020204"/>
            </a:endParaRPr>
          </a:p>
        </p:txBody>
      </p:sp>
      <p:sp>
        <p:nvSpPr>
          <p:cNvPr id="494" name="CustomShape 6"/>
          <p:cNvSpPr/>
          <p:nvPr/>
        </p:nvSpPr>
        <p:spPr>
          <a:xfrm>
            <a:off x="109920" y="579600"/>
            <a:ext cx="5276160" cy="13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5" name="CustomShape 7"/>
          <p:cNvSpPr/>
          <p:nvPr/>
        </p:nvSpPr>
        <p:spPr>
          <a:xfrm>
            <a:off x="6068640" y="530280"/>
            <a:ext cx="5587680" cy="207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6" name="CustomShape 8"/>
          <p:cNvSpPr/>
          <p:nvPr/>
        </p:nvSpPr>
        <p:spPr>
          <a:xfrm rot="2659800">
            <a:off x="95520" y="1010880"/>
            <a:ext cx="1504320" cy="1115640"/>
          </a:xfrm>
          <a:custGeom>
            <a:avLst/>
            <a:gdLst/>
            <a:ahLst/>
            <a:cxnLst/>
            <a:rect l="l" t="t" r="r" b="b"/>
            <a:pathLst>
              <a:path w="717" h="606">
                <a:moveTo>
                  <a:pt x="6" y="405"/>
                </a:moveTo>
                <a:lnTo>
                  <a:pt x="132" y="324"/>
                </a:lnTo>
                <a:lnTo>
                  <a:pt x="0" y="240"/>
                </a:lnTo>
                <a:lnTo>
                  <a:pt x="162" y="219"/>
                </a:lnTo>
                <a:lnTo>
                  <a:pt x="0" y="69"/>
                </a:lnTo>
                <a:lnTo>
                  <a:pt x="252" y="144"/>
                </a:lnTo>
                <a:lnTo>
                  <a:pt x="291" y="63"/>
                </a:lnTo>
                <a:lnTo>
                  <a:pt x="360" y="174"/>
                </a:lnTo>
                <a:lnTo>
                  <a:pt x="492" y="0"/>
                </a:lnTo>
                <a:lnTo>
                  <a:pt x="483" y="156"/>
                </a:lnTo>
                <a:lnTo>
                  <a:pt x="621" y="129"/>
                </a:lnTo>
                <a:lnTo>
                  <a:pt x="558" y="204"/>
                </a:lnTo>
                <a:lnTo>
                  <a:pt x="717" y="231"/>
                </a:lnTo>
                <a:lnTo>
                  <a:pt x="603" y="297"/>
                </a:lnTo>
                <a:lnTo>
                  <a:pt x="717" y="339"/>
                </a:lnTo>
                <a:lnTo>
                  <a:pt x="576" y="369"/>
                </a:lnTo>
                <a:lnTo>
                  <a:pt x="642" y="438"/>
                </a:lnTo>
                <a:lnTo>
                  <a:pt x="690" y="396"/>
                </a:lnTo>
                <a:lnTo>
                  <a:pt x="690" y="576"/>
                </a:lnTo>
                <a:lnTo>
                  <a:pt x="507" y="561"/>
                </a:lnTo>
                <a:lnTo>
                  <a:pt x="552" y="522"/>
                </a:lnTo>
                <a:lnTo>
                  <a:pt x="483" y="450"/>
                </a:lnTo>
                <a:lnTo>
                  <a:pt x="447" y="552"/>
                </a:lnTo>
                <a:lnTo>
                  <a:pt x="363" y="432"/>
                </a:lnTo>
                <a:lnTo>
                  <a:pt x="279" y="606"/>
                </a:lnTo>
                <a:lnTo>
                  <a:pt x="258" y="432"/>
                </a:lnTo>
                <a:lnTo>
                  <a:pt x="147" y="501"/>
                </a:lnTo>
                <a:lnTo>
                  <a:pt x="189" y="387"/>
                </a:lnTo>
                <a:lnTo>
                  <a:pt x="6" y="405"/>
                </a:lnTo>
                <a:close/>
              </a:path>
            </a:pathLst>
          </a:custGeom>
          <a:solidFill>
            <a:srgbClr val="C03932"/>
          </a:solidFill>
          <a:ln w="9360"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7" name="CustomShape 9"/>
          <p:cNvSpPr/>
          <p:nvPr/>
        </p:nvSpPr>
        <p:spPr>
          <a:xfrm rot="2659800">
            <a:off x="76320" y="1017000"/>
            <a:ext cx="1561440" cy="1104480"/>
          </a:xfrm>
          <a:prstGeom prst="irregularSeal1">
            <a:avLst/>
          </a:prstGeom>
          <a:solidFill>
            <a:srgbClr val="C0393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8" name="CustomShape 10"/>
          <p:cNvSpPr/>
          <p:nvPr/>
        </p:nvSpPr>
        <p:spPr>
          <a:xfrm>
            <a:off x="357120" y="1393920"/>
            <a:ext cx="906956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alibri" panose="020F0502020204030204"/>
              </a:rPr>
              <a:t>Стимул</a:t>
            </a:r>
            <a:endParaRPr lang="ru-RU" sz="1800" b="0" strike="noStrike" spc="-1">
              <a:latin typeface="Arial" panose="020B0604020202020204"/>
            </a:endParaRPr>
          </a:p>
        </p:txBody>
      </p:sp>
      <p:pic>
        <p:nvPicPr>
          <p:cNvPr id="499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519200" y="1798560"/>
            <a:ext cx="2285760" cy="171432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500" name="Table 11"/>
          <p:cNvGraphicFramePr/>
          <p:nvPr/>
        </p:nvGraphicFramePr>
        <p:xfrm>
          <a:off x="421440" y="3157560"/>
          <a:ext cx="11580000" cy="3139920"/>
        </p:xfrm>
        <a:graphic>
          <a:graphicData uri="http://schemas.openxmlformats.org/drawingml/2006/table">
            <a:tbl>
              <a:tblPr/>
              <a:tblGrid>
                <a:gridCol w="5291520"/>
                <a:gridCol w="290880"/>
                <a:gridCol w="5997600"/>
              </a:tblGrid>
              <a:tr h="1310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i="1" strike="noStrike" spc="-1">
                          <a:solidFill>
                            <a:srgbClr val="002060"/>
                          </a:solidFill>
                          <a:latin typeface="Calibri" panose="020F0502020204030204"/>
                        </a:rPr>
                        <a:t>Нормальный, ограниченный во времени ответ на болевой стимул</a:t>
                      </a:r>
                      <a:br>
                        <a:rPr lang="ru-RU" sz="2000" b="1" i="1" strike="noStrike" spc="-1">
                          <a:solidFill>
                            <a:srgbClr val="002060"/>
                          </a:solidFill>
                          <a:latin typeface="Calibri" panose="020F0502020204030204"/>
                        </a:rPr>
                      </a:br>
                      <a:r>
                        <a:rPr lang="ru-RU" sz="2000" b="1" i="1" strike="noStrike" spc="-1">
                          <a:solidFill>
                            <a:srgbClr val="002060"/>
                          </a:solidFill>
                          <a:latin typeface="Calibri" panose="020F0502020204030204"/>
                        </a:rPr>
                        <a:t>(&lt;3 месяцев)</a:t>
                      </a:r>
                      <a:endParaRPr lang="ru-RU" sz="2000" b="0" strike="noStrike" spc="-1">
                        <a:latin typeface="Arial" panose="020B0604020202020204"/>
                      </a:endParaRPr>
                    </a:p>
                  </a:txBody>
                  <a:tcPr marL="121440" marR="12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440" marR="12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i="1" strike="noStrike" spc="-1">
                          <a:solidFill>
                            <a:srgbClr val="C00000"/>
                          </a:solidFill>
                          <a:latin typeface="Calibri" panose="020F0502020204030204"/>
                        </a:rPr>
                        <a:t>Боль, сохраняющаяся после периода нормального заживления ткани (обычно 3 месяца)</a:t>
                      </a:r>
                      <a:endParaRPr lang="ru-RU" sz="2000" b="0" strike="noStrike" spc="-1">
                        <a:latin typeface="Arial" panose="020B0604020202020204"/>
                      </a:endParaRPr>
                    </a:p>
                  </a:txBody>
                  <a:tcPr marL="121440" marR="12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</a:tr>
              <a:tr h="1829160">
                <a:tc>
                  <a:txBody>
                    <a:bodyPr/>
                    <a:lstStyle/>
                    <a:p>
                      <a:pPr marL="177800" indent="-177165">
                        <a:lnSpc>
                          <a:spcPct val="100000"/>
                        </a:lnSpc>
                        <a:buClr>
                          <a:srgbClr val="002060"/>
                        </a:buClr>
                        <a:buSzPct val="120000"/>
                        <a:buFont typeface="Symbol" panose="05050102010706020507" charset="2"/>
                        <a:buChar char=""/>
                      </a:pPr>
                      <a:r>
                        <a:rPr lang="ru-RU" sz="1600" b="0" strike="noStrike" spc="-1">
                          <a:solidFill>
                            <a:srgbClr val="002060"/>
                          </a:solidFill>
                          <a:latin typeface="Calibri" panose="020F0502020204030204"/>
                        </a:rPr>
                        <a:t>Обычно очевидное повреждение ткани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  <a:p>
                      <a:pPr marL="177800" indent="-177165">
                        <a:lnSpc>
                          <a:spcPct val="100000"/>
                        </a:lnSpc>
                        <a:buClr>
                          <a:srgbClr val="002060"/>
                        </a:buClr>
                        <a:buSzPct val="120000"/>
                        <a:buFont typeface="Symbol" panose="05050102010706020507" charset="2"/>
                        <a:buChar char=""/>
                      </a:pPr>
                      <a:r>
                        <a:rPr lang="ru-RU" sz="1600" b="0" strike="noStrike" spc="-1">
                          <a:solidFill>
                            <a:srgbClr val="002060"/>
                          </a:solidFill>
                          <a:latin typeface="Calibri" panose="020F0502020204030204"/>
                        </a:rPr>
                        <a:t>Выполняет защитную функцию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  <a:p>
                      <a:pPr marL="177800" indent="-177165">
                        <a:lnSpc>
                          <a:spcPct val="100000"/>
                        </a:lnSpc>
                        <a:buClr>
                          <a:srgbClr val="002060"/>
                        </a:buClr>
                        <a:buSzPct val="120000"/>
                        <a:buFont typeface="Symbol" panose="05050102010706020507" charset="2"/>
                        <a:buChar char=""/>
                      </a:pPr>
                      <a:r>
                        <a:rPr lang="ru-RU" sz="1600" b="0" strike="noStrike" spc="-1">
                          <a:solidFill>
                            <a:srgbClr val="002060"/>
                          </a:solidFill>
                          <a:latin typeface="Calibri" panose="020F0502020204030204"/>
                        </a:rPr>
                        <a:t>Повышение активности нервной системы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  <a:p>
                      <a:pPr marL="177800" indent="-177165">
                        <a:lnSpc>
                          <a:spcPct val="100000"/>
                        </a:lnSpc>
                        <a:buClr>
                          <a:srgbClr val="002060"/>
                        </a:buClr>
                        <a:buSzPct val="120000"/>
                        <a:buFont typeface="Symbol" panose="05050102010706020507" charset="2"/>
                        <a:buChar char=""/>
                      </a:pPr>
                      <a:r>
                        <a:rPr lang="ru-RU" sz="1600" b="0" strike="noStrike" spc="-1">
                          <a:solidFill>
                            <a:srgbClr val="002060"/>
                          </a:solidFill>
                          <a:latin typeface="Calibri" panose="020F0502020204030204"/>
                        </a:rPr>
                        <a:t>Боль разрешается после заживления</a:t>
                      </a:r>
                      <a:endParaRPr lang="ru-RU" sz="1600" b="0" strike="noStrike" spc="-1">
                        <a:latin typeface="Arial" panose="020B06040202020202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600" b="0" strike="noStrike" spc="-1">
                        <a:latin typeface="Arial" panose="020B0604020202020204"/>
                      </a:endParaRPr>
                    </a:p>
                  </a:txBody>
                  <a:tcPr marL="121440" marR="121440">
                    <a:lnL w="12240">
                      <a:noFill/>
                    </a:lnL>
                    <a:lnR w="12240">
                      <a:noFill/>
                    </a:lnR>
                    <a:lnT w="3816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440" marR="121440">
                    <a:lnL w="12240">
                      <a:noFill/>
                    </a:lnL>
                    <a:lnR w="12240">
                      <a:noFill/>
                    </a:lnR>
                    <a:lnT w="3816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-173990">
                        <a:lnSpc>
                          <a:spcPct val="100000"/>
                        </a:lnSpc>
                        <a:spcBef>
                          <a:spcPts val="540"/>
                        </a:spcBef>
                        <a:buClr>
                          <a:srgbClr val="C00000"/>
                        </a:buClr>
                        <a:buSzPct val="120000"/>
                        <a:buFont typeface="Symbol" panose="05050102010706020507" charset="2"/>
                        <a:buChar char=""/>
                      </a:pPr>
                      <a:r>
                        <a:rPr lang="ru-RU" sz="1800" b="0" strike="noStrike" spc="-1">
                          <a:solidFill>
                            <a:srgbClr val="C00000"/>
                          </a:solidFill>
                          <a:latin typeface="Calibri" panose="020F0502020204030204"/>
                        </a:rPr>
                        <a:t>Обычно не несет защитной функции</a:t>
                      </a:r>
                      <a:endParaRPr lang="ru-RU" sz="1800" b="0" strike="noStrike" spc="-1">
                        <a:latin typeface="Arial" panose="020B0604020202020204"/>
                      </a:endParaRPr>
                    </a:p>
                    <a:p>
                      <a:pPr marL="174625" indent="-173990">
                        <a:lnSpc>
                          <a:spcPct val="100000"/>
                        </a:lnSpc>
                        <a:spcBef>
                          <a:spcPts val="540"/>
                        </a:spcBef>
                        <a:buClr>
                          <a:srgbClr val="C00000"/>
                        </a:buClr>
                        <a:buSzPct val="120000"/>
                        <a:buFont typeface="Symbol" panose="05050102010706020507" charset="2"/>
                        <a:buChar char=""/>
                      </a:pPr>
                      <a:r>
                        <a:rPr lang="ru-RU" sz="1800" b="0" strike="noStrike" spc="-1">
                          <a:solidFill>
                            <a:srgbClr val="C00000"/>
                          </a:solidFill>
                          <a:latin typeface="Calibri" panose="020F0502020204030204"/>
                        </a:rPr>
                        <a:t>Нарушает здоровье и функционирование</a:t>
                      </a:r>
                      <a:endParaRPr lang="ru-RU" sz="1800" b="0" strike="noStrike" spc="-1">
                        <a:latin typeface="Arial" panose="020B06040202020202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 panose="020B0604020202020204"/>
                      </a:endParaRPr>
                    </a:p>
                  </a:txBody>
                  <a:tcPr marL="121440" marR="121440">
                    <a:lnL w="12240">
                      <a:noFill/>
                    </a:lnL>
                    <a:lnR w="12240">
                      <a:noFill/>
                    </a:lnR>
                    <a:lnT w="3816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01" name="CustomShape 12"/>
          <p:cNvSpPr/>
          <p:nvPr/>
        </p:nvSpPr>
        <p:spPr>
          <a:xfrm>
            <a:off x="6953280" y="5929200"/>
            <a:ext cx="4311360" cy="54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 panose="020F0502020204030204"/>
              </a:rPr>
              <a:t>Острая боль может становиться хронической</a:t>
            </a:r>
            <a:endParaRPr lang="ru-RU" sz="1800" b="0" strike="noStrike" spc="-1">
              <a:latin typeface="Arial" panose="020B0604020202020204"/>
            </a:endParaRPr>
          </a:p>
        </p:txBody>
      </p:sp>
      <p:sp>
        <p:nvSpPr>
          <p:cNvPr id="502" name="CustomShape 13"/>
          <p:cNvSpPr/>
          <p:nvPr/>
        </p:nvSpPr>
        <p:spPr>
          <a:xfrm>
            <a:off x="8382240" y="5429160"/>
            <a:ext cx="1072800" cy="428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70560" cy="464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7150" y="1590675"/>
            <a:ext cx="438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2382838"/>
            <a:ext cx="4381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875" y="4376738"/>
            <a:ext cx="4445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675" y="5010150"/>
            <a:ext cx="4381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276350" y="255588"/>
            <a:ext cx="1719263" cy="482600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00" cap="small" dirty="0">
              <a:solidFill>
                <a:srgbClr val="0255A6"/>
              </a:solidFill>
              <a:latin typeface="Times New Roman" panose="02020603050405020304"/>
            </a:endParaRPr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3746500" y="401638"/>
            <a:ext cx="4595813" cy="512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ctr" eaLnBrk="1" hangingPunct="1">
              <a:lnSpc>
                <a:spcPts val="2115"/>
              </a:lnSpc>
            </a:pPr>
            <a:endParaRPr lang="ru-RU" sz="1700" dirty="0">
              <a:solidFill>
                <a:srgbClr val="006FBF"/>
              </a:solidFill>
              <a:latin typeface="Georgia" panose="02040502050405020303" pitchFamily="18" charset="0"/>
            </a:endParaRPr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9726613" y="268288"/>
            <a:ext cx="1951037" cy="474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eaLnBrk="1" hangingPunct="1"/>
            <a:endParaRPr lang="ru-RU" sz="1100" dirty="0">
              <a:solidFill>
                <a:srgbClr val="5A575B"/>
              </a:solidFill>
              <a:latin typeface="Arial" panose="020B0604020202020204" pitchFamily="34" charset="0"/>
            </a:endParaRP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4316413" y="690114"/>
            <a:ext cx="4510087" cy="864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/>
          <a:lstStyle/>
          <a:p>
            <a:pPr algn="ctr" eaLnBrk="1" hangingPunct="1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Паллиативная медицинская помощь</a:t>
            </a:r>
          </a:p>
        </p:txBody>
      </p:sp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1314450" y="1898650"/>
            <a:ext cx="4860925" cy="152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/>
          <a:lstStyle/>
          <a:p>
            <a:pPr algn="just" eaLnBrk="1" hangingPunct="1">
              <a:lnSpc>
                <a:spcPts val="1950"/>
              </a:lnSpc>
              <a:spcAft>
                <a:spcPts val="625"/>
              </a:spcAft>
            </a:pPr>
            <a:r>
              <a:rPr lang="ru-RU" sz="1500" b="1">
                <a:latin typeface="Times New Roman" panose="02020603050405020304" pitchFamily="18" charset="0"/>
              </a:rPr>
              <a:t>Паллиативная медицинская помощь </a:t>
            </a:r>
            <a:r>
              <a:rPr lang="ru-RU" sz="1400">
                <a:latin typeface="Times New Roman" panose="02020603050405020304" pitchFamily="18" charset="0"/>
              </a:rPr>
              <a:t>- комплекс </a:t>
            </a:r>
          </a:p>
        </p:txBody>
      </p:sp>
      <p:sp>
        <p:nvSpPr>
          <p:cNvPr id="2061" name="Rectangle 12"/>
          <p:cNvSpPr>
            <a:spLocks noChangeArrowheads="1"/>
          </p:cNvSpPr>
          <p:nvPr/>
        </p:nvSpPr>
        <p:spPr bwMode="auto">
          <a:xfrm>
            <a:off x="1322388" y="2143125"/>
            <a:ext cx="5519737" cy="1160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just" eaLnBrk="1" hangingPunct="1">
              <a:lnSpc>
                <a:spcPts val="1950"/>
              </a:lnSpc>
              <a:spcAft>
                <a:spcPts val="625"/>
              </a:spcAft>
            </a:pPr>
            <a:r>
              <a:rPr lang="ru-RU" sz="1400">
                <a:latin typeface="Times New Roman" panose="02020603050405020304" pitchFamily="18" charset="0"/>
              </a:rPr>
              <a:t>мероприятий, включающих медицинские вмешательства, мероприятия психологического характера и уход, осуществляемые в </a:t>
            </a:r>
            <a:r>
              <a:rPr lang="ru-RU" sz="1700" b="1">
                <a:latin typeface="Times New Roman" panose="02020603050405020304" pitchFamily="18" charset="0"/>
              </a:rPr>
              <a:t>целях улучшения качества жизни </a:t>
            </a:r>
            <a:r>
              <a:rPr lang="ru-RU" sz="1400">
                <a:latin typeface="Times New Roman" panose="02020603050405020304" pitchFamily="18" charset="0"/>
              </a:rPr>
              <a:t>неизлечимо больных граждан и направленные на облегчение боли, других тяжелых проявлений заболевания.</a:t>
            </a:r>
          </a:p>
        </p:txBody>
      </p:sp>
      <p:sp>
        <p:nvSpPr>
          <p:cNvPr id="2062" name="Rectangle 13"/>
          <p:cNvSpPr>
            <a:spLocks noChangeArrowheads="1"/>
          </p:cNvSpPr>
          <p:nvPr/>
        </p:nvSpPr>
        <p:spPr bwMode="auto">
          <a:xfrm>
            <a:off x="1295400" y="3508375"/>
            <a:ext cx="4919663" cy="450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eaLnBrk="1" hangingPunct="1">
              <a:lnSpc>
                <a:spcPts val="1900"/>
              </a:lnSpc>
              <a:spcBef>
                <a:spcPts val="625"/>
              </a:spcBef>
            </a:pPr>
            <a:r>
              <a:rPr lang="ru-RU" sz="1400">
                <a:latin typeface="Times New Roman" panose="02020603050405020304" pitchFamily="18" charset="0"/>
              </a:rPr>
              <a:t>ПМП: первичная доврачебная, первичная врачебная и специализированная ПМП (ФЗ - 323, 2019 г.)</a:t>
            </a:r>
          </a:p>
        </p:txBody>
      </p:sp>
      <p:sp>
        <p:nvSpPr>
          <p:cNvPr id="2063" name="Rectangle 14"/>
          <p:cNvSpPr>
            <a:spLocks noChangeArrowheads="1"/>
          </p:cNvSpPr>
          <p:nvPr/>
        </p:nvSpPr>
        <p:spPr bwMode="auto">
          <a:xfrm>
            <a:off x="7026275" y="1657350"/>
            <a:ext cx="4921250" cy="2095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just" eaLnBrk="1" hangingPunct="1">
              <a:lnSpc>
                <a:spcPts val="1900"/>
              </a:lnSpc>
            </a:pPr>
            <a:r>
              <a:rPr lang="ru-RU" sz="1400">
                <a:latin typeface="Times New Roman" panose="02020603050405020304" pitchFamily="18" charset="0"/>
              </a:rPr>
              <a:t>членами семьи пациента или законным представителем пациента, лицами, осуществляющими уход за пациентом, добровольцами (волонтерами), а также организациями социального обслуживания, религиозными организациями, организациями, указанными в части 2 статьи 6 ФЗ 323, в том числе в целях предоставления такому пациенту социальных услуг, мер социальной защиты (поддержки) в соответствии с законодательством РФ, мер психологической поддержки и духовной помощи</a:t>
            </a:r>
          </a:p>
        </p:txBody>
      </p:sp>
      <p:sp>
        <p:nvSpPr>
          <p:cNvPr id="2064" name="Rectangle 15"/>
          <p:cNvSpPr>
            <a:spLocks noChangeArrowheads="1"/>
          </p:cNvSpPr>
          <p:nvPr/>
        </p:nvSpPr>
        <p:spPr bwMode="auto">
          <a:xfrm>
            <a:off x="1374775" y="4691063"/>
            <a:ext cx="4929188" cy="166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/>
          <a:lstStyle/>
          <a:p>
            <a:pPr algn="just" eaLnBrk="1" hangingPunct="1">
              <a:lnSpc>
                <a:spcPts val="1900"/>
              </a:lnSpc>
            </a:pPr>
            <a:r>
              <a:rPr lang="ru-RU" sz="1500" b="1">
                <a:latin typeface="Times New Roman" panose="02020603050405020304" pitchFamily="18" charset="0"/>
              </a:rPr>
              <a:t>Паллиативнаямедицинскаяпомощь </a:t>
            </a:r>
            <a:r>
              <a:rPr lang="ru-RU" sz="1400">
                <a:latin typeface="Times New Roman" panose="02020603050405020304" pitchFamily="18" charset="0"/>
              </a:rPr>
              <a:t>подразделяется на </a:t>
            </a:r>
          </a:p>
        </p:txBody>
      </p:sp>
      <p:sp>
        <p:nvSpPr>
          <p:cNvPr id="2065" name="Rectangle 16"/>
          <p:cNvSpPr>
            <a:spLocks noChangeArrowheads="1"/>
          </p:cNvSpPr>
          <p:nvPr/>
        </p:nvSpPr>
        <p:spPr bwMode="auto">
          <a:xfrm>
            <a:off x="1314450" y="4968875"/>
            <a:ext cx="5526297" cy="1096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just" eaLnBrk="1" hangingPunct="1">
              <a:lnSpc>
                <a:spcPts val="19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паллиативную первичную медицинскую помощь, в том числе доврачебную и врачебную, и паллиативную специализированную медицинскую помощь.</a:t>
            </a:r>
          </a:p>
          <a:p>
            <a:pPr eaLnBrk="1" hangingPunct="1">
              <a:lnSpc>
                <a:spcPts val="19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Медицинские организации, оказывающие ПМП, осуществляют </a:t>
            </a:r>
            <a:r>
              <a:rPr lang="ru-RU" sz="1500" b="1" dirty="0">
                <a:latin typeface="Times New Roman" panose="02020603050405020304" pitchFamily="18" charset="0"/>
              </a:rPr>
              <a:t>взаимодействие </a:t>
            </a:r>
            <a:r>
              <a:rPr lang="ru-RU" sz="1400" dirty="0">
                <a:latin typeface="Times New Roman" panose="02020603050405020304" pitchFamily="18" charset="0"/>
              </a:rPr>
              <a:t>с родственниками и иными</a:t>
            </a:r>
          </a:p>
        </p:txBody>
      </p:sp>
      <p:sp>
        <p:nvSpPr>
          <p:cNvPr id="2066" name="Rectangle 17"/>
          <p:cNvSpPr>
            <a:spLocks noChangeArrowheads="1"/>
          </p:cNvSpPr>
          <p:nvPr/>
        </p:nvSpPr>
        <p:spPr bwMode="auto">
          <a:xfrm>
            <a:off x="7023100" y="4386263"/>
            <a:ext cx="4924425" cy="1408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just" eaLnBrk="1" hangingPunct="1">
              <a:lnSpc>
                <a:spcPts val="1900"/>
              </a:lnSpc>
            </a:pPr>
            <a:r>
              <a:rPr lang="ru-RU" sz="1400">
                <a:latin typeface="Times New Roman" panose="02020603050405020304" pitchFamily="18" charset="0"/>
              </a:rPr>
              <a:t>При оказании паллиативной медицинской помощи пациенту предоставляются </a:t>
            </a:r>
            <a:r>
              <a:rPr lang="ru-RU" sz="1500" b="1">
                <a:latin typeface="Times New Roman" panose="02020603050405020304" pitchFamily="18" charset="0"/>
              </a:rPr>
              <a:t>для использования на дому медицинские изделия</a:t>
            </a:r>
            <a:r>
              <a:rPr lang="ru-RU" sz="1400">
                <a:latin typeface="Times New Roman" panose="02020603050405020304" pitchFamily="18" charset="0"/>
              </a:rPr>
              <a:t>, предназначенные для поддержания функций органов и систем организма человека. Перечень медицинских изделий утверждается уполномоченным федеральным органом исполнительной власти.</a:t>
            </a:r>
          </a:p>
        </p:txBody>
      </p:sp>
      <p:pic>
        <p:nvPicPr>
          <p:cNvPr id="19" name="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670560" cy="464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58230"/>
            <a:ext cx="12192000" cy="609600"/>
          </a:xfrm>
        </p:spPr>
        <p:txBody>
          <a:bodyPr anchor="ctr">
            <a:normAutofit/>
          </a:bodyPr>
          <a:lstStyle/>
          <a:p>
            <a:endParaRPr lang="ru-RU" sz="1100" dirty="0"/>
          </a:p>
          <a:p>
            <a:endParaRPr lang="en-GB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667819" y="90170"/>
            <a:ext cx="1101389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4958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  Диагностика</a:t>
            </a:r>
          </a:p>
          <a:p>
            <a:pPr marL="0" marR="0" lvl="0" indent="44958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Новое в КР 2022:</a:t>
            </a:r>
          </a:p>
          <a:p>
            <a:pPr marL="0" marR="0" lvl="0" indent="44958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уточнены критерии интенсивности боли по ВАШ</a:t>
            </a:r>
            <a:endParaRPr lang="ru-RU" sz="2800" dirty="0">
              <a:solidFill>
                <a:srgbClr val="002060"/>
              </a:solidFill>
            </a:endParaRPr>
          </a:p>
        </p:txBody>
      </p:sp>
      <p:grpSp>
        <p:nvGrpSpPr>
          <p:cNvPr id="5" name="object 3"/>
          <p:cNvGrpSpPr/>
          <p:nvPr/>
        </p:nvGrpSpPr>
        <p:grpSpPr>
          <a:xfrm>
            <a:off x="251520" y="2417560"/>
            <a:ext cx="8640960" cy="374749"/>
            <a:chOff x="669036" y="3419094"/>
            <a:chExt cx="10871200" cy="574675"/>
          </a:xfrm>
        </p:grpSpPr>
        <p:pic>
          <p:nvPicPr>
            <p:cNvPr id="6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1990" y="3692652"/>
              <a:ext cx="10845165" cy="25908"/>
            </a:xfrm>
            <a:prstGeom prst="rect">
              <a:avLst/>
            </a:prstGeom>
          </p:spPr>
        </p:pic>
        <p:sp>
          <p:nvSpPr>
            <p:cNvPr id="7" name="object 5"/>
            <p:cNvSpPr/>
            <p:nvPr/>
          </p:nvSpPr>
          <p:spPr>
            <a:xfrm>
              <a:off x="1765553" y="3429762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h="563879">
                  <a:moveTo>
                    <a:pt x="0" y="0"/>
                  </a:moveTo>
                  <a:lnTo>
                    <a:pt x="0" y="563499"/>
                  </a:lnTo>
                </a:path>
              </a:pathLst>
            </a:custGeom>
            <a:ln w="25908">
              <a:solidFill>
                <a:srgbClr val="01A197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8" name="object 6"/>
            <p:cNvSpPr/>
            <p:nvPr/>
          </p:nvSpPr>
          <p:spPr>
            <a:xfrm>
              <a:off x="11526774" y="3419094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h="563879">
                  <a:moveTo>
                    <a:pt x="0" y="0"/>
                  </a:moveTo>
                  <a:lnTo>
                    <a:pt x="0" y="563498"/>
                  </a:lnTo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9" name="object 7"/>
            <p:cNvSpPr/>
            <p:nvPr/>
          </p:nvSpPr>
          <p:spPr>
            <a:xfrm>
              <a:off x="6099809" y="3425190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h="563879">
                  <a:moveTo>
                    <a:pt x="0" y="0"/>
                  </a:moveTo>
                  <a:lnTo>
                    <a:pt x="0" y="563499"/>
                  </a:lnTo>
                </a:path>
              </a:pathLst>
            </a:custGeom>
            <a:ln w="25908">
              <a:solidFill>
                <a:srgbClr val="D3796D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2864358" y="3425190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h="563879">
                  <a:moveTo>
                    <a:pt x="0" y="0"/>
                  </a:moveTo>
                  <a:lnTo>
                    <a:pt x="0" y="563499"/>
                  </a:lnTo>
                </a:path>
              </a:pathLst>
            </a:custGeom>
            <a:ln w="25908">
              <a:solidFill>
                <a:srgbClr val="01A197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1" name="object 9"/>
            <p:cNvSpPr/>
            <p:nvPr/>
          </p:nvSpPr>
          <p:spPr>
            <a:xfrm>
              <a:off x="3928109" y="3425190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h="563879">
                  <a:moveTo>
                    <a:pt x="0" y="0"/>
                  </a:moveTo>
                  <a:lnTo>
                    <a:pt x="0" y="563499"/>
                  </a:lnTo>
                </a:path>
              </a:pathLst>
            </a:custGeom>
            <a:ln w="25908">
              <a:solidFill>
                <a:srgbClr val="D3796D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2" name="object 10"/>
            <p:cNvSpPr/>
            <p:nvPr/>
          </p:nvSpPr>
          <p:spPr>
            <a:xfrm>
              <a:off x="5011674" y="3425190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h="563879">
                  <a:moveTo>
                    <a:pt x="0" y="0"/>
                  </a:moveTo>
                  <a:lnTo>
                    <a:pt x="0" y="563499"/>
                  </a:lnTo>
                </a:path>
              </a:pathLst>
            </a:custGeom>
            <a:ln w="25908">
              <a:solidFill>
                <a:srgbClr val="D3796D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681990" y="3419094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h="563879">
                  <a:moveTo>
                    <a:pt x="0" y="0"/>
                  </a:moveTo>
                  <a:lnTo>
                    <a:pt x="0" y="563498"/>
                  </a:lnTo>
                </a:path>
              </a:pathLst>
            </a:custGeom>
            <a:ln w="25908">
              <a:solidFill>
                <a:srgbClr val="01A197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7155941" y="3425190"/>
              <a:ext cx="1106805" cy="568325"/>
            </a:xfrm>
            <a:custGeom>
              <a:avLst/>
              <a:gdLst/>
              <a:ahLst/>
              <a:cxnLst/>
              <a:rect l="l" t="t" r="r" b="b"/>
              <a:pathLst>
                <a:path w="1106804" h="568325">
                  <a:moveTo>
                    <a:pt x="0" y="0"/>
                  </a:moveTo>
                  <a:lnTo>
                    <a:pt x="0" y="563499"/>
                  </a:lnTo>
                </a:path>
                <a:path w="1106804" h="568325">
                  <a:moveTo>
                    <a:pt x="1106424" y="4572"/>
                  </a:moveTo>
                  <a:lnTo>
                    <a:pt x="1106424" y="568071"/>
                  </a:lnTo>
                </a:path>
              </a:pathLst>
            </a:custGeom>
            <a:ln w="25908">
              <a:solidFill>
                <a:srgbClr val="D3796D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5" name="object 13"/>
            <p:cNvSpPr/>
            <p:nvPr/>
          </p:nvSpPr>
          <p:spPr>
            <a:xfrm>
              <a:off x="9336786" y="3429762"/>
              <a:ext cx="1083945" cy="563880"/>
            </a:xfrm>
            <a:custGeom>
              <a:avLst/>
              <a:gdLst/>
              <a:ahLst/>
              <a:cxnLst/>
              <a:rect l="l" t="t" r="r" b="b"/>
              <a:pathLst>
                <a:path w="1083945" h="563879">
                  <a:moveTo>
                    <a:pt x="0" y="0"/>
                  </a:moveTo>
                  <a:lnTo>
                    <a:pt x="0" y="563499"/>
                  </a:lnTo>
                </a:path>
                <a:path w="1083945" h="563879">
                  <a:moveTo>
                    <a:pt x="1083564" y="0"/>
                  </a:moveTo>
                  <a:lnTo>
                    <a:pt x="1083564" y="563499"/>
                  </a:lnTo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</p:grpSp>
      <p:sp>
        <p:nvSpPr>
          <p:cNvPr id="16" name="object 14"/>
          <p:cNvSpPr txBox="1"/>
          <p:nvPr/>
        </p:nvSpPr>
        <p:spPr>
          <a:xfrm flipH="1" flipV="1">
            <a:off x="92750" y="2910745"/>
            <a:ext cx="33813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dirty="0">
                <a:solidFill>
                  <a:srgbClr val="2D418D"/>
                </a:solidFill>
                <a:latin typeface="Tahoma" panose="020B0604030504040204"/>
                <a:cs typeface="Tahoma" panose="020B0604030504040204"/>
              </a:rPr>
              <a:t>0</a:t>
            </a:r>
            <a:endParaRPr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0226" y="2837792"/>
            <a:ext cx="817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dirty="0">
                <a:solidFill>
                  <a:srgbClr val="2D418D"/>
                </a:solidFill>
                <a:latin typeface="Tahoma" panose="020B0604030504040204"/>
                <a:cs typeface="Tahoma" panose="020B0604030504040204"/>
              </a:rPr>
              <a:t>10 мм</a:t>
            </a:r>
            <a:endParaRPr lang="ru-RU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87542" y="2830678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dirty="0">
                <a:solidFill>
                  <a:srgbClr val="2D418D"/>
                </a:solidFill>
                <a:latin typeface="Tahoma" panose="020B0604030504040204"/>
                <a:cs typeface="Tahoma" panose="020B0604030504040204"/>
              </a:rPr>
              <a:t>20 мм</a:t>
            </a:r>
            <a:endParaRPr lang="ru-RU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71736" y="2857496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dirty="0">
                <a:solidFill>
                  <a:srgbClr val="2D418D"/>
                </a:solidFill>
                <a:latin typeface="Tahoma" panose="020B0604030504040204"/>
                <a:cs typeface="Tahoma" panose="020B0604030504040204"/>
              </a:rPr>
              <a:t>30 мм</a:t>
            </a:r>
            <a:endParaRPr lang="ru-RU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51548" y="2822349"/>
            <a:ext cx="817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dirty="0">
                <a:solidFill>
                  <a:srgbClr val="2D418D"/>
                </a:solidFill>
                <a:latin typeface="Tahoma" panose="020B0604030504040204"/>
                <a:cs typeface="Tahoma" panose="020B0604030504040204"/>
              </a:rPr>
              <a:t>40 мм</a:t>
            </a:r>
            <a:endParaRPr lang="ru-RU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69401" y="2814785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dirty="0">
                <a:solidFill>
                  <a:srgbClr val="2D418D"/>
                </a:solidFill>
                <a:latin typeface="Tahoma" panose="020B0604030504040204"/>
                <a:cs typeface="Tahoma" panose="020B0604030504040204"/>
              </a:rPr>
              <a:t>50 мм</a:t>
            </a:r>
            <a:endParaRPr lang="ru-RU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73163" y="2814785"/>
            <a:ext cx="731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dirty="0">
                <a:solidFill>
                  <a:srgbClr val="2D418D"/>
                </a:solidFill>
                <a:latin typeface="Tahoma" panose="020B0604030504040204"/>
                <a:cs typeface="Tahoma" panose="020B0604030504040204"/>
              </a:rPr>
              <a:t>60 мм</a:t>
            </a:r>
            <a:endParaRPr lang="ru-RU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33642" y="2835797"/>
            <a:ext cx="862656" cy="371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dirty="0">
                <a:solidFill>
                  <a:srgbClr val="2D418D"/>
                </a:solidFill>
                <a:latin typeface="Tahoma" panose="020B0604030504040204"/>
                <a:cs typeface="Tahoma" panose="020B0604030504040204"/>
              </a:rPr>
              <a:t>70 мм</a:t>
            </a:r>
            <a:endParaRPr lang="ru-RU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17846" y="2816407"/>
            <a:ext cx="754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dirty="0">
                <a:solidFill>
                  <a:srgbClr val="2D418D"/>
                </a:solidFill>
                <a:latin typeface="Tahoma" panose="020B0604030504040204"/>
                <a:cs typeface="Tahoma" panose="020B0604030504040204"/>
              </a:rPr>
              <a:t>80 мм</a:t>
            </a:r>
            <a:endParaRPr lang="ru-RU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657558" y="2854686"/>
            <a:ext cx="754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dirty="0">
                <a:solidFill>
                  <a:srgbClr val="2D418D"/>
                </a:solidFill>
                <a:latin typeface="Tahoma" panose="020B0604030504040204"/>
                <a:cs typeface="Tahoma" panose="020B0604030504040204"/>
              </a:rPr>
              <a:t>90 мм</a:t>
            </a:r>
            <a:endParaRPr lang="ru-RU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326148" y="2814897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dirty="0">
                <a:solidFill>
                  <a:srgbClr val="2D418D"/>
                </a:solidFill>
                <a:latin typeface="Tahoma" panose="020B0604030504040204"/>
                <a:cs typeface="Tahoma" panose="020B0604030504040204"/>
              </a:rPr>
              <a:t>100 мм</a:t>
            </a:r>
            <a:endParaRPr lang="ru-RU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1816" y="1662196"/>
            <a:ext cx="2049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1600" b="1" spc="-5" dirty="0">
                <a:solidFill>
                  <a:srgbClr val="01A197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Отсутствие</a:t>
            </a:r>
            <a:r>
              <a:rPr lang="ru-RU" sz="1600" b="1" spc="5" dirty="0">
                <a:solidFill>
                  <a:srgbClr val="01A197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600" b="1" spc="-5" dirty="0">
                <a:solidFill>
                  <a:srgbClr val="01A197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боли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/>
            </a:endParaRPr>
          </a:p>
          <a:p>
            <a:pPr marL="12700">
              <a:spcBef>
                <a:spcPts val="5"/>
              </a:spcBef>
            </a:pPr>
            <a:r>
              <a:rPr lang="ru-RU" sz="1600" b="1" spc="-5" dirty="0">
                <a:solidFill>
                  <a:srgbClr val="01A197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Слабая</a:t>
            </a:r>
            <a:r>
              <a:rPr lang="ru-RU" sz="1600" b="1" spc="-31" dirty="0">
                <a:solidFill>
                  <a:srgbClr val="01A197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600" b="1" spc="-11" dirty="0">
                <a:solidFill>
                  <a:srgbClr val="01A197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боль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/>
            </a:endParaRPr>
          </a:p>
        </p:txBody>
      </p:sp>
      <p:sp>
        <p:nvSpPr>
          <p:cNvPr id="29" name="object 26"/>
          <p:cNvSpPr txBox="1"/>
          <p:nvPr/>
        </p:nvSpPr>
        <p:spPr>
          <a:xfrm>
            <a:off x="3649947" y="1946384"/>
            <a:ext cx="218369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z="1600" b="1" spc="-5" dirty="0">
                <a:solidFill>
                  <a:srgbClr val="D3796D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Умеренная</a:t>
            </a:r>
            <a:r>
              <a:rPr sz="1600" b="1" spc="-20" dirty="0">
                <a:solidFill>
                  <a:srgbClr val="D3796D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sz="1600" b="1" spc="-11" dirty="0">
                <a:solidFill>
                  <a:srgbClr val="D3796D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боль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085692" y="1836979"/>
            <a:ext cx="1700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b="1" spc="-1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Сильная</a:t>
            </a:r>
            <a:r>
              <a:rPr lang="ru-RU" b="1" spc="-3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b="1" spc="-1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боль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413" y="3508303"/>
            <a:ext cx="684076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670560" cy="464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58230"/>
            <a:ext cx="12192000" cy="609600"/>
          </a:xfrm>
        </p:spPr>
        <p:txBody>
          <a:bodyPr anchor="ctr">
            <a:normAutofit/>
          </a:bodyPr>
          <a:lstStyle/>
          <a:p>
            <a:endParaRPr lang="ru-RU" sz="1100" dirty="0"/>
          </a:p>
          <a:p>
            <a:endParaRPr lang="en-GB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2034283" y="277671"/>
            <a:ext cx="86636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2.4   Диагностика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6472"/>
            <a:ext cx="1200706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13457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2.3 Лабораторные диагностические исследования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13457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13457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Лабораторные исследования не дают значимых диагностических сведений об интенсивности, локализации и виде болевого синдрома</a:t>
            </a: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13457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13457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2.4 Инструментальные диагностические исследования</a:t>
            </a: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13457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Рентгенография, УЗИ, МРТ, КТ, ПЭТ-КТ и др. методы, позволяют объективизировать патологический процесс, являющийся источником боли, его локализацию и распространенность имеют важное значение для дальнейшего этиотропного лечения, но не являются обязательным условием для проведения обезболивающей терапии у паллиативных пациентов. Данные этих методов учитываются в процессе терапии боли, но не играют решающей роли в выборе тактики терапии, поскольку паллиативное лечение направлено на повышение качества жизни у пациентов с неизлечимыми заболеваниями, где возможности терапии основного заболевания исчерпаны. Необходимо помнить, что небольшая деструкция способна вызывать сильную боль и, напротив, распространенный патологический процесс может протекать без боли.</a:t>
            </a: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13457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13457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2.5 Иные диагностические исследования</a:t>
            </a: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13457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Не требуются</a:t>
            </a:r>
          </a:p>
        </p:txBody>
      </p:sp>
      <p:pic>
        <p:nvPicPr>
          <p:cNvPr id="5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70560" cy="464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Picture 2"/>
          <p:cNvPicPr/>
          <p:nvPr/>
        </p:nvPicPr>
        <p:blipFill>
          <a:blip r:embed="rId3">
            <a:lum bright="-10000"/>
          </a:blip>
          <a:srcRect l="3941" t="5712" r="8303" b="9058"/>
          <a:stretch/>
        </p:blipFill>
        <p:spPr>
          <a:xfrm>
            <a:off x="7101600" y="1849320"/>
            <a:ext cx="4641600" cy="2869920"/>
          </a:xfrm>
          <a:prstGeom prst="rect">
            <a:avLst/>
          </a:prstGeom>
          <a:ln w="9360">
            <a:noFill/>
          </a:ln>
        </p:spPr>
      </p:pic>
      <p:pic>
        <p:nvPicPr>
          <p:cNvPr id="589" name="Picture 3"/>
          <p:cNvPicPr/>
          <p:nvPr/>
        </p:nvPicPr>
        <p:blipFill>
          <a:blip r:embed="rId4">
            <a:lum bright="-10000"/>
          </a:blip>
          <a:srcRect l="893" t="25632" r="1189" b="7394"/>
          <a:stretch/>
        </p:blipFill>
        <p:spPr>
          <a:xfrm>
            <a:off x="1849920" y="5018040"/>
            <a:ext cx="9052320" cy="1020240"/>
          </a:xfrm>
          <a:prstGeom prst="rect">
            <a:avLst/>
          </a:prstGeom>
          <a:ln w="9360">
            <a:noFill/>
          </a:ln>
        </p:spPr>
      </p:pic>
      <p:sp>
        <p:nvSpPr>
          <p:cNvPr id="590" name="TextShape 1"/>
          <p:cNvSpPr txBox="1"/>
          <p:nvPr/>
        </p:nvSpPr>
        <p:spPr>
          <a:xfrm>
            <a:off x="0" y="87480"/>
            <a:ext cx="11666400" cy="750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2060"/>
                </a:solidFill>
                <a:latin typeface="Calibri"/>
              </a:rPr>
              <a:t>Ноцицептивная боль 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591" name="Group 2"/>
          <p:cNvGrpSpPr/>
          <p:nvPr/>
        </p:nvGrpSpPr>
        <p:grpSpPr>
          <a:xfrm>
            <a:off x="1200960" y="4725720"/>
            <a:ext cx="689760" cy="1384200"/>
            <a:chOff x="900720" y="4725720"/>
            <a:chExt cx="517320" cy="1384200"/>
          </a:xfrm>
        </p:grpSpPr>
        <p:sp>
          <p:nvSpPr>
            <p:cNvPr id="592" name="CustomShape 3"/>
            <p:cNvSpPr/>
            <p:nvPr/>
          </p:nvSpPr>
          <p:spPr>
            <a:xfrm rot="19768200" flipV="1">
              <a:off x="1064880" y="5887800"/>
              <a:ext cx="339480" cy="145800"/>
            </a:xfrm>
            <a:prstGeom prst="rightArrow">
              <a:avLst>
                <a:gd name="adj1" fmla="val 50000"/>
                <a:gd name="adj2" fmla="val 58152"/>
              </a:avLst>
            </a:prstGeom>
            <a:solidFill>
              <a:schemeClr val="tx1"/>
            </a:solidFill>
            <a:ln w="9360">
              <a:solidFill>
                <a:schemeClr val="tx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3" name="CustomShape 4"/>
            <p:cNvSpPr/>
            <p:nvPr/>
          </p:nvSpPr>
          <p:spPr>
            <a:xfrm rot="3196200" flipV="1">
              <a:off x="1047240" y="4832280"/>
              <a:ext cx="339480" cy="145800"/>
            </a:xfrm>
            <a:prstGeom prst="rightArrow">
              <a:avLst>
                <a:gd name="adj1" fmla="val 50000"/>
                <a:gd name="adj2" fmla="val 58152"/>
              </a:avLst>
            </a:prstGeom>
            <a:solidFill>
              <a:schemeClr val="tx1"/>
            </a:solidFill>
            <a:ln w="9360">
              <a:solidFill>
                <a:schemeClr val="tx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4" name="CustomShape 5"/>
            <p:cNvSpPr/>
            <p:nvPr/>
          </p:nvSpPr>
          <p:spPr>
            <a:xfrm rot="21234600">
              <a:off x="907920" y="5364000"/>
              <a:ext cx="366480" cy="15696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tx1"/>
            </a:solidFill>
            <a:ln w="9360">
              <a:solidFill>
                <a:schemeClr val="tx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95" name="CustomShape 6"/>
          <p:cNvSpPr/>
          <p:nvPr/>
        </p:nvSpPr>
        <p:spPr>
          <a:xfrm>
            <a:off x="7213440" y="3733920"/>
            <a:ext cx="1733280" cy="52176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FFFF00"/>
                </a:solidFill>
                <a:latin typeface="Calibri"/>
              </a:rPr>
              <a:t>Нисходящая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FFFF00"/>
                </a:solidFill>
                <a:latin typeface="Calibri"/>
              </a:rPr>
              <a:t>модуляция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96" name="CustomShape 7"/>
          <p:cNvSpPr/>
          <p:nvPr/>
        </p:nvSpPr>
        <p:spPr>
          <a:xfrm>
            <a:off x="9965280" y="3733920"/>
            <a:ext cx="1187482" cy="52176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Восходящие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пути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97" name="CustomShape 8"/>
          <p:cNvSpPr/>
          <p:nvPr/>
        </p:nvSpPr>
        <p:spPr>
          <a:xfrm>
            <a:off x="8274240" y="5308560"/>
            <a:ext cx="118080" cy="88560"/>
          </a:xfrm>
          <a:prstGeom prst="ellipse">
            <a:avLst/>
          </a:prstGeom>
          <a:solidFill>
            <a:srgbClr val="FF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8" name="CustomShape 9"/>
          <p:cNvSpPr/>
          <p:nvPr/>
        </p:nvSpPr>
        <p:spPr>
          <a:xfrm>
            <a:off x="8354400" y="5288040"/>
            <a:ext cx="611040" cy="58320"/>
          </a:xfrm>
          <a:custGeom>
            <a:avLst/>
            <a:gdLst/>
            <a:ahLst/>
            <a:cxnLst/>
            <a:rect l="l" t="t" r="r" b="b"/>
            <a:pathLst>
              <a:path w="289" h="37">
                <a:moveTo>
                  <a:pt x="0" y="37"/>
                </a:moveTo>
                <a:cubicBezTo>
                  <a:pt x="15" y="29"/>
                  <a:pt x="30" y="22"/>
                  <a:pt x="49" y="16"/>
                </a:cubicBezTo>
                <a:cubicBezTo>
                  <a:pt x="68" y="10"/>
                  <a:pt x="92" y="4"/>
                  <a:pt x="117" y="2"/>
                </a:cubicBezTo>
                <a:cubicBezTo>
                  <a:pt x="142" y="0"/>
                  <a:pt x="170" y="2"/>
                  <a:pt x="199" y="5"/>
                </a:cubicBezTo>
                <a:cubicBezTo>
                  <a:pt x="228" y="8"/>
                  <a:pt x="270" y="19"/>
                  <a:pt x="289" y="23"/>
                </a:cubicBezTo>
              </a:path>
            </a:pathLst>
          </a:cu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9" name="CustomShape 10"/>
          <p:cNvSpPr/>
          <p:nvPr/>
        </p:nvSpPr>
        <p:spPr>
          <a:xfrm>
            <a:off x="8993760" y="5253120"/>
            <a:ext cx="175200" cy="110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082" y="7881"/>
                </a:moveTo>
                <a:cubicBezTo>
                  <a:pt x="3337" y="4133"/>
                  <a:pt x="6847" y="1606"/>
                  <a:pt x="10800" y="1607"/>
                </a:cubicBezTo>
                <a:cubicBezTo>
                  <a:pt x="14752" y="1607"/>
                  <a:pt x="18262" y="4133"/>
                  <a:pt x="19517" y="7881"/>
                </a:cubicBezTo>
                <a:lnTo>
                  <a:pt x="21041" y="7371"/>
                </a:lnTo>
                <a:cubicBezTo>
                  <a:pt x="19566" y="2967"/>
                  <a:pt x="15443" y="-1"/>
                  <a:pt x="10799" y="0"/>
                </a:cubicBezTo>
                <a:cubicBezTo>
                  <a:pt x="6156" y="0"/>
                  <a:pt x="2033" y="2967"/>
                  <a:pt x="558" y="7371"/>
                </a:cubicBezTo>
                <a:lnTo>
                  <a:pt x="2082" y="7881"/>
                </a:lnTo>
                <a:close/>
              </a:path>
            </a:pathLst>
          </a:custGeom>
          <a:solidFill>
            <a:schemeClr val="accent1"/>
          </a:solidFill>
          <a:ln w="936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0" name="CustomShape 11"/>
          <p:cNvSpPr/>
          <p:nvPr/>
        </p:nvSpPr>
        <p:spPr>
          <a:xfrm>
            <a:off x="9021120" y="5299200"/>
            <a:ext cx="118080" cy="88560"/>
          </a:xfrm>
          <a:prstGeom prst="ellipse">
            <a:avLst/>
          </a:prstGeom>
          <a:solidFill>
            <a:srgbClr val="FF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1" name="CustomShape 12"/>
          <p:cNvSpPr/>
          <p:nvPr/>
        </p:nvSpPr>
        <p:spPr>
          <a:xfrm rot="15931200">
            <a:off x="8971980" y="5267400"/>
            <a:ext cx="131400" cy="147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081" y="8022"/>
                </a:moveTo>
                <a:cubicBezTo>
                  <a:pt x="3291" y="4226"/>
                  <a:pt x="6816" y="1649"/>
                  <a:pt x="10800" y="1650"/>
                </a:cubicBezTo>
                <a:cubicBezTo>
                  <a:pt x="14783" y="1650"/>
                  <a:pt x="18308" y="4226"/>
                  <a:pt x="19518" y="8022"/>
                </a:cubicBezTo>
                <a:lnTo>
                  <a:pt x="21090" y="7521"/>
                </a:lnTo>
                <a:cubicBezTo>
                  <a:pt x="19663" y="3041"/>
                  <a:pt x="15501" y="-1"/>
                  <a:pt x="10799" y="0"/>
                </a:cubicBezTo>
                <a:cubicBezTo>
                  <a:pt x="6098" y="0"/>
                  <a:pt x="1936" y="3041"/>
                  <a:pt x="509" y="7521"/>
                </a:cubicBezTo>
                <a:lnTo>
                  <a:pt x="2081" y="8022"/>
                </a:lnTo>
                <a:close/>
              </a:path>
            </a:pathLst>
          </a:custGeom>
          <a:solidFill>
            <a:schemeClr val="accent1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2" name="Line 13"/>
          <p:cNvSpPr/>
          <p:nvPr/>
        </p:nvSpPr>
        <p:spPr>
          <a:xfrm flipV="1">
            <a:off x="9658080" y="2890800"/>
            <a:ext cx="0" cy="244764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3" name="Line 14"/>
          <p:cNvSpPr/>
          <p:nvPr/>
        </p:nvSpPr>
        <p:spPr>
          <a:xfrm flipV="1">
            <a:off x="9082560" y="2890800"/>
            <a:ext cx="0" cy="2376360"/>
          </a:xfrm>
          <a:prstGeom prst="line">
            <a:avLst/>
          </a:prstGeom>
          <a:ln w="19080">
            <a:solidFill>
              <a:srgbClr val="00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4" name="CustomShape 15"/>
          <p:cNvSpPr/>
          <p:nvPr/>
        </p:nvSpPr>
        <p:spPr>
          <a:xfrm>
            <a:off x="9072000" y="5327640"/>
            <a:ext cx="585600" cy="174240"/>
          </a:xfrm>
          <a:custGeom>
            <a:avLst/>
            <a:gdLst/>
            <a:ahLst/>
            <a:cxnLst/>
            <a:rect l="l" t="t" r="r" b="b"/>
            <a:pathLst>
              <a:path w="277" h="110">
                <a:moveTo>
                  <a:pt x="0" y="21"/>
                </a:moveTo>
                <a:cubicBezTo>
                  <a:pt x="7" y="32"/>
                  <a:pt x="24" y="72"/>
                  <a:pt x="42" y="87"/>
                </a:cubicBezTo>
                <a:cubicBezTo>
                  <a:pt x="60" y="102"/>
                  <a:pt x="85" y="106"/>
                  <a:pt x="105" y="108"/>
                </a:cubicBezTo>
                <a:cubicBezTo>
                  <a:pt x="125" y="110"/>
                  <a:pt x="142" y="108"/>
                  <a:pt x="162" y="102"/>
                </a:cubicBezTo>
                <a:cubicBezTo>
                  <a:pt x="182" y="96"/>
                  <a:pt x="211" y="83"/>
                  <a:pt x="228" y="72"/>
                </a:cubicBezTo>
                <a:cubicBezTo>
                  <a:pt x="245" y="61"/>
                  <a:pt x="257" y="48"/>
                  <a:pt x="265" y="36"/>
                </a:cubicBezTo>
                <a:cubicBezTo>
                  <a:pt x="273" y="24"/>
                  <a:pt x="275" y="7"/>
                  <a:pt x="277" y="0"/>
                </a:cubicBezTo>
              </a:path>
            </a:pathLst>
          </a:cu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5" name="CustomShape 16"/>
          <p:cNvSpPr/>
          <p:nvPr/>
        </p:nvSpPr>
        <p:spPr>
          <a:xfrm>
            <a:off x="2016960" y="5025960"/>
            <a:ext cx="118080" cy="88560"/>
          </a:xfrm>
          <a:prstGeom prst="ellipse">
            <a:avLst/>
          </a:prstGeom>
          <a:solidFill>
            <a:srgbClr val="FF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6" name="CustomShape 17"/>
          <p:cNvSpPr/>
          <p:nvPr/>
        </p:nvSpPr>
        <p:spPr>
          <a:xfrm>
            <a:off x="2016960" y="5670720"/>
            <a:ext cx="118080" cy="88560"/>
          </a:xfrm>
          <a:prstGeom prst="ellipse">
            <a:avLst/>
          </a:prstGeom>
          <a:solidFill>
            <a:srgbClr val="FF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07" name="Picture 24"/>
          <p:cNvPicPr/>
          <p:nvPr/>
        </p:nvPicPr>
        <p:blipFill>
          <a:blip r:embed="rId5"/>
          <a:stretch/>
        </p:blipFill>
        <p:spPr>
          <a:xfrm>
            <a:off x="8432640" y="1898640"/>
            <a:ext cx="1915200" cy="1144080"/>
          </a:xfrm>
          <a:prstGeom prst="rect">
            <a:avLst/>
          </a:prstGeom>
          <a:ln w="9360">
            <a:noFill/>
          </a:ln>
        </p:spPr>
      </p:pic>
      <p:sp>
        <p:nvSpPr>
          <p:cNvPr id="608" name="CustomShape 18"/>
          <p:cNvSpPr/>
          <p:nvPr/>
        </p:nvSpPr>
        <p:spPr>
          <a:xfrm>
            <a:off x="9063360" y="2209680"/>
            <a:ext cx="609311" cy="30632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FFFF00"/>
                </a:solidFill>
                <a:latin typeface="Calibri"/>
              </a:rPr>
              <a:t>БОЛЬ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09" name="CustomShape 19"/>
          <p:cNvSpPr/>
          <p:nvPr/>
        </p:nvSpPr>
        <p:spPr>
          <a:xfrm>
            <a:off x="9023520" y="2851200"/>
            <a:ext cx="118080" cy="88560"/>
          </a:xfrm>
          <a:prstGeom prst="ellipse">
            <a:avLst/>
          </a:prstGeom>
          <a:solidFill>
            <a:srgbClr val="00FF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0" name="CustomShape 20"/>
          <p:cNvSpPr/>
          <p:nvPr/>
        </p:nvSpPr>
        <p:spPr>
          <a:xfrm>
            <a:off x="9023520" y="2851200"/>
            <a:ext cx="118080" cy="88560"/>
          </a:xfrm>
          <a:prstGeom prst="ellipse">
            <a:avLst/>
          </a:prstGeom>
          <a:solidFill>
            <a:srgbClr val="00FF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1" name="CustomShape 21"/>
          <p:cNvSpPr/>
          <p:nvPr/>
        </p:nvSpPr>
        <p:spPr>
          <a:xfrm>
            <a:off x="190560" y="1714680"/>
            <a:ext cx="6571680" cy="202987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2060"/>
                </a:solidFill>
                <a:latin typeface="Calibri"/>
              </a:rPr>
              <a:t>Ноцицептивная боль связана с раздражением периферических нервных окончаний </a:t>
            </a:r>
            <a:r>
              <a:rPr lang="ru-RU" sz="1800" b="0" strike="noStrike" spc="-1">
                <a:solidFill>
                  <a:srgbClr val="002060"/>
                </a:solidFill>
                <a:latin typeface="Calibri"/>
              </a:rPr>
              <a:t>(ноцицепторов) при наличии очага повреждения или патологического процесса в тканях или органах, сопровождающегося нарушением клеточных мембран и выделением периферических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</a:rPr>
              <a:t>медиаторов боли и воспаления (простогландины и кининоподобные пептиды).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612" name="CustomShape 22"/>
          <p:cNvSpPr/>
          <p:nvPr/>
        </p:nvSpPr>
        <p:spPr>
          <a:xfrm>
            <a:off x="0" y="6248520"/>
            <a:ext cx="4673280" cy="30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Активация ноцицепторов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13" name="CustomShape 23"/>
          <p:cNvSpPr/>
          <p:nvPr/>
        </p:nvSpPr>
        <p:spPr>
          <a:xfrm>
            <a:off x="0" y="1000080"/>
            <a:ext cx="1104864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Возникает вследствие активации ноцицепторов </a:t>
            </a:r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35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2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3" dur="2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Effect">
                            <p:stCondLst>
                              <p:cond delay="1200"/>
                            </p:stCondLst>
                            <p:childTnLst>
                              <p:par>
                                <p:cTn id="15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06 -3.33333E-006 C 0.0007 -0.00185 0.00174 -0.00902 0.004 -0.01203 C 0.00625 -0.01504 0.01077 -0.01458 0.01354 -0.01759 C 0.01632 -0.0206 0.01788 -0.02731 0.02066 -0.03078 C 0.02344 -0.03426 0.02639 -0.03703 0.03021 -0.03842 C 0.03403 -0.03981 0.03681 -0.03773 0.04358 -0.03842 C 0.05035 -0.03912 0.06059 -0.04143 0.07084 -0.04259 C 0.08108 -0.04375 0.09532 -0.04537 0.10521 -0.04583 C 0.11511 -0.04629 0.11632 -0.04676 0.13021 -0.04583 C 0.1441 -0.0449 0.16945 -0.04166 0.18854 -0.03981 C 0.20764 -0.03796 0.22396 -0.03495 0.24462 -0.03495 C 0.26528 -0.03495 0.29219 -0.03865 0.31285 -0.04027 C 0.33351 -0.04189 0.34844 -0.04398 0.36806 -0.04444 C 0.38802 -0.0449 0.4132 -0.04352 0.43125 -0.04328 C 0.44913 -0.04305 0.46459 -0.04236 0.47552 -0.04305 C 0.48924 -0.04375 0.49618 -0.04514 0.50556 -0.04791 C 0.51354 -0.05069 0.51719 -0.05694 0.52483 -0.05926 C 0.53125 -0.06157 0.5382 -0.06227 0.54479 -0.06203 C 0.5507 -0.0618 0.55591 -0.05926 0.56077 -0.05764 C 0.56563 -0.05602 0.57066 -0.05486 0.57379 -0.05162 C 0.57691 -0.04838 0.57674 -0.04143 0.57969 -0.03819 C 0.58264 -0.03495 0.58646 -0.03148 0.5915 -0.03148 C 0.59653 -0.03148 0.60469 -0.03402 0.60972 -0.0375 C 0.61476 -0.04097 0.61927 -0.04514 0.62136 -0.05301 C 0.62344 -0.06088 0.6217 -0.07245 0.62188 -0.08426 C 0.62205 -0.09606 0.62188 -0.06944 0.62188 -0.12384 C 0.62188 -0.17824 0.62188 -0.35139 0.62188 -0.41134 E">
                                      <p:cBhvr>
                                        <p:cTn id="16" dur="5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ntr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path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17 -0.00208 C 0.00052 0.00301 0.00191 0.0206 0.00452 0.02847 C 0.00712 0.03634 0.01025 0.04167 0.01493 0.04584 C 0.01962 0.05 0.02535 0.05255 0.03282 0.05347 C 0.04028 0.0544 0.04809 0.05209 0.05938 0.05093 C 0.07066 0.04977 0.08351 0.0463 0.10087 0.04607 C 0.11823 0.04584 0.14445 0.04746 0.16407 0.04884 C 0.18368 0.05023 0.20052 0.05394 0.2191 0.05509 C 0.23768 0.05625 0.25347 0.05671 0.27535 0.05556 C 0.29722 0.0544 0.33073 0.04884 0.35052 0.04746 C 0.37032 0.04607 0.37969 0.04676 0.39375 0.04676 C 0.40729 0.04676 0.42084 0.04746 0.43438 0.04792 C 0.44792 0.04838 0.46407 0.04908 0.47466 0.04884 C 0.48525 0.04861 0.49288 0.04838 0.50018 0.04607 C 0.50816 0.04375 0.51407 0.03704 0.52032 0.03426 C 0.52761 0.03148 0.5342 0.0294 0.54115 0.0294 C 0.54775 0.0294 0.55504 0.03171 0.56042 0.03357 C 0.5658 0.03542 0.57032 0.03704 0.57344 0.04028 C 0.57657 0.04352 0.57622 0.04931 0.57917 0.05278 C 0.58212 0.05625 0.58577 0.06065 0.59115 0.06065 C 0.59653 0.06065 0.60643 0.05764 0.61146 0.05301 C 0.6165 0.04838 0.61997 0.05 0.6217 0.03218 C 0.62344 0.01435 0.62188 0.00509 0.62188 -0.05347 C 0.62188 -0.11204 0.6217 -0.26389 0.6217 -0.31921 E">
                                      <p:cBhvr>
                                        <p:cTn id="23" dur="5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2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Effect">
                            <p:stCondLst>
                              <p:cond delay="7200"/>
                            </p:stCondLst>
                            <p:childTnLst>
                              <p:par>
                                <p:cTn id="28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0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Effect">
                            <p:stCondLst>
                              <p:cond delay="7700"/>
                            </p:stCondLst>
                            <p:childTnLst>
                              <p:par>
                                <p:cTn id="32" presetID="10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33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Effect">
                            <p:stCondLst>
                              <p:cond delay="8200"/>
                            </p:stCondLst>
                            <p:childTnLst>
                              <p:par>
                                <p:cTn id="36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8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1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Effect">
                            <p:stCondLst>
                              <p:cond delay="8700"/>
                            </p:stCondLst>
                            <p:childTnLst>
                              <p:par>
                                <p:cTn id="43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2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2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7" dur="2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Effect">
                            <p:stCondLst>
                              <p:cond delay="8900"/>
                            </p:stCondLst>
                            <p:childTnLst>
                              <p:par>
                                <p:cTn id="49" presetID="42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006 -2.22222E-006 L 4.72222E-006 0.33727 E">
                                      <p:cBhvr>
                                        <p:cTn id="50" dur="1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53" presetClass="entr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2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2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5" dur="2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38889E-006 -2.22222E-006 L -1.38889E-006 0.33704 E">
                                      <p:cBhvr>
                                        <p:cTn id="57" dur="1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0" dur="2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Picture 2"/>
          <p:cNvPicPr/>
          <p:nvPr/>
        </p:nvPicPr>
        <p:blipFill>
          <a:blip r:embed="rId3">
            <a:lum bright="-10000"/>
          </a:blip>
          <a:srcRect l="3941" t="5712" r="8303" b="9058"/>
          <a:stretch/>
        </p:blipFill>
        <p:spPr>
          <a:xfrm>
            <a:off x="6572160" y="1965240"/>
            <a:ext cx="4641600" cy="2869920"/>
          </a:xfrm>
          <a:prstGeom prst="rect">
            <a:avLst/>
          </a:prstGeom>
          <a:ln w="9360">
            <a:noFill/>
          </a:ln>
        </p:spPr>
      </p:pic>
      <p:pic>
        <p:nvPicPr>
          <p:cNvPr id="617" name="Picture 3"/>
          <p:cNvPicPr/>
          <p:nvPr/>
        </p:nvPicPr>
        <p:blipFill>
          <a:blip r:embed="rId4">
            <a:lum bright="-10000"/>
          </a:blip>
          <a:srcRect l="893" t="25632" r="1189" b="7394"/>
          <a:stretch/>
        </p:blipFill>
        <p:spPr>
          <a:xfrm>
            <a:off x="1320960" y="5133960"/>
            <a:ext cx="9052320" cy="1020240"/>
          </a:xfrm>
          <a:prstGeom prst="rect">
            <a:avLst/>
          </a:prstGeom>
          <a:ln w="9360">
            <a:noFill/>
          </a:ln>
        </p:spPr>
      </p:pic>
      <p:sp>
        <p:nvSpPr>
          <p:cNvPr id="618" name="CustomShape 1"/>
          <p:cNvSpPr/>
          <p:nvPr/>
        </p:nvSpPr>
        <p:spPr>
          <a:xfrm>
            <a:off x="7744800" y="5424480"/>
            <a:ext cx="118080" cy="88560"/>
          </a:xfrm>
          <a:prstGeom prst="ellipse">
            <a:avLst/>
          </a:prstGeom>
          <a:solidFill>
            <a:srgbClr val="FF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9" name="CustomShape 2"/>
          <p:cNvSpPr/>
          <p:nvPr/>
        </p:nvSpPr>
        <p:spPr>
          <a:xfrm>
            <a:off x="7825440" y="5403960"/>
            <a:ext cx="611040" cy="58320"/>
          </a:xfrm>
          <a:custGeom>
            <a:avLst/>
            <a:gdLst/>
            <a:ahLst/>
            <a:cxnLst/>
            <a:rect l="l" t="t" r="r" b="b"/>
            <a:pathLst>
              <a:path w="289" h="37">
                <a:moveTo>
                  <a:pt x="0" y="37"/>
                </a:moveTo>
                <a:cubicBezTo>
                  <a:pt x="15" y="29"/>
                  <a:pt x="30" y="22"/>
                  <a:pt x="49" y="16"/>
                </a:cubicBezTo>
                <a:cubicBezTo>
                  <a:pt x="68" y="10"/>
                  <a:pt x="92" y="4"/>
                  <a:pt x="117" y="2"/>
                </a:cubicBezTo>
                <a:cubicBezTo>
                  <a:pt x="142" y="0"/>
                  <a:pt x="170" y="2"/>
                  <a:pt x="199" y="5"/>
                </a:cubicBezTo>
                <a:cubicBezTo>
                  <a:pt x="228" y="8"/>
                  <a:pt x="270" y="19"/>
                  <a:pt x="289" y="23"/>
                </a:cubicBezTo>
              </a:path>
            </a:pathLst>
          </a:cu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0" name="CustomShape 3"/>
          <p:cNvSpPr/>
          <p:nvPr/>
        </p:nvSpPr>
        <p:spPr>
          <a:xfrm>
            <a:off x="8464320" y="5369040"/>
            <a:ext cx="175200" cy="110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082" y="7881"/>
                </a:moveTo>
                <a:cubicBezTo>
                  <a:pt x="3337" y="4133"/>
                  <a:pt x="6847" y="1606"/>
                  <a:pt x="10800" y="1607"/>
                </a:cubicBezTo>
                <a:cubicBezTo>
                  <a:pt x="14752" y="1607"/>
                  <a:pt x="18262" y="4133"/>
                  <a:pt x="19517" y="7881"/>
                </a:cubicBezTo>
                <a:lnTo>
                  <a:pt x="21041" y="7371"/>
                </a:lnTo>
                <a:cubicBezTo>
                  <a:pt x="19566" y="2967"/>
                  <a:pt x="15443" y="-1"/>
                  <a:pt x="10799" y="0"/>
                </a:cubicBezTo>
                <a:cubicBezTo>
                  <a:pt x="6156" y="0"/>
                  <a:pt x="2033" y="2967"/>
                  <a:pt x="558" y="7371"/>
                </a:cubicBezTo>
                <a:lnTo>
                  <a:pt x="2082" y="7881"/>
                </a:lnTo>
                <a:close/>
              </a:path>
            </a:pathLst>
          </a:custGeom>
          <a:solidFill>
            <a:schemeClr val="accent1"/>
          </a:solidFill>
          <a:ln w="936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1" name="CustomShape 4"/>
          <p:cNvSpPr/>
          <p:nvPr/>
        </p:nvSpPr>
        <p:spPr>
          <a:xfrm>
            <a:off x="8492160" y="5415120"/>
            <a:ext cx="118080" cy="88560"/>
          </a:xfrm>
          <a:prstGeom prst="ellipse">
            <a:avLst/>
          </a:prstGeom>
          <a:solidFill>
            <a:srgbClr val="FF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2" name="CustomShape 5"/>
          <p:cNvSpPr/>
          <p:nvPr/>
        </p:nvSpPr>
        <p:spPr>
          <a:xfrm rot="15931200">
            <a:off x="8443020" y="5383320"/>
            <a:ext cx="131400" cy="147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081" y="8022"/>
                </a:moveTo>
                <a:cubicBezTo>
                  <a:pt x="3291" y="4226"/>
                  <a:pt x="6816" y="1649"/>
                  <a:pt x="10800" y="1650"/>
                </a:cubicBezTo>
                <a:cubicBezTo>
                  <a:pt x="14783" y="1650"/>
                  <a:pt x="18308" y="4226"/>
                  <a:pt x="19518" y="8022"/>
                </a:cubicBezTo>
                <a:lnTo>
                  <a:pt x="21090" y="7521"/>
                </a:lnTo>
                <a:cubicBezTo>
                  <a:pt x="19663" y="3041"/>
                  <a:pt x="15501" y="-1"/>
                  <a:pt x="10799" y="0"/>
                </a:cubicBezTo>
                <a:cubicBezTo>
                  <a:pt x="6098" y="0"/>
                  <a:pt x="1936" y="3041"/>
                  <a:pt x="509" y="7521"/>
                </a:cubicBezTo>
                <a:lnTo>
                  <a:pt x="2081" y="8022"/>
                </a:lnTo>
                <a:close/>
              </a:path>
            </a:pathLst>
          </a:custGeom>
          <a:solidFill>
            <a:schemeClr val="accent1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Line 6"/>
          <p:cNvSpPr/>
          <p:nvPr/>
        </p:nvSpPr>
        <p:spPr>
          <a:xfrm flipV="1">
            <a:off x="9129120" y="3006720"/>
            <a:ext cx="0" cy="244764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Line 7"/>
          <p:cNvSpPr/>
          <p:nvPr/>
        </p:nvSpPr>
        <p:spPr>
          <a:xfrm flipV="1">
            <a:off x="8553120" y="3006720"/>
            <a:ext cx="0" cy="2376360"/>
          </a:xfrm>
          <a:prstGeom prst="line">
            <a:avLst/>
          </a:prstGeom>
          <a:ln w="19080">
            <a:solidFill>
              <a:srgbClr val="00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CustomShape 8"/>
          <p:cNvSpPr/>
          <p:nvPr/>
        </p:nvSpPr>
        <p:spPr>
          <a:xfrm>
            <a:off x="8543040" y="5443560"/>
            <a:ext cx="585600" cy="174240"/>
          </a:xfrm>
          <a:custGeom>
            <a:avLst/>
            <a:gdLst/>
            <a:ahLst/>
            <a:cxnLst/>
            <a:rect l="l" t="t" r="r" b="b"/>
            <a:pathLst>
              <a:path w="277" h="110">
                <a:moveTo>
                  <a:pt x="0" y="21"/>
                </a:moveTo>
                <a:cubicBezTo>
                  <a:pt x="7" y="32"/>
                  <a:pt x="24" y="72"/>
                  <a:pt x="42" y="87"/>
                </a:cubicBezTo>
                <a:cubicBezTo>
                  <a:pt x="60" y="102"/>
                  <a:pt x="85" y="106"/>
                  <a:pt x="105" y="108"/>
                </a:cubicBezTo>
                <a:cubicBezTo>
                  <a:pt x="125" y="110"/>
                  <a:pt x="142" y="108"/>
                  <a:pt x="162" y="102"/>
                </a:cubicBezTo>
                <a:cubicBezTo>
                  <a:pt x="182" y="96"/>
                  <a:pt x="211" y="83"/>
                  <a:pt x="228" y="72"/>
                </a:cubicBezTo>
                <a:cubicBezTo>
                  <a:pt x="245" y="61"/>
                  <a:pt x="257" y="48"/>
                  <a:pt x="265" y="36"/>
                </a:cubicBezTo>
                <a:cubicBezTo>
                  <a:pt x="273" y="24"/>
                  <a:pt x="275" y="7"/>
                  <a:pt x="277" y="0"/>
                </a:cubicBezTo>
              </a:path>
            </a:pathLst>
          </a:cu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CustomShape 9"/>
          <p:cNvSpPr/>
          <p:nvPr/>
        </p:nvSpPr>
        <p:spPr>
          <a:xfrm>
            <a:off x="1488000" y="5141880"/>
            <a:ext cx="118080" cy="88560"/>
          </a:xfrm>
          <a:prstGeom prst="ellipse">
            <a:avLst/>
          </a:prstGeom>
          <a:solidFill>
            <a:srgbClr val="FF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CustomShape 10"/>
          <p:cNvSpPr/>
          <p:nvPr/>
        </p:nvSpPr>
        <p:spPr>
          <a:xfrm>
            <a:off x="1488000" y="5786280"/>
            <a:ext cx="118080" cy="88560"/>
          </a:xfrm>
          <a:prstGeom prst="ellipse">
            <a:avLst/>
          </a:prstGeom>
          <a:solidFill>
            <a:srgbClr val="FF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28" name="Picture 16"/>
          <p:cNvPicPr/>
          <p:nvPr/>
        </p:nvPicPr>
        <p:blipFill>
          <a:blip r:embed="rId5"/>
          <a:stretch/>
        </p:blipFill>
        <p:spPr>
          <a:xfrm>
            <a:off x="7801920" y="2014560"/>
            <a:ext cx="1915200" cy="1144080"/>
          </a:xfrm>
          <a:prstGeom prst="rect">
            <a:avLst/>
          </a:prstGeom>
          <a:ln w="9360">
            <a:noFill/>
          </a:ln>
        </p:spPr>
      </p:pic>
      <p:sp>
        <p:nvSpPr>
          <p:cNvPr id="629" name="CustomShape 11"/>
          <p:cNvSpPr/>
          <p:nvPr/>
        </p:nvSpPr>
        <p:spPr>
          <a:xfrm>
            <a:off x="8470560" y="2282760"/>
            <a:ext cx="609311" cy="30632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FFFF00"/>
                </a:solidFill>
                <a:latin typeface="Calibri"/>
              </a:rPr>
              <a:t>БОЛЬ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30" name="CustomShape 12"/>
          <p:cNvSpPr/>
          <p:nvPr/>
        </p:nvSpPr>
        <p:spPr>
          <a:xfrm>
            <a:off x="8494080" y="2967120"/>
            <a:ext cx="118080" cy="88560"/>
          </a:xfrm>
          <a:prstGeom prst="ellipse">
            <a:avLst/>
          </a:prstGeom>
          <a:solidFill>
            <a:srgbClr val="00FF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1" name="CustomShape 13"/>
          <p:cNvSpPr/>
          <p:nvPr/>
        </p:nvSpPr>
        <p:spPr>
          <a:xfrm>
            <a:off x="8494080" y="2967120"/>
            <a:ext cx="118080" cy="88560"/>
          </a:xfrm>
          <a:prstGeom prst="ellipse">
            <a:avLst/>
          </a:prstGeom>
          <a:solidFill>
            <a:srgbClr val="00FF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2" name="TextShape 14"/>
          <p:cNvSpPr txBox="1"/>
          <p:nvPr/>
        </p:nvSpPr>
        <p:spPr>
          <a:xfrm>
            <a:off x="609600" y="228600"/>
            <a:ext cx="11581920" cy="561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3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2060"/>
                </a:solidFill>
                <a:latin typeface="Calibri"/>
              </a:rPr>
              <a:t>Нейропатическая боль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3" name="CustomShape 15"/>
          <p:cNvSpPr/>
          <p:nvPr/>
        </p:nvSpPr>
        <p:spPr>
          <a:xfrm>
            <a:off x="304800" y="4267080"/>
            <a:ext cx="3202080" cy="304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4" name="Line 16"/>
          <p:cNvSpPr/>
          <p:nvPr/>
        </p:nvSpPr>
        <p:spPr>
          <a:xfrm>
            <a:off x="2721600" y="5297400"/>
            <a:ext cx="609600" cy="457200"/>
          </a:xfrm>
          <a:prstGeom prst="line">
            <a:avLst/>
          </a:prstGeom>
          <a:ln w="5724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5" name="Line 17"/>
          <p:cNvSpPr/>
          <p:nvPr/>
        </p:nvSpPr>
        <p:spPr>
          <a:xfrm>
            <a:off x="5769600" y="5297400"/>
            <a:ext cx="609600" cy="457200"/>
          </a:xfrm>
          <a:prstGeom prst="line">
            <a:avLst/>
          </a:prstGeom>
          <a:ln w="5724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6" name="Line 18"/>
          <p:cNvSpPr/>
          <p:nvPr/>
        </p:nvSpPr>
        <p:spPr>
          <a:xfrm>
            <a:off x="7801920" y="5144760"/>
            <a:ext cx="609600" cy="457200"/>
          </a:xfrm>
          <a:prstGeom prst="line">
            <a:avLst/>
          </a:prstGeom>
          <a:ln w="5724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7" name="Line 19"/>
          <p:cNvSpPr/>
          <p:nvPr/>
        </p:nvSpPr>
        <p:spPr>
          <a:xfrm>
            <a:off x="8919360" y="4230360"/>
            <a:ext cx="406560" cy="304920"/>
          </a:xfrm>
          <a:prstGeom prst="line">
            <a:avLst/>
          </a:prstGeom>
          <a:ln w="572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8" name="Line 20"/>
          <p:cNvSpPr/>
          <p:nvPr/>
        </p:nvSpPr>
        <p:spPr>
          <a:xfrm>
            <a:off x="8817600" y="2743200"/>
            <a:ext cx="406560" cy="228600"/>
          </a:xfrm>
          <a:prstGeom prst="line">
            <a:avLst/>
          </a:prstGeom>
          <a:ln w="5724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9" name="Line 21"/>
          <p:cNvSpPr/>
          <p:nvPr/>
        </p:nvSpPr>
        <p:spPr>
          <a:xfrm flipH="1">
            <a:off x="2721600" y="5297400"/>
            <a:ext cx="508320" cy="457200"/>
          </a:xfrm>
          <a:prstGeom prst="line">
            <a:avLst/>
          </a:prstGeom>
          <a:ln w="5724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0" name="Line 22"/>
          <p:cNvSpPr/>
          <p:nvPr/>
        </p:nvSpPr>
        <p:spPr>
          <a:xfrm flipH="1">
            <a:off x="7903200" y="5144760"/>
            <a:ext cx="508320" cy="457200"/>
          </a:xfrm>
          <a:prstGeom prst="line">
            <a:avLst/>
          </a:prstGeom>
          <a:ln w="5724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1" name="Line 23"/>
          <p:cNvSpPr/>
          <p:nvPr/>
        </p:nvSpPr>
        <p:spPr>
          <a:xfrm flipH="1">
            <a:off x="5769600" y="5297400"/>
            <a:ext cx="508320" cy="457200"/>
          </a:xfrm>
          <a:prstGeom prst="line">
            <a:avLst/>
          </a:prstGeom>
          <a:ln w="5724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2" name="Line 24"/>
          <p:cNvSpPr/>
          <p:nvPr/>
        </p:nvSpPr>
        <p:spPr>
          <a:xfrm flipH="1">
            <a:off x="8919360" y="4306680"/>
            <a:ext cx="406560" cy="228600"/>
          </a:xfrm>
          <a:prstGeom prst="line">
            <a:avLst/>
          </a:prstGeom>
          <a:ln w="572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3" name="Line 25"/>
          <p:cNvSpPr/>
          <p:nvPr/>
        </p:nvSpPr>
        <p:spPr>
          <a:xfrm flipH="1">
            <a:off x="8839200" y="2743200"/>
            <a:ext cx="304800" cy="228600"/>
          </a:xfrm>
          <a:prstGeom prst="line">
            <a:avLst/>
          </a:prstGeom>
          <a:ln w="5724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4" name="CustomShape 26"/>
          <p:cNvSpPr/>
          <p:nvPr/>
        </p:nvSpPr>
        <p:spPr>
          <a:xfrm>
            <a:off x="0" y="857160"/>
            <a:ext cx="10572480" cy="821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Возникает вследствие поражения или заболевания соматосенсорной нервной системы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645" name="CustomShape 27"/>
          <p:cNvSpPr/>
          <p:nvPr/>
        </p:nvSpPr>
        <p:spPr>
          <a:xfrm>
            <a:off x="203040" y="1785960"/>
            <a:ext cx="6083040" cy="310708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  </a:t>
            </a:r>
            <a:r>
              <a:rPr lang="ru-RU" sz="1600" b="0" strike="noStrike" spc="-1">
                <a:solidFill>
                  <a:srgbClr val="002060"/>
                </a:solidFill>
                <a:latin typeface="Calibri"/>
              </a:rPr>
              <a:t>В основе боли лежат сложные механизмы:</a:t>
            </a:r>
            <a:endParaRPr lang="ru-RU" sz="16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2060"/>
              </a:buClr>
              <a:buFont typeface="StarSymbol"/>
              <a:buChar char="-"/>
            </a:pPr>
            <a:r>
              <a:rPr lang="ru-RU" sz="1600" b="0" strike="noStrike" spc="-1">
                <a:solidFill>
                  <a:srgbClr val="002060"/>
                </a:solidFill>
                <a:latin typeface="Calibri"/>
              </a:rPr>
              <a:t>нарушение функционирования нейрональных ионных каналов,</a:t>
            </a:r>
            <a:endParaRPr lang="ru-RU" sz="16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2060"/>
              </a:buClr>
              <a:buFont typeface="StarSymbol"/>
              <a:buChar char="-"/>
            </a:pPr>
            <a:r>
              <a:rPr lang="ru-RU" sz="1600" b="0" strike="noStrike" spc="-1">
                <a:solidFill>
                  <a:srgbClr val="002060"/>
                </a:solidFill>
                <a:latin typeface="Calibri"/>
              </a:rPr>
              <a:t>перевозбуждение нейронов за счет избыточного поступления ионов Са, простогландинов,</a:t>
            </a:r>
            <a:endParaRPr lang="ru-RU" sz="16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2060"/>
              </a:buClr>
              <a:buFont typeface="StarSymbol"/>
              <a:buChar char="-"/>
            </a:pPr>
            <a:r>
              <a:rPr lang="ru-RU" sz="1600" b="0" strike="noStrike" spc="-1">
                <a:solidFill>
                  <a:srgbClr val="002060"/>
                </a:solidFill>
                <a:latin typeface="Calibri"/>
              </a:rPr>
              <a:t> освобождение в спинальных болевых структурах особых  болевых нейротрансмиттеров (глутамат, оксид азота, нейрокинин и др.)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943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Effect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Effect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Effect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Effect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Picture 2"/>
          <p:cNvPicPr/>
          <p:nvPr/>
        </p:nvPicPr>
        <p:blipFill>
          <a:blip r:embed="rId3">
            <a:lum bright="-10000"/>
          </a:blip>
          <a:srcRect l="3941" t="5712" r="8303" b="9058"/>
          <a:stretch/>
        </p:blipFill>
        <p:spPr>
          <a:xfrm>
            <a:off x="6191040" y="1628640"/>
            <a:ext cx="4922880" cy="2869920"/>
          </a:xfrm>
          <a:prstGeom prst="rect">
            <a:avLst/>
          </a:prstGeom>
          <a:ln w="9360">
            <a:noFill/>
          </a:ln>
        </p:spPr>
      </p:pic>
      <p:pic>
        <p:nvPicPr>
          <p:cNvPr id="769" name="Picture 3"/>
          <p:cNvPicPr/>
          <p:nvPr/>
        </p:nvPicPr>
        <p:blipFill>
          <a:blip r:embed="rId4">
            <a:lum bright="-10000"/>
          </a:blip>
          <a:srcRect l="893" t="25632" r="1189" b="7394"/>
          <a:stretch/>
        </p:blipFill>
        <p:spPr>
          <a:xfrm>
            <a:off x="2476320" y="5000760"/>
            <a:ext cx="9052320" cy="1020240"/>
          </a:xfrm>
          <a:prstGeom prst="rect">
            <a:avLst/>
          </a:prstGeom>
          <a:ln w="9360">
            <a:solidFill>
              <a:srgbClr val="FFFF00"/>
            </a:solidFill>
            <a:miter/>
          </a:ln>
        </p:spPr>
      </p:pic>
      <p:sp>
        <p:nvSpPr>
          <p:cNvPr id="770" name="CustomShape 1"/>
          <p:cNvSpPr/>
          <p:nvPr/>
        </p:nvSpPr>
        <p:spPr>
          <a:xfrm>
            <a:off x="7236960" y="5308560"/>
            <a:ext cx="118080" cy="88560"/>
          </a:xfrm>
          <a:prstGeom prst="ellipse">
            <a:avLst/>
          </a:prstGeom>
          <a:solidFill>
            <a:srgbClr val="FF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1" name="CustomShape 2"/>
          <p:cNvSpPr/>
          <p:nvPr/>
        </p:nvSpPr>
        <p:spPr>
          <a:xfrm>
            <a:off x="7317120" y="5288040"/>
            <a:ext cx="611040" cy="58320"/>
          </a:xfrm>
          <a:custGeom>
            <a:avLst/>
            <a:gdLst/>
            <a:ahLst/>
            <a:cxnLst/>
            <a:rect l="l" t="t" r="r" b="b"/>
            <a:pathLst>
              <a:path w="289" h="37">
                <a:moveTo>
                  <a:pt x="0" y="37"/>
                </a:moveTo>
                <a:cubicBezTo>
                  <a:pt x="15" y="29"/>
                  <a:pt x="30" y="22"/>
                  <a:pt x="49" y="16"/>
                </a:cubicBezTo>
                <a:cubicBezTo>
                  <a:pt x="68" y="10"/>
                  <a:pt x="92" y="4"/>
                  <a:pt x="117" y="2"/>
                </a:cubicBezTo>
                <a:cubicBezTo>
                  <a:pt x="142" y="0"/>
                  <a:pt x="170" y="2"/>
                  <a:pt x="199" y="5"/>
                </a:cubicBezTo>
                <a:cubicBezTo>
                  <a:pt x="228" y="8"/>
                  <a:pt x="270" y="19"/>
                  <a:pt x="289" y="23"/>
                </a:cubicBezTo>
              </a:path>
            </a:pathLst>
          </a:cu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2" name="CustomShape 3"/>
          <p:cNvSpPr/>
          <p:nvPr/>
        </p:nvSpPr>
        <p:spPr>
          <a:xfrm>
            <a:off x="7956480" y="5253120"/>
            <a:ext cx="175200" cy="110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082" y="7881"/>
                </a:moveTo>
                <a:cubicBezTo>
                  <a:pt x="3337" y="4133"/>
                  <a:pt x="6847" y="1606"/>
                  <a:pt x="10800" y="1607"/>
                </a:cubicBezTo>
                <a:cubicBezTo>
                  <a:pt x="14752" y="1607"/>
                  <a:pt x="18262" y="4133"/>
                  <a:pt x="19517" y="7881"/>
                </a:cubicBezTo>
                <a:lnTo>
                  <a:pt x="21041" y="7371"/>
                </a:lnTo>
                <a:cubicBezTo>
                  <a:pt x="19566" y="2967"/>
                  <a:pt x="15443" y="-1"/>
                  <a:pt x="10799" y="0"/>
                </a:cubicBezTo>
                <a:cubicBezTo>
                  <a:pt x="6156" y="0"/>
                  <a:pt x="2033" y="2967"/>
                  <a:pt x="558" y="7371"/>
                </a:cubicBezTo>
                <a:lnTo>
                  <a:pt x="2082" y="7881"/>
                </a:lnTo>
                <a:close/>
              </a:path>
            </a:pathLst>
          </a:custGeom>
          <a:solidFill>
            <a:schemeClr val="accent1"/>
          </a:solidFill>
          <a:ln w="936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3" name="CustomShape 4"/>
          <p:cNvSpPr/>
          <p:nvPr/>
        </p:nvSpPr>
        <p:spPr>
          <a:xfrm>
            <a:off x="7983840" y="5299200"/>
            <a:ext cx="118080" cy="88560"/>
          </a:xfrm>
          <a:prstGeom prst="ellipse">
            <a:avLst/>
          </a:prstGeom>
          <a:solidFill>
            <a:srgbClr val="FF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4" name="CustomShape 5"/>
          <p:cNvSpPr/>
          <p:nvPr/>
        </p:nvSpPr>
        <p:spPr>
          <a:xfrm rot="15931200">
            <a:off x="7934700" y="5267400"/>
            <a:ext cx="131400" cy="147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081" y="8022"/>
                </a:moveTo>
                <a:cubicBezTo>
                  <a:pt x="3291" y="4226"/>
                  <a:pt x="6816" y="1649"/>
                  <a:pt x="10800" y="1650"/>
                </a:cubicBezTo>
                <a:cubicBezTo>
                  <a:pt x="14783" y="1650"/>
                  <a:pt x="18308" y="4226"/>
                  <a:pt x="19518" y="8022"/>
                </a:cubicBezTo>
                <a:lnTo>
                  <a:pt x="21090" y="7521"/>
                </a:lnTo>
                <a:cubicBezTo>
                  <a:pt x="19663" y="3041"/>
                  <a:pt x="15501" y="-1"/>
                  <a:pt x="10799" y="0"/>
                </a:cubicBezTo>
                <a:cubicBezTo>
                  <a:pt x="6098" y="0"/>
                  <a:pt x="1936" y="3041"/>
                  <a:pt x="509" y="7521"/>
                </a:cubicBezTo>
                <a:lnTo>
                  <a:pt x="2081" y="8022"/>
                </a:lnTo>
                <a:close/>
              </a:path>
            </a:pathLst>
          </a:custGeom>
          <a:solidFill>
            <a:schemeClr val="accent1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5" name="Line 6"/>
          <p:cNvSpPr/>
          <p:nvPr/>
        </p:nvSpPr>
        <p:spPr>
          <a:xfrm flipV="1">
            <a:off x="8620800" y="2890800"/>
            <a:ext cx="0" cy="244764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6" name="Line 7"/>
          <p:cNvSpPr/>
          <p:nvPr/>
        </p:nvSpPr>
        <p:spPr>
          <a:xfrm flipV="1">
            <a:off x="8016000" y="2924640"/>
            <a:ext cx="0" cy="2376720"/>
          </a:xfrm>
          <a:prstGeom prst="line">
            <a:avLst/>
          </a:prstGeom>
          <a:ln w="19080">
            <a:solidFill>
              <a:srgbClr val="00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7" name="CustomShape 8"/>
          <p:cNvSpPr/>
          <p:nvPr/>
        </p:nvSpPr>
        <p:spPr>
          <a:xfrm>
            <a:off x="8034720" y="5327640"/>
            <a:ext cx="585600" cy="174240"/>
          </a:xfrm>
          <a:custGeom>
            <a:avLst/>
            <a:gdLst/>
            <a:ahLst/>
            <a:cxnLst/>
            <a:rect l="l" t="t" r="r" b="b"/>
            <a:pathLst>
              <a:path w="277" h="110">
                <a:moveTo>
                  <a:pt x="0" y="21"/>
                </a:moveTo>
                <a:cubicBezTo>
                  <a:pt x="7" y="32"/>
                  <a:pt x="24" y="72"/>
                  <a:pt x="42" y="87"/>
                </a:cubicBezTo>
                <a:cubicBezTo>
                  <a:pt x="60" y="102"/>
                  <a:pt x="85" y="106"/>
                  <a:pt x="105" y="108"/>
                </a:cubicBezTo>
                <a:cubicBezTo>
                  <a:pt x="125" y="110"/>
                  <a:pt x="142" y="108"/>
                  <a:pt x="162" y="102"/>
                </a:cubicBezTo>
                <a:cubicBezTo>
                  <a:pt x="182" y="96"/>
                  <a:pt x="211" y="83"/>
                  <a:pt x="228" y="72"/>
                </a:cubicBezTo>
                <a:cubicBezTo>
                  <a:pt x="245" y="61"/>
                  <a:pt x="257" y="48"/>
                  <a:pt x="265" y="36"/>
                </a:cubicBezTo>
                <a:cubicBezTo>
                  <a:pt x="273" y="24"/>
                  <a:pt x="275" y="7"/>
                  <a:pt x="277" y="0"/>
                </a:cubicBezTo>
              </a:path>
            </a:pathLst>
          </a:cu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8" name="CustomShape 9"/>
          <p:cNvSpPr/>
          <p:nvPr/>
        </p:nvSpPr>
        <p:spPr>
          <a:xfrm>
            <a:off x="2381280" y="5072040"/>
            <a:ext cx="118080" cy="88560"/>
          </a:xfrm>
          <a:prstGeom prst="ellipse">
            <a:avLst/>
          </a:prstGeom>
          <a:solidFill>
            <a:srgbClr val="FF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9" name="CustomShape 10"/>
          <p:cNvSpPr/>
          <p:nvPr/>
        </p:nvSpPr>
        <p:spPr>
          <a:xfrm>
            <a:off x="2381280" y="5786280"/>
            <a:ext cx="118080" cy="88560"/>
          </a:xfrm>
          <a:prstGeom prst="ellipse">
            <a:avLst/>
          </a:prstGeom>
          <a:solidFill>
            <a:srgbClr val="FF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80" name="Picture 18"/>
          <p:cNvPicPr/>
          <p:nvPr/>
        </p:nvPicPr>
        <p:blipFill>
          <a:blip r:embed="rId5"/>
          <a:stretch/>
        </p:blipFill>
        <p:spPr>
          <a:xfrm>
            <a:off x="7294080" y="1898640"/>
            <a:ext cx="1915200" cy="1144080"/>
          </a:xfrm>
          <a:prstGeom prst="rect">
            <a:avLst/>
          </a:prstGeom>
          <a:ln w="9360">
            <a:noFill/>
          </a:ln>
        </p:spPr>
      </p:pic>
      <p:sp>
        <p:nvSpPr>
          <p:cNvPr id="781" name="CustomShape 11"/>
          <p:cNvSpPr/>
          <p:nvPr/>
        </p:nvSpPr>
        <p:spPr>
          <a:xfrm>
            <a:off x="7914240" y="2276640"/>
            <a:ext cx="649258" cy="30632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FFFF00"/>
                </a:solidFill>
                <a:latin typeface="Calibri"/>
              </a:rPr>
              <a:t>БОЛЬ</a:t>
            </a: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782" name="CustomShape 12"/>
          <p:cNvSpPr/>
          <p:nvPr/>
        </p:nvSpPr>
        <p:spPr>
          <a:xfrm>
            <a:off x="7986240" y="2851200"/>
            <a:ext cx="118080" cy="88560"/>
          </a:xfrm>
          <a:prstGeom prst="ellipse">
            <a:avLst/>
          </a:prstGeom>
          <a:solidFill>
            <a:srgbClr val="00FF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3" name="CustomShape 13"/>
          <p:cNvSpPr/>
          <p:nvPr/>
        </p:nvSpPr>
        <p:spPr>
          <a:xfrm>
            <a:off x="7986240" y="2851200"/>
            <a:ext cx="118080" cy="88560"/>
          </a:xfrm>
          <a:prstGeom prst="ellipse">
            <a:avLst/>
          </a:prstGeom>
          <a:solidFill>
            <a:srgbClr val="00FF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4" name="CustomShape 14"/>
          <p:cNvSpPr/>
          <p:nvPr/>
        </p:nvSpPr>
        <p:spPr>
          <a:xfrm>
            <a:off x="0" y="0"/>
            <a:ext cx="11952480" cy="76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2060"/>
                </a:solidFill>
                <a:latin typeface="Calibri"/>
              </a:rPr>
              <a:t>Дисфункциональная боль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785" name="CustomShape 15"/>
          <p:cNvSpPr/>
          <p:nvPr/>
        </p:nvSpPr>
        <p:spPr>
          <a:xfrm>
            <a:off x="-190560" y="1428840"/>
            <a:ext cx="6190560" cy="267620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marL="457200" lvl="1" indent="-21600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600" b="0" strike="noStrike" spc="-1">
                <a:solidFill>
                  <a:srgbClr val="002060"/>
                </a:solidFill>
                <a:latin typeface="Calibri"/>
              </a:rPr>
              <a:t>Она обусловлена изменением функционального состояния систем, контролирующих боль. Основными факторами, способствующими развитию дисфункциональных болей, являются психологические, социальные факторы, эмоциональный стресс. При этом нарушается адекватная работа нисходящих антиноцицептивных систем (норадренергической и серотонинергической), что приводит к восприятию неболевых стимулов как болевых</a:t>
            </a:r>
            <a:r>
              <a:rPr lang="ru-RU" sz="1800" b="0" strike="noStrike" spc="-1">
                <a:solidFill>
                  <a:srgbClr val="002060"/>
                </a:solidFill>
                <a:latin typeface="Calibri"/>
              </a:rPr>
              <a:t>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786" name="CustomShape 16"/>
          <p:cNvSpPr/>
          <p:nvPr/>
        </p:nvSpPr>
        <p:spPr>
          <a:xfrm>
            <a:off x="6477120" y="2500200"/>
            <a:ext cx="1400640" cy="1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FF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7" name="CustomShape 17"/>
          <p:cNvSpPr/>
          <p:nvPr/>
        </p:nvSpPr>
        <p:spPr>
          <a:xfrm>
            <a:off x="0" y="642960"/>
            <a:ext cx="10572480" cy="821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Возникает вследствие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нейродинамических нарушений в ЦНС </a:t>
            </a:r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05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58230"/>
            <a:ext cx="12192000" cy="609600"/>
          </a:xfrm>
        </p:spPr>
        <p:txBody>
          <a:bodyPr anchor="ctr">
            <a:normAutofit/>
          </a:bodyPr>
          <a:lstStyle/>
          <a:p>
            <a:endParaRPr lang="ru-RU" sz="1100" dirty="0"/>
          </a:p>
          <a:p>
            <a:endParaRPr lang="en-GB" sz="1100" dirty="0" smtClean="0"/>
          </a:p>
          <a:p>
            <a:pPr marL="0" indent="0">
              <a:buNone/>
            </a:pPr>
            <a:endParaRPr lang="en-GB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702068" y="90170"/>
            <a:ext cx="107878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8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Лечение     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800" b="1" kern="1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</a:t>
            </a:r>
            <a:r>
              <a:rPr lang="ru-RU" sz="2400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3.1.1  Общие принципы терапии ХБС  при  оказании паллиативной медицинской помощи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141" y="2106241"/>
            <a:ext cx="1168171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Рекомендуется использовать в качестве стартовой терапии хронической боли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парацетамол,   НПВП,   опиоид,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как по отдельности, так и в комбинации, в зависимости от клинической оценки и интенсивности болевого синдрома, с целью достижения  быстрого,  эффективного и безопасного обезболивания [1,2 ].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Уровень убедительности рекомендаций А (уровень достоверности доказательств - 2)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Комментарии:</a:t>
            </a: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Начинать обезболивающую терапию следует с анальгетика, сила и доза которого соответствуют интенсивности боли, оцененной пациентом по </a:t>
            </a:r>
            <a:r>
              <a:rPr kumimoji="0" lang="ru-RU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валидированной</a:t>
            </a: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ВАШ или НОШ. Таким образом, </a:t>
            </a:r>
            <a:r>
              <a:rPr kumimoji="0" lang="ru-RU" b="0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слабые анальгетики (парацетамол, НПВП) не должны назначаться в виде единственной терапии пациенту, страдающему от боли умеренной или сильной интенсивности</a:t>
            </a: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С учетом интенсивности боли такому пациенту может изначально потребоваться назначение опиоида (например, морфина перорально) или комбинации опиоида с парацетамолом / НПВП.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70560" cy="464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58230"/>
            <a:ext cx="12192000" cy="609600"/>
          </a:xfrm>
        </p:spPr>
        <p:txBody>
          <a:bodyPr anchor="ctr">
            <a:normAutofit/>
          </a:bodyPr>
          <a:lstStyle/>
          <a:p>
            <a:endParaRPr lang="ru-RU" sz="1100" dirty="0"/>
          </a:p>
          <a:p>
            <a:pPr>
              <a:buNone/>
            </a:pPr>
            <a:endParaRPr lang="en-GB" sz="1100" dirty="0"/>
          </a:p>
          <a:p>
            <a:endParaRPr lang="en-GB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702068" y="90170"/>
            <a:ext cx="107878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8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Лечение     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800" b="1" kern="1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</a:t>
            </a:r>
            <a:r>
              <a:rPr lang="ru-RU" sz="2400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3.1.1  Общие принципы терапии ХБС  при  оказании паллиативной медицинской помощи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052" y="1413609"/>
            <a:ext cx="1101389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Рекомендуется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обезболивающий препарат вводить неинвазивно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следует ограничить использование инъекций.  </a:t>
            </a:r>
          </a:p>
          <a:p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Уровень убедительности рекомендаций В (уровень достоверности доказательств - 2). </a:t>
            </a:r>
          </a:p>
          <a:p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Комментарии: </a:t>
            </a:r>
            <a:r>
              <a:rPr lang="ru-RU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лекарственные препараты должны вводиться наиболее эффективным, удобным и, в то же время, наименее болезненным способом. </a:t>
            </a:r>
            <a:r>
              <a:rPr lang="ru-RU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Исследовательский отдел EAПП рекомендует пероральный путь введения препаратов, как предпочтительный, если есть возможность применения обезболивающих средств «через рот» [15]. </a:t>
            </a:r>
            <a:r>
              <a:rPr lang="ru-RU" i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Трансдермальный</a:t>
            </a:r>
            <a:r>
              <a:rPr lang="ru-RU" i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способ введения препаратов возможен в случае умеренной и сильной боли постоянного и длительного характера (например, при опухолях ЖКТ), с учетом клинической картины заболевания и пожеланий пациента. Из парентеральных путей введения основным является подкожный, а при необходимости быстрой достижения быстрого контроля боли – внутривенный. </a:t>
            </a:r>
            <a:r>
              <a:rPr lang="ru-RU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Внутримышечный способ не применяется для постоянного обезболивания. Спинальное введение опиоидных анальгетиков и анестетиков (</a:t>
            </a:r>
            <a:r>
              <a:rPr lang="ru-RU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эпидурально</a:t>
            </a:r>
            <a:r>
              <a:rPr lang="ru-RU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ru-RU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интратекально</a:t>
            </a:r>
            <a:r>
              <a:rPr lang="ru-RU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используется у некоторых пациентов при наличии интенсивных болей, а также при плохом ответе на рутинную системную терапию опиоидами.  </a:t>
            </a:r>
          </a:p>
        </p:txBody>
      </p:sp>
      <p:pic>
        <p:nvPicPr>
          <p:cNvPr id="6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70560" cy="464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58230"/>
            <a:ext cx="12192000" cy="609600"/>
          </a:xfrm>
        </p:spPr>
        <p:txBody>
          <a:bodyPr anchor="ctr">
            <a:normAutofit/>
          </a:bodyPr>
          <a:lstStyle/>
          <a:p>
            <a:endParaRPr lang="ru-RU" sz="1100" dirty="0"/>
          </a:p>
          <a:p>
            <a:pPr>
              <a:buNone/>
            </a:pPr>
            <a:endParaRPr lang="en-GB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702068" y="90170"/>
            <a:ext cx="107878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8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Лечение     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800" b="1" kern="1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</a:t>
            </a:r>
            <a:r>
              <a:rPr lang="ru-RU" sz="2400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3.1.1  Общие принципы терапии ХБС  при  оказании паллиативной медицинской помощи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272" y="1858318"/>
            <a:ext cx="1089745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4. Рекомендуется обезболивающий препарат вводить регулярно через определенные интервалы времени с учетом периода полувыведения или «по часам». </a:t>
            </a:r>
          </a:p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Уровень убедительности рекомендаций В (уровень достоверности доказательств - 2).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Комментарии: </a:t>
            </a:r>
            <a:r>
              <a:rPr lang="ru-RU" i="1" dirty="0">
                <a:latin typeface="Cambria" panose="02040503050406030204" pitchFamily="18" charset="0"/>
                <a:ea typeface="Cambria" panose="02040503050406030204" pitchFamily="18" charset="0"/>
              </a:rPr>
              <a:t>анальгетики следует назначать регулярно по схеме, не дожидаясь усиления боли, с учетом длительности действия препарата и индивидуальных особенностей пациента. </a:t>
            </a: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5. Рекомендуется применять обезболивающий препарат, увеличивая дозировку «по восходящей». </a:t>
            </a:r>
          </a:p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Уровень убедительности рекомендаций В (уровень достоверности доказательств - 2). </a:t>
            </a:r>
          </a:p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Комментарии</a:t>
            </a:r>
            <a:r>
              <a:rPr lang="ru-RU" i="1" dirty="0">
                <a:latin typeface="Cambria" panose="02040503050406030204" pitchFamily="18" charset="0"/>
                <a:ea typeface="Cambria" panose="02040503050406030204" pitchFamily="18" charset="0"/>
              </a:rPr>
              <a:t>: дозы анальгетиков подбираются, начиная от высоких доз слабых препаратов к низким дозам сильных анальгетиков в соответствии с интенсивностью боли. </a:t>
            </a:r>
          </a:p>
        </p:txBody>
      </p:sp>
      <p:pic>
        <p:nvPicPr>
          <p:cNvPr id="6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70560" cy="464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58230"/>
            <a:ext cx="12192000" cy="609600"/>
          </a:xfrm>
        </p:spPr>
        <p:txBody>
          <a:bodyPr anchor="ctr">
            <a:normAutofit/>
          </a:bodyPr>
          <a:lstStyle/>
          <a:p>
            <a:endParaRPr lang="ru-RU" sz="1100" dirty="0"/>
          </a:p>
          <a:p>
            <a:pPr>
              <a:buNone/>
            </a:pPr>
            <a:endParaRPr lang="en-GB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702068" y="90170"/>
            <a:ext cx="107878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8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Лечение     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800" b="1" kern="1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</a:t>
            </a:r>
            <a:r>
              <a:rPr lang="ru-RU" sz="2400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3.1.1  Общие принципы терапии ХБС  при  оказании паллиативной медицинской помощи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068" y="1413609"/>
            <a:ext cx="1111663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6. Рекомендуется обезболивающий препарат применять «индивидуально» – с учетом индивидуальных реакций организма конкретного пациента и с учетом особенностей его физического состояния [15, 18, 20]. </a:t>
            </a:r>
          </a:p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Уровень убедительности рекомендаций В (уровень достоверности доказательств - 2). </a:t>
            </a:r>
          </a:p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Комментарии: </a:t>
            </a:r>
            <a:r>
              <a:rPr lang="ru-RU" i="1" dirty="0">
                <a:latin typeface="Cambria" panose="02040503050406030204" pitchFamily="18" charset="0"/>
                <a:ea typeface="Cambria" panose="02040503050406030204" pitchFamily="18" charset="0"/>
              </a:rPr>
              <a:t>эффективное обезболивание достигается путем подбора анальгетика и его адекватной дозы (титрование дозы препарата), обеспечивающей обезболивание до приема следующей дозы. Не существует единой дозы и комбинации лекарственных препаратов универсальных для всех. </a:t>
            </a:r>
          </a:p>
          <a:p>
            <a:endParaRPr lang="ru-RU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7. Рекомендуется обезболивающий препарат применять «со вниманием к деталям» [15, 18, 20]. </a:t>
            </a:r>
          </a:p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Уровень убедительности рекомендаций В (уровень достоверности доказательств - 2).</a:t>
            </a:r>
          </a:p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Комментарии: </a:t>
            </a:r>
            <a:r>
              <a:rPr lang="ru-RU" i="1" dirty="0">
                <a:latin typeface="Cambria" panose="02040503050406030204" pitchFamily="18" charset="0"/>
                <a:ea typeface="Cambria" panose="02040503050406030204" pitchFamily="18" charset="0"/>
              </a:rPr>
              <a:t>необходимо регулярно производить оценку эффективности терапии, проводить терапию, возникающих побочных эффектов. Рекомендуется пациенту вести ежедневный индивидуальный дневник (см. Приложение Г3. Дневник оценки боли).</a:t>
            </a:r>
          </a:p>
        </p:txBody>
      </p:sp>
      <p:pic>
        <p:nvPicPr>
          <p:cNvPr id="6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70560" cy="464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58230"/>
            <a:ext cx="12192000" cy="609600"/>
          </a:xfrm>
        </p:spPr>
        <p:txBody>
          <a:bodyPr anchor="ctr">
            <a:normAutofit/>
          </a:bodyPr>
          <a:lstStyle/>
          <a:p>
            <a:endParaRPr lang="ru-RU" sz="1100" dirty="0"/>
          </a:p>
          <a:p>
            <a:pPr>
              <a:buNone/>
            </a:pPr>
            <a:endParaRPr lang="en-GB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702067" y="90170"/>
            <a:ext cx="107878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8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Лечение     </a:t>
            </a:r>
          </a:p>
          <a:p>
            <a:pPr marR="0" lvl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800" b="1" kern="1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400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3.1.2  Терапия боли слабой интенсивности</a:t>
            </a:r>
            <a:r>
              <a:rPr lang="ru-RU" sz="2800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141" y="1044277"/>
            <a:ext cx="1168171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Рекомендуется для фармакотерапии боли слабой интенсивности использовать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неопиоидные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анальгетики / НПВП, при необходимости дополнительно назначать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адъювантные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анальгетики. </a:t>
            </a:r>
          </a:p>
          <a:p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Уровень убедительности рекомендаций В (уровень достоверности доказательств – 2) </a:t>
            </a:r>
          </a:p>
          <a:p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Комментарий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r>
              <a:rPr lang="ru-RU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Боль слабой интенсивности может поддаваться терапии </a:t>
            </a:r>
            <a:r>
              <a:rPr lang="ru-RU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неопиоидными</a:t>
            </a:r>
            <a:r>
              <a:rPr lang="ru-RU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средствами. К ним относятся ингибиторы </a:t>
            </a:r>
            <a:r>
              <a:rPr lang="ru-RU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циклооксигеназ</a:t>
            </a:r>
            <a:r>
              <a:rPr lang="ru-RU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(ЦОГ) - анальгетики парацетамол и </a:t>
            </a:r>
            <a:r>
              <a:rPr lang="ru-RU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метамизол</a:t>
            </a:r>
            <a:r>
              <a:rPr lang="ru-RU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а также группа НПВП. </a:t>
            </a:r>
          </a:p>
          <a:p>
            <a:r>
              <a:rPr lang="ru-RU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Имеющиеся данные </a:t>
            </a:r>
            <a:r>
              <a:rPr lang="ru-RU" i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позволяют выделить наиболее эффективный препарат из группы НПВП</a:t>
            </a:r>
            <a:r>
              <a:rPr lang="ru-RU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ru-RU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Различные НПВП, парацетамол и </a:t>
            </a:r>
            <a:r>
              <a:rPr lang="ru-RU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метамизол</a:t>
            </a:r>
            <a:r>
              <a:rPr lang="ru-RU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исследовались у онкологических пациентов с болевым синдромом умеренной и сильной интенсивности, и продемонстрировали примерно схожую активность, за исключением парацетамола. Вместе с тем, до настоящего времени не получено убедительных доказательств «за» или «против» применения </a:t>
            </a:r>
            <a:r>
              <a:rPr lang="ru-RU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неопиоидных</a:t>
            </a:r>
            <a:r>
              <a:rPr lang="ru-RU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анальгетиков / НПВП для лечения боли слабой интенсивности, в т.ч. у пациентов с прогрессирующими заболеваниями неонкологической природы. </a:t>
            </a:r>
          </a:p>
          <a:p>
            <a:r>
              <a:rPr lang="ru-RU" b="1" i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Метамизол</a:t>
            </a:r>
            <a:r>
              <a:rPr lang="ru-RU" b="1" i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ru-RU" b="1" i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кеторолак</a:t>
            </a:r>
            <a:r>
              <a:rPr lang="ru-RU" b="1" i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не могут рассматриваться в качестве основных средств для лечения хронической боли</a:t>
            </a:r>
            <a:r>
              <a:rPr lang="ru-RU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поскольку непрерывный курс терапии данными препаратами ограничен пятью днями (а </a:t>
            </a:r>
            <a:r>
              <a:rPr lang="ru-RU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кеторолака</a:t>
            </a:r>
            <a:r>
              <a:rPr lang="ru-RU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 инъекциях только двумя днями) согласно инструкциям по их применению.</a:t>
            </a:r>
          </a:p>
        </p:txBody>
      </p:sp>
      <p:pic>
        <p:nvPicPr>
          <p:cNvPr id="6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70560" cy="464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6350" y="255588"/>
            <a:ext cx="1719263" cy="482600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00" cap="small" dirty="0">
              <a:solidFill>
                <a:srgbClr val="0255A6"/>
              </a:solidFill>
              <a:latin typeface="Times New Roman" panose="02020603050405020304"/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3746500" y="401638"/>
            <a:ext cx="4595813" cy="512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ctr" eaLnBrk="1" hangingPunct="1">
              <a:lnSpc>
                <a:spcPts val="2115"/>
              </a:lnSpc>
            </a:pPr>
            <a:endParaRPr lang="ru-RU" sz="1700" dirty="0">
              <a:solidFill>
                <a:srgbClr val="006FBF"/>
              </a:solidFill>
              <a:latin typeface="Georgia" panose="02040502050405020303" pitchFamily="18" charset="0"/>
            </a:endParaRP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9726613" y="268288"/>
            <a:ext cx="1951037" cy="474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eaLnBrk="1" hangingPunct="1"/>
            <a:endParaRPr lang="ru-RU" sz="1100" dirty="0">
              <a:solidFill>
                <a:srgbClr val="5A575B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7888" y="819510"/>
            <a:ext cx="10247312" cy="5965466"/>
          </a:xfrm>
          <a:prstGeom prst="rect">
            <a:avLst/>
          </a:prstGeom>
        </p:spPr>
        <p:txBody>
          <a:bodyPr lIns="0" tIns="0" rIns="0" bIns="0"/>
          <a:lstStyle/>
          <a:p>
            <a:pPr eaLnBrk="1" hangingPunct="1">
              <a:spcAft>
                <a:spcPts val="3365"/>
              </a:spcAft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Что такое паллиативная медицинская помощь?</a:t>
            </a:r>
          </a:p>
          <a:p>
            <a:pPr eaLnBrk="1" hangingPunct="1">
              <a:spcAft>
                <a:spcPts val="3365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Все мероприятия осуществляются с целью:</a:t>
            </a:r>
          </a:p>
          <a:p>
            <a:pPr algn="just" eaLnBrk="1" hangingPunct="1">
              <a:spcAft>
                <a:spcPts val="84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•    облегчения страдания и лечения тяжелых проявлений</a:t>
            </a:r>
          </a:p>
          <a:p>
            <a:pPr eaLnBrk="1" hangingPunct="1">
              <a:spcAft>
                <a:spcPts val="1675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заболевания;</a:t>
            </a:r>
          </a:p>
          <a:p>
            <a:pPr eaLnBrk="1" hangingPunct="1">
              <a:lnSpc>
                <a:spcPts val="6025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•    улучшения качества жизни пациента и его семьи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ts val="6025"/>
              </a:lnSpc>
            </a:pP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Не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направлены на лечение основного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заболевания.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Ориентированы на потребности пациента</a:t>
            </a:r>
          </a:p>
          <a:p>
            <a:pPr algn="ctr" eaLnBrk="1" hangingPunct="1">
              <a:lnSpc>
                <a:spcPts val="2190"/>
              </a:lnSpc>
            </a:pPr>
            <a:r>
              <a:rPr lang="ru-RU" sz="1200" b="1" dirty="0">
                <a:solidFill>
                  <a:srgbClr val="292A29"/>
                </a:solidFill>
                <a:latin typeface="Times New Roman" panose="02020603050405020304" pitchFamily="18" charset="0"/>
              </a:rPr>
              <a:t>Нормативно-правовое регулирование в сфере оказания паллиативной медицинской помощи</a:t>
            </a:r>
          </a:p>
        </p:txBody>
      </p:sp>
      <p:pic>
        <p:nvPicPr>
          <p:cNvPr id="8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70560" cy="464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58230"/>
            <a:ext cx="12192000" cy="609600"/>
          </a:xfrm>
        </p:spPr>
        <p:txBody>
          <a:bodyPr anchor="ctr">
            <a:normAutofit/>
          </a:bodyPr>
          <a:lstStyle/>
          <a:p>
            <a:endParaRPr lang="ru-RU" sz="1100" dirty="0"/>
          </a:p>
          <a:p>
            <a:r>
              <a:rPr lang="ru-RU" sz="1100" dirty="0"/>
              <a:t>«Презентация подготовлена при поддержке АО «Нижфарм» .  Мнение автора может не совпадать с мнением компании».</a:t>
            </a:r>
            <a:endParaRPr lang="en-GB" sz="1100" dirty="0"/>
          </a:p>
          <a:p>
            <a:endParaRPr lang="en-GB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1" y="38799"/>
            <a:ext cx="12039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Лечение  </a:t>
            </a:r>
            <a:r>
              <a:rPr lang="ru-RU" sz="2400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3.1.3 Терапия боли УМЕРЕННОЙ интенсивности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467" y="674945"/>
          <a:ext cx="12019051" cy="6051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077"/>
                <a:gridCol w="2698064"/>
                <a:gridCol w="5071735"/>
                <a:gridCol w="2065390"/>
                <a:gridCol w="1752785"/>
              </a:tblGrid>
              <a:tr h="741226">
                <a:tc>
                  <a:txBody>
                    <a:bodyPr/>
                    <a:lstStyle/>
                    <a:p>
                      <a:r>
                        <a:rPr lang="ru-RU" b="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Препарат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  <a:p>
                      <a:endParaRPr lang="ru-RU" sz="16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Лекарственная форма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  <a:p>
                      <a:endParaRPr lang="ru-RU" sz="16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Разовая доза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  <a:p>
                      <a:endParaRPr lang="ru-RU" sz="16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Суточная доза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  <a:p>
                      <a:endParaRPr lang="ru-RU" sz="16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  <a:tr h="544983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Трамадол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  <a:p>
                      <a:endParaRPr lang="ru-RU" sz="16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Капсулы,  таблетки, раствор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  <a:p>
                      <a:endParaRPr lang="ru-RU" sz="16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50 мг; 100 мг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  <a:p>
                      <a:endParaRPr lang="ru-RU" sz="16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50; 100 мг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  <a:p>
                      <a:endParaRPr lang="ru-RU" sz="16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  <a:tr h="806599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62610" indent="-5397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600" b="1" i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Трамадол</a:t>
                      </a:r>
                      <a:r>
                        <a:rPr lang="ru-RU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 +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  <a:p>
                      <a:pPr marL="562610" indent="-5397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Парацетамол</a:t>
                      </a:r>
                      <a:r>
                        <a:rPr lang="ru-RU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 </a:t>
                      </a:r>
                    </a:p>
                    <a:p>
                      <a:endParaRPr lang="ru-RU" sz="16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Таблетки, покрытые пленочной оболочкой (ППО)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  <a:p>
                      <a:endParaRPr lang="ru-RU" sz="16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37,5 мг/325мг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  <a:p>
                      <a:endParaRPr lang="ru-RU" sz="16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≤ 300 мг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  <a:p>
                      <a:endParaRPr lang="ru-RU" sz="16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  <a:tr h="774450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Пропионилфенилэтоксиэтилпиперидин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  <a:p>
                      <a:endParaRPr lang="ru-RU" sz="16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Таблетки защечные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  <a:p>
                      <a:endParaRPr lang="ru-RU" sz="16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10 мг; 20мг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  <a:p>
                      <a:endParaRPr lang="ru-RU" sz="16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≤ 40 мг 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  <a:p>
                      <a:endParaRPr lang="ru-RU" sz="16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  <a:tr h="1072032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Морфин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1788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Таблетки, ППО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Таблетки, с пролонгированным высвобождением ППО Капсулы пролонгированного действия;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Раствор для приема внутрь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 </a:t>
                      </a:r>
                    </a:p>
                  </a:txBody>
                  <a:tcPr marL="35107" marR="10267" marT="1788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5 мг; 10 мг,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 </a:t>
                      </a:r>
                    </a:p>
                  </a:txBody>
                  <a:tcPr marL="35107" marR="10267" marT="17885" marB="0" anchor="ctr"/>
                </a:tc>
                <a:tc>
                  <a:txBody>
                    <a:bodyPr/>
                    <a:lstStyle/>
                    <a:p>
                      <a:pPr marL="1045845" indent="-9899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≤ 30 мг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17885" marB="0" anchor="ctr"/>
                </a:tc>
              </a:tr>
              <a:tr h="496978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+mj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Оксикодон</a:t>
                      </a:r>
                      <a:r>
                        <a:rPr lang="ru-RU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 +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Налоксон</a:t>
                      </a:r>
                      <a:r>
                        <a:rPr lang="ru-RU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 </a:t>
                      </a:r>
                    </a:p>
                  </a:txBody>
                  <a:tcPr marL="35107" marR="10267" marT="1788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Таблетки с пролонгированным высвобождением, ППО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1788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5 мг/2,5 мг ;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10 мг/5 мг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17885" marB="0" anchor="ctr"/>
                </a:tc>
                <a:tc>
                  <a:txBody>
                    <a:bodyPr/>
                    <a:lstStyle/>
                    <a:p>
                      <a:pPr marL="1045845" indent="-9899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≤ 20 мг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17885" marB="0" anchor="ctr"/>
                </a:tc>
              </a:tr>
              <a:tr h="449817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+mj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Фентанил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1788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Трансдермальная</a:t>
                      </a:r>
                      <a:r>
                        <a:rPr lang="ru-RU" sz="1600" b="1" i="1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 терапевтическая система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17885" marB="0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12,5 мкг/ч 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17885" marB="0" anchor="ctr"/>
                </a:tc>
                <a:tc>
                  <a:txBody>
                    <a:bodyPr/>
                    <a:lstStyle/>
                    <a:p>
                      <a:pPr marL="1045845" indent="-9899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-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17885" marB="0" anchor="ctr"/>
                </a:tc>
              </a:tr>
              <a:tr h="449817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+mj-lt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Бупренорфин</a:t>
                      </a:r>
                      <a:r>
                        <a:rPr lang="ru-RU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 + </a:t>
                      </a:r>
                      <a:r>
                        <a:rPr lang="ru-RU" sz="1600" b="1" i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Налоксон</a:t>
                      </a:r>
                      <a:r>
                        <a:rPr lang="ru-RU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 </a:t>
                      </a:r>
                    </a:p>
                  </a:txBody>
                  <a:tcPr marL="35107" marR="10267" marT="1788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Таблетки </a:t>
                      </a:r>
                      <a:r>
                        <a:rPr lang="ru-RU" sz="1600" b="1" i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сублингвальные</a:t>
                      </a:r>
                      <a:r>
                        <a:rPr lang="ru-RU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*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1788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0,2 мг/0,2 мг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17885" marB="0" anchor="ctr"/>
                </a:tc>
                <a:tc>
                  <a:txBody>
                    <a:bodyPr/>
                    <a:lstStyle/>
                    <a:p>
                      <a:pPr marL="1045845" indent="-9899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0,4 мг/0,4 мг 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17885" marB="0" anchor="ctr"/>
                </a:tc>
              </a:tr>
              <a:tr h="496978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rgbClr val="FF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Тапентадол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1788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Таблетки пролонгированного действия</a:t>
                      </a:r>
                      <a:r>
                        <a:rPr lang="ru-RU" sz="1600" b="1" i="1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 </a:t>
                      </a:r>
                      <a:r>
                        <a:rPr lang="ru-RU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;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Таблетки ППО *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1788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50 мг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1788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&lt; </a:t>
                      </a:r>
                      <a:r>
                        <a:rPr lang="ru-RU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1</a:t>
                      </a:r>
                      <a:r>
                        <a:rPr lang="en-US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00</a:t>
                      </a:r>
                      <a:r>
                        <a:rPr lang="ru-RU" sz="1600" b="1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 мг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17885" marB="0" anchor="ctr"/>
                </a:tc>
              </a:tr>
            </a:tbl>
          </a:graphicData>
        </a:graphic>
      </p:graphicFrame>
      <p:pic>
        <p:nvPicPr>
          <p:cNvPr id="6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70560" cy="464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58230"/>
            <a:ext cx="12192000" cy="609600"/>
          </a:xfrm>
        </p:spPr>
        <p:txBody>
          <a:bodyPr anchor="ctr">
            <a:normAutofit/>
          </a:bodyPr>
          <a:lstStyle/>
          <a:p>
            <a:endParaRPr lang="ru-RU" sz="1100" dirty="0"/>
          </a:p>
          <a:p>
            <a:endParaRPr lang="en-GB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1" y="38799"/>
            <a:ext cx="12039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Лечение  </a:t>
            </a:r>
            <a:r>
              <a:rPr lang="ru-RU" sz="2400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3.1.4 Терапия боли с</a:t>
            </a: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ильной</a:t>
            </a:r>
            <a:r>
              <a:rPr lang="ru-RU" sz="2400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интенсивности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39738" y="623574"/>
          <a:ext cx="10644026" cy="5382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902"/>
                <a:gridCol w="3193209"/>
                <a:gridCol w="5055911"/>
                <a:gridCol w="1774004"/>
              </a:tblGrid>
              <a:tr h="923363">
                <a:tc>
                  <a:txBody>
                    <a:bodyPr/>
                    <a:lstStyle/>
                    <a:p>
                      <a:pPr marR="1866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600" b="1" i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№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23847" marB="0" anchor="ctr"/>
                </a:tc>
                <a:tc>
                  <a:txBody>
                    <a:bodyPr/>
                    <a:lstStyle/>
                    <a:p>
                      <a:pPr marR="34290" indent="15494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600" b="1" i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Препарат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23847" marB="0" anchor="ctr"/>
                </a:tc>
                <a:tc>
                  <a:txBody>
                    <a:bodyPr/>
                    <a:lstStyle/>
                    <a:p>
                      <a:pPr indent="4368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600" b="1" i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Лекарственная форма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23847" marB="0" anchor="ctr"/>
                </a:tc>
                <a:tc>
                  <a:txBody>
                    <a:bodyPr/>
                    <a:lstStyle/>
                    <a:p>
                      <a:pPr indent="1333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7050" algn="l"/>
                          <a:tab pos="1620520" algn="l"/>
                        </a:tabLst>
                      </a:pPr>
                      <a:r>
                        <a:rPr lang="ru-RU" sz="1600" b="1" i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Максимальная суточная доза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23847" marB="0" anchor="ctr"/>
                </a:tc>
              </a:tr>
              <a:tr h="520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1.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23847" marB="0" anchor="ctr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Пропионилфенилэтоксиэтилпиперидин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2384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Таблетки защечные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23847" marB="0" anchor="ctr"/>
                </a:tc>
                <a:tc>
                  <a:txBody>
                    <a:bodyPr/>
                    <a:lstStyle/>
                    <a:p>
                      <a:pPr marL="1045845" indent="-9899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250  мг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23847" marB="0" anchor="ctr"/>
                </a:tc>
              </a:tr>
              <a:tr h="15233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2.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23847" marB="0" anchor="ctr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Морфин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23847" marB="0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Таблетки ППО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Таблетки, с пролонгированным высвобождением, ППО   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Капсулы пролонгированного действия;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Раствор для приема внутрь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 </a:t>
                      </a:r>
                    </a:p>
                  </a:txBody>
                  <a:tcPr marL="35107" marR="10267" marT="23847" marB="0" anchor="ctr"/>
                </a:tc>
                <a:tc>
                  <a:txBody>
                    <a:bodyPr/>
                    <a:lstStyle/>
                    <a:p>
                      <a:pPr marL="1045845" indent="-9899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Нет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23847" marB="0" anchor="ctr"/>
                </a:tc>
              </a:tr>
              <a:tr h="554761">
                <a:tc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3.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23847" marB="0" anchor="ctr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Оксикодон +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Налоксон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 </a:t>
                      </a:r>
                    </a:p>
                  </a:txBody>
                  <a:tcPr marL="35107" marR="10267" marT="2384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Таблетки с пролонгированным высвобождением, ППО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23847" marB="0" anchor="ctr"/>
                </a:tc>
                <a:tc>
                  <a:txBody>
                    <a:bodyPr/>
                    <a:lstStyle/>
                    <a:p>
                      <a:pPr marL="1045845" indent="-9899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160/80 мг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23847" marB="0" anchor="ctr"/>
                </a:tc>
              </a:tr>
              <a:tr h="554761">
                <a:tc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4.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23847" marB="0" anchor="ctr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Фентанил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2384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Трансдермальная</a:t>
                      </a:r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 терапевтическая система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 </a:t>
                      </a:r>
                    </a:p>
                  </a:txBody>
                  <a:tcPr marL="35107" marR="10267" marT="23847" marB="0" anchor="ctr"/>
                </a:tc>
                <a:tc>
                  <a:txBody>
                    <a:bodyPr/>
                    <a:lstStyle/>
                    <a:p>
                      <a:pPr marL="1045845" indent="-9899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нет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23847" marB="0" anchor="ctr"/>
                </a:tc>
              </a:tr>
              <a:tr h="520654">
                <a:tc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5.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23847" marB="0" anchor="ctr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Бупренорфин + </a:t>
                      </a:r>
                      <a:r>
                        <a:rPr lang="ru-RU" sz="1600" b="1" i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Налоксон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 </a:t>
                      </a:r>
                    </a:p>
                  </a:txBody>
                  <a:tcPr marL="35107" marR="10267" marT="2384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Таблетки </a:t>
                      </a:r>
                      <a:r>
                        <a:rPr lang="ru-RU" sz="1600" b="1" i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сублингвальные</a:t>
                      </a:r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*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23847" marB="0" anchor="ctr"/>
                </a:tc>
                <a:tc>
                  <a:txBody>
                    <a:bodyPr/>
                    <a:lstStyle/>
                    <a:p>
                      <a:pPr marL="1045845" indent="-9899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1,6 мг/1,6 мг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23847" marB="0" anchor="ctr"/>
                </a:tc>
              </a:tr>
              <a:tr h="760287">
                <a:tc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6.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23847" marB="0" anchor="ctr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Тапентадол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2384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Таблетки пролонгированного действия ППО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8A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Таблетки ППО*</a:t>
                      </a:r>
                      <a:endParaRPr lang="ru-RU" sz="1600" b="1" dirty="0">
                        <a:solidFill>
                          <a:srgbClr val="8A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2384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5</a:t>
                      </a:r>
                      <a:r>
                        <a:rPr lang="en-US" sz="1600" b="1" i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00</a:t>
                      </a:r>
                      <a:r>
                        <a:rPr lang="ru-RU" sz="1600" b="1" i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/>
                        </a:rPr>
                        <a:t> мг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/>
                      </a:endParaRPr>
                    </a:p>
                  </a:txBody>
                  <a:tcPr marL="35107" marR="10267" marT="23847" marB="0" anchor="ctr"/>
                </a:tc>
              </a:tr>
            </a:tbl>
          </a:graphicData>
        </a:graphic>
      </p:graphicFrame>
      <p:pic>
        <p:nvPicPr>
          <p:cNvPr id="5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70560" cy="464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6938245" y="3060252"/>
            <a:ext cx="3365210" cy="31507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6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30" tIns="39115" rIns="78230" bIns="39115"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096001" y="1268760"/>
            <a:ext cx="4207454" cy="792088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6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30" tIns="39115" rIns="78230" bIns="39115" rtlCol="0" anchor="ctr"/>
          <a:lstStyle/>
          <a:p>
            <a:pPr algn="ctr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942410" y="1268760"/>
            <a:ext cx="4153590" cy="792088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6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30" tIns="39115" rIns="78230" bIns="39115"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+mj-lt"/>
              </a:rPr>
              <a:t>1 МНН = 5 лекарственных форм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942410" y="2924945"/>
            <a:ext cx="3278351" cy="32831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6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30" tIns="39115" rIns="78230" bIns="39115"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38245" y="2060848"/>
            <a:ext cx="3365210" cy="187220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6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30" tIns="39115" rIns="78230" bIns="39115"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942409" y="2060848"/>
            <a:ext cx="3278351" cy="187220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6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30" tIns="39115" rIns="78230" bIns="39115" rtlCol="0" anchor="ctr"/>
          <a:lstStyle/>
          <a:p>
            <a:pPr algn="ctr"/>
            <a:endParaRPr lang="ru-RU"/>
          </a:p>
        </p:txBody>
      </p:sp>
      <p:pic>
        <p:nvPicPr>
          <p:cNvPr id="37" name="Picture 2" descr="C:\Users\a_balavneva\AppData\Local\Microsoft\Windows\Temporary Internet Files\Content.Outlook\J5U6W268\Морфин.jpg"/>
          <p:cNvPicPr>
            <a:picLocks noChangeAspect="1" noChangeArrowheads="1"/>
          </p:cNvPicPr>
          <p:nvPr/>
        </p:nvPicPr>
        <p:blipFill>
          <a:blip r:embed="rId2" cstate="print"/>
          <a:srcRect l="11656"/>
          <a:stretch>
            <a:fillRect/>
          </a:stretch>
        </p:blipFill>
        <p:spPr bwMode="auto">
          <a:xfrm>
            <a:off x="2094759" y="4100131"/>
            <a:ext cx="2247061" cy="1763996"/>
          </a:xfrm>
          <a:prstGeom prst="rect">
            <a:avLst/>
          </a:prstGeom>
          <a:noFill/>
        </p:spPr>
      </p:pic>
      <p:pic>
        <p:nvPicPr>
          <p:cNvPr id="39" name="Picture 2" descr="\\corp.endopharm.ru\redirection\a_balavneva\Рабочий стол\Морфин-РДПВ.tif"/>
          <p:cNvPicPr>
            <a:picLocks noChangeAspect="1" noChangeArrowheads="1"/>
          </p:cNvPicPr>
          <p:nvPr/>
        </p:nvPicPr>
        <p:blipFill>
          <a:blip r:embed="rId3" cstate="print"/>
          <a:srcRect l="15775" t="14640" r="56238" b="51269"/>
          <a:stretch>
            <a:fillRect/>
          </a:stretch>
        </p:blipFill>
        <p:spPr bwMode="auto">
          <a:xfrm>
            <a:off x="7138575" y="2177230"/>
            <a:ext cx="796399" cy="786795"/>
          </a:xfrm>
          <a:prstGeom prst="rect">
            <a:avLst/>
          </a:prstGeom>
          <a:noFill/>
        </p:spPr>
      </p:pic>
      <p:pic>
        <p:nvPicPr>
          <p:cNvPr id="40" name="Picture 2" descr="\\corp.endopharm.ru\redirection\a_balavneva\Рабочий стол\Морфин-РДПВ.tif"/>
          <p:cNvPicPr>
            <a:picLocks noChangeAspect="1" noChangeArrowheads="1"/>
          </p:cNvPicPr>
          <p:nvPr/>
        </p:nvPicPr>
        <p:blipFill>
          <a:blip r:embed="rId4" cstate="print"/>
          <a:srcRect l="52928" t="14773" r="19342" b="52273"/>
          <a:stretch>
            <a:fillRect/>
          </a:stretch>
        </p:blipFill>
        <p:spPr bwMode="auto">
          <a:xfrm>
            <a:off x="8112104" y="2431487"/>
            <a:ext cx="819186" cy="789556"/>
          </a:xfrm>
          <a:prstGeom prst="rect">
            <a:avLst/>
          </a:prstGeom>
          <a:noFill/>
        </p:spPr>
      </p:pic>
      <p:pic>
        <p:nvPicPr>
          <p:cNvPr id="41" name="Picture 2" descr="\\corp.endopharm.ru\redirection\a_balavneva\Рабочий стол\Морфин-РДПВ.tif"/>
          <p:cNvPicPr>
            <a:picLocks noChangeAspect="1" noChangeArrowheads="1"/>
          </p:cNvPicPr>
          <p:nvPr/>
        </p:nvPicPr>
        <p:blipFill>
          <a:blip r:embed="rId5" cstate="print"/>
          <a:srcRect l="36968" t="51136" r="35787" b="15893"/>
          <a:stretch>
            <a:fillRect/>
          </a:stretch>
        </p:blipFill>
        <p:spPr bwMode="auto">
          <a:xfrm>
            <a:off x="9151211" y="2662926"/>
            <a:ext cx="806309" cy="791383"/>
          </a:xfrm>
          <a:prstGeom prst="rect">
            <a:avLst/>
          </a:prstGeom>
          <a:noFill/>
        </p:spPr>
      </p:pic>
      <p:pic>
        <p:nvPicPr>
          <p:cNvPr id="42" name="Picture 1" descr="\\srvmez7\FotoVideo\Изображения упаковок\морфин.jpg"/>
          <p:cNvPicPr>
            <a:picLocks noChangeAspect="1" noChangeArrowheads="1"/>
          </p:cNvPicPr>
          <p:nvPr/>
        </p:nvPicPr>
        <p:blipFill>
          <a:blip r:embed="rId6" cstate="print"/>
          <a:srcRect l="17014" t="8681" r="6047" b="7150"/>
          <a:stretch>
            <a:fillRect/>
          </a:stretch>
        </p:blipFill>
        <p:spPr bwMode="auto">
          <a:xfrm>
            <a:off x="2377048" y="2188610"/>
            <a:ext cx="1737794" cy="1357491"/>
          </a:xfrm>
          <a:prstGeom prst="rect">
            <a:avLst/>
          </a:prstGeom>
          <a:noFill/>
        </p:spPr>
      </p:pic>
      <p:pic>
        <p:nvPicPr>
          <p:cNvPr id="43" name="Picture 5" descr="C:\Users\a_balavneva\AppData\Local\Microsoft\Windows\Temporary Internet Files\Content.Outlook\J5U6W268\Морфин-Лонг-Все.jpg"/>
          <p:cNvPicPr>
            <a:picLocks noChangeAspect="1" noChangeArrowheads="1"/>
          </p:cNvPicPr>
          <p:nvPr/>
        </p:nvPicPr>
        <p:blipFill>
          <a:blip r:embed="rId7" cstate="print"/>
          <a:srcRect l="12964" t="9283" r="4883" b="51783"/>
          <a:stretch>
            <a:fillRect/>
          </a:stretch>
        </p:blipFill>
        <p:spPr bwMode="auto">
          <a:xfrm>
            <a:off x="7074970" y="4100131"/>
            <a:ext cx="2606424" cy="895440"/>
          </a:xfrm>
          <a:prstGeom prst="rect">
            <a:avLst/>
          </a:prstGeom>
          <a:noFill/>
        </p:spPr>
      </p:pic>
      <p:pic>
        <p:nvPicPr>
          <p:cNvPr id="44" name="Picture 5" descr="C:\Users\a_balavneva\AppData\Local\Microsoft\Windows\Temporary Internet Files\Content.Outlook\J5U6W268\Морфин-Лонг-Все.jpg"/>
          <p:cNvPicPr>
            <a:picLocks noChangeAspect="1" noChangeArrowheads="1"/>
          </p:cNvPicPr>
          <p:nvPr/>
        </p:nvPicPr>
        <p:blipFill>
          <a:blip r:embed="rId8" cstate="print"/>
          <a:srcRect l="55531" t="56088" r="4883" b="8119"/>
          <a:stretch>
            <a:fillRect/>
          </a:stretch>
        </p:blipFill>
        <p:spPr bwMode="auto">
          <a:xfrm>
            <a:off x="8799469" y="4938867"/>
            <a:ext cx="1210628" cy="793524"/>
          </a:xfrm>
          <a:prstGeom prst="rect">
            <a:avLst/>
          </a:prstGeom>
          <a:noFill/>
        </p:spPr>
      </p:pic>
      <p:pic>
        <p:nvPicPr>
          <p:cNvPr id="45" name="Picture 5" descr="C:\Users\a_balavneva\AppData\Local\Microsoft\Windows\Temporary Internet Files\Content.Outlook\J5U6W268\Морфин-Лонг-Все.jpg"/>
          <p:cNvPicPr>
            <a:picLocks noChangeAspect="1" noChangeArrowheads="1"/>
          </p:cNvPicPr>
          <p:nvPr/>
        </p:nvPicPr>
        <p:blipFill>
          <a:blip r:embed="rId9" cstate="print"/>
          <a:srcRect l="12964" t="56088" r="52202" b="8119"/>
          <a:stretch>
            <a:fillRect/>
          </a:stretch>
        </p:blipFill>
        <p:spPr bwMode="auto">
          <a:xfrm>
            <a:off x="7637621" y="4935806"/>
            <a:ext cx="1013774" cy="755135"/>
          </a:xfrm>
          <a:prstGeom prst="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8058678" y="6392363"/>
            <a:ext cx="18369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i="1" spc="83" dirty="0">
                <a:solidFill>
                  <a:schemeClr val="bg1"/>
                </a:solidFill>
                <a:latin typeface="Century Gothic" panose="020B0502020202020204" pitchFamily="34" charset="0"/>
              </a:rPr>
              <a:t>На   вершине   качества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25956" y="3556519"/>
            <a:ext cx="26433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+mj-lt"/>
              </a:rPr>
              <a:t>Морфин, раствор для инъекций 10 мг/мл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030804" y="3418495"/>
            <a:ext cx="32783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+mj-lt"/>
              </a:rPr>
              <a:t>Морфин, раствор для приема внутрь</a:t>
            </a:r>
          </a:p>
          <a:p>
            <a:pPr algn="ctr"/>
            <a:r>
              <a:rPr lang="ru-RU" sz="1050" dirty="0">
                <a:latin typeface="+mj-lt"/>
              </a:rPr>
              <a:t>2 мг/мл,  6 мг/мл,  20 мг/мл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006574" y="5838485"/>
            <a:ext cx="32783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+mj-lt"/>
              </a:rPr>
              <a:t>Морфин, таблетки короткого действия 5 мг, 10 мг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025106" y="5684824"/>
            <a:ext cx="32783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+mj-lt"/>
              </a:rPr>
              <a:t>Морфин, таблетки  пролонгированного действия </a:t>
            </a:r>
          </a:p>
          <a:p>
            <a:pPr algn="ctr"/>
            <a:r>
              <a:rPr lang="ru-RU" sz="1050" dirty="0">
                <a:latin typeface="+mj-lt"/>
              </a:rPr>
              <a:t>10 мг, 30 мг, 60 мг, 100 мг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419246" y="2188612"/>
            <a:ext cx="834513" cy="306458"/>
            <a:chOff x="4691265" y="2109984"/>
            <a:chExt cx="1112684" cy="306457"/>
          </a:xfrm>
        </p:grpSpPr>
        <p:sp>
          <p:nvSpPr>
            <p:cNvPr id="58" name="TextBox 57"/>
            <p:cNvSpPr txBox="1"/>
            <p:nvPr/>
          </p:nvSpPr>
          <p:spPr>
            <a:xfrm>
              <a:off x="4943384" y="2109984"/>
              <a:ext cx="860565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dirty="0">
                  <a:latin typeface="+mj-lt"/>
                </a:rPr>
                <a:t>ЖНВЛП</a:t>
              </a:r>
            </a:p>
          </p:txBody>
        </p:sp>
        <p:sp>
          <p:nvSpPr>
            <p:cNvPr id="3" name="Звезда: 5 точек 2"/>
            <p:cNvSpPr/>
            <p:nvPr/>
          </p:nvSpPr>
          <p:spPr>
            <a:xfrm>
              <a:off x="4691265" y="2111306"/>
              <a:ext cx="311135" cy="305135"/>
            </a:xfrm>
            <a:prstGeom prst="star5">
              <a:avLst/>
            </a:prstGeom>
            <a:solidFill>
              <a:srgbClr val="CFA872"/>
            </a:solidFill>
            <a:ln>
              <a:solidFill>
                <a:srgbClr val="CFA8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8"/>
          <p:cNvGrpSpPr/>
          <p:nvPr/>
        </p:nvGrpSpPr>
        <p:grpSpPr>
          <a:xfrm>
            <a:off x="4419246" y="4058514"/>
            <a:ext cx="921677" cy="305135"/>
            <a:chOff x="4691265" y="2111306"/>
            <a:chExt cx="1228902" cy="305135"/>
          </a:xfrm>
        </p:grpSpPr>
        <p:sp>
          <p:nvSpPr>
            <p:cNvPr id="60" name="TextBox 59"/>
            <p:cNvSpPr txBox="1"/>
            <p:nvPr/>
          </p:nvSpPr>
          <p:spPr>
            <a:xfrm>
              <a:off x="4943384" y="2139898"/>
              <a:ext cx="97678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dirty="0">
                  <a:latin typeface="+mj-lt"/>
                </a:rPr>
                <a:t>ЖНВЛП</a:t>
              </a:r>
            </a:p>
          </p:txBody>
        </p:sp>
        <p:sp>
          <p:nvSpPr>
            <p:cNvPr id="61" name="Звезда: 5 точек 60"/>
            <p:cNvSpPr/>
            <p:nvPr/>
          </p:nvSpPr>
          <p:spPr>
            <a:xfrm>
              <a:off x="4691265" y="2111306"/>
              <a:ext cx="311135" cy="305135"/>
            </a:xfrm>
            <a:prstGeom prst="star5">
              <a:avLst/>
            </a:prstGeom>
            <a:solidFill>
              <a:srgbClr val="CFA872"/>
            </a:solidFill>
            <a:ln>
              <a:solidFill>
                <a:srgbClr val="CFA8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1"/>
          <p:cNvGrpSpPr/>
          <p:nvPr/>
        </p:nvGrpSpPr>
        <p:grpSpPr>
          <a:xfrm>
            <a:off x="9359246" y="4023413"/>
            <a:ext cx="834513" cy="306458"/>
            <a:chOff x="4691265" y="2109984"/>
            <a:chExt cx="1112684" cy="306457"/>
          </a:xfrm>
        </p:grpSpPr>
        <p:sp>
          <p:nvSpPr>
            <p:cNvPr id="63" name="TextBox 62"/>
            <p:cNvSpPr txBox="1"/>
            <p:nvPr/>
          </p:nvSpPr>
          <p:spPr>
            <a:xfrm>
              <a:off x="4928314" y="2109984"/>
              <a:ext cx="875635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dirty="0">
                  <a:latin typeface="+mj-lt"/>
                </a:rPr>
                <a:t>ЖНВЛП</a:t>
              </a:r>
            </a:p>
          </p:txBody>
        </p:sp>
        <p:sp>
          <p:nvSpPr>
            <p:cNvPr id="64" name="Звезда: 5 точек 63"/>
            <p:cNvSpPr/>
            <p:nvPr/>
          </p:nvSpPr>
          <p:spPr>
            <a:xfrm>
              <a:off x="4691265" y="2111306"/>
              <a:ext cx="311135" cy="305135"/>
            </a:xfrm>
            <a:prstGeom prst="star5">
              <a:avLst/>
            </a:prstGeom>
            <a:solidFill>
              <a:srgbClr val="CFA872"/>
            </a:solidFill>
            <a:ln>
              <a:solidFill>
                <a:srgbClr val="CFA8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9301004" y="2137450"/>
            <a:ext cx="10599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FF0000"/>
                </a:solidFill>
                <a:latin typeface="+mj-lt"/>
              </a:rPr>
              <a:t>В ЖНВЛП </a:t>
            </a:r>
          </a:p>
          <a:p>
            <a:r>
              <a:rPr lang="ru-RU" sz="1050" b="1" dirty="0">
                <a:solidFill>
                  <a:srgbClr val="FF0000"/>
                </a:solidFill>
                <a:latin typeface="+mj-lt"/>
              </a:rPr>
              <a:t>с 2023 года</a:t>
            </a:r>
          </a:p>
        </p:txBody>
      </p:sp>
      <p:sp>
        <p:nvSpPr>
          <p:cNvPr id="35" name="Звезда: 5 точек 34"/>
          <p:cNvSpPr/>
          <p:nvPr/>
        </p:nvSpPr>
        <p:spPr>
          <a:xfrm>
            <a:off x="9034536" y="2146110"/>
            <a:ext cx="233351" cy="305135"/>
          </a:xfrm>
          <a:prstGeom prst="star5">
            <a:avLst/>
          </a:prstGeom>
          <a:solidFill>
            <a:srgbClr val="CFA872"/>
          </a:solidFill>
          <a:ln>
            <a:solidFill>
              <a:srgbClr val="CFA8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Скругленный прямоугольник 32"/>
          <p:cNvSpPr/>
          <p:nvPr/>
        </p:nvSpPr>
        <p:spPr>
          <a:xfrm>
            <a:off x="5286796" y="2059975"/>
            <a:ext cx="1716652" cy="414807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6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30" tIns="39115" rIns="78230" bIns="39115" rtlCol="0" anchor="ctr"/>
          <a:lstStyle/>
          <a:p>
            <a:pPr algn="ctr"/>
            <a:endParaRPr lang="ru-RU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0" cstate="print"/>
          <a:srcRect l="21256" t="11730" b="14076"/>
          <a:stretch>
            <a:fillRect/>
          </a:stretch>
        </p:blipFill>
        <p:spPr bwMode="auto">
          <a:xfrm>
            <a:off x="5388336" y="3613295"/>
            <a:ext cx="1521619" cy="143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5249377" y="5589240"/>
            <a:ext cx="16777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+mj-lt"/>
              </a:rPr>
              <a:t>Морфин, капли для приема внутрь 20 мг/мл*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30224" y="2554315"/>
            <a:ext cx="16777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+mj-lt"/>
              </a:rPr>
              <a:t>РУ № 008285</a:t>
            </a:r>
          </a:p>
          <a:p>
            <a:pPr algn="ctr"/>
            <a:r>
              <a:rPr lang="ru-RU" sz="1050" b="1" dirty="0">
                <a:latin typeface="+mj-lt"/>
              </a:rPr>
              <a:t>от 23 июня 2022 г.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41741" y="6349207"/>
            <a:ext cx="805471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202124"/>
                </a:solidFill>
                <a:latin typeface="Arial" panose="020B0604020202020204" pitchFamily="34" charset="0"/>
              </a:rPr>
              <a:t>*Фармацевтической мерой капли принято считать: для водных растворов — 0,05 мл, таким образом </a:t>
            </a:r>
            <a:r>
              <a:rPr lang="ru-RU" sz="900" b="1" dirty="0">
                <a:solidFill>
                  <a:srgbClr val="202124"/>
                </a:solidFill>
                <a:latin typeface="Arial" panose="020B0604020202020204" pitchFamily="34" charset="0"/>
              </a:rPr>
              <a:t>20 капель</a:t>
            </a:r>
            <a:r>
              <a:rPr lang="ru-RU" sz="900" dirty="0">
                <a:solidFill>
                  <a:srgbClr val="202124"/>
                </a:solidFill>
                <a:latin typeface="Arial" panose="020B0604020202020204" pitchFamily="34" charset="0"/>
              </a:rPr>
              <a:t> есть 1 мл.</a:t>
            </a:r>
            <a:endParaRPr lang="ru-RU" sz="9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2470621" y="347380"/>
            <a:ext cx="7625834" cy="684213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Лекарственные формы препаратов Морфина, зарегистрированные </a:t>
            </a:r>
          </a:p>
          <a:p>
            <a:pPr algn="ctr"/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Российской Федерации </a:t>
            </a:r>
          </a:p>
          <a:p>
            <a:endParaRPr lang="ru-RU" dirty="0"/>
          </a:p>
        </p:txBody>
      </p:sp>
      <p:pic>
        <p:nvPicPr>
          <p:cNvPr id="49" name="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670560" cy="464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5407" y="72437"/>
            <a:ext cx="9398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chemeClr val="accent1">
                    <a:lumMod val="75000"/>
                  </a:schemeClr>
                </a:solidFill>
              </a:rPr>
              <a:t>Просидол,</a:t>
            </a:r>
            <a:r>
              <a:rPr sz="2400" b="1" spc="1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400" b="1" spc="-5" dirty="0">
                <a:solidFill>
                  <a:schemeClr val="accent1">
                    <a:lumMod val="75000"/>
                  </a:schemeClr>
                </a:solidFill>
              </a:rPr>
              <a:t>возобновление</a:t>
            </a:r>
            <a:r>
              <a:rPr sz="2400" b="1" spc="-1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400" b="1" spc="-5" dirty="0">
                <a:solidFill>
                  <a:schemeClr val="accent1">
                    <a:lumMod val="75000"/>
                  </a:schemeClr>
                </a:solidFill>
              </a:rPr>
              <a:t>производства</a:t>
            </a:r>
            <a:r>
              <a:rPr sz="2400" b="1" spc="1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400" b="1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sz="2400" b="1" spc="-1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400" b="1" spc="-5" dirty="0">
                <a:solidFill>
                  <a:schemeClr val="accent1">
                    <a:lumMod val="75000"/>
                  </a:schemeClr>
                </a:solidFill>
              </a:rPr>
              <a:t>выпуск</a:t>
            </a:r>
            <a:r>
              <a:rPr sz="2400" b="1" spc="-1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400" b="1" dirty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sz="2400" b="1" spc="-2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400" b="1" spc="-5" dirty="0">
                <a:solidFill>
                  <a:schemeClr val="accent1">
                    <a:lumMod val="75000"/>
                  </a:schemeClr>
                </a:solidFill>
              </a:rPr>
              <a:t>гражданский</a:t>
            </a:r>
            <a:r>
              <a:rPr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400" b="1" spc="-5" dirty="0">
                <a:solidFill>
                  <a:schemeClr val="accent1">
                    <a:lumMod val="75000"/>
                  </a:schemeClr>
                </a:solidFill>
              </a:rPr>
              <a:t>оборот </a:t>
            </a:r>
            <a:r>
              <a:rPr sz="2400" b="1" spc="-53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400" b="1" u="heavy" spc="-1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404040"/>
                  </a:solidFill>
                </a:uFill>
              </a:rPr>
              <a:t>Введен</a:t>
            </a:r>
            <a:r>
              <a:rPr sz="2400" b="1" u="heavy" spc="-6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404040"/>
                  </a:solidFill>
                </a:uFill>
              </a:rPr>
              <a:t> </a:t>
            </a:r>
            <a:r>
              <a:rPr sz="2400" b="1" u="heavy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404040"/>
                  </a:solidFill>
                </a:uFill>
              </a:rPr>
              <a:t>в</a:t>
            </a:r>
            <a:r>
              <a:rPr sz="2400" b="1" u="heavy" spc="-3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404040"/>
                  </a:solidFill>
                </a:uFill>
              </a:rPr>
              <a:t> </a:t>
            </a:r>
            <a:r>
              <a:rPr sz="2400" b="1" u="heavy" spc="-2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404040"/>
                  </a:solidFill>
                </a:uFill>
              </a:rPr>
              <a:t>гражданский</a:t>
            </a:r>
            <a:r>
              <a:rPr sz="2400" b="1" u="heavy" spc="-7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404040"/>
                  </a:solidFill>
                </a:uFill>
              </a:rPr>
              <a:t> </a:t>
            </a:r>
            <a:r>
              <a:rPr sz="2400" b="1" u="heavy" spc="-2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404040"/>
                  </a:solidFill>
                </a:uFill>
              </a:rPr>
              <a:t>оборот</a:t>
            </a:r>
            <a:r>
              <a:rPr sz="2400" b="1" u="heavy" spc="-5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404040"/>
                  </a:solidFill>
                </a:uFill>
              </a:rPr>
              <a:t> </a:t>
            </a:r>
            <a:r>
              <a:rPr sz="2400" b="1" u="heavy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404040"/>
                  </a:solidFill>
                </a:uFill>
              </a:rPr>
              <a:t>в</a:t>
            </a:r>
            <a:r>
              <a:rPr sz="2400" b="1" u="heavy" spc="-3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404040"/>
                  </a:solidFill>
                </a:uFill>
              </a:rPr>
              <a:t> </a:t>
            </a:r>
            <a:r>
              <a:rPr sz="2400" b="1" u="heavy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404040"/>
                  </a:solidFill>
                </a:uFill>
              </a:rPr>
              <a:t>I</a:t>
            </a:r>
            <a:r>
              <a:rPr sz="2400" b="1" u="heavy" spc="-1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404040"/>
                  </a:solidFill>
                </a:uFill>
              </a:rPr>
              <a:t> квартале</a:t>
            </a:r>
            <a:r>
              <a:rPr sz="2400" b="1" u="heavy" spc="-7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404040"/>
                  </a:solidFill>
                </a:uFill>
              </a:rPr>
              <a:t> </a:t>
            </a:r>
            <a:r>
              <a:rPr sz="2400" b="1" u="heavy" spc="-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404040"/>
                  </a:solidFill>
                </a:uFill>
              </a:rPr>
              <a:t>2024</a:t>
            </a:r>
            <a:r>
              <a:rPr sz="2400" b="1" u="heavy" spc="-6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404040"/>
                  </a:solidFill>
                </a:uFill>
              </a:rPr>
              <a:t> </a:t>
            </a:r>
            <a:r>
              <a:rPr sz="2400" b="1" u="heavy" spc="-1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404040"/>
                  </a:solidFill>
                </a:uFill>
              </a:rPr>
              <a:t>года</a:t>
            </a:r>
            <a:endParaRPr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5407" y="914400"/>
            <a:ext cx="69392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NB!</a:t>
            </a:r>
            <a:r>
              <a:rPr sz="3600" spc="-9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3600" spc="-1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по</a:t>
            </a:r>
            <a:r>
              <a:rPr sz="3600" spc="-7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20</a:t>
            </a:r>
            <a:r>
              <a:rPr sz="3600" spc="-7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3600" spc="-3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таблеток</a:t>
            </a:r>
            <a:r>
              <a:rPr sz="3600" spc="-10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в</a:t>
            </a:r>
            <a:r>
              <a:rPr sz="3600" spc="-4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3600" spc="-3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упаковке</a:t>
            </a:r>
            <a:r>
              <a:rPr sz="3600" spc="-9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(N</a:t>
            </a:r>
            <a:r>
              <a:rPr sz="3600" spc="-6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3600" spc="-1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20)</a:t>
            </a:r>
            <a:endParaRPr sz="3600">
              <a:latin typeface="Calibri Light" panose="020F0302020204030204"/>
              <a:cs typeface="Calibri Light" panose="020F030202020403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3583" y="1785668"/>
            <a:ext cx="5306460" cy="308825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20623" y="560717"/>
            <a:ext cx="10798175" cy="5158596"/>
            <a:chOff x="420623" y="1174457"/>
            <a:chExt cx="10798175" cy="568388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9468" y="1174457"/>
              <a:ext cx="3563951" cy="521190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14081" y="3786377"/>
              <a:ext cx="3690620" cy="304800"/>
            </a:xfrm>
            <a:custGeom>
              <a:avLst/>
              <a:gdLst/>
              <a:ahLst/>
              <a:cxnLst/>
              <a:rect l="l" t="t" r="r" b="b"/>
              <a:pathLst>
                <a:path w="3690620" h="304800">
                  <a:moveTo>
                    <a:pt x="0" y="0"/>
                  </a:moveTo>
                  <a:lnTo>
                    <a:pt x="3690112" y="0"/>
                  </a:lnTo>
                </a:path>
                <a:path w="3690620" h="304800">
                  <a:moveTo>
                    <a:pt x="0" y="143256"/>
                  </a:moveTo>
                  <a:lnTo>
                    <a:pt x="3690112" y="143256"/>
                  </a:lnTo>
                </a:path>
                <a:path w="3690620" h="304800">
                  <a:moveTo>
                    <a:pt x="0" y="304800"/>
                  </a:moveTo>
                  <a:lnTo>
                    <a:pt x="3690112" y="30480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623" y="5472683"/>
              <a:ext cx="7296911" cy="138531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51180" y="4747723"/>
            <a:ext cx="339217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04040"/>
                </a:solidFill>
                <a:latin typeface="Calibri Light" panose="020F0302020204030204"/>
                <a:cs typeface="Calibri Light" panose="020F0302020204030204"/>
              </a:rPr>
              <a:t>Сводная </a:t>
            </a:r>
            <a:r>
              <a:rPr sz="2400" spc="-10" dirty="0">
                <a:solidFill>
                  <a:srgbClr val="404040"/>
                </a:solidFill>
                <a:latin typeface="Calibri Light" panose="020F0302020204030204"/>
                <a:cs typeface="Calibri Light" panose="020F0302020204030204"/>
              </a:rPr>
              <a:t>заявка </a:t>
            </a:r>
            <a:r>
              <a:rPr sz="2400" dirty="0">
                <a:solidFill>
                  <a:srgbClr val="404040"/>
                </a:solidFill>
                <a:latin typeface="Calibri Light" panose="020F0302020204030204"/>
                <a:cs typeface="Calibri Light" panose="020F0302020204030204"/>
              </a:rPr>
              <a:t>на </a:t>
            </a:r>
            <a:r>
              <a:rPr sz="2400" spc="-5" dirty="0">
                <a:solidFill>
                  <a:srgbClr val="404040"/>
                </a:solidFill>
                <a:latin typeface="Calibri Light" panose="020F0302020204030204"/>
                <a:cs typeface="Calibri Light" panose="020F0302020204030204"/>
              </a:rPr>
              <a:t>2024 г.: </a:t>
            </a:r>
            <a:r>
              <a:rPr sz="2400" spc="-530" dirty="0">
                <a:solidFill>
                  <a:srgbClr val="40404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400" spc="-5">
                <a:solidFill>
                  <a:srgbClr val="404040"/>
                </a:solidFill>
                <a:latin typeface="Calibri Light" panose="020F0302020204030204"/>
                <a:cs typeface="Calibri Light" panose="020F0302020204030204"/>
              </a:rPr>
              <a:t>заказано</a:t>
            </a:r>
            <a:r>
              <a:rPr sz="2400">
                <a:solidFill>
                  <a:srgbClr val="40404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400" u="heavy" spc="-25" smtClean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 Light" panose="020F0302020204030204"/>
                <a:cs typeface="Calibri Light" panose="020F0302020204030204"/>
              </a:rPr>
              <a:t> </a:t>
            </a:r>
            <a:r>
              <a:rPr lang="ru-RU" sz="2400" u="heavy" spc="-5" dirty="0" smtClean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 Light" panose="020F0302020204030204"/>
                <a:cs typeface="Calibri Light" panose="020F0302020204030204"/>
              </a:rPr>
              <a:t>1</a:t>
            </a:r>
            <a:r>
              <a:rPr sz="2400" u="heavy" spc="-5" smtClean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 Light" panose="020F0302020204030204"/>
                <a:cs typeface="Calibri Light" panose="020F0302020204030204"/>
              </a:rPr>
              <a:t>19</a:t>
            </a:r>
            <a:r>
              <a:rPr sz="2400" u="heavy" spc="-60" smtClean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4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 Light" panose="020F0302020204030204"/>
                <a:cs typeface="Calibri Light" panose="020F0302020204030204"/>
              </a:rPr>
              <a:t>уп.</a:t>
            </a:r>
            <a:endParaRPr sz="240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812273" y="2045827"/>
            <a:ext cx="1391920" cy="0"/>
          </a:xfrm>
          <a:custGeom>
            <a:avLst/>
            <a:gdLst/>
            <a:ahLst/>
            <a:cxnLst/>
            <a:rect l="l" t="t" r="r" b="b"/>
            <a:pathLst>
              <a:path w="1391920">
                <a:moveTo>
                  <a:pt x="0" y="0"/>
                </a:moveTo>
                <a:lnTo>
                  <a:pt x="139192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45921" y="1657065"/>
            <a:ext cx="497205" cy="250068"/>
          </a:xfrm>
          <a:prstGeom prst="rect">
            <a:avLst/>
          </a:prstGeom>
          <a:solidFill>
            <a:srgbClr val="EAEBE9"/>
          </a:solidFill>
        </p:spPr>
        <p:txBody>
          <a:bodyPr vert="horz" wrap="square" lIns="0" tIns="34290" rIns="0" bIns="0" rtlCol="0">
            <a:spAutoFit/>
          </a:bodyPr>
          <a:lstStyle/>
          <a:p>
            <a:pPr marL="224155">
              <a:lnSpc>
                <a:spcPct val="100000"/>
              </a:lnSpc>
              <a:spcBef>
                <a:spcPts val="270"/>
              </a:spcBef>
            </a:pPr>
            <a:r>
              <a:rPr sz="1400" b="1" spc="-5" dirty="0">
                <a:solidFill>
                  <a:srgbClr val="605F62"/>
                </a:solidFill>
                <a:latin typeface="Calibri" panose="020F0502020204030204"/>
                <a:cs typeface="Calibri" panose="020F0502020204030204"/>
              </a:rPr>
              <a:t>20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3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143" y="138023"/>
            <a:ext cx="670560" cy="46582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6160" y="360360"/>
            <a:ext cx="7322880" cy="1318680"/>
            <a:chOff x="357120" y="360360"/>
            <a:chExt cx="5492160" cy="1318680"/>
          </a:xfrm>
        </p:grpSpPr>
        <p:sp>
          <p:nvSpPr>
            <p:cNvPr id="1019" name="CustomShape 2"/>
            <p:cNvSpPr/>
            <p:nvPr/>
          </p:nvSpPr>
          <p:spPr>
            <a:xfrm>
              <a:off x="357120" y="360360"/>
              <a:ext cx="3601800" cy="1318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80000" rIns="0" bIns="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ru-RU" sz="3600" b="1" strike="noStrike" spc="-1">
                  <a:solidFill>
                    <a:srgbClr val="FF3300"/>
                  </a:solidFill>
                  <a:latin typeface="Calibri" panose="020F0502020204030204"/>
                </a:rPr>
                <a:t>ПРОСИДОЛ</a:t>
              </a:r>
              <a:endParaRPr lang="ru-RU" sz="3600" b="0" strike="noStrike" spc="-1">
                <a:latin typeface="Arial" panose="020B0604020202020204"/>
              </a:endParaRPr>
            </a:p>
          </p:txBody>
        </p:sp>
        <p:sp>
          <p:nvSpPr>
            <p:cNvPr id="1020" name="CustomShape 3"/>
            <p:cNvSpPr/>
            <p:nvPr/>
          </p:nvSpPr>
          <p:spPr>
            <a:xfrm>
              <a:off x="3506400" y="360360"/>
              <a:ext cx="2342880" cy="1318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216000" rIns="0" bIns="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500" b="0" strike="noStrike" spc="-1">
                  <a:solidFill>
                    <a:srgbClr val="2B3990"/>
                  </a:solidFill>
                  <a:latin typeface="Calibri" panose="020F0502020204030204"/>
                </a:rPr>
                <a:t>агонист μ-рецепторов</a:t>
              </a:r>
              <a:endParaRPr lang="ru-RU" sz="15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</a:pPr>
              <a:r>
                <a:rPr lang="ru-RU" sz="1500" b="0" strike="noStrike" spc="-1">
                  <a:solidFill>
                    <a:srgbClr val="2B3990"/>
                  </a:solidFill>
                  <a:latin typeface="Calibri" panose="020F0502020204030204"/>
                </a:rPr>
                <a:t>Таблетки </a:t>
              </a:r>
              <a:endParaRPr lang="ru-RU" sz="15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</a:pPr>
              <a:r>
                <a:rPr lang="ru-RU" sz="1500" b="0" strike="noStrike" spc="-1">
                  <a:solidFill>
                    <a:srgbClr val="2B3990"/>
                  </a:solidFill>
                  <a:latin typeface="Calibri" panose="020F0502020204030204"/>
                </a:rPr>
                <a:t>Защечные </a:t>
              </a:r>
              <a:endParaRPr lang="ru-RU" sz="15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</a:pPr>
              <a:r>
                <a:rPr lang="ru-RU" sz="1500" b="0" strike="noStrike" spc="-1">
                  <a:solidFill>
                    <a:srgbClr val="2B3990"/>
                  </a:solidFill>
                  <a:latin typeface="Calibri" panose="020F0502020204030204"/>
                </a:rPr>
                <a:t>20 мг в 1 таб</a:t>
              </a:r>
              <a:endParaRPr lang="ru-RU" sz="1500" b="0" strike="noStrike" spc="-1">
                <a:latin typeface="Arial" panose="020B0604020202020204"/>
              </a:endParaRPr>
            </a:p>
          </p:txBody>
        </p:sp>
      </p:grpSp>
      <p:grpSp>
        <p:nvGrpSpPr>
          <p:cNvPr id="3" name="Group 4"/>
          <p:cNvGrpSpPr/>
          <p:nvPr/>
        </p:nvGrpSpPr>
        <p:grpSpPr>
          <a:xfrm>
            <a:off x="480480" y="2060640"/>
            <a:ext cx="4920960" cy="4174920"/>
            <a:chOff x="360360" y="2060640"/>
            <a:chExt cx="3690720" cy="4174920"/>
          </a:xfrm>
        </p:grpSpPr>
        <p:sp>
          <p:nvSpPr>
            <p:cNvPr id="1022" name="CustomShape 5"/>
            <p:cNvSpPr/>
            <p:nvPr/>
          </p:nvSpPr>
          <p:spPr>
            <a:xfrm>
              <a:off x="360360" y="2060640"/>
              <a:ext cx="3581280" cy="5158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 marL="342900" indent="-342900">
                <a:lnSpc>
                  <a:spcPct val="80000"/>
                </a:lnSpc>
                <a:spcBef>
                  <a:spcPts val="560"/>
                </a:spcBef>
              </a:pPr>
              <a:r>
                <a:rPr lang="ru-RU" sz="2800" b="1" strike="noStrike" spc="-1">
                  <a:solidFill>
                    <a:srgbClr val="1C75BC"/>
                  </a:solidFill>
                  <a:latin typeface="Calibri" panose="020F0502020204030204"/>
                </a:rPr>
                <a:t>ДОСТОИНСТВА:</a:t>
              </a:r>
              <a:endParaRPr lang="ru-RU" sz="2800" b="0" strike="noStrike" spc="-1">
                <a:latin typeface="Arial" panose="020B0604020202020204"/>
              </a:endParaRPr>
            </a:p>
          </p:txBody>
        </p:sp>
        <p:sp>
          <p:nvSpPr>
            <p:cNvPr id="1023" name="CustomShape 6"/>
            <p:cNvSpPr/>
            <p:nvPr/>
          </p:nvSpPr>
          <p:spPr>
            <a:xfrm>
              <a:off x="725760" y="2601000"/>
              <a:ext cx="3325320" cy="36345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ru-RU" sz="1500" b="0" strike="noStrike" spc="-1">
                  <a:solidFill>
                    <a:srgbClr val="2B3990"/>
                  </a:solidFill>
                  <a:latin typeface="Calibri" panose="020F0502020204030204"/>
                </a:rPr>
                <a:t>анальгетический эффект равен промедолу (0,5 – 0,3)</a:t>
              </a:r>
              <a:endParaRPr lang="ru-RU" sz="15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ru-RU" sz="1500" b="0" strike="noStrike" spc="-1">
                  <a:solidFill>
                    <a:srgbClr val="2B3990"/>
                  </a:solidFill>
                  <a:latin typeface="Calibri" panose="020F0502020204030204"/>
                </a:rPr>
                <a:t>неинвазивная форма</a:t>
              </a:r>
              <a:endParaRPr lang="ru-RU" sz="15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ru-RU" sz="1500" b="0" strike="noStrike" spc="-1">
                  <a:solidFill>
                    <a:srgbClr val="2B3990"/>
                  </a:solidFill>
                  <a:latin typeface="Calibri" panose="020F0502020204030204"/>
                </a:rPr>
                <a:t>быстрое начало действия (5-15 мин)</a:t>
              </a:r>
              <a:endParaRPr lang="ru-RU" sz="15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ru-RU" sz="1500" b="0" strike="noStrike" spc="-1">
                  <a:solidFill>
                    <a:srgbClr val="2B3990"/>
                  </a:solidFill>
                  <a:latin typeface="Calibri" panose="020F0502020204030204"/>
                </a:rPr>
                <a:t>быстрый подбор дозы </a:t>
              </a:r>
              <a:endParaRPr lang="ru-RU" sz="15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ru-RU" sz="1500" b="0" strike="noStrike" spc="-1">
                  <a:solidFill>
                    <a:srgbClr val="2B3990"/>
                  </a:solidFill>
                  <a:latin typeface="Calibri" panose="020F0502020204030204"/>
                </a:rPr>
                <a:t>спазмолитический эффект </a:t>
              </a:r>
              <a:endParaRPr lang="ru-RU" sz="15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ru-RU" sz="1500" b="1" strike="noStrike" spc="-1">
                  <a:solidFill>
                    <a:srgbClr val="2B3990"/>
                  </a:solidFill>
                  <a:latin typeface="Calibri" panose="020F0502020204030204"/>
                </a:rPr>
                <a:t>неактивные метаболиты!!!</a:t>
              </a:r>
              <a:endParaRPr lang="ru-RU" sz="15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ru-RU" sz="1500" b="0" strike="noStrike" spc="-1">
                  <a:solidFill>
                    <a:srgbClr val="2B3990"/>
                  </a:solidFill>
                  <a:latin typeface="Calibri" panose="020F0502020204030204"/>
                </a:rPr>
                <a:t>отечественный препарат</a:t>
              </a:r>
              <a:br>
                <a:rPr lang="ru-RU" sz="1500" b="0" strike="noStrike" spc="-1">
                  <a:solidFill>
                    <a:srgbClr val="2B3990"/>
                  </a:solidFill>
                  <a:latin typeface="Calibri" panose="020F0502020204030204"/>
                </a:rPr>
              </a:br>
              <a:r>
                <a:rPr lang="ru-RU" sz="1500" b="0" strike="noStrike" spc="-1">
                  <a:solidFill>
                    <a:srgbClr val="2B3990"/>
                  </a:solidFill>
                  <a:latin typeface="Calibri" panose="020F0502020204030204"/>
                </a:rPr>
                <a:t>с невысокой стоимостью </a:t>
              </a:r>
              <a:endParaRPr lang="ru-RU" sz="15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ru-RU" sz="1500" b="0" strike="noStrike" spc="-1">
                  <a:solidFill>
                    <a:srgbClr val="2B3990"/>
                  </a:solidFill>
                  <a:latin typeface="Calibri" panose="020F0502020204030204"/>
                </a:rPr>
                <a:t>не надо сдавать использованные ампулы</a:t>
              </a:r>
              <a:endParaRPr lang="ru-RU" sz="1500" b="0" strike="noStrike" spc="-1">
                <a:latin typeface="Arial" panose="020B0604020202020204"/>
              </a:endParaRPr>
            </a:p>
          </p:txBody>
        </p:sp>
        <p:pic>
          <p:nvPicPr>
            <p:cNvPr id="1024" name="Picture 1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60360" y="2601000"/>
              <a:ext cx="252720" cy="25272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025" name="Picture 1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60360" y="3199320"/>
              <a:ext cx="252720" cy="25272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026" name="Picture 1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60360" y="3966840"/>
              <a:ext cx="252720" cy="25272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027" name="Picture 1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60360" y="4725720"/>
              <a:ext cx="252720" cy="25272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028" name="Picture 2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60360" y="3587760"/>
              <a:ext cx="252720" cy="25272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029" name="Picture 2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60360" y="4346280"/>
              <a:ext cx="252720" cy="25272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030" name="Picture 2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60360" y="5105160"/>
              <a:ext cx="252720" cy="25272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031" name="Picture 2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60360" y="5726520"/>
              <a:ext cx="252720" cy="252720"/>
            </a:xfrm>
            <a:prstGeom prst="rect">
              <a:avLst/>
            </a:prstGeom>
            <a:ln w="9360">
              <a:noFill/>
            </a:ln>
          </p:spPr>
        </p:pic>
      </p:grpSp>
      <p:grpSp>
        <p:nvGrpSpPr>
          <p:cNvPr id="4" name="Group 7"/>
          <p:cNvGrpSpPr/>
          <p:nvPr/>
        </p:nvGrpSpPr>
        <p:grpSpPr>
          <a:xfrm>
            <a:off x="6426240" y="2060640"/>
            <a:ext cx="4812960" cy="2835000"/>
            <a:chOff x="4819680" y="2060640"/>
            <a:chExt cx="3609720" cy="2835000"/>
          </a:xfrm>
        </p:grpSpPr>
        <p:sp>
          <p:nvSpPr>
            <p:cNvPr id="1033" name="CustomShape 8"/>
            <p:cNvSpPr/>
            <p:nvPr/>
          </p:nvSpPr>
          <p:spPr>
            <a:xfrm>
              <a:off x="4848840" y="2060640"/>
              <a:ext cx="3580560" cy="5158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 marL="342900" indent="-342900">
                <a:lnSpc>
                  <a:spcPct val="80000"/>
                </a:lnSpc>
                <a:spcBef>
                  <a:spcPts val="560"/>
                </a:spcBef>
              </a:pPr>
              <a:r>
                <a:rPr lang="ru-RU" sz="2800" b="1" strike="noStrike" spc="-1">
                  <a:solidFill>
                    <a:srgbClr val="1C75BC"/>
                  </a:solidFill>
                  <a:latin typeface="Calibri" panose="020F0502020204030204"/>
                </a:rPr>
                <a:t>НЕДОСТАТКИ:</a:t>
              </a:r>
              <a:endParaRPr lang="ru-RU" sz="2800" b="0" strike="noStrike" spc="-1">
                <a:latin typeface="Arial" panose="020B0604020202020204"/>
              </a:endParaRPr>
            </a:p>
          </p:txBody>
        </p:sp>
        <p:sp>
          <p:nvSpPr>
            <p:cNvPr id="1034" name="CustomShape 9"/>
            <p:cNvSpPr/>
            <p:nvPr/>
          </p:nvSpPr>
          <p:spPr>
            <a:xfrm>
              <a:off x="5177520" y="2601000"/>
              <a:ext cx="3251520" cy="229464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ru-RU" sz="1500" b="0" strike="noStrike" spc="-1">
                  <a:solidFill>
                    <a:srgbClr val="2B3990"/>
                  </a:solidFill>
                  <a:latin typeface="Calibri" panose="020F0502020204030204"/>
                </a:rPr>
                <a:t>высокий наркогенный потенциал</a:t>
              </a:r>
              <a:endParaRPr lang="ru-RU" sz="15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ru-RU" sz="1500" b="0" strike="noStrike" spc="-1">
                  <a:solidFill>
                    <a:srgbClr val="2B3990"/>
                  </a:solidFill>
                  <a:latin typeface="Calibri" panose="020F0502020204030204"/>
                </a:rPr>
                <a:t>быстрое нарастание толерантности (сокращение длительности обезболивающего эффекта)</a:t>
              </a:r>
              <a:endParaRPr lang="ru-RU" sz="15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ru-RU" sz="1500" b="0" strike="noStrike" spc="-1">
                  <a:solidFill>
                    <a:srgbClr val="2B3990"/>
                  </a:solidFill>
                  <a:latin typeface="Calibri" panose="020F0502020204030204"/>
                </a:rPr>
                <a:t>невозможно применять при поражении слизистых полости рта </a:t>
              </a:r>
              <a:endParaRPr lang="ru-RU" sz="15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ru-RU" sz="1500" b="0" strike="noStrike" spc="-1">
                  <a:solidFill>
                    <a:srgbClr val="2B3990"/>
                  </a:solidFill>
                  <a:latin typeface="Calibri" panose="020F0502020204030204"/>
                </a:rPr>
                <a:t>ортостатическая гипотония</a:t>
              </a:r>
              <a:endParaRPr lang="ru-RU" sz="1500" b="0" strike="noStrike" spc="-1">
                <a:latin typeface="Arial" panose="020B0604020202020204"/>
              </a:endParaRPr>
            </a:p>
          </p:txBody>
        </p:sp>
        <p:pic>
          <p:nvPicPr>
            <p:cNvPr id="1035" name="Picture 1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819680" y="2601000"/>
              <a:ext cx="252720" cy="25272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036" name="Picture 1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819680" y="2975040"/>
              <a:ext cx="252720" cy="25272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037" name="Picture 1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819680" y="3814920"/>
              <a:ext cx="252720" cy="25272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038" name="Picture 2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819680" y="4427640"/>
              <a:ext cx="252720" cy="252720"/>
            </a:xfrm>
            <a:prstGeom prst="rect">
              <a:avLst/>
            </a:prstGeom>
            <a:ln w="9360">
              <a:noFill/>
            </a:ln>
          </p:spPr>
        </p:pic>
      </p:grpSp>
      <p:sp>
        <p:nvSpPr>
          <p:cNvPr id="1039" name="TextShape 10"/>
          <p:cNvSpPr txBox="1"/>
          <p:nvPr/>
        </p:nvSpPr>
        <p:spPr>
          <a:xfrm>
            <a:off x="4165440" y="6356520"/>
            <a:ext cx="38601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pic>
        <p:nvPicPr>
          <p:cNvPr id="2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70560" cy="464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82585" y="609362"/>
            <a:ext cx="4462780" cy="3248620"/>
            <a:chOff x="7482585" y="1083309"/>
            <a:chExt cx="4462780" cy="5775325"/>
          </a:xfrm>
        </p:grpSpPr>
        <p:sp>
          <p:nvSpPr>
            <p:cNvPr id="3" name="object 3"/>
            <p:cNvSpPr/>
            <p:nvPr/>
          </p:nvSpPr>
          <p:spPr>
            <a:xfrm>
              <a:off x="7488935" y="1089659"/>
              <a:ext cx="4450080" cy="5762625"/>
            </a:xfrm>
            <a:custGeom>
              <a:avLst/>
              <a:gdLst/>
              <a:ahLst/>
              <a:cxnLst/>
              <a:rect l="l" t="t" r="r" b="b"/>
              <a:pathLst>
                <a:path w="4450080" h="5762625">
                  <a:moveTo>
                    <a:pt x="0" y="5762244"/>
                  </a:moveTo>
                  <a:lnTo>
                    <a:pt x="4450080" y="5762244"/>
                  </a:lnTo>
                  <a:lnTo>
                    <a:pt x="4450080" y="0"/>
                  </a:lnTo>
                  <a:lnTo>
                    <a:pt x="0" y="0"/>
                  </a:lnTo>
                  <a:lnTo>
                    <a:pt x="0" y="5762244"/>
                  </a:lnTo>
                  <a:close/>
                </a:path>
              </a:pathLst>
            </a:custGeom>
            <a:ln w="12699">
              <a:solidFill>
                <a:srgbClr val="9F9E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71514" y="1130807"/>
              <a:ext cx="3801962" cy="5020861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226186" y="913815"/>
            <a:ext cx="7185025" cy="3433313"/>
            <a:chOff x="304418" y="1113599"/>
            <a:chExt cx="7185025" cy="57448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943" y="5443727"/>
              <a:ext cx="7174991" cy="14142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97964" y="4399788"/>
              <a:ext cx="2304288" cy="10439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943" y="1123187"/>
              <a:ext cx="1994916" cy="313486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09181" y="1118361"/>
              <a:ext cx="2004695" cy="3144520"/>
            </a:xfrm>
            <a:custGeom>
              <a:avLst/>
              <a:gdLst/>
              <a:ahLst/>
              <a:cxnLst/>
              <a:rect l="l" t="t" r="r" b="b"/>
              <a:pathLst>
                <a:path w="2004695" h="3144520">
                  <a:moveTo>
                    <a:pt x="0" y="3144393"/>
                  </a:moveTo>
                  <a:lnTo>
                    <a:pt x="2004441" y="3144393"/>
                  </a:lnTo>
                  <a:lnTo>
                    <a:pt x="2004441" y="0"/>
                  </a:lnTo>
                  <a:lnTo>
                    <a:pt x="0" y="0"/>
                  </a:lnTo>
                  <a:lnTo>
                    <a:pt x="0" y="3144393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34767" y="1123187"/>
              <a:ext cx="5076444" cy="313486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330068" y="1118361"/>
              <a:ext cx="5086350" cy="3144520"/>
            </a:xfrm>
            <a:custGeom>
              <a:avLst/>
              <a:gdLst/>
              <a:ahLst/>
              <a:cxnLst/>
              <a:rect l="l" t="t" r="r" b="b"/>
              <a:pathLst>
                <a:path w="5086350" h="3144520">
                  <a:moveTo>
                    <a:pt x="0" y="3144393"/>
                  </a:moveTo>
                  <a:lnTo>
                    <a:pt x="5085969" y="3144393"/>
                  </a:lnTo>
                  <a:lnTo>
                    <a:pt x="5085969" y="0"/>
                  </a:lnTo>
                  <a:lnTo>
                    <a:pt x="0" y="0"/>
                  </a:lnTo>
                  <a:lnTo>
                    <a:pt x="0" y="3144393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41291" y="4256532"/>
              <a:ext cx="3169919" cy="1178052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7736585" y="2706766"/>
            <a:ext cx="3704590" cy="0"/>
          </a:xfrm>
          <a:custGeom>
            <a:avLst/>
            <a:gdLst/>
            <a:ahLst/>
            <a:cxnLst/>
            <a:rect l="l" t="t" r="r" b="b"/>
            <a:pathLst>
              <a:path w="3704590">
                <a:moveTo>
                  <a:pt x="0" y="0"/>
                </a:moveTo>
                <a:lnTo>
                  <a:pt x="3704209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24394" y="2630472"/>
            <a:ext cx="3715385" cy="0"/>
          </a:xfrm>
          <a:custGeom>
            <a:avLst/>
            <a:gdLst/>
            <a:ahLst/>
            <a:cxnLst/>
            <a:rect l="l" t="t" r="r" b="b"/>
            <a:pathLst>
              <a:path w="3715384">
                <a:moveTo>
                  <a:pt x="0" y="0"/>
                </a:moveTo>
                <a:lnTo>
                  <a:pt x="371513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80626" y="2271284"/>
            <a:ext cx="1859280" cy="0"/>
          </a:xfrm>
          <a:custGeom>
            <a:avLst/>
            <a:gdLst/>
            <a:ahLst/>
            <a:cxnLst/>
            <a:rect l="l" t="t" r="r" b="b"/>
            <a:pathLst>
              <a:path w="1859279">
                <a:moveTo>
                  <a:pt x="0" y="0"/>
                </a:moveTo>
                <a:lnTo>
                  <a:pt x="1859152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43967" y="117872"/>
            <a:ext cx="1023937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accent1">
                    <a:lumMod val="75000"/>
                  </a:schemeClr>
                </a:solidFill>
              </a:rPr>
              <a:t>Фентанил,</a:t>
            </a:r>
            <a:r>
              <a:rPr sz="2000" b="1" spc="-2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000" b="1" spc="-5" dirty="0">
                <a:solidFill>
                  <a:schemeClr val="accent1">
                    <a:lumMod val="75000"/>
                  </a:schemeClr>
                </a:solidFill>
              </a:rPr>
              <a:t>пластырь</a:t>
            </a:r>
            <a:r>
              <a:rPr sz="2000" b="1" spc="-1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000" b="1" spc="-5" dirty="0">
                <a:solidFill>
                  <a:schemeClr val="accent1">
                    <a:lumMod val="75000"/>
                  </a:schemeClr>
                </a:solidFill>
              </a:rPr>
              <a:t>трансдермальный</a:t>
            </a:r>
            <a:r>
              <a:rPr sz="2000" b="1" spc="2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sz="2000" b="1" spc="-1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</a:rPr>
              <a:t>внесение </a:t>
            </a:r>
            <a:r>
              <a:rPr sz="2000" b="1" spc="-5" dirty="0">
                <a:solidFill>
                  <a:schemeClr val="accent1">
                    <a:lumMod val="75000"/>
                  </a:schemeClr>
                </a:solidFill>
              </a:rPr>
              <a:t>изменений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</a:rPr>
              <a:t> в</a:t>
            </a:r>
            <a:r>
              <a:rPr sz="2000" b="1" spc="-1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000" b="1" spc="-5" dirty="0">
                <a:solidFill>
                  <a:schemeClr val="accent1">
                    <a:lumMod val="75000"/>
                  </a:schemeClr>
                </a:solidFill>
              </a:rPr>
              <a:t>инструкцию</a:t>
            </a:r>
            <a:r>
              <a:rPr sz="2000" b="1" spc="1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000" b="1" spc="-5" dirty="0">
                <a:solidFill>
                  <a:schemeClr val="accent1">
                    <a:lumMod val="75000"/>
                  </a:schemeClr>
                </a:solidFill>
              </a:rPr>
              <a:t>по </a:t>
            </a:r>
            <a:r>
              <a:rPr sz="2000" b="1" spc="-53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000" b="1" spc="-10" dirty="0">
                <a:solidFill>
                  <a:schemeClr val="accent1">
                    <a:lumMod val="75000"/>
                  </a:schemeClr>
                </a:solidFill>
              </a:rPr>
              <a:t>медицинскому</a:t>
            </a:r>
            <a:r>
              <a:rPr sz="2000" b="1" spc="2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000" b="1" spc="-5" dirty="0">
                <a:solidFill>
                  <a:schemeClr val="accent1">
                    <a:lumMod val="75000"/>
                  </a:schemeClr>
                </a:solidFill>
              </a:rPr>
              <a:t>применению</a:t>
            </a:r>
            <a:endParaRPr sz="20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94" y="2441433"/>
            <a:ext cx="1862752" cy="579516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7736585" y="2347579"/>
            <a:ext cx="3718560" cy="0"/>
          </a:xfrm>
          <a:custGeom>
            <a:avLst/>
            <a:gdLst/>
            <a:ahLst/>
            <a:cxnLst/>
            <a:rect l="l" t="t" r="r" b="b"/>
            <a:pathLst>
              <a:path w="3718559">
                <a:moveTo>
                  <a:pt x="0" y="0"/>
                </a:moveTo>
                <a:lnTo>
                  <a:pt x="3718306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24394" y="2783062"/>
            <a:ext cx="2673985" cy="0"/>
          </a:xfrm>
          <a:custGeom>
            <a:avLst/>
            <a:gdLst/>
            <a:ahLst/>
            <a:cxnLst/>
            <a:rect l="l" t="t" r="r" b="b"/>
            <a:pathLst>
              <a:path w="2673984">
                <a:moveTo>
                  <a:pt x="0" y="0"/>
                </a:moveTo>
                <a:lnTo>
                  <a:pt x="2673604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7690104" y="3447858"/>
            <a:ext cx="3845560" cy="385048"/>
            <a:chOff x="7690104" y="6129526"/>
            <a:chExt cx="3845560" cy="684530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90104" y="6129526"/>
              <a:ext cx="3845052" cy="68427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744206" y="6537197"/>
              <a:ext cx="3718560" cy="260985"/>
            </a:xfrm>
            <a:custGeom>
              <a:avLst/>
              <a:gdLst/>
              <a:ahLst/>
              <a:cxnLst/>
              <a:rect l="l" t="t" r="r" b="b"/>
              <a:pathLst>
                <a:path w="3718559" h="260984">
                  <a:moveTo>
                    <a:pt x="281940" y="0"/>
                  </a:moveTo>
                  <a:lnTo>
                    <a:pt x="3696589" y="0"/>
                  </a:lnTo>
                </a:path>
                <a:path w="3718559" h="260984">
                  <a:moveTo>
                    <a:pt x="0" y="126491"/>
                  </a:moveTo>
                  <a:lnTo>
                    <a:pt x="3718305" y="126491"/>
                  </a:lnTo>
                </a:path>
                <a:path w="3718559" h="260984">
                  <a:moveTo>
                    <a:pt x="0" y="260602"/>
                  </a:moveTo>
                  <a:lnTo>
                    <a:pt x="2863088" y="260603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29539" y="4321834"/>
            <a:ext cx="6729730" cy="24468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Р</a:t>
            </a:r>
            <a:r>
              <a:rPr sz="2400" spc="-1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А</a:t>
            </a:r>
            <a:r>
              <a:rPr sz="2400" spc="-2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З</a:t>
            </a:r>
            <a:r>
              <a:rPr sz="2400" spc="-2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Р</a:t>
            </a:r>
            <a:r>
              <a:rPr sz="2400" spc="-2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Е</a:t>
            </a:r>
            <a:r>
              <a:rPr sz="2400" spc="-3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ШЕ</a:t>
            </a:r>
            <a:r>
              <a:rPr sz="240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Н</a:t>
            </a:r>
            <a:r>
              <a:rPr sz="2400" spc="-6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К</a:t>
            </a:r>
            <a:endParaRPr sz="2400">
              <a:latin typeface="Calibri Light" panose="020F0302020204030204"/>
              <a:cs typeface="Calibri Light" panose="020F0302020204030204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400" spc="-2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ПРИМЕНЕНИЮ</a:t>
            </a:r>
            <a:endParaRPr sz="2400">
              <a:latin typeface="Calibri Light" panose="020F0302020204030204"/>
              <a:cs typeface="Calibri Light" panose="020F0302020204030204"/>
            </a:endParaRPr>
          </a:p>
          <a:p>
            <a:pPr marR="8890" algn="r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С</a:t>
            </a:r>
            <a:r>
              <a:rPr sz="2400" spc="-6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2</a:t>
            </a:r>
            <a:r>
              <a:rPr sz="2400" spc="-5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ЛЕТ</a:t>
            </a:r>
            <a:r>
              <a:rPr sz="2400" spc="-9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!</a:t>
            </a:r>
            <a:endParaRPr sz="2400">
              <a:latin typeface="Calibri Light" panose="020F0302020204030204"/>
              <a:cs typeface="Calibri Light" panose="020F0302020204030204"/>
            </a:endParaRPr>
          </a:p>
          <a:p>
            <a:pPr marL="12700" marR="76200">
              <a:lnSpc>
                <a:spcPct val="100000"/>
              </a:lnSpc>
              <a:spcBef>
                <a:spcPts val="1665"/>
              </a:spcBef>
            </a:pPr>
            <a:r>
              <a:rPr sz="1800" spc="-5" dirty="0">
                <a:latin typeface="Calibri Light" panose="020F0302020204030204"/>
                <a:cs typeface="Calibri Light" panose="020F0302020204030204"/>
              </a:rPr>
              <a:t>Дополнительная</a:t>
            </a:r>
            <a:r>
              <a:rPr sz="1800" spc="1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1800" spc="-5" dirty="0">
                <a:latin typeface="Calibri Light" panose="020F0302020204030204"/>
                <a:cs typeface="Calibri Light" panose="020F0302020204030204"/>
              </a:rPr>
              <a:t>маркировка</a:t>
            </a:r>
            <a:r>
              <a:rPr sz="1800" spc="-1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1800" dirty="0">
                <a:latin typeface="Calibri Light" panose="020F0302020204030204"/>
                <a:cs typeface="Calibri Light" panose="020F0302020204030204"/>
              </a:rPr>
              <a:t>на </a:t>
            </a:r>
            <a:r>
              <a:rPr sz="1800" spc="-5" dirty="0">
                <a:latin typeface="Calibri Light" panose="020F0302020204030204"/>
                <a:cs typeface="Calibri Light" panose="020F0302020204030204"/>
              </a:rPr>
              <a:t>подложке</a:t>
            </a:r>
            <a:r>
              <a:rPr sz="1800" spc="-2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1800" spc="-5" dirty="0">
                <a:latin typeface="Calibri Light" panose="020F0302020204030204"/>
                <a:cs typeface="Calibri Light" panose="020F0302020204030204"/>
              </a:rPr>
              <a:t>пластыря</a:t>
            </a:r>
            <a:r>
              <a:rPr sz="1800" spc="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1800" spc="-5" dirty="0">
                <a:latin typeface="Calibri Light" panose="020F0302020204030204"/>
                <a:cs typeface="Calibri Light" panose="020F0302020204030204"/>
              </a:rPr>
              <a:t>лекарственного </a:t>
            </a:r>
            <a:r>
              <a:rPr sz="1800" spc="-39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1800" spc="-5" dirty="0">
                <a:latin typeface="Calibri Light" panose="020F0302020204030204"/>
                <a:cs typeface="Calibri Light" panose="020F0302020204030204"/>
              </a:rPr>
              <a:t>препарата</a:t>
            </a:r>
            <a:r>
              <a:rPr sz="1800" spc="1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1800" spc="-5" dirty="0">
                <a:latin typeface="Calibri Light" panose="020F0302020204030204"/>
                <a:cs typeface="Calibri Light" panose="020F0302020204030204"/>
              </a:rPr>
              <a:t>Фентанил,</a:t>
            </a:r>
            <a:r>
              <a:rPr sz="180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1800" spc="-5" dirty="0">
                <a:latin typeface="Calibri Light" panose="020F0302020204030204"/>
                <a:cs typeface="Calibri Light" panose="020F0302020204030204"/>
              </a:rPr>
              <a:t>пластырь трансдермальный:</a:t>
            </a:r>
            <a:r>
              <a:rPr sz="1800" spc="3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1800" dirty="0">
                <a:latin typeface="Calibri Light" panose="020F0302020204030204"/>
                <a:cs typeface="Calibri Light" panose="020F0302020204030204"/>
              </a:rPr>
              <a:t>название</a:t>
            </a:r>
            <a:endParaRPr sz="1800">
              <a:latin typeface="Calibri Light" panose="020F0302020204030204"/>
              <a:cs typeface="Calibri Light" panose="020F0302020204030204"/>
            </a:endParaRPr>
          </a:p>
          <a:p>
            <a:pPr marL="12700" marR="873760">
              <a:lnSpc>
                <a:spcPct val="100000"/>
              </a:lnSpc>
            </a:pPr>
            <a:r>
              <a:rPr sz="1800" spc="-5" dirty="0">
                <a:latin typeface="Calibri Light" panose="020F0302020204030204"/>
                <a:cs typeface="Calibri Light" panose="020F0302020204030204"/>
              </a:rPr>
              <a:t>действующего</a:t>
            </a:r>
            <a:r>
              <a:rPr sz="1800" spc="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1800" spc="-5" dirty="0">
                <a:latin typeface="Calibri Light" panose="020F0302020204030204"/>
                <a:cs typeface="Calibri Light" panose="020F0302020204030204"/>
              </a:rPr>
              <a:t>вещества</a:t>
            </a:r>
            <a:r>
              <a:rPr sz="1800" spc="1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1800" spc="-5" dirty="0">
                <a:latin typeface="Calibri Light" panose="020F0302020204030204"/>
                <a:cs typeface="Calibri Light" panose="020F0302020204030204"/>
              </a:rPr>
              <a:t>(Фентанил)</a:t>
            </a:r>
            <a:r>
              <a:rPr sz="1800" spc="1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1800" dirty="0">
                <a:latin typeface="Calibri Light" panose="020F0302020204030204"/>
                <a:cs typeface="Calibri Light" panose="020F0302020204030204"/>
              </a:rPr>
              <a:t>и </a:t>
            </a:r>
            <a:r>
              <a:rPr sz="1800" spc="-5" dirty="0">
                <a:latin typeface="Calibri Light" panose="020F0302020204030204"/>
                <a:cs typeface="Calibri Light" panose="020F0302020204030204"/>
              </a:rPr>
              <a:t>дозировки</a:t>
            </a:r>
            <a:r>
              <a:rPr sz="1800" spc="3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1800" spc="-5" dirty="0">
                <a:latin typeface="Calibri Light" panose="020F0302020204030204"/>
                <a:cs typeface="Calibri Light" panose="020F0302020204030204"/>
              </a:rPr>
              <a:t>(решение </a:t>
            </a:r>
            <a:r>
              <a:rPr sz="1800" dirty="0">
                <a:latin typeface="Calibri Light" panose="020F0302020204030204"/>
                <a:cs typeface="Calibri Light" panose="020F0302020204030204"/>
              </a:rPr>
              <a:t> Минздрава России</a:t>
            </a:r>
            <a:r>
              <a:rPr sz="1800" spc="-2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1800" spc="-5" dirty="0">
                <a:latin typeface="Calibri Light" panose="020F0302020204030204"/>
                <a:cs typeface="Calibri Light" panose="020F0302020204030204"/>
              </a:rPr>
              <a:t>от</a:t>
            </a:r>
            <a:r>
              <a:rPr sz="1800" dirty="0">
                <a:latin typeface="Calibri Light" panose="020F0302020204030204"/>
                <a:cs typeface="Calibri Light" panose="020F0302020204030204"/>
              </a:rPr>
              <a:t> 13.03.2024</a:t>
            </a:r>
            <a:r>
              <a:rPr sz="1800" spc="-1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1800" dirty="0">
                <a:latin typeface="Calibri Light" panose="020F0302020204030204"/>
                <a:cs typeface="Calibri Light" panose="020F0302020204030204"/>
              </a:rPr>
              <a:t>№</a:t>
            </a:r>
            <a:r>
              <a:rPr sz="1800" spc="-1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1800" spc="-5" dirty="0">
                <a:latin typeface="Calibri Light" panose="020F0302020204030204"/>
                <a:cs typeface="Calibri Light" panose="020F0302020204030204"/>
              </a:rPr>
              <a:t>25-6-4270667/ИД/ИЗМ).</a:t>
            </a:r>
            <a:endParaRPr sz="1800">
              <a:latin typeface="Calibri Light" panose="020F0302020204030204"/>
              <a:cs typeface="Calibri Light" panose="020F0302020204030204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0480" y="360360"/>
            <a:ext cx="7898880" cy="1676160"/>
            <a:chOff x="360360" y="360360"/>
            <a:chExt cx="5924160" cy="1676160"/>
          </a:xfrm>
        </p:grpSpPr>
        <p:sp>
          <p:nvSpPr>
            <p:cNvPr id="1069" name="CustomShape 2"/>
            <p:cNvSpPr/>
            <p:nvPr/>
          </p:nvSpPr>
          <p:spPr>
            <a:xfrm>
              <a:off x="360360" y="360360"/>
              <a:ext cx="4134960" cy="1318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80000" rIns="0" bIns="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ru-RU" sz="3600" b="1" strike="noStrike" spc="-1">
                  <a:solidFill>
                    <a:srgbClr val="0D0D0D"/>
                  </a:solidFill>
                  <a:latin typeface="Calibri" panose="020F0502020204030204"/>
                </a:rPr>
                <a:t>ТТС</a:t>
              </a:r>
              <a:endParaRPr lang="ru-RU" sz="36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</a:pPr>
              <a:r>
                <a:rPr lang="ru-RU" sz="3600" b="1" strike="noStrike" spc="-1">
                  <a:solidFill>
                    <a:srgbClr val="0D0D0D"/>
                  </a:solidFill>
                  <a:latin typeface="Calibri" panose="020F0502020204030204"/>
                </a:rPr>
                <a:t>ФЕНТАНИЛА</a:t>
              </a:r>
              <a:endParaRPr lang="ru-RU" sz="3600" b="0" strike="noStrike" spc="-1">
                <a:latin typeface="Arial" panose="020B0604020202020204"/>
              </a:endParaRPr>
            </a:p>
          </p:txBody>
        </p:sp>
        <p:sp>
          <p:nvSpPr>
            <p:cNvPr id="1070" name="CustomShape 3"/>
            <p:cNvSpPr/>
            <p:nvPr/>
          </p:nvSpPr>
          <p:spPr>
            <a:xfrm>
              <a:off x="3925440" y="360360"/>
              <a:ext cx="2359080" cy="16761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216000" rIns="0" bIns="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500" b="0" strike="noStrike" spc="-1">
                  <a:solidFill>
                    <a:srgbClr val="2B3990"/>
                  </a:solidFill>
                  <a:latin typeface="Calibri" panose="020F0502020204030204"/>
                </a:rPr>
                <a:t>агонист μ-рецепторов</a:t>
              </a:r>
              <a:endParaRPr lang="ru-RU" sz="15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</a:pPr>
              <a:r>
                <a:rPr lang="ru-RU" sz="1500" b="0" strike="noStrike" spc="-1">
                  <a:solidFill>
                    <a:srgbClr val="2B3990"/>
                  </a:solidFill>
                  <a:latin typeface="Calibri" panose="020F0502020204030204"/>
                </a:rPr>
                <a:t>ТТС фентанила </a:t>
              </a:r>
              <a:endParaRPr lang="ru-RU" sz="15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</a:pPr>
              <a:r>
                <a:rPr lang="ru-RU" sz="1500" b="0" strike="noStrike" spc="-1">
                  <a:solidFill>
                    <a:srgbClr val="2B3990"/>
                  </a:solidFill>
                  <a:latin typeface="Calibri" panose="020F0502020204030204"/>
                </a:rPr>
                <a:t>12,5 мкг/ч, 25 мкг/ч </a:t>
              </a:r>
              <a:endParaRPr lang="ru-RU" sz="15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</a:pPr>
              <a:r>
                <a:rPr lang="ru-RU" sz="1500" b="0" strike="noStrike" spc="-1">
                  <a:solidFill>
                    <a:srgbClr val="2B3990"/>
                  </a:solidFill>
                  <a:latin typeface="Calibri" panose="020F0502020204030204"/>
                </a:rPr>
                <a:t>50 мкг/ч, 75 мкг/ч</a:t>
              </a:r>
              <a:endParaRPr lang="ru-RU" sz="15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</a:pPr>
              <a:r>
                <a:rPr lang="ru-RU" sz="1500" b="0" strike="noStrike" spc="-1">
                  <a:solidFill>
                    <a:srgbClr val="2B3990"/>
                  </a:solidFill>
                  <a:latin typeface="Calibri" panose="020F0502020204030204"/>
                </a:rPr>
                <a:t>100 мкг/ч</a:t>
              </a:r>
              <a:endParaRPr lang="ru-RU" sz="1500" b="0" strike="noStrike" spc="-1">
                <a:latin typeface="Arial" panose="020B0604020202020204"/>
              </a:endParaRPr>
            </a:p>
          </p:txBody>
        </p:sp>
      </p:grpSp>
      <p:grpSp>
        <p:nvGrpSpPr>
          <p:cNvPr id="3" name="Group 4"/>
          <p:cNvGrpSpPr/>
          <p:nvPr/>
        </p:nvGrpSpPr>
        <p:grpSpPr>
          <a:xfrm>
            <a:off x="6426240" y="2370240"/>
            <a:ext cx="4812960" cy="2835000"/>
            <a:chOff x="4819680" y="2370240"/>
            <a:chExt cx="3609720" cy="2835000"/>
          </a:xfrm>
        </p:grpSpPr>
        <p:sp>
          <p:nvSpPr>
            <p:cNvPr id="1072" name="CustomShape 5"/>
            <p:cNvSpPr/>
            <p:nvPr/>
          </p:nvSpPr>
          <p:spPr>
            <a:xfrm>
              <a:off x="4848840" y="2370240"/>
              <a:ext cx="3580560" cy="5158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 marL="342900" indent="-342900">
                <a:lnSpc>
                  <a:spcPct val="80000"/>
                </a:lnSpc>
                <a:spcBef>
                  <a:spcPts val="560"/>
                </a:spcBef>
              </a:pPr>
              <a:r>
                <a:rPr lang="ru-RU" sz="2800" b="1" strike="noStrike" spc="-1">
                  <a:solidFill>
                    <a:srgbClr val="1C75BC"/>
                  </a:solidFill>
                  <a:latin typeface="Calibri" panose="020F0502020204030204"/>
                </a:rPr>
                <a:t>НЕДОСТАТКИ:</a:t>
              </a:r>
              <a:endParaRPr lang="ru-RU" sz="2800" b="0" strike="noStrike" spc="-1">
                <a:latin typeface="Arial" panose="020B0604020202020204"/>
              </a:endParaRPr>
            </a:p>
          </p:txBody>
        </p:sp>
        <p:sp>
          <p:nvSpPr>
            <p:cNvPr id="1073" name="CustomShape 6"/>
            <p:cNvSpPr/>
            <p:nvPr/>
          </p:nvSpPr>
          <p:spPr>
            <a:xfrm>
              <a:off x="5177520" y="2910600"/>
              <a:ext cx="3251520" cy="229464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ru-RU" sz="1500" b="0" strike="noStrike" spc="-1">
                  <a:solidFill>
                    <a:srgbClr val="2B3990"/>
                  </a:solidFill>
                  <a:latin typeface="Calibri" panose="020F0502020204030204"/>
                </a:rPr>
                <a:t>длительный подбор дозы, но он облегчается наличием различных дозировок</a:t>
              </a:r>
              <a:endParaRPr lang="ru-RU" sz="15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ru-RU" sz="1500" b="0" strike="noStrike" spc="-1">
                  <a:solidFill>
                    <a:srgbClr val="2B3990"/>
                  </a:solidFill>
                  <a:latin typeface="Calibri" panose="020F0502020204030204"/>
                </a:rPr>
                <a:t>не следует применять при гипертермии, гипергидрозе</a:t>
              </a:r>
              <a:endParaRPr lang="ru-RU" sz="15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ru-RU" sz="1500" b="0" strike="noStrike" spc="-1">
                  <a:solidFill>
                    <a:srgbClr val="2B3990"/>
                  </a:solidFill>
                  <a:latin typeface="Calibri" panose="020F0502020204030204"/>
                </a:rPr>
                <a:t>возможен контактный дерматит</a:t>
              </a:r>
              <a:endParaRPr lang="ru-RU" sz="1500" b="0" strike="noStrike" spc="-1">
                <a:latin typeface="Arial" panose="020B0604020202020204"/>
              </a:endParaRPr>
            </a:p>
          </p:txBody>
        </p:sp>
        <p:pic>
          <p:nvPicPr>
            <p:cNvPr id="1074" name="Picture 1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819680" y="2910600"/>
              <a:ext cx="252720" cy="25272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075" name="Picture 1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819680" y="3739680"/>
              <a:ext cx="252720" cy="25272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076" name="Picture 1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819680" y="4349160"/>
              <a:ext cx="252720" cy="252720"/>
            </a:xfrm>
            <a:prstGeom prst="rect">
              <a:avLst/>
            </a:prstGeom>
            <a:ln w="9360">
              <a:noFill/>
            </a:ln>
          </p:spPr>
        </p:pic>
      </p:grpSp>
      <p:grpSp>
        <p:nvGrpSpPr>
          <p:cNvPr id="4" name="Group 7"/>
          <p:cNvGrpSpPr/>
          <p:nvPr/>
        </p:nvGrpSpPr>
        <p:grpSpPr>
          <a:xfrm>
            <a:off x="480480" y="2370240"/>
            <a:ext cx="5244480" cy="3857040"/>
            <a:chOff x="360360" y="2370240"/>
            <a:chExt cx="3933360" cy="3857040"/>
          </a:xfrm>
        </p:grpSpPr>
        <p:sp>
          <p:nvSpPr>
            <p:cNvPr id="1078" name="CustomShape 8"/>
            <p:cNvSpPr/>
            <p:nvPr/>
          </p:nvSpPr>
          <p:spPr>
            <a:xfrm>
              <a:off x="360360" y="2370240"/>
              <a:ext cx="3581280" cy="5158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 marL="342900" indent="-342900">
                <a:lnSpc>
                  <a:spcPct val="80000"/>
                </a:lnSpc>
                <a:spcBef>
                  <a:spcPts val="560"/>
                </a:spcBef>
              </a:pPr>
              <a:r>
                <a:rPr lang="ru-RU" sz="2800" b="1" strike="noStrike" spc="-1">
                  <a:solidFill>
                    <a:srgbClr val="1C75BC"/>
                  </a:solidFill>
                  <a:latin typeface="Calibri" panose="020F0502020204030204"/>
                </a:rPr>
                <a:t>ДОСТОИНСТВА:</a:t>
              </a:r>
              <a:endParaRPr lang="ru-RU" sz="2800" b="0" strike="noStrike" spc="-1">
                <a:latin typeface="Arial" panose="020B0604020202020204"/>
              </a:endParaRPr>
            </a:p>
          </p:txBody>
        </p:sp>
        <p:sp>
          <p:nvSpPr>
            <p:cNvPr id="1079" name="CustomShape 9"/>
            <p:cNvSpPr/>
            <p:nvPr/>
          </p:nvSpPr>
          <p:spPr>
            <a:xfrm>
              <a:off x="725760" y="2910240"/>
              <a:ext cx="3567960" cy="331704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ru-RU" sz="1500" b="0" strike="noStrike" spc="-1">
                  <a:solidFill>
                    <a:srgbClr val="2B3990"/>
                  </a:solidFill>
                  <a:latin typeface="Calibri" panose="020F0502020204030204"/>
                </a:rPr>
                <a:t>наиболее сильный анальгетик (100)</a:t>
              </a:r>
              <a:endParaRPr lang="ru-RU" sz="15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ru-RU" sz="1500" b="0" strike="noStrike" spc="-1">
                  <a:solidFill>
                    <a:srgbClr val="2B3990"/>
                  </a:solidFill>
                  <a:latin typeface="Calibri" panose="020F0502020204030204"/>
                </a:rPr>
                <a:t>стабильный контроль боли (72 ч.)</a:t>
              </a:r>
              <a:endParaRPr lang="ru-RU" sz="15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ru-RU" sz="1500" b="0" strike="noStrike" spc="-1">
                  <a:solidFill>
                    <a:srgbClr val="2B3990"/>
                  </a:solidFill>
                  <a:latin typeface="Calibri" panose="020F0502020204030204"/>
                </a:rPr>
                <a:t>нет «потолка» анальгетической дозы</a:t>
              </a:r>
              <a:endParaRPr lang="ru-RU" sz="15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ru-RU" sz="1500" b="0" strike="noStrike" spc="-1">
                  <a:solidFill>
                    <a:srgbClr val="2B3990"/>
                  </a:solidFill>
                  <a:latin typeface="Calibri" panose="020F0502020204030204"/>
                </a:rPr>
                <a:t>наркогенный потенциал ниже,</a:t>
              </a:r>
              <a:br>
                <a:rPr lang="ru-RU" sz="1500" b="0" strike="noStrike" spc="-1">
                  <a:solidFill>
                    <a:srgbClr val="2B3990"/>
                  </a:solidFill>
                  <a:latin typeface="Calibri" panose="020F0502020204030204"/>
                </a:rPr>
              </a:br>
              <a:r>
                <a:rPr lang="ru-RU" sz="1500" b="0" strike="noStrike" spc="-1">
                  <a:solidFill>
                    <a:srgbClr val="2B3990"/>
                  </a:solidFill>
                  <a:latin typeface="Calibri" panose="020F0502020204030204"/>
                </a:rPr>
                <a:t>чем у истинных опиатов </a:t>
              </a:r>
              <a:endParaRPr lang="ru-RU" sz="15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ru-RU" sz="1500" b="1" strike="noStrike" spc="-1">
                  <a:solidFill>
                    <a:srgbClr val="2B3990"/>
                  </a:solidFill>
                  <a:latin typeface="Calibri" panose="020F0502020204030204"/>
                </a:rPr>
                <a:t>неактивные метаболиты!!!</a:t>
              </a:r>
              <a:endParaRPr lang="ru-RU" sz="15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ru-RU" sz="1500" b="0" strike="noStrike" spc="-1">
                  <a:solidFill>
                    <a:srgbClr val="2B3990"/>
                  </a:solidFill>
                  <a:latin typeface="Calibri" panose="020F0502020204030204"/>
                </a:rPr>
                <a:t>реже, чем истинные опиаты вызывает расстройства функции ЖКТ</a:t>
              </a:r>
              <a:br>
                <a:rPr lang="ru-RU" sz="1500" b="0" strike="noStrike" spc="-1">
                  <a:solidFill>
                    <a:srgbClr val="2B3990"/>
                  </a:solidFill>
                  <a:latin typeface="Calibri" panose="020F0502020204030204"/>
                </a:rPr>
              </a:br>
              <a:r>
                <a:rPr lang="ru-RU" sz="1500" b="0" strike="noStrike" spc="-1">
                  <a:solidFill>
                    <a:srgbClr val="2B3990"/>
                  </a:solidFill>
                  <a:latin typeface="Calibri" panose="020F0502020204030204"/>
                </a:rPr>
                <a:t>(спазм сфинктера Одди, запоры) </a:t>
              </a:r>
              <a:endParaRPr lang="ru-RU" sz="1500" b="0" strike="noStrike" spc="-1">
                <a:latin typeface="Arial" panose="020B0604020202020204"/>
              </a:endParaRPr>
            </a:p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ru-RU" sz="1500" b="0" strike="noStrike" spc="-1">
                  <a:solidFill>
                    <a:srgbClr val="2B3990"/>
                  </a:solidFill>
                  <a:latin typeface="Calibri" panose="020F0502020204030204"/>
                </a:rPr>
                <a:t>широкая линейка дозировок</a:t>
              </a:r>
              <a:endParaRPr lang="ru-RU" sz="1500" b="0" strike="noStrike" spc="-1">
                <a:latin typeface="Arial" panose="020B0604020202020204"/>
              </a:endParaRPr>
            </a:p>
          </p:txBody>
        </p:sp>
        <p:pic>
          <p:nvPicPr>
            <p:cNvPr id="1080" name="Picture 1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60360" y="2910240"/>
              <a:ext cx="252720" cy="25272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081" name="Picture 1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60360" y="4633560"/>
              <a:ext cx="252720" cy="25272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082" name="Picture 1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60360" y="5874840"/>
              <a:ext cx="252720" cy="25272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083" name="Picture 1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60360" y="5037120"/>
              <a:ext cx="252720" cy="25272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084" name="Picture 1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60360" y="4037400"/>
              <a:ext cx="252720" cy="25272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085" name="Picture 2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60360" y="3653280"/>
              <a:ext cx="252720" cy="25272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086" name="Picture 2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60360" y="3282120"/>
              <a:ext cx="252720" cy="252720"/>
            </a:xfrm>
            <a:prstGeom prst="rect">
              <a:avLst/>
            </a:prstGeom>
            <a:ln w="9360">
              <a:noFill/>
            </a:ln>
          </p:spPr>
        </p:pic>
      </p:grpSp>
      <p:sp>
        <p:nvSpPr>
          <p:cNvPr id="1087" name="TextShape 10"/>
          <p:cNvSpPr txBox="1"/>
          <p:nvPr/>
        </p:nvSpPr>
        <p:spPr>
          <a:xfrm>
            <a:off x="4165440" y="6356520"/>
            <a:ext cx="38601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pic>
        <p:nvPicPr>
          <p:cNvPr id="23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70560" cy="464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CustomShape 1"/>
          <p:cNvSpPr/>
          <p:nvPr/>
        </p:nvSpPr>
        <p:spPr>
          <a:xfrm>
            <a:off x="2613641" y="234761"/>
            <a:ext cx="6999360" cy="5756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/>
              <a:t>ПОДГОТОВКА МЕСТАДЛЯ АППЛИКАЦИИ ТТС</a:t>
            </a:r>
          </a:p>
        </p:txBody>
      </p:sp>
      <p:sp>
        <p:nvSpPr>
          <p:cNvPr id="1266" name="CustomShape 2"/>
          <p:cNvSpPr/>
          <p:nvPr/>
        </p:nvSpPr>
        <p:spPr>
          <a:xfrm>
            <a:off x="729052" y="1000664"/>
            <a:ext cx="9154080" cy="45536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457200" indent="-456565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"/>
            </a:pPr>
            <a:r>
              <a:rPr lang="ru-RU" sz="2000" b="1" u="sng" strike="noStrike" spc="-1" dirty="0">
                <a:solidFill>
                  <a:srgbClr val="002060"/>
                </a:solidFill>
                <a:uFillTx/>
                <a:latin typeface="Times New Roman" panose="02020603050405020304"/>
              </a:rPr>
              <a:t>Выбрать</a:t>
            </a:r>
            <a:r>
              <a:rPr lang="ru-RU" sz="2000" b="1" strike="noStrike" spc="-1" dirty="0">
                <a:solidFill>
                  <a:srgbClr val="002060"/>
                </a:solidFill>
                <a:latin typeface="Times New Roman" panose="02020603050405020304"/>
              </a:rPr>
              <a:t> плоскую поверхность </a:t>
            </a:r>
            <a:r>
              <a:rPr lang="ru-RU" sz="2000" b="1" u="sng" strike="noStrike" spc="-1" dirty="0">
                <a:solidFill>
                  <a:srgbClr val="002060"/>
                </a:solidFill>
                <a:uFillTx/>
                <a:latin typeface="Times New Roman" panose="02020603050405020304"/>
              </a:rPr>
              <a:t>верхней части грудной</a:t>
            </a:r>
            <a:r>
              <a:rPr lang="ru-RU" sz="2000" b="1" strike="noStrike" spc="-1" dirty="0">
                <a:solidFill>
                  <a:srgbClr val="002060"/>
                </a:solidFill>
                <a:latin typeface="Times New Roman" panose="02020603050405020304"/>
              </a:rPr>
              <a:t> клетки или спины</a:t>
            </a:r>
            <a:endParaRPr lang="ru-RU" sz="2000" b="0" strike="noStrike" spc="-1" dirty="0">
              <a:latin typeface="Arial" panose="020B0604020202020204"/>
            </a:endParaRPr>
          </a:p>
          <a:p>
            <a:pPr marL="457200" indent="-456565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"/>
            </a:pPr>
            <a:r>
              <a:rPr lang="ru-RU" sz="2000" b="1" u="sng" strike="noStrike" spc="-1" dirty="0">
                <a:solidFill>
                  <a:srgbClr val="002060"/>
                </a:solidFill>
                <a:uFillTx/>
                <a:latin typeface="Times New Roman" panose="02020603050405020304"/>
              </a:rPr>
              <a:t>Наклеивать</a:t>
            </a:r>
            <a:r>
              <a:rPr lang="ru-RU" sz="2000" b="1" strike="noStrike" spc="-1" dirty="0">
                <a:solidFill>
                  <a:srgbClr val="002060"/>
                </a:solidFill>
                <a:latin typeface="Times New Roman" panose="02020603050405020304"/>
              </a:rPr>
              <a:t> на </a:t>
            </a:r>
            <a:r>
              <a:rPr lang="ru-RU" sz="2000" b="1" u="sng" strike="noStrike" spc="-1" dirty="0">
                <a:solidFill>
                  <a:srgbClr val="002060"/>
                </a:solidFill>
                <a:uFillTx/>
                <a:latin typeface="Times New Roman" panose="02020603050405020304"/>
              </a:rPr>
              <a:t>чистый</a:t>
            </a:r>
            <a:r>
              <a:rPr lang="ru-RU" sz="2000" b="1" strike="noStrike" spc="-1" dirty="0">
                <a:solidFill>
                  <a:srgbClr val="002060"/>
                </a:solidFill>
                <a:latin typeface="Times New Roman" panose="02020603050405020304"/>
              </a:rPr>
              <a:t>, </a:t>
            </a:r>
            <a:r>
              <a:rPr lang="ru-RU" sz="2000" b="1" u="sng" strike="noStrike" spc="-1" dirty="0">
                <a:solidFill>
                  <a:srgbClr val="002060"/>
                </a:solidFill>
                <a:uFillTx/>
                <a:latin typeface="Times New Roman" panose="02020603050405020304"/>
              </a:rPr>
              <a:t>сухой</a:t>
            </a:r>
            <a:r>
              <a:rPr lang="ru-RU" sz="2000" b="1" strike="noStrike" spc="-1" dirty="0">
                <a:solidFill>
                  <a:srgbClr val="002060"/>
                </a:solidFill>
                <a:latin typeface="Times New Roman" panose="02020603050405020304"/>
              </a:rPr>
              <a:t>, </a:t>
            </a:r>
            <a:r>
              <a:rPr lang="ru-RU" sz="2000" b="1" u="sng" strike="noStrike" spc="-1" dirty="0">
                <a:solidFill>
                  <a:srgbClr val="002060"/>
                </a:solidFill>
                <a:uFillTx/>
                <a:latin typeface="Times New Roman" panose="02020603050405020304"/>
              </a:rPr>
              <a:t>неповрежденный</a:t>
            </a:r>
            <a:r>
              <a:rPr lang="ru-RU" sz="2000" b="1" strike="noStrike" spc="-1" dirty="0">
                <a:solidFill>
                  <a:srgbClr val="002060"/>
                </a:solidFill>
                <a:latin typeface="Times New Roman" panose="02020603050405020304"/>
              </a:rPr>
              <a:t> </a:t>
            </a:r>
            <a:r>
              <a:rPr lang="ru-RU" sz="2000" b="1" u="sng" strike="noStrike" spc="-1" dirty="0">
                <a:solidFill>
                  <a:srgbClr val="002060"/>
                </a:solidFill>
                <a:uFillTx/>
                <a:latin typeface="Times New Roman" panose="02020603050405020304"/>
              </a:rPr>
              <a:t>участок кожи</a:t>
            </a:r>
            <a:endParaRPr lang="ru-RU" sz="2000" b="0" strike="noStrike" spc="-1" dirty="0">
              <a:latin typeface="Arial" panose="020B0604020202020204"/>
            </a:endParaRPr>
          </a:p>
          <a:p>
            <a:pPr marL="457200" indent="-456565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"/>
            </a:pPr>
            <a:r>
              <a:rPr lang="ru-RU" sz="2000" b="1" strike="noStrike" spc="-1" dirty="0">
                <a:solidFill>
                  <a:srgbClr val="002060"/>
                </a:solidFill>
                <a:latin typeface="Times New Roman" panose="02020603050405020304"/>
              </a:rPr>
              <a:t>Вымыть место аппликации теплой водой </a:t>
            </a:r>
            <a:r>
              <a:rPr lang="ru-RU" sz="2000" b="1" u="sng" strike="noStrike" spc="-1" dirty="0">
                <a:solidFill>
                  <a:srgbClr val="002060"/>
                </a:solidFill>
                <a:uFillTx/>
                <a:latin typeface="Times New Roman" panose="02020603050405020304"/>
              </a:rPr>
              <a:t>без мыла и лосьонов</a:t>
            </a:r>
            <a:endParaRPr lang="ru-RU" sz="2000" b="0" strike="noStrike" spc="-1" dirty="0">
              <a:latin typeface="Arial" panose="020B0604020202020204"/>
            </a:endParaRPr>
          </a:p>
          <a:p>
            <a:pPr marL="457200" indent="-456565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"/>
            </a:pPr>
            <a:r>
              <a:rPr lang="ru-RU" sz="2000" b="1" u="sng" strike="noStrike" spc="-1" dirty="0">
                <a:solidFill>
                  <a:srgbClr val="002060"/>
                </a:solidFill>
                <a:uFillTx/>
                <a:latin typeface="Times New Roman" panose="02020603050405020304"/>
              </a:rPr>
              <a:t>Просушить</a:t>
            </a:r>
            <a:r>
              <a:rPr lang="ru-RU" sz="2000" b="1" strike="noStrike" spc="-1" dirty="0">
                <a:solidFill>
                  <a:srgbClr val="002060"/>
                </a:solidFill>
                <a:latin typeface="Times New Roman" panose="02020603050405020304"/>
              </a:rPr>
              <a:t> место аппликации</a:t>
            </a:r>
            <a:endParaRPr lang="ru-RU" sz="2000" b="0" strike="noStrike" spc="-1" dirty="0">
              <a:latin typeface="Arial" panose="020B0604020202020204"/>
            </a:endParaRPr>
          </a:p>
          <a:p>
            <a:pPr marL="457200" indent="-456565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"/>
            </a:pPr>
            <a:r>
              <a:rPr lang="ru-RU" sz="2000" b="1" u="sng" strike="noStrike" spc="-1" dirty="0">
                <a:solidFill>
                  <a:srgbClr val="002060"/>
                </a:solidFill>
                <a:uFillTx/>
                <a:latin typeface="Times New Roman" panose="02020603050405020304"/>
              </a:rPr>
              <a:t>Состричь</a:t>
            </a:r>
            <a:r>
              <a:rPr lang="ru-RU" sz="2000" b="1" strike="noStrike" spc="-1" dirty="0">
                <a:solidFill>
                  <a:srgbClr val="002060"/>
                </a:solidFill>
                <a:latin typeface="Times New Roman" panose="02020603050405020304"/>
              </a:rPr>
              <a:t> волосы с места аппликации при необходимости (</a:t>
            </a:r>
            <a:r>
              <a:rPr lang="ru-RU" sz="2000" b="1" u="sng" strike="noStrike" spc="-1" dirty="0">
                <a:solidFill>
                  <a:srgbClr val="002060"/>
                </a:solidFill>
                <a:uFillTx/>
                <a:latin typeface="Times New Roman" panose="02020603050405020304"/>
              </a:rPr>
              <a:t>НЕ БРИТЬ</a:t>
            </a:r>
            <a:r>
              <a:rPr lang="ru-RU" sz="2000" b="1" strike="noStrike" spc="-1" dirty="0">
                <a:solidFill>
                  <a:srgbClr val="002060"/>
                </a:solidFill>
                <a:latin typeface="Times New Roman" panose="02020603050405020304"/>
              </a:rPr>
              <a:t>!)</a:t>
            </a:r>
            <a:endParaRPr lang="ru-RU" sz="2000" b="0" strike="noStrike" spc="-1" dirty="0">
              <a:latin typeface="Arial" panose="020B0604020202020204"/>
            </a:endParaRPr>
          </a:p>
          <a:p>
            <a:pPr marL="457200" indent="-456565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"/>
            </a:pPr>
            <a:r>
              <a:rPr lang="ru-RU" sz="2000" b="1" u="sng" strike="noStrike" spc="-1" dirty="0">
                <a:solidFill>
                  <a:srgbClr val="002060"/>
                </a:solidFill>
                <a:uFillTx/>
                <a:latin typeface="Times New Roman" panose="02020603050405020304"/>
              </a:rPr>
              <a:t>Плотно прижать </a:t>
            </a:r>
            <a:r>
              <a:rPr lang="ru-RU" sz="2000" b="1" strike="noStrike" spc="-1" dirty="0">
                <a:solidFill>
                  <a:srgbClr val="002060"/>
                </a:solidFill>
                <a:latin typeface="Times New Roman" panose="02020603050405020304"/>
              </a:rPr>
              <a:t>ТТС на 30 секунд</a:t>
            </a:r>
            <a:endParaRPr lang="ru-RU" sz="2000" b="0" strike="noStrike" spc="-1" dirty="0">
              <a:latin typeface="Arial" panose="020B0604020202020204"/>
            </a:endParaRPr>
          </a:p>
          <a:p>
            <a:pPr marL="457200" indent="-456565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"/>
            </a:pPr>
            <a:r>
              <a:rPr lang="ru-RU" sz="2000" b="1" u="sng" strike="noStrike" spc="-1" dirty="0">
                <a:solidFill>
                  <a:srgbClr val="002060"/>
                </a:solidFill>
                <a:uFillTx/>
                <a:latin typeface="Times New Roman" panose="02020603050405020304"/>
              </a:rPr>
              <a:t>При необходимости укрепить </a:t>
            </a:r>
            <a:r>
              <a:rPr lang="ru-RU" sz="2000" b="1" strike="noStrike" spc="-1" dirty="0">
                <a:solidFill>
                  <a:srgbClr val="002060"/>
                </a:solidFill>
                <a:latin typeface="Times New Roman" panose="02020603050405020304"/>
              </a:rPr>
              <a:t>ТТС полосками лейкопластыря</a:t>
            </a:r>
            <a:endParaRPr lang="ru-RU" sz="2000" b="0" strike="noStrike" spc="-1" dirty="0">
              <a:latin typeface="Arial" panose="020B0604020202020204"/>
            </a:endParaRPr>
          </a:p>
          <a:p>
            <a:pPr marL="457200" indent="-456565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"/>
            </a:pPr>
            <a:r>
              <a:rPr lang="ru-RU" sz="2000" b="1" u="sng" strike="noStrike" spc="-1" dirty="0">
                <a:solidFill>
                  <a:srgbClr val="002060"/>
                </a:solidFill>
                <a:uFillTx/>
                <a:latin typeface="Times New Roman" panose="02020603050405020304"/>
              </a:rPr>
              <a:t>Менять места аппликации </a:t>
            </a:r>
            <a:r>
              <a:rPr lang="ru-RU" sz="2000" b="1" strike="noStrike" spc="-1" dirty="0">
                <a:solidFill>
                  <a:srgbClr val="002060"/>
                </a:solidFill>
                <a:latin typeface="Times New Roman" panose="02020603050405020304"/>
              </a:rPr>
              <a:t>во избежание раздражения кожи (не ранее чем </a:t>
            </a:r>
            <a:r>
              <a:rPr lang="ru-RU" sz="2000" b="1" u="sng" strike="noStrike" spc="-1" dirty="0">
                <a:solidFill>
                  <a:srgbClr val="002060"/>
                </a:solidFill>
                <a:uFillTx/>
                <a:latin typeface="Times New Roman" panose="02020603050405020304"/>
              </a:rPr>
              <a:t>через 6 дней</a:t>
            </a:r>
            <a:r>
              <a:rPr lang="ru-RU" sz="2000" b="1" strike="noStrike" spc="-1" dirty="0">
                <a:solidFill>
                  <a:srgbClr val="002060"/>
                </a:solidFill>
                <a:latin typeface="Times New Roman" panose="02020603050405020304"/>
              </a:rPr>
              <a:t>)</a:t>
            </a:r>
            <a:endParaRPr lang="ru-RU" sz="20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 panose="020B0604020202020204"/>
            </a:endParaRPr>
          </a:p>
        </p:txBody>
      </p:sp>
      <p:pic>
        <p:nvPicPr>
          <p:cNvPr id="1267" name="Picture 2"/>
          <p:cNvPicPr/>
          <p:nvPr/>
        </p:nvPicPr>
        <p:blipFill>
          <a:blip r:embed="rId2"/>
          <a:srcRect l="57219" t="47133" r="30311" b="38347"/>
          <a:stretch>
            <a:fillRect/>
          </a:stretch>
        </p:blipFill>
        <p:spPr>
          <a:xfrm>
            <a:off x="8462400" y="2487240"/>
            <a:ext cx="2756640" cy="2383560"/>
          </a:xfrm>
          <a:prstGeom prst="rect">
            <a:avLst/>
          </a:prstGeom>
          <a:ln>
            <a:noFill/>
          </a:ln>
        </p:spPr>
      </p:pic>
      <p:pic>
        <p:nvPicPr>
          <p:cNvPr id="6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70560" cy="464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48960" y="1787400"/>
            <a:ext cx="9598560" cy="4752720"/>
          </a:xfrm>
          <a:prstGeom prst="rect">
            <a:avLst/>
          </a:prstGeom>
          <a:ln w="9360">
            <a:noFill/>
          </a:ln>
        </p:spPr>
      </p:pic>
      <p:pic>
        <p:nvPicPr>
          <p:cNvPr id="1253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60360"/>
            <a:ext cx="10517280" cy="1318680"/>
          </a:xfrm>
          <a:prstGeom prst="rect">
            <a:avLst/>
          </a:prstGeom>
          <a:ln w="9360">
            <a:noFill/>
          </a:ln>
        </p:spPr>
      </p:pic>
      <p:sp>
        <p:nvSpPr>
          <p:cNvPr id="1254" name="CustomShape 1"/>
          <p:cNvSpPr/>
          <p:nvPr/>
        </p:nvSpPr>
        <p:spPr>
          <a:xfrm rot="16200000">
            <a:off x="219459" y="3529132"/>
            <a:ext cx="1789722" cy="20005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0" strike="noStrike" spc="-1">
                <a:solidFill>
                  <a:srgbClr val="58595B"/>
                </a:solidFill>
                <a:latin typeface="Calibri" panose="020F0502020204030204"/>
              </a:rPr>
              <a:t>Концентрация препарата</a:t>
            </a:r>
            <a:endParaRPr lang="ru-RU" sz="1300" b="0" strike="noStrike" spc="-1">
              <a:latin typeface="Arial" panose="020B0604020202020204"/>
            </a:endParaRPr>
          </a:p>
        </p:txBody>
      </p:sp>
      <p:sp>
        <p:nvSpPr>
          <p:cNvPr id="1255" name="CustomShape 2"/>
          <p:cNvSpPr/>
          <p:nvPr/>
        </p:nvSpPr>
        <p:spPr>
          <a:xfrm>
            <a:off x="8805120" y="2089080"/>
            <a:ext cx="2537280" cy="60016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58595B"/>
                </a:solidFill>
                <a:latin typeface="Calibri" panose="020F0502020204030204"/>
              </a:rPr>
              <a:t>Максимальные побочные эффекты,</a:t>
            </a:r>
            <a:br>
              <a:rPr lang="ru-RU" sz="1300" b="0" strike="noStrike" spc="-1">
                <a:solidFill>
                  <a:srgbClr val="58595B"/>
                </a:solidFill>
                <a:latin typeface="Calibri" panose="020F0502020204030204"/>
              </a:rPr>
            </a:br>
            <a:r>
              <a:rPr lang="ru-RU" sz="1300" b="0" strike="noStrike" spc="-1">
                <a:solidFill>
                  <a:srgbClr val="58595B"/>
                </a:solidFill>
                <a:latin typeface="Calibri" panose="020F0502020204030204"/>
              </a:rPr>
              <a:t>в том числе наркогенный потенциал</a:t>
            </a:r>
            <a:endParaRPr lang="ru-RU" sz="1300" b="0" strike="noStrike" spc="-1">
              <a:latin typeface="Arial" panose="020B0604020202020204"/>
            </a:endParaRPr>
          </a:p>
        </p:txBody>
      </p:sp>
      <p:sp>
        <p:nvSpPr>
          <p:cNvPr id="1256" name="CustomShape 3"/>
          <p:cNvSpPr/>
          <p:nvPr/>
        </p:nvSpPr>
        <p:spPr>
          <a:xfrm>
            <a:off x="480480" y="360360"/>
            <a:ext cx="8974080" cy="1306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2B3990"/>
                </a:solidFill>
                <a:latin typeface="Calibri" panose="020F0502020204030204"/>
              </a:rPr>
              <a:t>КОНЦЕНТРАЦИЯ ПРЕПАРАТА В ПЛАЗМЕ</a:t>
            </a:r>
            <a:br>
              <a:rPr lang="ru-RU" sz="2200" b="1" strike="noStrike" spc="-1">
                <a:solidFill>
                  <a:srgbClr val="2B3990"/>
                </a:solidFill>
                <a:latin typeface="Calibri" panose="020F0502020204030204"/>
              </a:rPr>
            </a:br>
            <a:r>
              <a:rPr lang="ru-RU" sz="2200" b="1" strike="noStrike" spc="-1">
                <a:solidFill>
                  <a:srgbClr val="2B3990"/>
                </a:solidFill>
                <a:latin typeface="Calibri" panose="020F0502020204030204"/>
              </a:rPr>
              <a:t>ПРИ ТРАНСДЕРМАЛЬНОМ ПУТИ ВВЕДЕНИЯ</a:t>
            </a:r>
            <a:endParaRPr lang="ru-RU" sz="2200" b="0" strike="noStrike" spc="-1">
              <a:latin typeface="Arial" panose="020B0604020202020204"/>
            </a:endParaRPr>
          </a:p>
        </p:txBody>
      </p:sp>
      <p:sp>
        <p:nvSpPr>
          <p:cNvPr id="1257" name="CustomShape 4"/>
          <p:cNvSpPr/>
          <p:nvPr/>
        </p:nvSpPr>
        <p:spPr>
          <a:xfrm>
            <a:off x="8805120" y="3268800"/>
            <a:ext cx="2537280" cy="198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58595B"/>
                </a:solidFill>
                <a:latin typeface="Calibri" panose="020F0502020204030204"/>
              </a:rPr>
              <a:t>Анальгезия</a:t>
            </a:r>
            <a:endParaRPr lang="ru-RU" sz="1300" b="0" strike="noStrike" spc="-1">
              <a:latin typeface="Arial" panose="020B0604020202020204"/>
            </a:endParaRPr>
          </a:p>
        </p:txBody>
      </p:sp>
      <p:sp>
        <p:nvSpPr>
          <p:cNvPr id="1258" name="CustomShape 5"/>
          <p:cNvSpPr/>
          <p:nvPr/>
        </p:nvSpPr>
        <p:spPr>
          <a:xfrm>
            <a:off x="8805120" y="4408560"/>
            <a:ext cx="2537280" cy="198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58595B"/>
                </a:solidFill>
                <a:latin typeface="Calibri" panose="020F0502020204030204"/>
              </a:rPr>
              <a:t>Боль</a:t>
            </a:r>
            <a:endParaRPr lang="ru-RU" sz="1300" b="0" strike="noStrike" spc="-1">
              <a:latin typeface="Arial" panose="020B0604020202020204"/>
            </a:endParaRPr>
          </a:p>
        </p:txBody>
      </p:sp>
      <p:sp>
        <p:nvSpPr>
          <p:cNvPr id="1259" name="CustomShape 6"/>
          <p:cNvSpPr/>
          <p:nvPr/>
        </p:nvSpPr>
        <p:spPr>
          <a:xfrm>
            <a:off x="2679840" y="5562720"/>
            <a:ext cx="2537280" cy="198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0" strike="noStrike" spc="-1">
                <a:solidFill>
                  <a:srgbClr val="58595B"/>
                </a:solidFill>
                <a:latin typeface="Calibri" panose="020F0502020204030204"/>
              </a:rPr>
              <a:t>24 часа</a:t>
            </a:r>
            <a:endParaRPr lang="ru-RU" sz="1300" b="0" strike="noStrike" spc="-1">
              <a:latin typeface="Arial" panose="020B0604020202020204"/>
            </a:endParaRPr>
          </a:p>
        </p:txBody>
      </p:sp>
      <p:sp>
        <p:nvSpPr>
          <p:cNvPr id="1260" name="CustomShape 7"/>
          <p:cNvSpPr/>
          <p:nvPr/>
        </p:nvSpPr>
        <p:spPr>
          <a:xfrm>
            <a:off x="5181600" y="5562720"/>
            <a:ext cx="2539680" cy="198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0" strike="noStrike" spc="-1">
                <a:solidFill>
                  <a:srgbClr val="58595B"/>
                </a:solidFill>
                <a:latin typeface="Calibri" panose="020F0502020204030204"/>
              </a:rPr>
              <a:t>48 часов</a:t>
            </a:r>
            <a:endParaRPr lang="ru-RU" sz="1300" b="0" strike="noStrike" spc="-1">
              <a:latin typeface="Arial" panose="020B0604020202020204"/>
            </a:endParaRPr>
          </a:p>
        </p:txBody>
      </p:sp>
      <p:sp>
        <p:nvSpPr>
          <p:cNvPr id="1261" name="CustomShape 8"/>
          <p:cNvSpPr/>
          <p:nvPr/>
        </p:nvSpPr>
        <p:spPr>
          <a:xfrm>
            <a:off x="7461120" y="5562720"/>
            <a:ext cx="2539680" cy="198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0" strike="noStrike" spc="-1">
                <a:solidFill>
                  <a:srgbClr val="58595B"/>
                </a:solidFill>
                <a:latin typeface="Calibri" panose="020F0502020204030204"/>
              </a:rPr>
              <a:t>72 часа</a:t>
            </a:r>
            <a:endParaRPr lang="ru-RU" sz="1300" b="0" strike="noStrike" spc="-1">
              <a:latin typeface="Arial" panose="020B0604020202020204"/>
            </a:endParaRPr>
          </a:p>
        </p:txBody>
      </p:sp>
      <p:sp>
        <p:nvSpPr>
          <p:cNvPr id="1262" name="CustomShape 9"/>
          <p:cNvSpPr/>
          <p:nvPr/>
        </p:nvSpPr>
        <p:spPr>
          <a:xfrm>
            <a:off x="2461920" y="6108840"/>
            <a:ext cx="338640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2B3990"/>
                </a:solidFill>
                <a:latin typeface="Calibri" panose="020F0502020204030204"/>
              </a:rPr>
              <a:t>ТТС</a:t>
            </a:r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263" name="CustomShape 10"/>
          <p:cNvSpPr/>
          <p:nvPr/>
        </p:nvSpPr>
        <p:spPr>
          <a:xfrm>
            <a:off x="2461920" y="6400800"/>
            <a:ext cx="338640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2B3990"/>
                </a:solidFill>
                <a:latin typeface="Calibri" panose="020F0502020204030204"/>
              </a:rPr>
              <a:t>Инвазивные лек. формы</a:t>
            </a:r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264" name="TextShape 11"/>
          <p:cNvSpPr txBox="1"/>
          <p:nvPr/>
        </p:nvSpPr>
        <p:spPr>
          <a:xfrm>
            <a:off x="4165440" y="6356520"/>
            <a:ext cx="38601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latin typeface="Calibri" panose="020F0502020204030204"/>
              </a:rPr>
              <a:t>Абузарова Г.Р. ТОМСК 07.04.2016</a:t>
            </a:r>
            <a:endParaRPr lang="ru-RU" sz="1200" b="0" strike="noStrike" spc="-1">
              <a:latin typeface="Times New Roman" panose="02020603050405020304"/>
            </a:endParaRPr>
          </a:p>
        </p:txBody>
      </p:sp>
      <p:pic>
        <p:nvPicPr>
          <p:cNvPr id="16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70560" cy="464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5407" y="72437"/>
            <a:ext cx="86702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 smtClean="0"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sz="2000" b="1" spc="-5" smtClean="0">
                <a:solidFill>
                  <a:schemeClr val="accent1">
                    <a:lumMod val="75000"/>
                  </a:schemeClr>
                </a:solidFill>
              </a:rPr>
              <a:t>Налоксон</a:t>
            </a:r>
            <a:r>
              <a:rPr sz="2000" b="1" spc="5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sz="2000" b="1" spc="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000" b="1" spc="-10" dirty="0">
                <a:solidFill>
                  <a:schemeClr val="accent1">
                    <a:lumMod val="75000"/>
                  </a:schemeClr>
                </a:solidFill>
              </a:rPr>
              <a:t>Оксикодон,</a:t>
            </a:r>
            <a:r>
              <a:rPr sz="2000" b="1" spc="3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000" b="1" spc="-5" dirty="0">
                <a:solidFill>
                  <a:schemeClr val="accent1">
                    <a:lumMod val="75000"/>
                  </a:schemeClr>
                </a:solidFill>
              </a:rPr>
              <a:t>зарегистрирован</a:t>
            </a:r>
            <a:r>
              <a:rPr sz="2000" b="1" spc="3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sz="2000" b="1" spc="-1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000" b="1" spc="-5" dirty="0">
                <a:solidFill>
                  <a:schemeClr val="accent1">
                    <a:lumMod val="75000"/>
                  </a:schemeClr>
                </a:solidFill>
              </a:rPr>
              <a:t>установленном</a:t>
            </a:r>
            <a:r>
              <a:rPr sz="2000" b="1" spc="1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000" b="1" spc="-5" dirty="0">
                <a:solidFill>
                  <a:schemeClr val="accent1">
                    <a:lumMod val="75000"/>
                  </a:schemeClr>
                </a:solidFill>
              </a:rPr>
              <a:t>порядке</a:t>
            </a:r>
            <a:endParaRPr sz="20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 flipV="1">
            <a:off x="332318" y="3631722"/>
            <a:ext cx="5136829" cy="69873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44780" y="3864634"/>
            <a:ext cx="396747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  <a:latin typeface="Calibri Light" panose="020F0302020204030204"/>
                <a:cs typeface="Calibri Light" panose="020F0302020204030204"/>
              </a:rPr>
              <a:t>РУ</a:t>
            </a:r>
            <a:r>
              <a:rPr sz="2400" spc="-30" dirty="0">
                <a:solidFill>
                  <a:srgbClr val="40404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 Light" panose="020F0302020204030204"/>
                <a:cs typeface="Calibri Light" panose="020F0302020204030204"/>
              </a:rPr>
              <a:t>№</a:t>
            </a:r>
            <a:r>
              <a:rPr sz="2400" spc="-20" dirty="0">
                <a:solidFill>
                  <a:srgbClr val="40404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 Light" panose="020F0302020204030204"/>
                <a:cs typeface="Calibri Light" panose="020F0302020204030204"/>
              </a:rPr>
              <a:t>ЛП-008841</a:t>
            </a:r>
            <a:r>
              <a:rPr sz="2400" spc="-15" dirty="0">
                <a:solidFill>
                  <a:srgbClr val="40404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 Light" panose="020F0302020204030204"/>
                <a:cs typeface="Calibri Light" panose="020F0302020204030204"/>
              </a:rPr>
              <a:t>от</a:t>
            </a:r>
            <a:r>
              <a:rPr sz="2400" spc="-30" dirty="0">
                <a:solidFill>
                  <a:srgbClr val="40404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 Light" panose="020F0302020204030204"/>
                <a:cs typeface="Calibri Light" panose="020F0302020204030204"/>
              </a:rPr>
              <a:t>26.02.2024</a:t>
            </a:r>
            <a:endParaRPr sz="2400">
              <a:latin typeface="Calibri Light" panose="020F0302020204030204"/>
              <a:cs typeface="Calibri Light" panose="020F0302020204030204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646981"/>
            <a:ext cx="11016996" cy="4528676"/>
            <a:chOff x="243840" y="761997"/>
            <a:chExt cx="11016996" cy="5980176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840" y="1058171"/>
              <a:ext cx="7024116" cy="366799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18604" y="761997"/>
              <a:ext cx="4142232" cy="5980176"/>
            </a:xfrm>
            <a:prstGeom prst="rect">
              <a:avLst/>
            </a:prstGeom>
          </p:spPr>
        </p:pic>
      </p:grpSp>
      <p:pic>
        <p:nvPicPr>
          <p:cNvPr id="9" name="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670560" cy="46481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2335" y="1412776"/>
            <a:ext cx="11492119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800" b="1" dirty="0" smtClean="0"/>
          </a:p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Д</a:t>
            </a:r>
            <a:r>
              <a:rPr lang="ru-RU" sz="2800" b="1" dirty="0" smtClean="0">
                <a:solidFill>
                  <a:srgbClr val="FF0000"/>
                </a:solidFill>
              </a:rPr>
              <a:t>остижение, поддержка, сохранение и повышение, насколько это возможно, качества жизни пациента</a:t>
            </a:r>
          </a:p>
          <a:p>
            <a:pPr marL="719138" indent="0"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Улучшение качества жизни пациента в соответствии с его представлениями и пожеланиями</a:t>
            </a:r>
          </a:p>
          <a:p>
            <a:pPr marL="719138" indent="0" algn="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СВОЕВРЕМЕННО, </a:t>
            </a:r>
          </a:p>
          <a:p>
            <a:pPr marL="719138" indent="0" algn="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ПРОФЕССИОНАЛЬНО, </a:t>
            </a:r>
          </a:p>
          <a:p>
            <a:pPr marL="719138" indent="0" algn="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ДОСТУПНО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12395" y="161846"/>
            <a:ext cx="12192000" cy="67486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Главная задача паллиативной помощи (ВОЗ</a:t>
            </a:r>
            <a:r>
              <a:rPr lang="ru-RU" sz="2800" b="1" dirty="0" smtClean="0">
                <a:solidFill>
                  <a:schemeClr val="bg1"/>
                </a:solidFill>
              </a:rPr>
              <a:t>)</a:t>
            </a:r>
            <a:endParaRPr lang="ru-RU" sz="2800" b="1" cap="all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19670" y="980729"/>
            <a:ext cx="556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</a:rPr>
              <a:t>Качество жизни</a:t>
            </a:r>
            <a:endParaRPr lang="ru-RU" sz="3600" b="1" cap="all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5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143" y="0"/>
            <a:ext cx="670560" cy="4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57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TextShape 1"/>
          <p:cNvSpPr txBox="1"/>
          <p:nvPr/>
        </p:nvSpPr>
        <p:spPr>
          <a:xfrm>
            <a:off x="1549440" y="333360"/>
            <a:ext cx="9408000" cy="1152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 dirty="0">
                <a:solidFill>
                  <a:srgbClr val="663300"/>
                </a:solidFill>
                <a:latin typeface="Calibri" panose="020F0502020204030204"/>
              </a:rPr>
              <a:t> </a:t>
            </a:r>
            <a:r>
              <a:rPr lang="ru-RU" sz="4000" b="0" strike="noStrike" spc="-1" dirty="0" err="1">
                <a:solidFill>
                  <a:srgbClr val="0D0D0D"/>
                </a:solidFill>
                <a:latin typeface="Calibri" panose="020F0502020204030204"/>
              </a:rPr>
              <a:t>Оксикодон-налоксон</a:t>
            </a:r>
            <a:r>
              <a:rPr lang="ru-RU" sz="4000" b="0" strike="noStrike" spc="-1" dirty="0">
                <a:solidFill>
                  <a:srgbClr val="0D0D0D"/>
                </a:solidFill>
                <a:latin typeface="Calibri" panose="020F0502020204030204"/>
              </a:rPr>
              <a:t> </a:t>
            </a:r>
            <a:br>
              <a:rPr lang="ru-RU" sz="4000" b="0" strike="noStrike" spc="-1" dirty="0">
                <a:solidFill>
                  <a:srgbClr val="0D0D0D"/>
                </a:solidFill>
                <a:latin typeface="Calibri" panose="020F0502020204030204"/>
              </a:rPr>
            </a:br>
            <a:r>
              <a:rPr lang="ru-RU" sz="4000" b="0" strike="noStrike" spc="-1" dirty="0">
                <a:solidFill>
                  <a:srgbClr val="0D0D0D"/>
                </a:solidFill>
                <a:latin typeface="Calibri" panose="020F0502020204030204"/>
              </a:rPr>
              <a:t>  </a:t>
            </a:r>
            <a:endParaRPr lang="ru-RU" sz="4000" b="0" strike="noStrike" spc="-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69" name="CustomShape 2"/>
          <p:cNvSpPr/>
          <p:nvPr/>
        </p:nvSpPr>
        <p:spPr>
          <a:xfrm>
            <a:off x="383040" y="1628640"/>
            <a:ext cx="11808480" cy="266364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0" name="CustomShape 3"/>
          <p:cNvSpPr/>
          <p:nvPr/>
        </p:nvSpPr>
        <p:spPr>
          <a:xfrm>
            <a:off x="815040" y="1989000"/>
            <a:ext cx="4698720" cy="156820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C00000"/>
                </a:solidFill>
                <a:latin typeface="Century Gothic" panose="020B0502020202020204"/>
              </a:rPr>
              <a:t>Оксикодон –</a:t>
            </a:r>
            <a:endParaRPr lang="ru-RU" sz="16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C00000"/>
                </a:solidFill>
                <a:latin typeface="Century Gothic" panose="020B0502020202020204"/>
              </a:rPr>
              <a:t>Агонист μ-опиоидных рецепторов</a:t>
            </a:r>
            <a:endParaRPr lang="ru-RU" sz="16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C00000"/>
                </a:solidFill>
                <a:latin typeface="Century Gothic" panose="020B0502020202020204"/>
              </a:rPr>
              <a:t>Избирательно связывается с μ-опиоидными рецепторами</a:t>
            </a:r>
            <a:endParaRPr lang="ru-RU" sz="12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endParaRPr lang="ru-RU" sz="12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271" name="CustomShape 4"/>
          <p:cNvSpPr/>
          <p:nvPr/>
        </p:nvSpPr>
        <p:spPr>
          <a:xfrm>
            <a:off x="7067520" y="2197080"/>
            <a:ext cx="4698720" cy="166053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2B3990"/>
                </a:solidFill>
                <a:latin typeface="Century Gothic" panose="020B0502020202020204"/>
              </a:rPr>
              <a:t>Налоксон </a:t>
            </a:r>
            <a:endParaRPr lang="ru-RU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2B3990"/>
                </a:solidFill>
                <a:latin typeface="Calibri" panose="020F0502020204030204"/>
              </a:rPr>
              <a:t>Конкурентный антагонист </a:t>
            </a:r>
            <a:r>
              <a:rPr lang="ru-RU" sz="1600" b="0" strike="noStrike" spc="-1">
                <a:solidFill>
                  <a:srgbClr val="2B3990"/>
                </a:solidFill>
                <a:latin typeface="Century Gothic" panose="020B0502020202020204"/>
              </a:rPr>
              <a:t>опиоидных рецепторов</a:t>
            </a:r>
            <a:endParaRPr lang="ru-RU" sz="16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2B3990"/>
                </a:solidFill>
                <a:latin typeface="Calibri" panose="020F0502020204030204"/>
              </a:rPr>
              <a:t>Блокирует опиатные рецепторы, устраняет центральное (в т.ч. депрессию дыхания) и периферическое действие опиоидов.</a:t>
            </a:r>
            <a:endParaRPr lang="ru-RU" sz="12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272" name="CustomShape 5"/>
          <p:cNvSpPr/>
          <p:nvPr/>
        </p:nvSpPr>
        <p:spPr>
          <a:xfrm>
            <a:off x="1699680" y="4854600"/>
            <a:ext cx="3074880" cy="305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2B3990"/>
                </a:solidFill>
                <a:latin typeface="Century Gothic" panose="020B0502020202020204"/>
              </a:rPr>
              <a:t>Ноцицептивная</a:t>
            </a:r>
            <a:endParaRPr lang="ru-RU" sz="2000" b="0" strike="noStrike" spc="-1">
              <a:latin typeface="Arial" panose="020B0604020202020204"/>
            </a:endParaRPr>
          </a:p>
        </p:txBody>
      </p:sp>
      <p:sp>
        <p:nvSpPr>
          <p:cNvPr id="1273" name="CustomShape 6"/>
          <p:cNvSpPr/>
          <p:nvPr/>
        </p:nvSpPr>
        <p:spPr>
          <a:xfrm>
            <a:off x="6750240" y="4902120"/>
            <a:ext cx="3843360" cy="27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2060"/>
                </a:solidFill>
                <a:latin typeface="Century Gothic" panose="020B0502020202020204"/>
              </a:rPr>
              <a:t>Нейропатическая боль </a:t>
            </a:r>
            <a:endParaRPr lang="ru-RU" sz="1800" b="0" strike="noStrike" spc="-1">
              <a:latin typeface="Arial" panose="020B0604020202020204"/>
            </a:endParaRPr>
          </a:p>
        </p:txBody>
      </p:sp>
      <p:sp>
        <p:nvSpPr>
          <p:cNvPr id="1274" name="CustomShape 7"/>
          <p:cNvSpPr/>
          <p:nvPr/>
        </p:nvSpPr>
        <p:spPr>
          <a:xfrm rot="2783400">
            <a:off x="6475440" y="3969180"/>
            <a:ext cx="1660320" cy="370080"/>
          </a:xfrm>
          <a:custGeom>
            <a:avLst/>
            <a:gdLst/>
            <a:ahLst/>
            <a:cxnLst/>
            <a:rect l="l" t="t" r="r" b="b"/>
            <a:pathLst>
              <a:path w="3484879" h="228600">
                <a:moveTo>
                  <a:pt x="3409366" y="76073"/>
                </a:moveTo>
                <a:lnTo>
                  <a:pt x="3294126" y="76073"/>
                </a:lnTo>
                <a:lnTo>
                  <a:pt x="3294379" y="152273"/>
                </a:lnTo>
                <a:lnTo>
                  <a:pt x="3256280" y="152416"/>
                </a:lnTo>
                <a:lnTo>
                  <a:pt x="3256533" y="228600"/>
                </a:lnTo>
                <a:lnTo>
                  <a:pt x="3484753" y="113411"/>
                </a:lnTo>
                <a:lnTo>
                  <a:pt x="3409366" y="76073"/>
                </a:lnTo>
                <a:close/>
                <a:moveTo>
                  <a:pt x="3256026" y="76216"/>
                </a:moveTo>
                <a:lnTo>
                  <a:pt x="0" y="88519"/>
                </a:lnTo>
                <a:lnTo>
                  <a:pt x="380" y="164719"/>
                </a:lnTo>
                <a:lnTo>
                  <a:pt x="3256280" y="152416"/>
                </a:lnTo>
                <a:lnTo>
                  <a:pt x="3256026" y="76216"/>
                </a:lnTo>
                <a:close/>
                <a:moveTo>
                  <a:pt x="3294126" y="76073"/>
                </a:moveTo>
                <a:lnTo>
                  <a:pt x="3256026" y="76216"/>
                </a:lnTo>
                <a:lnTo>
                  <a:pt x="3256280" y="152416"/>
                </a:lnTo>
                <a:lnTo>
                  <a:pt x="3294379" y="152273"/>
                </a:lnTo>
                <a:lnTo>
                  <a:pt x="3294126" y="76073"/>
                </a:lnTo>
                <a:close/>
                <a:moveTo>
                  <a:pt x="3255772" y="0"/>
                </a:moveTo>
                <a:lnTo>
                  <a:pt x="3256026" y="76216"/>
                </a:lnTo>
                <a:lnTo>
                  <a:pt x="3409366" y="76073"/>
                </a:lnTo>
                <a:lnTo>
                  <a:pt x="3255772" y="0"/>
                </a:lnTo>
                <a:close/>
              </a:path>
            </a:pathLst>
          </a:custGeom>
          <a:solidFill>
            <a:srgbClr val="C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5" name="CustomShape 8"/>
          <p:cNvSpPr/>
          <p:nvPr/>
        </p:nvSpPr>
        <p:spPr>
          <a:xfrm>
            <a:off x="5423040" y="2708280"/>
            <a:ext cx="1633440" cy="576000"/>
          </a:xfrm>
          <a:prstGeom prst="left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6" name="CustomShape 9"/>
          <p:cNvSpPr/>
          <p:nvPr/>
        </p:nvSpPr>
        <p:spPr>
          <a:xfrm rot="8082600">
            <a:off x="4218960" y="3985380"/>
            <a:ext cx="1660320" cy="370080"/>
          </a:xfrm>
          <a:custGeom>
            <a:avLst/>
            <a:gdLst/>
            <a:ahLst/>
            <a:cxnLst/>
            <a:rect l="l" t="t" r="r" b="b"/>
            <a:pathLst>
              <a:path w="3484879" h="228600">
                <a:moveTo>
                  <a:pt x="3409366" y="76073"/>
                </a:moveTo>
                <a:lnTo>
                  <a:pt x="3294126" y="76073"/>
                </a:lnTo>
                <a:lnTo>
                  <a:pt x="3294379" y="152273"/>
                </a:lnTo>
                <a:lnTo>
                  <a:pt x="3256280" y="152416"/>
                </a:lnTo>
                <a:lnTo>
                  <a:pt x="3256533" y="228600"/>
                </a:lnTo>
                <a:lnTo>
                  <a:pt x="3484753" y="113411"/>
                </a:lnTo>
                <a:lnTo>
                  <a:pt x="3409366" y="76073"/>
                </a:lnTo>
                <a:close/>
                <a:moveTo>
                  <a:pt x="3256026" y="76216"/>
                </a:moveTo>
                <a:lnTo>
                  <a:pt x="0" y="88519"/>
                </a:lnTo>
                <a:lnTo>
                  <a:pt x="380" y="164719"/>
                </a:lnTo>
                <a:lnTo>
                  <a:pt x="3256280" y="152416"/>
                </a:lnTo>
                <a:lnTo>
                  <a:pt x="3256026" y="76216"/>
                </a:lnTo>
                <a:close/>
                <a:moveTo>
                  <a:pt x="3294126" y="76073"/>
                </a:moveTo>
                <a:lnTo>
                  <a:pt x="3256026" y="76216"/>
                </a:lnTo>
                <a:lnTo>
                  <a:pt x="3256280" y="152416"/>
                </a:lnTo>
                <a:lnTo>
                  <a:pt x="3294379" y="152273"/>
                </a:lnTo>
                <a:lnTo>
                  <a:pt x="3294126" y="76073"/>
                </a:lnTo>
                <a:close/>
                <a:moveTo>
                  <a:pt x="3255772" y="0"/>
                </a:moveTo>
                <a:lnTo>
                  <a:pt x="3256026" y="76216"/>
                </a:lnTo>
                <a:lnTo>
                  <a:pt x="3409366" y="76073"/>
                </a:lnTo>
                <a:lnTo>
                  <a:pt x="3255772" y="0"/>
                </a:lnTo>
                <a:close/>
              </a:path>
            </a:pathLst>
          </a:custGeom>
          <a:solidFill>
            <a:srgbClr val="C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7" name="TextShape 10"/>
          <p:cNvSpPr txBox="1"/>
          <p:nvPr/>
        </p:nvSpPr>
        <p:spPr>
          <a:xfrm>
            <a:off x="4165440" y="6356520"/>
            <a:ext cx="38601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pic>
        <p:nvPicPr>
          <p:cNvPr id="12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70560" cy="464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CustomShape 1"/>
          <p:cNvSpPr/>
          <p:nvPr/>
        </p:nvSpPr>
        <p:spPr>
          <a:xfrm>
            <a:off x="5122560" y="4359240"/>
            <a:ext cx="192000" cy="1616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9" name="CustomShape 2"/>
          <p:cNvSpPr/>
          <p:nvPr/>
        </p:nvSpPr>
        <p:spPr>
          <a:xfrm>
            <a:off x="5025120" y="4667400"/>
            <a:ext cx="192000" cy="1616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0" name="CustomShape 3"/>
          <p:cNvSpPr/>
          <p:nvPr/>
        </p:nvSpPr>
        <p:spPr>
          <a:xfrm>
            <a:off x="5312640" y="4594320"/>
            <a:ext cx="192000" cy="1616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1" name="CustomShape 4"/>
          <p:cNvSpPr/>
          <p:nvPr/>
        </p:nvSpPr>
        <p:spPr>
          <a:xfrm>
            <a:off x="5410080" y="4451400"/>
            <a:ext cx="192000" cy="1616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2" name="CustomShape 5"/>
          <p:cNvSpPr/>
          <p:nvPr/>
        </p:nvSpPr>
        <p:spPr>
          <a:xfrm>
            <a:off x="5793120" y="4522680"/>
            <a:ext cx="192000" cy="1616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3" name="CustomShape 6"/>
          <p:cNvSpPr/>
          <p:nvPr/>
        </p:nvSpPr>
        <p:spPr>
          <a:xfrm>
            <a:off x="5122560" y="4883040"/>
            <a:ext cx="192000" cy="1616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4" name="CustomShape 7"/>
          <p:cNvSpPr/>
          <p:nvPr/>
        </p:nvSpPr>
        <p:spPr>
          <a:xfrm>
            <a:off x="5505600" y="4738680"/>
            <a:ext cx="192000" cy="1616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5" name="CustomShape 8"/>
          <p:cNvSpPr/>
          <p:nvPr/>
        </p:nvSpPr>
        <p:spPr>
          <a:xfrm>
            <a:off x="5793120" y="4307040"/>
            <a:ext cx="192000" cy="1616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6" name="CustomShape 9"/>
          <p:cNvSpPr/>
          <p:nvPr/>
        </p:nvSpPr>
        <p:spPr>
          <a:xfrm>
            <a:off x="5698080" y="4791240"/>
            <a:ext cx="192000" cy="1616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7" name="CustomShape 10"/>
          <p:cNvSpPr/>
          <p:nvPr/>
        </p:nvSpPr>
        <p:spPr>
          <a:xfrm>
            <a:off x="5600640" y="4594320"/>
            <a:ext cx="192000" cy="1616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8" name="CustomShape 11"/>
          <p:cNvSpPr/>
          <p:nvPr/>
        </p:nvSpPr>
        <p:spPr>
          <a:xfrm>
            <a:off x="5505600" y="4378320"/>
            <a:ext cx="192000" cy="1616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9" name="CustomShape 12"/>
          <p:cNvSpPr/>
          <p:nvPr/>
        </p:nvSpPr>
        <p:spPr>
          <a:xfrm>
            <a:off x="5312640" y="4307040"/>
            <a:ext cx="192000" cy="1616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0" name="CustomShape 13"/>
          <p:cNvSpPr/>
          <p:nvPr/>
        </p:nvSpPr>
        <p:spPr>
          <a:xfrm>
            <a:off x="5410080" y="4883040"/>
            <a:ext cx="192000" cy="1616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1" name="CustomShape 14"/>
          <p:cNvSpPr/>
          <p:nvPr/>
        </p:nvSpPr>
        <p:spPr>
          <a:xfrm>
            <a:off x="5410080" y="4575240"/>
            <a:ext cx="192000" cy="1616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2" name="CustomShape 15"/>
          <p:cNvSpPr/>
          <p:nvPr/>
        </p:nvSpPr>
        <p:spPr>
          <a:xfrm>
            <a:off x="5122560" y="4594320"/>
            <a:ext cx="192000" cy="1616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3" name="CustomShape 16"/>
          <p:cNvSpPr/>
          <p:nvPr/>
        </p:nvSpPr>
        <p:spPr>
          <a:xfrm>
            <a:off x="5312640" y="4809960"/>
            <a:ext cx="192000" cy="1616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4" name="CustomShape 17"/>
          <p:cNvSpPr/>
          <p:nvPr/>
        </p:nvSpPr>
        <p:spPr>
          <a:xfrm>
            <a:off x="5217600" y="4954680"/>
            <a:ext cx="192000" cy="1616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" name="Group 18"/>
          <p:cNvGrpSpPr/>
          <p:nvPr/>
        </p:nvGrpSpPr>
        <p:grpSpPr>
          <a:xfrm>
            <a:off x="247680" y="500040"/>
            <a:ext cx="2969280" cy="3766680"/>
            <a:chOff x="185760" y="500040"/>
            <a:chExt cx="2226960" cy="3766680"/>
          </a:xfrm>
        </p:grpSpPr>
        <p:sp>
          <p:nvSpPr>
            <p:cNvPr id="1296" name="CustomShape 19"/>
            <p:cNvSpPr/>
            <p:nvPr/>
          </p:nvSpPr>
          <p:spPr>
            <a:xfrm>
              <a:off x="1897200" y="500040"/>
              <a:ext cx="515520" cy="3766680"/>
            </a:xfrm>
            <a:prstGeom prst="leftBrace">
              <a:avLst>
                <a:gd name="adj1" fmla="val 60846"/>
                <a:gd name="adj2" fmla="val 50000"/>
              </a:avLst>
            </a:prstGeom>
            <a:noFill/>
            <a:ln w="38160">
              <a:solidFill>
                <a:srgbClr val="0020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7" name="CustomShape 20"/>
            <p:cNvSpPr/>
            <p:nvPr/>
          </p:nvSpPr>
          <p:spPr>
            <a:xfrm>
              <a:off x="185760" y="2193840"/>
              <a:ext cx="1040316" cy="706432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2000" b="0" strike="noStrike" spc="-1">
                  <a:solidFill>
                    <a:srgbClr val="002060"/>
                  </a:solidFill>
                  <a:latin typeface="Calibri" panose="020F0502020204030204"/>
                  <a:ea typeface="Heiti SC Light"/>
                </a:rPr>
                <a:t>Стенка </a:t>
              </a:r>
              <a:endParaRPr lang="ru-RU" sz="2000" b="0" strike="noStrike" spc="-1">
                <a:latin typeface="Arial" panose="020B0604020202020204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2000" b="0" strike="noStrike" spc="-1">
                  <a:solidFill>
                    <a:srgbClr val="002060"/>
                  </a:solidFill>
                  <a:latin typeface="Calibri" panose="020F0502020204030204"/>
                  <a:ea typeface="Heiti SC Light"/>
                </a:rPr>
                <a:t>кишечника</a:t>
              </a:r>
              <a:endParaRPr lang="ru-RU" sz="2000" b="0" strike="noStrike" spc="-1">
                <a:latin typeface="Arial" panose="020B0604020202020204"/>
              </a:endParaRP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198720" y="4546440"/>
            <a:ext cx="4480800" cy="706432"/>
            <a:chOff x="149040" y="4546440"/>
            <a:chExt cx="3360600" cy="706432"/>
          </a:xfrm>
        </p:grpSpPr>
        <p:sp>
          <p:nvSpPr>
            <p:cNvPr id="1299" name="CustomShape 22"/>
            <p:cNvSpPr/>
            <p:nvPr/>
          </p:nvSpPr>
          <p:spPr>
            <a:xfrm>
              <a:off x="149040" y="4546440"/>
              <a:ext cx="1040316" cy="706432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2000" b="0" strike="noStrike" spc="-1">
                  <a:solidFill>
                    <a:srgbClr val="002060"/>
                  </a:solidFill>
                  <a:latin typeface="Calibri" panose="020F0502020204030204"/>
                  <a:ea typeface="Heiti SC Light"/>
                </a:rPr>
                <a:t>Просвет </a:t>
              </a:r>
              <a:endParaRPr lang="ru-RU" sz="2000" b="0" strike="noStrike" spc="-1">
                <a:latin typeface="Arial" panose="020B0604020202020204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2000" b="0" strike="noStrike" spc="-1">
                  <a:solidFill>
                    <a:srgbClr val="002060"/>
                  </a:solidFill>
                  <a:latin typeface="Calibri" panose="020F0502020204030204"/>
                  <a:ea typeface="Heiti SC Light"/>
                </a:rPr>
                <a:t>кишечника</a:t>
              </a:r>
              <a:endParaRPr lang="ru-RU" sz="2000" b="0" strike="noStrike" spc="-1">
                <a:latin typeface="Arial" panose="020B0604020202020204"/>
              </a:endParaRPr>
            </a:p>
          </p:txBody>
        </p:sp>
        <p:sp>
          <p:nvSpPr>
            <p:cNvPr id="1300" name="Line 23"/>
            <p:cNvSpPr/>
            <p:nvPr/>
          </p:nvSpPr>
          <p:spPr>
            <a:xfrm>
              <a:off x="1817640" y="4776480"/>
              <a:ext cx="1692000" cy="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01" name="CustomShape 24"/>
          <p:cNvSpPr/>
          <p:nvPr/>
        </p:nvSpPr>
        <p:spPr>
          <a:xfrm>
            <a:off x="8234400" y="2828880"/>
            <a:ext cx="2577107" cy="100548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720" tIns="40680" rIns="81720" bIns="406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CC3399"/>
                </a:solidFill>
                <a:latin typeface="Calibri" panose="020F0502020204030204"/>
                <a:ea typeface="Heiti SC Light"/>
              </a:rPr>
              <a:t>Опиатные рецепторы </a:t>
            </a:r>
            <a:endParaRPr lang="ru-RU" sz="20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CC3399"/>
                </a:solidFill>
                <a:latin typeface="Calibri" panose="020F0502020204030204"/>
                <a:ea typeface="Heiti SC Light"/>
              </a:rPr>
              <a:t>нервных сплетений  </a:t>
            </a:r>
            <a:endParaRPr lang="ru-RU" sz="20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CC3399"/>
                </a:solidFill>
                <a:latin typeface="Calibri" panose="020F0502020204030204"/>
                <a:ea typeface="Heiti SC Light"/>
              </a:rPr>
              <a:t>кишечника</a:t>
            </a:r>
            <a:endParaRPr lang="ru-RU" sz="2000" b="0" strike="noStrike" spc="-1">
              <a:latin typeface="Arial" panose="020B0604020202020204"/>
            </a:endParaRPr>
          </a:p>
        </p:txBody>
      </p:sp>
      <p:sp>
        <p:nvSpPr>
          <p:cNvPr id="1302" name="CustomShape 25"/>
          <p:cNvSpPr/>
          <p:nvPr/>
        </p:nvSpPr>
        <p:spPr>
          <a:xfrm>
            <a:off x="8633760" y="4791240"/>
            <a:ext cx="192000" cy="1616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3" name="CustomShape 26"/>
          <p:cNvSpPr/>
          <p:nvPr/>
        </p:nvSpPr>
        <p:spPr>
          <a:xfrm>
            <a:off x="8864640" y="4740120"/>
            <a:ext cx="1728960" cy="69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  <a:ea typeface="Heiti SC Light"/>
              </a:rPr>
              <a:t>Молекула опиоида</a:t>
            </a:r>
            <a:endParaRPr lang="ru-RU" sz="2000" b="0" strike="noStrike" spc="-1">
              <a:latin typeface="Arial" panose="020B0604020202020204"/>
            </a:endParaRPr>
          </a:p>
        </p:txBody>
      </p:sp>
      <p:grpSp>
        <p:nvGrpSpPr>
          <p:cNvPr id="4" name="Group 27"/>
          <p:cNvGrpSpPr/>
          <p:nvPr/>
        </p:nvGrpSpPr>
        <p:grpSpPr>
          <a:xfrm>
            <a:off x="3060480" y="662040"/>
            <a:ext cx="5295840" cy="5199840"/>
            <a:chOff x="2295360" y="662040"/>
            <a:chExt cx="3971880" cy="5199840"/>
          </a:xfrm>
        </p:grpSpPr>
        <p:sp>
          <p:nvSpPr>
            <p:cNvPr id="1305" name="CustomShape 28"/>
            <p:cNvSpPr/>
            <p:nvPr/>
          </p:nvSpPr>
          <p:spPr>
            <a:xfrm>
              <a:off x="2800440" y="690480"/>
              <a:ext cx="734760" cy="2085480"/>
            </a:xfrm>
            <a:custGeom>
              <a:avLst/>
              <a:gdLst/>
              <a:ahLst/>
              <a:cxnLst/>
              <a:rect l="l" t="t" r="r" b="b"/>
              <a:pathLst>
                <a:path w="736092" h="2084832">
                  <a:moveTo>
                    <a:pt x="630936" y="0"/>
                  </a:moveTo>
                  <a:cubicBezTo>
                    <a:pt x="683514" y="384048"/>
                    <a:pt x="736092" y="768096"/>
                    <a:pt x="630936" y="1115568"/>
                  </a:cubicBezTo>
                  <a:cubicBezTo>
                    <a:pt x="525780" y="1463040"/>
                    <a:pt x="0" y="2084832"/>
                    <a:pt x="0" y="2084832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6" name="CustomShape 29"/>
            <p:cNvSpPr/>
            <p:nvPr/>
          </p:nvSpPr>
          <p:spPr>
            <a:xfrm>
              <a:off x="3503520" y="1249200"/>
              <a:ext cx="320400" cy="364680"/>
            </a:xfrm>
            <a:custGeom>
              <a:avLst/>
              <a:gdLst/>
              <a:ahLst/>
              <a:cxnLst/>
              <a:rect l="l" t="t" r="r" b="b"/>
              <a:pathLst>
                <a:path w="320040" h="365760">
                  <a:moveTo>
                    <a:pt x="0" y="0"/>
                  </a:moveTo>
                  <a:cubicBezTo>
                    <a:pt x="9906" y="42672"/>
                    <a:pt x="19812" y="85344"/>
                    <a:pt x="73152" y="146304"/>
                  </a:cubicBezTo>
                  <a:cubicBezTo>
                    <a:pt x="126492" y="207264"/>
                    <a:pt x="320040" y="365760"/>
                    <a:pt x="320040" y="365760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7" name="CustomShape 30"/>
            <p:cNvSpPr/>
            <p:nvPr/>
          </p:nvSpPr>
          <p:spPr>
            <a:xfrm>
              <a:off x="3046320" y="965160"/>
              <a:ext cx="420480" cy="304560"/>
            </a:xfrm>
            <a:custGeom>
              <a:avLst/>
              <a:gdLst/>
              <a:ahLst/>
              <a:cxnLst/>
              <a:rect l="l" t="t" r="r" b="b"/>
              <a:pathLst>
                <a:path w="420624" h="304800">
                  <a:moveTo>
                    <a:pt x="420624" y="0"/>
                  </a:moveTo>
                  <a:cubicBezTo>
                    <a:pt x="394716" y="93726"/>
                    <a:pt x="368808" y="187452"/>
                    <a:pt x="320040" y="237744"/>
                  </a:cubicBezTo>
                  <a:cubicBezTo>
                    <a:pt x="271272" y="288036"/>
                    <a:pt x="181356" y="298704"/>
                    <a:pt x="128016" y="301752"/>
                  </a:cubicBezTo>
                  <a:cubicBezTo>
                    <a:pt x="74676" y="304800"/>
                    <a:pt x="0" y="256032"/>
                    <a:pt x="0" y="256032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8" name="CustomShape 31"/>
            <p:cNvSpPr/>
            <p:nvPr/>
          </p:nvSpPr>
          <p:spPr>
            <a:xfrm>
              <a:off x="3168720" y="2144880"/>
              <a:ext cx="236160" cy="599760"/>
            </a:xfrm>
            <a:custGeom>
              <a:avLst/>
              <a:gdLst/>
              <a:ahLst/>
              <a:cxnLst/>
              <a:rect l="l" t="t" r="r" b="b"/>
              <a:pathLst>
                <a:path w="236220" h="598932">
                  <a:moveTo>
                    <a:pt x="115824" y="0"/>
                  </a:moveTo>
                  <a:cubicBezTo>
                    <a:pt x="64008" y="76962"/>
                    <a:pt x="12192" y="153924"/>
                    <a:pt x="6096" y="228600"/>
                  </a:cubicBezTo>
                  <a:cubicBezTo>
                    <a:pt x="0" y="303276"/>
                    <a:pt x="53340" y="393192"/>
                    <a:pt x="79248" y="448056"/>
                  </a:cubicBezTo>
                  <a:cubicBezTo>
                    <a:pt x="105156" y="502920"/>
                    <a:pt x="137160" y="533400"/>
                    <a:pt x="161544" y="557784"/>
                  </a:cubicBezTo>
                  <a:cubicBezTo>
                    <a:pt x="185928" y="582168"/>
                    <a:pt x="214884" y="589788"/>
                    <a:pt x="225552" y="594360"/>
                  </a:cubicBezTo>
                  <a:cubicBezTo>
                    <a:pt x="236220" y="598932"/>
                    <a:pt x="230886" y="592074"/>
                    <a:pt x="225552" y="585216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9" name="CustomShape 32"/>
            <p:cNvSpPr/>
            <p:nvPr/>
          </p:nvSpPr>
          <p:spPr>
            <a:xfrm>
              <a:off x="3000240" y="2529000"/>
              <a:ext cx="139320" cy="1037880"/>
            </a:xfrm>
            <a:custGeom>
              <a:avLst/>
              <a:gdLst/>
              <a:ahLst/>
              <a:cxnLst/>
              <a:rect l="l" t="t" r="r" b="b"/>
              <a:pathLst>
                <a:path w="138684" h="1078992">
                  <a:moveTo>
                    <a:pt x="0" y="0"/>
                  </a:moveTo>
                  <a:cubicBezTo>
                    <a:pt x="49530" y="170688"/>
                    <a:pt x="99060" y="341376"/>
                    <a:pt x="118872" y="521208"/>
                  </a:cubicBezTo>
                  <a:cubicBezTo>
                    <a:pt x="138684" y="701040"/>
                    <a:pt x="128778" y="890016"/>
                    <a:pt x="118872" y="1078992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0" name="CustomShape 33"/>
            <p:cNvSpPr/>
            <p:nvPr/>
          </p:nvSpPr>
          <p:spPr>
            <a:xfrm>
              <a:off x="2644920" y="2852640"/>
              <a:ext cx="142560" cy="618840"/>
            </a:xfrm>
            <a:custGeom>
              <a:avLst/>
              <a:gdLst/>
              <a:ahLst/>
              <a:cxnLst/>
              <a:rect l="l" t="t" r="r" b="b"/>
              <a:pathLst>
                <a:path w="143256" h="618744">
                  <a:moveTo>
                    <a:pt x="64008" y="618744"/>
                  </a:moveTo>
                  <a:cubicBezTo>
                    <a:pt x="80010" y="557022"/>
                    <a:pt x="96012" y="495300"/>
                    <a:pt x="100584" y="435864"/>
                  </a:cubicBezTo>
                  <a:cubicBezTo>
                    <a:pt x="105156" y="376428"/>
                    <a:pt x="105156" y="310896"/>
                    <a:pt x="91440" y="262128"/>
                  </a:cubicBezTo>
                  <a:cubicBezTo>
                    <a:pt x="77724" y="213360"/>
                    <a:pt x="32004" y="182880"/>
                    <a:pt x="18288" y="143256"/>
                  </a:cubicBezTo>
                  <a:cubicBezTo>
                    <a:pt x="4572" y="103632"/>
                    <a:pt x="0" y="47244"/>
                    <a:pt x="9144" y="24384"/>
                  </a:cubicBezTo>
                  <a:cubicBezTo>
                    <a:pt x="18288" y="1524"/>
                    <a:pt x="51816" y="0"/>
                    <a:pt x="73152" y="6096"/>
                  </a:cubicBezTo>
                  <a:cubicBezTo>
                    <a:pt x="94488" y="12192"/>
                    <a:pt x="131064" y="30480"/>
                    <a:pt x="137160" y="60960"/>
                  </a:cubicBezTo>
                  <a:cubicBezTo>
                    <a:pt x="143256" y="91440"/>
                    <a:pt x="118872" y="160020"/>
                    <a:pt x="109728" y="188976"/>
                  </a:cubicBezTo>
                  <a:cubicBezTo>
                    <a:pt x="100584" y="217932"/>
                    <a:pt x="82296" y="234696"/>
                    <a:pt x="82296" y="234696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1" name="CustomShape 34"/>
            <p:cNvSpPr/>
            <p:nvPr/>
          </p:nvSpPr>
          <p:spPr>
            <a:xfrm>
              <a:off x="2735280" y="2081160"/>
              <a:ext cx="864720" cy="1161720"/>
            </a:xfrm>
            <a:custGeom>
              <a:avLst/>
              <a:gdLst/>
              <a:ahLst/>
              <a:cxnLst/>
              <a:rect l="l" t="t" r="r" b="b"/>
              <a:pathLst>
                <a:path w="865632" h="1161288">
                  <a:moveTo>
                    <a:pt x="0" y="1033272"/>
                  </a:moveTo>
                  <a:cubicBezTo>
                    <a:pt x="14478" y="1078992"/>
                    <a:pt x="28956" y="1124712"/>
                    <a:pt x="73152" y="1143000"/>
                  </a:cubicBezTo>
                  <a:cubicBezTo>
                    <a:pt x="117348" y="1161288"/>
                    <a:pt x="192024" y="1149096"/>
                    <a:pt x="265176" y="1143000"/>
                  </a:cubicBezTo>
                  <a:cubicBezTo>
                    <a:pt x="338328" y="1136904"/>
                    <a:pt x="437388" y="1135380"/>
                    <a:pt x="512064" y="1106424"/>
                  </a:cubicBezTo>
                  <a:cubicBezTo>
                    <a:pt x="586740" y="1077468"/>
                    <a:pt x="664464" y="1013460"/>
                    <a:pt x="713232" y="969264"/>
                  </a:cubicBezTo>
                  <a:cubicBezTo>
                    <a:pt x="762000" y="925068"/>
                    <a:pt x="781812" y="906780"/>
                    <a:pt x="804672" y="841248"/>
                  </a:cubicBezTo>
                  <a:cubicBezTo>
                    <a:pt x="827532" y="775716"/>
                    <a:pt x="841248" y="653796"/>
                    <a:pt x="850392" y="576072"/>
                  </a:cubicBezTo>
                  <a:cubicBezTo>
                    <a:pt x="859536" y="498348"/>
                    <a:pt x="865632" y="451104"/>
                    <a:pt x="859536" y="374904"/>
                  </a:cubicBezTo>
                  <a:cubicBezTo>
                    <a:pt x="853440" y="298704"/>
                    <a:pt x="822960" y="173736"/>
                    <a:pt x="813816" y="118872"/>
                  </a:cubicBezTo>
                  <a:cubicBezTo>
                    <a:pt x="804672" y="64008"/>
                    <a:pt x="819912" y="65532"/>
                    <a:pt x="804672" y="45720"/>
                  </a:cubicBezTo>
                  <a:cubicBezTo>
                    <a:pt x="789432" y="25908"/>
                    <a:pt x="755904" y="12954"/>
                    <a:pt x="722376" y="0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2" name="CustomShape 35"/>
            <p:cNvSpPr/>
            <p:nvPr/>
          </p:nvSpPr>
          <p:spPr>
            <a:xfrm>
              <a:off x="3603600" y="2100240"/>
              <a:ext cx="512280" cy="493200"/>
            </a:xfrm>
            <a:custGeom>
              <a:avLst/>
              <a:gdLst/>
              <a:ahLst/>
              <a:cxnLst/>
              <a:rect l="l" t="t" r="r" b="b"/>
              <a:pathLst>
                <a:path w="512064" h="493776">
                  <a:moveTo>
                    <a:pt x="0" y="493776"/>
                  </a:moveTo>
                  <a:cubicBezTo>
                    <a:pt x="35052" y="422148"/>
                    <a:pt x="70104" y="350520"/>
                    <a:pt x="100584" y="301752"/>
                  </a:cubicBezTo>
                  <a:cubicBezTo>
                    <a:pt x="131064" y="252984"/>
                    <a:pt x="138684" y="245364"/>
                    <a:pt x="182880" y="201168"/>
                  </a:cubicBezTo>
                  <a:cubicBezTo>
                    <a:pt x="227076" y="156972"/>
                    <a:pt x="326136" y="68580"/>
                    <a:pt x="365760" y="36576"/>
                  </a:cubicBezTo>
                  <a:cubicBezTo>
                    <a:pt x="405384" y="4572"/>
                    <a:pt x="396240" y="15240"/>
                    <a:pt x="420624" y="9144"/>
                  </a:cubicBezTo>
                  <a:cubicBezTo>
                    <a:pt x="445008" y="3048"/>
                    <a:pt x="478536" y="1524"/>
                    <a:pt x="512064" y="0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3" name="CustomShape 36"/>
            <p:cNvSpPr/>
            <p:nvPr/>
          </p:nvSpPr>
          <p:spPr>
            <a:xfrm>
              <a:off x="3430440" y="2949480"/>
              <a:ext cx="328320" cy="128160"/>
            </a:xfrm>
            <a:custGeom>
              <a:avLst/>
              <a:gdLst/>
              <a:ahLst/>
              <a:cxnLst/>
              <a:rect l="l" t="t" r="r" b="b"/>
              <a:pathLst>
                <a:path w="329184" h="128016">
                  <a:moveTo>
                    <a:pt x="0" y="128016"/>
                  </a:moveTo>
                  <a:lnTo>
                    <a:pt x="329184" y="0"/>
                  </a:ln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4" name="CustomShape 37"/>
            <p:cNvSpPr/>
            <p:nvPr/>
          </p:nvSpPr>
          <p:spPr>
            <a:xfrm>
              <a:off x="4033800" y="2843280"/>
              <a:ext cx="729720" cy="340920"/>
            </a:xfrm>
            <a:custGeom>
              <a:avLst/>
              <a:gdLst/>
              <a:ahLst/>
              <a:cxnLst/>
              <a:rect l="l" t="t" r="r" b="b"/>
              <a:pathLst>
                <a:path w="729996" h="341376">
                  <a:moveTo>
                    <a:pt x="0" y="124968"/>
                  </a:moveTo>
                  <a:cubicBezTo>
                    <a:pt x="48006" y="127254"/>
                    <a:pt x="96012" y="129540"/>
                    <a:pt x="128016" y="143256"/>
                  </a:cubicBezTo>
                  <a:cubicBezTo>
                    <a:pt x="160020" y="156972"/>
                    <a:pt x="163068" y="182880"/>
                    <a:pt x="192024" y="207264"/>
                  </a:cubicBezTo>
                  <a:cubicBezTo>
                    <a:pt x="220980" y="231648"/>
                    <a:pt x="259080" y="268224"/>
                    <a:pt x="301752" y="289560"/>
                  </a:cubicBezTo>
                  <a:cubicBezTo>
                    <a:pt x="344424" y="310896"/>
                    <a:pt x="414528" y="329184"/>
                    <a:pt x="448056" y="335280"/>
                  </a:cubicBezTo>
                  <a:cubicBezTo>
                    <a:pt x="481584" y="341376"/>
                    <a:pt x="486156" y="336804"/>
                    <a:pt x="502920" y="326136"/>
                  </a:cubicBezTo>
                  <a:cubicBezTo>
                    <a:pt x="519684" y="315468"/>
                    <a:pt x="539496" y="294132"/>
                    <a:pt x="548640" y="271272"/>
                  </a:cubicBezTo>
                  <a:cubicBezTo>
                    <a:pt x="557784" y="248412"/>
                    <a:pt x="554736" y="220980"/>
                    <a:pt x="557784" y="188976"/>
                  </a:cubicBezTo>
                  <a:cubicBezTo>
                    <a:pt x="560832" y="156972"/>
                    <a:pt x="557784" y="109728"/>
                    <a:pt x="566928" y="79248"/>
                  </a:cubicBezTo>
                  <a:cubicBezTo>
                    <a:pt x="576072" y="48768"/>
                    <a:pt x="591312" y="12192"/>
                    <a:pt x="612648" y="6096"/>
                  </a:cubicBezTo>
                  <a:cubicBezTo>
                    <a:pt x="633984" y="0"/>
                    <a:pt x="676656" y="18288"/>
                    <a:pt x="694944" y="42672"/>
                  </a:cubicBezTo>
                  <a:cubicBezTo>
                    <a:pt x="713232" y="67056"/>
                    <a:pt x="729996" y="124968"/>
                    <a:pt x="722376" y="152400"/>
                  </a:cubicBezTo>
                  <a:cubicBezTo>
                    <a:pt x="714756" y="179832"/>
                    <a:pt x="675132" y="198120"/>
                    <a:pt x="649224" y="207264"/>
                  </a:cubicBezTo>
                  <a:cubicBezTo>
                    <a:pt x="623316" y="216408"/>
                    <a:pt x="595122" y="211836"/>
                    <a:pt x="566928" y="207264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5" name="CustomShape 38"/>
            <p:cNvSpPr/>
            <p:nvPr/>
          </p:nvSpPr>
          <p:spPr>
            <a:xfrm>
              <a:off x="4390920" y="3187800"/>
              <a:ext cx="118800" cy="356760"/>
            </a:xfrm>
            <a:custGeom>
              <a:avLst/>
              <a:gdLst/>
              <a:ahLst/>
              <a:cxnLst/>
              <a:rect l="l" t="t" r="r" b="b"/>
              <a:pathLst>
                <a:path w="118872" h="356616">
                  <a:moveTo>
                    <a:pt x="118872" y="0"/>
                  </a:moveTo>
                  <a:cubicBezTo>
                    <a:pt x="99822" y="31242"/>
                    <a:pt x="80772" y="62484"/>
                    <a:pt x="64008" y="100584"/>
                  </a:cubicBezTo>
                  <a:cubicBezTo>
                    <a:pt x="47244" y="138684"/>
                    <a:pt x="28956" y="185928"/>
                    <a:pt x="18288" y="228600"/>
                  </a:cubicBezTo>
                  <a:cubicBezTo>
                    <a:pt x="7620" y="271272"/>
                    <a:pt x="3810" y="313944"/>
                    <a:pt x="0" y="356616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6" name="CustomShape 39"/>
            <p:cNvSpPr/>
            <p:nvPr/>
          </p:nvSpPr>
          <p:spPr>
            <a:xfrm>
              <a:off x="4894200" y="2830680"/>
              <a:ext cx="533160" cy="750600"/>
            </a:xfrm>
            <a:custGeom>
              <a:avLst/>
              <a:gdLst/>
              <a:ahLst/>
              <a:cxnLst/>
              <a:rect l="l" t="t" r="r" b="b"/>
              <a:pathLst>
                <a:path w="533400" h="749808">
                  <a:moveTo>
                    <a:pt x="0" y="749808"/>
                  </a:moveTo>
                  <a:cubicBezTo>
                    <a:pt x="76200" y="694944"/>
                    <a:pt x="152400" y="640080"/>
                    <a:pt x="201168" y="585216"/>
                  </a:cubicBezTo>
                  <a:cubicBezTo>
                    <a:pt x="249936" y="530352"/>
                    <a:pt x="266700" y="472440"/>
                    <a:pt x="292608" y="420624"/>
                  </a:cubicBezTo>
                  <a:cubicBezTo>
                    <a:pt x="318516" y="368808"/>
                    <a:pt x="347472" y="324612"/>
                    <a:pt x="356616" y="274320"/>
                  </a:cubicBezTo>
                  <a:cubicBezTo>
                    <a:pt x="365760" y="224028"/>
                    <a:pt x="329184" y="164592"/>
                    <a:pt x="347472" y="118872"/>
                  </a:cubicBezTo>
                  <a:cubicBezTo>
                    <a:pt x="365760" y="73152"/>
                    <a:pt x="435864" y="0"/>
                    <a:pt x="466344" y="0"/>
                  </a:cubicBezTo>
                  <a:cubicBezTo>
                    <a:pt x="496824" y="0"/>
                    <a:pt x="533400" y="91440"/>
                    <a:pt x="530352" y="118872"/>
                  </a:cubicBezTo>
                  <a:cubicBezTo>
                    <a:pt x="527304" y="146304"/>
                    <a:pt x="475488" y="144780"/>
                    <a:pt x="448056" y="164592"/>
                  </a:cubicBezTo>
                  <a:cubicBezTo>
                    <a:pt x="420624" y="184404"/>
                    <a:pt x="381000" y="225552"/>
                    <a:pt x="365760" y="237744"/>
                  </a:cubicBezTo>
                  <a:cubicBezTo>
                    <a:pt x="350520" y="249936"/>
                    <a:pt x="353568" y="243840"/>
                    <a:pt x="356616" y="237744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7" name="CustomShape 40"/>
            <p:cNvSpPr/>
            <p:nvPr/>
          </p:nvSpPr>
          <p:spPr>
            <a:xfrm>
              <a:off x="4770360" y="2925720"/>
              <a:ext cx="461520" cy="331560"/>
            </a:xfrm>
            <a:custGeom>
              <a:avLst/>
              <a:gdLst/>
              <a:ahLst/>
              <a:cxnLst/>
              <a:rect l="l" t="t" r="r" b="b"/>
              <a:pathLst>
                <a:path w="461772" h="332232">
                  <a:moveTo>
                    <a:pt x="461772" y="252984"/>
                  </a:moveTo>
                  <a:cubicBezTo>
                    <a:pt x="432054" y="286512"/>
                    <a:pt x="402336" y="320040"/>
                    <a:pt x="370332" y="326136"/>
                  </a:cubicBezTo>
                  <a:cubicBezTo>
                    <a:pt x="338328" y="332232"/>
                    <a:pt x="303276" y="306324"/>
                    <a:pt x="269748" y="289560"/>
                  </a:cubicBezTo>
                  <a:cubicBezTo>
                    <a:pt x="236220" y="272796"/>
                    <a:pt x="199644" y="257556"/>
                    <a:pt x="169164" y="225552"/>
                  </a:cubicBezTo>
                  <a:cubicBezTo>
                    <a:pt x="138684" y="193548"/>
                    <a:pt x="112776" y="132588"/>
                    <a:pt x="86868" y="97536"/>
                  </a:cubicBezTo>
                  <a:cubicBezTo>
                    <a:pt x="60960" y="62484"/>
                    <a:pt x="27432" y="30480"/>
                    <a:pt x="13716" y="15240"/>
                  </a:cubicBezTo>
                  <a:cubicBezTo>
                    <a:pt x="0" y="0"/>
                    <a:pt x="2286" y="3048"/>
                    <a:pt x="4572" y="6096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8" name="CustomShape 41"/>
            <p:cNvSpPr/>
            <p:nvPr/>
          </p:nvSpPr>
          <p:spPr>
            <a:xfrm>
              <a:off x="4908600" y="2008080"/>
              <a:ext cx="294840" cy="1006200"/>
            </a:xfrm>
            <a:custGeom>
              <a:avLst/>
              <a:gdLst/>
              <a:ahLst/>
              <a:cxnLst/>
              <a:rect l="l" t="t" r="r" b="b"/>
              <a:pathLst>
                <a:path w="295656" h="1005840">
                  <a:moveTo>
                    <a:pt x="140208" y="0"/>
                  </a:moveTo>
                  <a:cubicBezTo>
                    <a:pt x="91440" y="25908"/>
                    <a:pt x="42672" y="51816"/>
                    <a:pt x="21336" y="100584"/>
                  </a:cubicBezTo>
                  <a:cubicBezTo>
                    <a:pt x="0" y="149352"/>
                    <a:pt x="10668" y="214884"/>
                    <a:pt x="12192" y="292608"/>
                  </a:cubicBezTo>
                  <a:cubicBezTo>
                    <a:pt x="13716" y="370332"/>
                    <a:pt x="12192" y="495300"/>
                    <a:pt x="30480" y="566928"/>
                  </a:cubicBezTo>
                  <a:cubicBezTo>
                    <a:pt x="48768" y="638556"/>
                    <a:pt x="85344" y="664464"/>
                    <a:pt x="121920" y="722376"/>
                  </a:cubicBezTo>
                  <a:cubicBezTo>
                    <a:pt x="158496" y="780288"/>
                    <a:pt x="220980" y="867156"/>
                    <a:pt x="249936" y="914400"/>
                  </a:cubicBezTo>
                  <a:cubicBezTo>
                    <a:pt x="278892" y="961644"/>
                    <a:pt x="287274" y="983742"/>
                    <a:pt x="295656" y="1005840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9" name="CustomShape 42"/>
            <p:cNvSpPr/>
            <p:nvPr/>
          </p:nvSpPr>
          <p:spPr>
            <a:xfrm>
              <a:off x="3909960" y="1901880"/>
              <a:ext cx="686880" cy="869760"/>
            </a:xfrm>
            <a:custGeom>
              <a:avLst/>
              <a:gdLst/>
              <a:ahLst/>
              <a:cxnLst/>
              <a:rect l="l" t="t" r="r" b="b"/>
              <a:pathLst>
                <a:path w="687387" h="869157">
                  <a:moveTo>
                    <a:pt x="0" y="869157"/>
                  </a:moveTo>
                  <a:cubicBezTo>
                    <a:pt x="14684" y="792163"/>
                    <a:pt x="29369" y="715170"/>
                    <a:pt x="66675" y="631032"/>
                  </a:cubicBezTo>
                  <a:cubicBezTo>
                    <a:pt x="103981" y="546895"/>
                    <a:pt x="164306" y="450851"/>
                    <a:pt x="223837" y="364332"/>
                  </a:cubicBezTo>
                  <a:cubicBezTo>
                    <a:pt x="283368" y="277813"/>
                    <a:pt x="373062" y="169863"/>
                    <a:pt x="423862" y="111919"/>
                  </a:cubicBezTo>
                  <a:cubicBezTo>
                    <a:pt x="474662" y="53975"/>
                    <a:pt x="495300" y="33338"/>
                    <a:pt x="528637" y="16669"/>
                  </a:cubicBezTo>
                  <a:cubicBezTo>
                    <a:pt x="561974" y="0"/>
                    <a:pt x="597693" y="795"/>
                    <a:pt x="623887" y="11907"/>
                  </a:cubicBezTo>
                  <a:cubicBezTo>
                    <a:pt x="650081" y="23019"/>
                    <a:pt x="687387" y="61119"/>
                    <a:pt x="685800" y="83344"/>
                  </a:cubicBezTo>
                  <a:cubicBezTo>
                    <a:pt x="684213" y="105569"/>
                    <a:pt x="641349" y="133351"/>
                    <a:pt x="614362" y="145257"/>
                  </a:cubicBezTo>
                  <a:cubicBezTo>
                    <a:pt x="587375" y="157163"/>
                    <a:pt x="554831" y="160338"/>
                    <a:pt x="523875" y="154782"/>
                  </a:cubicBezTo>
                  <a:cubicBezTo>
                    <a:pt x="492919" y="149226"/>
                    <a:pt x="460772" y="130572"/>
                    <a:pt x="428625" y="111919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0" name="CustomShape 43"/>
            <p:cNvSpPr/>
            <p:nvPr/>
          </p:nvSpPr>
          <p:spPr>
            <a:xfrm>
              <a:off x="4500720" y="1927080"/>
              <a:ext cx="720360" cy="174240"/>
            </a:xfrm>
            <a:custGeom>
              <a:avLst/>
              <a:gdLst/>
              <a:ahLst/>
              <a:cxnLst/>
              <a:rect l="l" t="t" r="r" b="b"/>
              <a:pathLst>
                <a:path w="720725" h="173831">
                  <a:moveTo>
                    <a:pt x="0" y="173037"/>
                  </a:moveTo>
                  <a:lnTo>
                    <a:pt x="185737" y="168275"/>
                  </a:lnTo>
                  <a:cubicBezTo>
                    <a:pt x="230187" y="167481"/>
                    <a:pt x="225425" y="173831"/>
                    <a:pt x="266700" y="168275"/>
                  </a:cubicBezTo>
                  <a:cubicBezTo>
                    <a:pt x="307975" y="162719"/>
                    <a:pt x="387350" y="149224"/>
                    <a:pt x="433387" y="134937"/>
                  </a:cubicBezTo>
                  <a:cubicBezTo>
                    <a:pt x="479424" y="120650"/>
                    <a:pt x="512763" y="103187"/>
                    <a:pt x="542925" y="82550"/>
                  </a:cubicBezTo>
                  <a:cubicBezTo>
                    <a:pt x="573087" y="61913"/>
                    <a:pt x="588168" y="22224"/>
                    <a:pt x="614362" y="11112"/>
                  </a:cubicBezTo>
                  <a:cubicBezTo>
                    <a:pt x="640556" y="0"/>
                    <a:pt x="683418" y="2381"/>
                    <a:pt x="700087" y="15875"/>
                  </a:cubicBezTo>
                  <a:cubicBezTo>
                    <a:pt x="716756" y="29369"/>
                    <a:pt x="720725" y="71438"/>
                    <a:pt x="714375" y="92075"/>
                  </a:cubicBezTo>
                  <a:cubicBezTo>
                    <a:pt x="708025" y="112712"/>
                    <a:pt x="685799" y="133350"/>
                    <a:pt x="661987" y="139700"/>
                  </a:cubicBezTo>
                  <a:cubicBezTo>
                    <a:pt x="638175" y="146050"/>
                    <a:pt x="592137" y="141287"/>
                    <a:pt x="571500" y="130175"/>
                  </a:cubicBezTo>
                  <a:cubicBezTo>
                    <a:pt x="550863" y="119063"/>
                    <a:pt x="544512" y="96044"/>
                    <a:pt x="538162" y="73025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1" name="CustomShape 44"/>
            <p:cNvSpPr/>
            <p:nvPr/>
          </p:nvSpPr>
          <p:spPr>
            <a:xfrm>
              <a:off x="3662280" y="1927080"/>
              <a:ext cx="544320" cy="150480"/>
            </a:xfrm>
            <a:custGeom>
              <a:avLst/>
              <a:gdLst/>
              <a:ahLst/>
              <a:cxnLst/>
              <a:rect l="l" t="t" r="r" b="b"/>
              <a:pathLst>
                <a:path w="543719" h="149226">
                  <a:moveTo>
                    <a:pt x="0" y="129382"/>
                  </a:moveTo>
                  <a:cubicBezTo>
                    <a:pt x="15081" y="100410"/>
                    <a:pt x="30163" y="71438"/>
                    <a:pt x="66675" y="57944"/>
                  </a:cubicBezTo>
                  <a:cubicBezTo>
                    <a:pt x="103188" y="44450"/>
                    <a:pt x="168275" y="49213"/>
                    <a:pt x="219075" y="48419"/>
                  </a:cubicBezTo>
                  <a:cubicBezTo>
                    <a:pt x="269875" y="47625"/>
                    <a:pt x="330994" y="61119"/>
                    <a:pt x="371475" y="53182"/>
                  </a:cubicBezTo>
                  <a:cubicBezTo>
                    <a:pt x="411956" y="45245"/>
                    <a:pt x="434975" y="0"/>
                    <a:pt x="461962" y="794"/>
                  </a:cubicBezTo>
                  <a:cubicBezTo>
                    <a:pt x="488949" y="1588"/>
                    <a:pt x="523081" y="37307"/>
                    <a:pt x="533400" y="57944"/>
                  </a:cubicBezTo>
                  <a:cubicBezTo>
                    <a:pt x="543719" y="78582"/>
                    <a:pt x="537369" y="111125"/>
                    <a:pt x="523875" y="124619"/>
                  </a:cubicBezTo>
                  <a:cubicBezTo>
                    <a:pt x="510381" y="138113"/>
                    <a:pt x="481012" y="149226"/>
                    <a:pt x="452437" y="138907"/>
                  </a:cubicBezTo>
                  <a:cubicBezTo>
                    <a:pt x="423862" y="128588"/>
                    <a:pt x="352425" y="62707"/>
                    <a:pt x="352425" y="62707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2" name="CustomShape 45"/>
            <p:cNvSpPr/>
            <p:nvPr/>
          </p:nvSpPr>
          <p:spPr>
            <a:xfrm>
              <a:off x="3048120" y="1920960"/>
              <a:ext cx="601200" cy="158400"/>
            </a:xfrm>
            <a:custGeom>
              <a:avLst/>
              <a:gdLst/>
              <a:ahLst/>
              <a:cxnLst/>
              <a:rect l="l" t="t" r="r" b="b"/>
              <a:pathLst>
                <a:path w="602456" h="158750">
                  <a:moveTo>
                    <a:pt x="0" y="118269"/>
                  </a:moveTo>
                  <a:lnTo>
                    <a:pt x="323850" y="123031"/>
                  </a:lnTo>
                  <a:cubicBezTo>
                    <a:pt x="387350" y="122237"/>
                    <a:pt x="365125" y="119062"/>
                    <a:pt x="381000" y="113506"/>
                  </a:cubicBezTo>
                  <a:cubicBezTo>
                    <a:pt x="396875" y="107950"/>
                    <a:pt x="404019" y="106363"/>
                    <a:pt x="419100" y="89694"/>
                  </a:cubicBezTo>
                  <a:cubicBezTo>
                    <a:pt x="434181" y="73025"/>
                    <a:pt x="446088" y="26194"/>
                    <a:pt x="471488" y="13494"/>
                  </a:cubicBezTo>
                  <a:cubicBezTo>
                    <a:pt x="496888" y="794"/>
                    <a:pt x="550069" y="0"/>
                    <a:pt x="571500" y="13494"/>
                  </a:cubicBezTo>
                  <a:cubicBezTo>
                    <a:pt x="592931" y="26988"/>
                    <a:pt x="602456" y="72231"/>
                    <a:pt x="600075" y="94456"/>
                  </a:cubicBezTo>
                  <a:cubicBezTo>
                    <a:pt x="597694" y="116681"/>
                    <a:pt x="578644" y="137319"/>
                    <a:pt x="557213" y="146844"/>
                  </a:cubicBezTo>
                  <a:cubicBezTo>
                    <a:pt x="535782" y="156369"/>
                    <a:pt x="496094" y="158750"/>
                    <a:pt x="471488" y="151606"/>
                  </a:cubicBezTo>
                  <a:cubicBezTo>
                    <a:pt x="446882" y="144462"/>
                    <a:pt x="428228" y="124221"/>
                    <a:pt x="409575" y="103981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3" name="CustomShape 46"/>
            <p:cNvSpPr/>
            <p:nvPr/>
          </p:nvSpPr>
          <p:spPr>
            <a:xfrm>
              <a:off x="3567240" y="1622520"/>
              <a:ext cx="404280" cy="277560"/>
            </a:xfrm>
            <a:custGeom>
              <a:avLst/>
              <a:gdLst/>
              <a:ahLst/>
              <a:cxnLst/>
              <a:rect l="l" t="t" r="r" b="b"/>
              <a:pathLst>
                <a:path w="404019" h="277812">
                  <a:moveTo>
                    <a:pt x="0" y="277812"/>
                  </a:moveTo>
                  <a:cubicBezTo>
                    <a:pt x="15478" y="240506"/>
                    <a:pt x="30956" y="203200"/>
                    <a:pt x="52387" y="182562"/>
                  </a:cubicBezTo>
                  <a:cubicBezTo>
                    <a:pt x="73818" y="161925"/>
                    <a:pt x="97631" y="165099"/>
                    <a:pt x="128587" y="153987"/>
                  </a:cubicBezTo>
                  <a:cubicBezTo>
                    <a:pt x="159543" y="142875"/>
                    <a:pt x="211137" y="135731"/>
                    <a:pt x="238125" y="115887"/>
                  </a:cubicBezTo>
                  <a:cubicBezTo>
                    <a:pt x="265113" y="96043"/>
                    <a:pt x="268287" y="52387"/>
                    <a:pt x="290512" y="34925"/>
                  </a:cubicBezTo>
                  <a:cubicBezTo>
                    <a:pt x="312737" y="17463"/>
                    <a:pt x="353219" y="0"/>
                    <a:pt x="371475" y="11112"/>
                  </a:cubicBezTo>
                  <a:cubicBezTo>
                    <a:pt x="389731" y="22225"/>
                    <a:pt x="404019" y="80169"/>
                    <a:pt x="400050" y="101600"/>
                  </a:cubicBezTo>
                  <a:cubicBezTo>
                    <a:pt x="396081" y="123031"/>
                    <a:pt x="373062" y="131763"/>
                    <a:pt x="347662" y="139700"/>
                  </a:cubicBezTo>
                  <a:cubicBezTo>
                    <a:pt x="322262" y="147637"/>
                    <a:pt x="269081" y="149225"/>
                    <a:pt x="247650" y="149225"/>
                  </a:cubicBezTo>
                  <a:cubicBezTo>
                    <a:pt x="226219" y="149225"/>
                    <a:pt x="222647" y="144462"/>
                    <a:pt x="219075" y="139700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4" name="CustomShape 47"/>
            <p:cNvSpPr/>
            <p:nvPr/>
          </p:nvSpPr>
          <p:spPr>
            <a:xfrm>
              <a:off x="3348000" y="1724040"/>
              <a:ext cx="318600" cy="56880"/>
            </a:xfrm>
            <a:custGeom>
              <a:avLst/>
              <a:gdLst/>
              <a:ahLst/>
              <a:cxnLst/>
              <a:rect l="l" t="t" r="r" b="b"/>
              <a:pathLst>
                <a:path w="319087" h="57150">
                  <a:moveTo>
                    <a:pt x="0" y="0"/>
                  </a:moveTo>
                  <a:cubicBezTo>
                    <a:pt x="48815" y="17065"/>
                    <a:pt x="97631" y="34131"/>
                    <a:pt x="138112" y="42862"/>
                  </a:cubicBezTo>
                  <a:cubicBezTo>
                    <a:pt x="178593" y="51593"/>
                    <a:pt x="212725" y="50006"/>
                    <a:pt x="242887" y="52387"/>
                  </a:cubicBezTo>
                  <a:cubicBezTo>
                    <a:pt x="273050" y="54768"/>
                    <a:pt x="296068" y="55959"/>
                    <a:pt x="319087" y="57150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5" name="CustomShape 48"/>
            <p:cNvSpPr/>
            <p:nvPr/>
          </p:nvSpPr>
          <p:spPr>
            <a:xfrm>
              <a:off x="2801880" y="1617840"/>
              <a:ext cx="510840" cy="310680"/>
            </a:xfrm>
            <a:custGeom>
              <a:avLst/>
              <a:gdLst/>
              <a:ahLst/>
              <a:cxnLst/>
              <a:rect l="l" t="t" r="r" b="b"/>
              <a:pathLst>
                <a:path w="512762" h="311943">
                  <a:moveTo>
                    <a:pt x="18256" y="311943"/>
                  </a:moveTo>
                  <a:cubicBezTo>
                    <a:pt x="9128" y="276224"/>
                    <a:pt x="0" y="240506"/>
                    <a:pt x="8731" y="211931"/>
                  </a:cubicBezTo>
                  <a:cubicBezTo>
                    <a:pt x="17462" y="183356"/>
                    <a:pt x="46832" y="162718"/>
                    <a:pt x="70644" y="140493"/>
                  </a:cubicBezTo>
                  <a:cubicBezTo>
                    <a:pt x="94456" y="118268"/>
                    <a:pt x="117475" y="90487"/>
                    <a:pt x="151606" y="78581"/>
                  </a:cubicBezTo>
                  <a:cubicBezTo>
                    <a:pt x="185737" y="66675"/>
                    <a:pt x="246856" y="69850"/>
                    <a:pt x="275431" y="69056"/>
                  </a:cubicBezTo>
                  <a:cubicBezTo>
                    <a:pt x="304006" y="68262"/>
                    <a:pt x="296862" y="84930"/>
                    <a:pt x="323056" y="73818"/>
                  </a:cubicBezTo>
                  <a:cubicBezTo>
                    <a:pt x="349250" y="62706"/>
                    <a:pt x="402432" y="4762"/>
                    <a:pt x="432594" y="2381"/>
                  </a:cubicBezTo>
                  <a:cubicBezTo>
                    <a:pt x="462757" y="0"/>
                    <a:pt x="495300" y="39687"/>
                    <a:pt x="504031" y="59531"/>
                  </a:cubicBezTo>
                  <a:cubicBezTo>
                    <a:pt x="512762" y="79375"/>
                    <a:pt x="497681" y="104774"/>
                    <a:pt x="484981" y="121443"/>
                  </a:cubicBezTo>
                  <a:cubicBezTo>
                    <a:pt x="472281" y="138112"/>
                    <a:pt x="450056" y="157956"/>
                    <a:pt x="427831" y="159543"/>
                  </a:cubicBezTo>
                  <a:cubicBezTo>
                    <a:pt x="405606" y="161130"/>
                    <a:pt x="369887" y="143668"/>
                    <a:pt x="351631" y="130968"/>
                  </a:cubicBezTo>
                  <a:cubicBezTo>
                    <a:pt x="333375" y="118268"/>
                    <a:pt x="325834" y="100805"/>
                    <a:pt x="318294" y="83343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6" name="CustomShape 49"/>
            <p:cNvSpPr/>
            <p:nvPr/>
          </p:nvSpPr>
          <p:spPr>
            <a:xfrm>
              <a:off x="2722680" y="1685880"/>
              <a:ext cx="282240" cy="105840"/>
            </a:xfrm>
            <a:custGeom>
              <a:avLst/>
              <a:gdLst/>
              <a:ahLst/>
              <a:cxnLst/>
              <a:rect l="l" t="t" r="r" b="b"/>
              <a:pathLst>
                <a:path w="283369" h="107157">
                  <a:moveTo>
                    <a:pt x="283369" y="794"/>
                  </a:moveTo>
                  <a:cubicBezTo>
                    <a:pt x="224234" y="1984"/>
                    <a:pt x="165100" y="3175"/>
                    <a:pt x="126206" y="5556"/>
                  </a:cubicBezTo>
                  <a:cubicBezTo>
                    <a:pt x="87312" y="7937"/>
                    <a:pt x="69850" y="0"/>
                    <a:pt x="50006" y="15081"/>
                  </a:cubicBezTo>
                  <a:cubicBezTo>
                    <a:pt x="30162" y="30162"/>
                    <a:pt x="14288" y="84932"/>
                    <a:pt x="7144" y="96044"/>
                  </a:cubicBezTo>
                  <a:cubicBezTo>
                    <a:pt x="0" y="107157"/>
                    <a:pt x="3572" y="94456"/>
                    <a:pt x="7144" y="81756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7" name="CustomShape 50"/>
            <p:cNvSpPr/>
            <p:nvPr/>
          </p:nvSpPr>
          <p:spPr>
            <a:xfrm>
              <a:off x="2548080" y="1847880"/>
              <a:ext cx="445680" cy="266400"/>
            </a:xfrm>
            <a:custGeom>
              <a:avLst/>
              <a:gdLst/>
              <a:ahLst/>
              <a:cxnLst/>
              <a:rect l="l" t="t" r="r" b="b"/>
              <a:pathLst>
                <a:path w="446087" h="265906">
                  <a:moveTo>
                    <a:pt x="0" y="0"/>
                  </a:moveTo>
                  <a:cubicBezTo>
                    <a:pt x="29765" y="397"/>
                    <a:pt x="59531" y="794"/>
                    <a:pt x="71437" y="9525"/>
                  </a:cubicBezTo>
                  <a:cubicBezTo>
                    <a:pt x="83343" y="18256"/>
                    <a:pt x="68262" y="34925"/>
                    <a:pt x="71437" y="52387"/>
                  </a:cubicBezTo>
                  <a:cubicBezTo>
                    <a:pt x="74612" y="69850"/>
                    <a:pt x="78581" y="94456"/>
                    <a:pt x="90487" y="114300"/>
                  </a:cubicBezTo>
                  <a:cubicBezTo>
                    <a:pt x="102393" y="134144"/>
                    <a:pt x="118269" y="157956"/>
                    <a:pt x="142875" y="171450"/>
                  </a:cubicBezTo>
                  <a:cubicBezTo>
                    <a:pt x="167481" y="184944"/>
                    <a:pt x="217488" y="192881"/>
                    <a:pt x="238125" y="195262"/>
                  </a:cubicBezTo>
                  <a:cubicBezTo>
                    <a:pt x="258763" y="197643"/>
                    <a:pt x="254000" y="198437"/>
                    <a:pt x="266700" y="185737"/>
                  </a:cubicBezTo>
                  <a:cubicBezTo>
                    <a:pt x="279400" y="173037"/>
                    <a:pt x="294481" y="133349"/>
                    <a:pt x="314325" y="119062"/>
                  </a:cubicBezTo>
                  <a:cubicBezTo>
                    <a:pt x="334169" y="104775"/>
                    <a:pt x="365918" y="92075"/>
                    <a:pt x="385762" y="100012"/>
                  </a:cubicBezTo>
                  <a:cubicBezTo>
                    <a:pt x="405606" y="107949"/>
                    <a:pt x="424656" y="148431"/>
                    <a:pt x="433387" y="166687"/>
                  </a:cubicBezTo>
                  <a:cubicBezTo>
                    <a:pt x="442118" y="184943"/>
                    <a:pt x="446087" y="193675"/>
                    <a:pt x="438150" y="209550"/>
                  </a:cubicBezTo>
                  <a:cubicBezTo>
                    <a:pt x="430213" y="225425"/>
                    <a:pt x="408781" y="257968"/>
                    <a:pt x="385762" y="261937"/>
                  </a:cubicBezTo>
                  <a:cubicBezTo>
                    <a:pt x="362743" y="265906"/>
                    <a:pt x="322262" y="244474"/>
                    <a:pt x="300037" y="233362"/>
                  </a:cubicBezTo>
                  <a:cubicBezTo>
                    <a:pt x="277812" y="222250"/>
                    <a:pt x="265112" y="208756"/>
                    <a:pt x="252412" y="195262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8" name="CustomShape 51"/>
            <p:cNvSpPr/>
            <p:nvPr/>
          </p:nvSpPr>
          <p:spPr>
            <a:xfrm>
              <a:off x="2595600" y="1380960"/>
              <a:ext cx="837720" cy="242640"/>
            </a:xfrm>
            <a:custGeom>
              <a:avLst/>
              <a:gdLst/>
              <a:ahLst/>
              <a:cxnLst/>
              <a:rect l="l" t="t" r="r" b="b"/>
              <a:pathLst>
                <a:path w="838200" h="243682">
                  <a:moveTo>
                    <a:pt x="0" y="219075"/>
                  </a:moveTo>
                  <a:cubicBezTo>
                    <a:pt x="26987" y="231378"/>
                    <a:pt x="53975" y="243682"/>
                    <a:pt x="95250" y="233363"/>
                  </a:cubicBezTo>
                  <a:cubicBezTo>
                    <a:pt x="136525" y="223044"/>
                    <a:pt x="196850" y="179388"/>
                    <a:pt x="247650" y="157163"/>
                  </a:cubicBezTo>
                  <a:cubicBezTo>
                    <a:pt x="298450" y="134938"/>
                    <a:pt x="346869" y="119063"/>
                    <a:pt x="400050" y="100013"/>
                  </a:cubicBezTo>
                  <a:cubicBezTo>
                    <a:pt x="453231" y="80963"/>
                    <a:pt x="511968" y="56357"/>
                    <a:pt x="566737" y="42863"/>
                  </a:cubicBezTo>
                  <a:cubicBezTo>
                    <a:pt x="621506" y="29369"/>
                    <a:pt x="683418" y="26194"/>
                    <a:pt x="728662" y="19050"/>
                  </a:cubicBezTo>
                  <a:cubicBezTo>
                    <a:pt x="773906" y="11906"/>
                    <a:pt x="806053" y="5953"/>
                    <a:pt x="838200" y="0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9" name="CustomShape 52"/>
            <p:cNvSpPr/>
            <p:nvPr/>
          </p:nvSpPr>
          <p:spPr>
            <a:xfrm>
              <a:off x="3600360" y="662040"/>
              <a:ext cx="1701360" cy="848880"/>
            </a:xfrm>
            <a:custGeom>
              <a:avLst/>
              <a:gdLst/>
              <a:ahLst/>
              <a:cxnLst/>
              <a:rect l="l" t="t" r="r" b="b"/>
              <a:pathLst>
                <a:path w="1701800" h="848519">
                  <a:moveTo>
                    <a:pt x="0" y="714375"/>
                  </a:moveTo>
                  <a:cubicBezTo>
                    <a:pt x="56356" y="713184"/>
                    <a:pt x="112713" y="711994"/>
                    <a:pt x="190500" y="714375"/>
                  </a:cubicBezTo>
                  <a:cubicBezTo>
                    <a:pt x="268287" y="716756"/>
                    <a:pt x="369888" y="718344"/>
                    <a:pt x="466725" y="728663"/>
                  </a:cubicBezTo>
                  <a:cubicBezTo>
                    <a:pt x="563563" y="738982"/>
                    <a:pt x="679450" y="760413"/>
                    <a:pt x="771525" y="776288"/>
                  </a:cubicBezTo>
                  <a:cubicBezTo>
                    <a:pt x="863600" y="792163"/>
                    <a:pt x="937419" y="812801"/>
                    <a:pt x="1019175" y="823913"/>
                  </a:cubicBezTo>
                  <a:cubicBezTo>
                    <a:pt x="1100931" y="835026"/>
                    <a:pt x="1187451" y="848519"/>
                    <a:pt x="1262063" y="842963"/>
                  </a:cubicBezTo>
                  <a:cubicBezTo>
                    <a:pt x="1336675" y="837407"/>
                    <a:pt x="1408906" y="813594"/>
                    <a:pt x="1466850" y="790575"/>
                  </a:cubicBezTo>
                  <a:cubicBezTo>
                    <a:pt x="1524794" y="767556"/>
                    <a:pt x="1572419" y="738981"/>
                    <a:pt x="1609725" y="704850"/>
                  </a:cubicBezTo>
                  <a:cubicBezTo>
                    <a:pt x="1647031" y="670719"/>
                    <a:pt x="1679576" y="703263"/>
                    <a:pt x="1690688" y="585788"/>
                  </a:cubicBezTo>
                  <a:cubicBezTo>
                    <a:pt x="1701800" y="468313"/>
                    <a:pt x="1689100" y="234156"/>
                    <a:pt x="1676400" y="0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0" name="CustomShape 53"/>
            <p:cNvSpPr/>
            <p:nvPr/>
          </p:nvSpPr>
          <p:spPr>
            <a:xfrm>
              <a:off x="3948120" y="1428840"/>
              <a:ext cx="390240" cy="185400"/>
            </a:xfrm>
            <a:custGeom>
              <a:avLst/>
              <a:gdLst/>
              <a:ahLst/>
              <a:cxnLst/>
              <a:rect l="l" t="t" r="r" b="b"/>
              <a:pathLst>
                <a:path w="366713" h="171450">
                  <a:moveTo>
                    <a:pt x="0" y="171450"/>
                  </a:moveTo>
                  <a:cubicBezTo>
                    <a:pt x="28178" y="145653"/>
                    <a:pt x="56357" y="119856"/>
                    <a:pt x="80963" y="100012"/>
                  </a:cubicBezTo>
                  <a:cubicBezTo>
                    <a:pt x="105569" y="80168"/>
                    <a:pt x="119857" y="66674"/>
                    <a:pt x="147638" y="52387"/>
                  </a:cubicBezTo>
                  <a:cubicBezTo>
                    <a:pt x="175419" y="38100"/>
                    <a:pt x="211138" y="23018"/>
                    <a:pt x="247650" y="14287"/>
                  </a:cubicBezTo>
                  <a:cubicBezTo>
                    <a:pt x="284162" y="5556"/>
                    <a:pt x="366713" y="0"/>
                    <a:pt x="366713" y="0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1" name="CustomShape 54"/>
            <p:cNvSpPr/>
            <p:nvPr/>
          </p:nvSpPr>
          <p:spPr>
            <a:xfrm>
              <a:off x="3876840" y="1809720"/>
              <a:ext cx="266400" cy="42480"/>
            </a:xfrm>
            <a:custGeom>
              <a:avLst/>
              <a:gdLst/>
              <a:ahLst/>
              <a:cxnLst/>
              <a:rect l="l" t="t" r="r" b="b"/>
              <a:pathLst>
                <a:path w="266700" h="42069">
                  <a:moveTo>
                    <a:pt x="0" y="0"/>
                  </a:moveTo>
                  <a:cubicBezTo>
                    <a:pt x="30956" y="17065"/>
                    <a:pt x="61913" y="34131"/>
                    <a:pt x="95250" y="38100"/>
                  </a:cubicBezTo>
                  <a:cubicBezTo>
                    <a:pt x="128587" y="42069"/>
                    <a:pt x="171450" y="24606"/>
                    <a:pt x="200025" y="23812"/>
                  </a:cubicBezTo>
                  <a:cubicBezTo>
                    <a:pt x="228600" y="23018"/>
                    <a:pt x="247650" y="28177"/>
                    <a:pt x="266700" y="33337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2" name="CustomShape 55"/>
            <p:cNvSpPr/>
            <p:nvPr/>
          </p:nvSpPr>
          <p:spPr>
            <a:xfrm>
              <a:off x="4200480" y="1852560"/>
              <a:ext cx="159840" cy="171000"/>
            </a:xfrm>
            <a:custGeom>
              <a:avLst/>
              <a:gdLst/>
              <a:ahLst/>
              <a:cxnLst/>
              <a:rect l="l" t="t" r="r" b="b"/>
              <a:pathLst>
                <a:path w="159544" h="171450">
                  <a:moveTo>
                    <a:pt x="0" y="0"/>
                  </a:moveTo>
                  <a:cubicBezTo>
                    <a:pt x="23416" y="19050"/>
                    <a:pt x="46832" y="38101"/>
                    <a:pt x="71438" y="61913"/>
                  </a:cubicBezTo>
                  <a:cubicBezTo>
                    <a:pt x="96044" y="85725"/>
                    <a:pt x="135732" y="124619"/>
                    <a:pt x="147638" y="142875"/>
                  </a:cubicBezTo>
                  <a:cubicBezTo>
                    <a:pt x="159544" y="161131"/>
                    <a:pt x="151209" y="166290"/>
                    <a:pt x="142875" y="171450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3" name="CustomShape 56"/>
            <p:cNvSpPr/>
            <p:nvPr/>
          </p:nvSpPr>
          <p:spPr>
            <a:xfrm>
              <a:off x="4086360" y="1628640"/>
              <a:ext cx="480600" cy="271080"/>
            </a:xfrm>
            <a:custGeom>
              <a:avLst/>
              <a:gdLst/>
              <a:ahLst/>
              <a:cxnLst/>
              <a:rect l="l" t="t" r="r" b="b"/>
              <a:pathLst>
                <a:path w="481013" h="272256">
                  <a:moveTo>
                    <a:pt x="0" y="272256"/>
                  </a:moveTo>
                  <a:cubicBezTo>
                    <a:pt x="27781" y="271065"/>
                    <a:pt x="55563" y="269875"/>
                    <a:pt x="71438" y="257969"/>
                  </a:cubicBezTo>
                  <a:cubicBezTo>
                    <a:pt x="87313" y="246063"/>
                    <a:pt x="84138" y="219869"/>
                    <a:pt x="95250" y="200819"/>
                  </a:cubicBezTo>
                  <a:cubicBezTo>
                    <a:pt x="106362" y="181769"/>
                    <a:pt x="114301" y="159544"/>
                    <a:pt x="138113" y="143669"/>
                  </a:cubicBezTo>
                  <a:cubicBezTo>
                    <a:pt x="161926" y="127794"/>
                    <a:pt x="214313" y="114300"/>
                    <a:pt x="238125" y="105569"/>
                  </a:cubicBezTo>
                  <a:cubicBezTo>
                    <a:pt x="261937" y="96838"/>
                    <a:pt x="261144" y="104775"/>
                    <a:pt x="280988" y="91281"/>
                  </a:cubicBezTo>
                  <a:cubicBezTo>
                    <a:pt x="300832" y="77787"/>
                    <a:pt x="336551" y="38893"/>
                    <a:pt x="357188" y="24606"/>
                  </a:cubicBezTo>
                  <a:cubicBezTo>
                    <a:pt x="377825" y="10319"/>
                    <a:pt x="385763" y="0"/>
                    <a:pt x="404813" y="5556"/>
                  </a:cubicBezTo>
                  <a:cubicBezTo>
                    <a:pt x="423863" y="11112"/>
                    <a:pt x="461963" y="39688"/>
                    <a:pt x="471488" y="57944"/>
                  </a:cubicBezTo>
                  <a:cubicBezTo>
                    <a:pt x="481013" y="76200"/>
                    <a:pt x="474663" y="100807"/>
                    <a:pt x="461963" y="115094"/>
                  </a:cubicBezTo>
                  <a:cubicBezTo>
                    <a:pt x="449263" y="129382"/>
                    <a:pt x="418307" y="142875"/>
                    <a:pt x="395288" y="143669"/>
                  </a:cubicBezTo>
                  <a:cubicBezTo>
                    <a:pt x="372269" y="144463"/>
                    <a:pt x="343694" y="126206"/>
                    <a:pt x="323850" y="119856"/>
                  </a:cubicBezTo>
                  <a:cubicBezTo>
                    <a:pt x="304006" y="113506"/>
                    <a:pt x="290115" y="109537"/>
                    <a:pt x="276225" y="105569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4" name="CustomShape 57"/>
            <p:cNvSpPr/>
            <p:nvPr/>
          </p:nvSpPr>
          <p:spPr>
            <a:xfrm>
              <a:off x="4605480" y="1625760"/>
              <a:ext cx="434520" cy="288720"/>
            </a:xfrm>
            <a:custGeom>
              <a:avLst/>
              <a:gdLst/>
              <a:ahLst/>
              <a:cxnLst/>
              <a:rect l="l" t="t" r="r" b="b"/>
              <a:pathLst>
                <a:path w="434181" h="288132">
                  <a:moveTo>
                    <a:pt x="0" y="288132"/>
                  </a:moveTo>
                  <a:cubicBezTo>
                    <a:pt x="23812" y="260351"/>
                    <a:pt x="47625" y="232570"/>
                    <a:pt x="66675" y="202407"/>
                  </a:cubicBezTo>
                  <a:cubicBezTo>
                    <a:pt x="85725" y="172245"/>
                    <a:pt x="96838" y="128588"/>
                    <a:pt x="114300" y="107157"/>
                  </a:cubicBezTo>
                  <a:cubicBezTo>
                    <a:pt x="131762" y="85726"/>
                    <a:pt x="149225" y="80963"/>
                    <a:pt x="171450" y="73819"/>
                  </a:cubicBezTo>
                  <a:cubicBezTo>
                    <a:pt x="193675" y="66675"/>
                    <a:pt x="226219" y="75407"/>
                    <a:pt x="247650" y="64294"/>
                  </a:cubicBezTo>
                  <a:cubicBezTo>
                    <a:pt x="269081" y="53181"/>
                    <a:pt x="272256" y="14288"/>
                    <a:pt x="300037" y="7144"/>
                  </a:cubicBezTo>
                  <a:cubicBezTo>
                    <a:pt x="327818" y="0"/>
                    <a:pt x="394493" y="2382"/>
                    <a:pt x="414337" y="21432"/>
                  </a:cubicBezTo>
                  <a:cubicBezTo>
                    <a:pt x="434181" y="40482"/>
                    <a:pt x="431006" y="103188"/>
                    <a:pt x="419100" y="121444"/>
                  </a:cubicBezTo>
                  <a:cubicBezTo>
                    <a:pt x="407194" y="139700"/>
                    <a:pt x="369887" y="137319"/>
                    <a:pt x="342900" y="130969"/>
                  </a:cubicBezTo>
                  <a:cubicBezTo>
                    <a:pt x="315913" y="124619"/>
                    <a:pt x="273050" y="93663"/>
                    <a:pt x="257175" y="83344"/>
                  </a:cubicBezTo>
                  <a:cubicBezTo>
                    <a:pt x="241300" y="73025"/>
                    <a:pt x="244475" y="71041"/>
                    <a:pt x="247650" y="69057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5" name="CustomShape 58"/>
            <p:cNvSpPr/>
            <p:nvPr/>
          </p:nvSpPr>
          <p:spPr>
            <a:xfrm>
              <a:off x="5753160" y="1612800"/>
              <a:ext cx="514080" cy="306000"/>
            </a:xfrm>
            <a:custGeom>
              <a:avLst/>
              <a:gdLst/>
              <a:ahLst/>
              <a:cxnLst/>
              <a:rect l="l" t="t" r="r" b="b"/>
              <a:pathLst>
                <a:path w="513557" h="306387">
                  <a:moveTo>
                    <a:pt x="0" y="30162"/>
                  </a:moveTo>
                  <a:cubicBezTo>
                    <a:pt x="9525" y="53975"/>
                    <a:pt x="19050" y="77788"/>
                    <a:pt x="47625" y="92075"/>
                  </a:cubicBezTo>
                  <a:cubicBezTo>
                    <a:pt x="76200" y="106362"/>
                    <a:pt x="130969" y="113506"/>
                    <a:pt x="171450" y="115887"/>
                  </a:cubicBezTo>
                  <a:cubicBezTo>
                    <a:pt x="211931" y="118268"/>
                    <a:pt x="256382" y="124618"/>
                    <a:pt x="290513" y="106362"/>
                  </a:cubicBezTo>
                  <a:cubicBezTo>
                    <a:pt x="324644" y="88106"/>
                    <a:pt x="341313" y="12700"/>
                    <a:pt x="376238" y="6350"/>
                  </a:cubicBezTo>
                  <a:cubicBezTo>
                    <a:pt x="411163" y="0"/>
                    <a:pt x="486569" y="43656"/>
                    <a:pt x="500063" y="68262"/>
                  </a:cubicBezTo>
                  <a:cubicBezTo>
                    <a:pt x="513557" y="92868"/>
                    <a:pt x="478631" y="139700"/>
                    <a:pt x="457200" y="153987"/>
                  </a:cubicBezTo>
                  <a:cubicBezTo>
                    <a:pt x="435769" y="168274"/>
                    <a:pt x="398462" y="159543"/>
                    <a:pt x="371475" y="153987"/>
                  </a:cubicBezTo>
                  <a:cubicBezTo>
                    <a:pt x="344488" y="148431"/>
                    <a:pt x="311150" y="128587"/>
                    <a:pt x="295275" y="120650"/>
                  </a:cubicBezTo>
                  <a:cubicBezTo>
                    <a:pt x="279400" y="112713"/>
                    <a:pt x="286544" y="107156"/>
                    <a:pt x="276225" y="106362"/>
                  </a:cubicBezTo>
                  <a:cubicBezTo>
                    <a:pt x="265906" y="105568"/>
                    <a:pt x="246063" y="103187"/>
                    <a:pt x="233363" y="115887"/>
                  </a:cubicBezTo>
                  <a:cubicBezTo>
                    <a:pt x="220663" y="128587"/>
                    <a:pt x="206375" y="155575"/>
                    <a:pt x="200025" y="182562"/>
                  </a:cubicBezTo>
                  <a:cubicBezTo>
                    <a:pt x="193675" y="209549"/>
                    <a:pt x="197644" y="257175"/>
                    <a:pt x="195263" y="277812"/>
                  </a:cubicBezTo>
                  <a:cubicBezTo>
                    <a:pt x="192882" y="298450"/>
                    <a:pt x="185738" y="306387"/>
                    <a:pt x="185738" y="306387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6" name="CustomShape 59"/>
            <p:cNvSpPr/>
            <p:nvPr/>
          </p:nvSpPr>
          <p:spPr>
            <a:xfrm>
              <a:off x="5567400" y="1960560"/>
              <a:ext cx="437760" cy="159840"/>
            </a:xfrm>
            <a:custGeom>
              <a:avLst/>
              <a:gdLst/>
              <a:ahLst/>
              <a:cxnLst/>
              <a:rect l="l" t="t" r="r" b="b"/>
              <a:pathLst>
                <a:path w="437356" h="161924">
                  <a:moveTo>
                    <a:pt x="0" y="59531"/>
                  </a:moveTo>
                  <a:cubicBezTo>
                    <a:pt x="98028" y="68262"/>
                    <a:pt x="196056" y="76993"/>
                    <a:pt x="247650" y="69056"/>
                  </a:cubicBezTo>
                  <a:cubicBezTo>
                    <a:pt x="299244" y="61119"/>
                    <a:pt x="280987" y="19844"/>
                    <a:pt x="309562" y="11906"/>
                  </a:cubicBezTo>
                  <a:cubicBezTo>
                    <a:pt x="338137" y="3968"/>
                    <a:pt x="400844" y="0"/>
                    <a:pt x="419100" y="21431"/>
                  </a:cubicBezTo>
                  <a:cubicBezTo>
                    <a:pt x="437356" y="42862"/>
                    <a:pt x="437356" y="119062"/>
                    <a:pt x="419100" y="140493"/>
                  </a:cubicBezTo>
                  <a:cubicBezTo>
                    <a:pt x="400844" y="161924"/>
                    <a:pt x="335756" y="156368"/>
                    <a:pt x="309562" y="150018"/>
                  </a:cubicBezTo>
                  <a:cubicBezTo>
                    <a:pt x="283368" y="143668"/>
                    <a:pt x="270668" y="117474"/>
                    <a:pt x="261937" y="102393"/>
                  </a:cubicBezTo>
                  <a:cubicBezTo>
                    <a:pt x="253206" y="87312"/>
                    <a:pt x="255190" y="73421"/>
                    <a:pt x="257175" y="59531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7" name="CustomShape 60"/>
            <p:cNvSpPr/>
            <p:nvPr/>
          </p:nvSpPr>
          <p:spPr>
            <a:xfrm>
              <a:off x="5462640" y="1643040"/>
              <a:ext cx="280800" cy="271080"/>
            </a:xfrm>
            <a:custGeom>
              <a:avLst/>
              <a:gdLst/>
              <a:ahLst/>
              <a:cxnLst/>
              <a:rect l="l" t="t" r="r" b="b"/>
              <a:pathLst>
                <a:path w="280194" h="271463">
                  <a:moveTo>
                    <a:pt x="0" y="271463"/>
                  </a:moveTo>
                  <a:cubicBezTo>
                    <a:pt x="17065" y="238919"/>
                    <a:pt x="34131" y="205581"/>
                    <a:pt x="52387" y="171450"/>
                  </a:cubicBezTo>
                  <a:cubicBezTo>
                    <a:pt x="70643" y="137319"/>
                    <a:pt x="83343" y="95250"/>
                    <a:pt x="109537" y="66675"/>
                  </a:cubicBezTo>
                  <a:cubicBezTo>
                    <a:pt x="135731" y="38100"/>
                    <a:pt x="181769" y="0"/>
                    <a:pt x="209550" y="0"/>
                  </a:cubicBezTo>
                  <a:cubicBezTo>
                    <a:pt x="237331" y="0"/>
                    <a:pt x="272256" y="46038"/>
                    <a:pt x="276225" y="66675"/>
                  </a:cubicBezTo>
                  <a:cubicBezTo>
                    <a:pt x="280194" y="87312"/>
                    <a:pt x="253206" y="114300"/>
                    <a:pt x="233362" y="123825"/>
                  </a:cubicBezTo>
                  <a:cubicBezTo>
                    <a:pt x="213518" y="133350"/>
                    <a:pt x="180974" y="130175"/>
                    <a:pt x="157162" y="123825"/>
                  </a:cubicBezTo>
                  <a:cubicBezTo>
                    <a:pt x="133350" y="117475"/>
                    <a:pt x="111918" y="101600"/>
                    <a:pt x="90487" y="85725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8" name="CustomShape 61"/>
            <p:cNvSpPr/>
            <p:nvPr/>
          </p:nvSpPr>
          <p:spPr>
            <a:xfrm>
              <a:off x="5148360" y="1616040"/>
              <a:ext cx="353520" cy="269640"/>
            </a:xfrm>
            <a:custGeom>
              <a:avLst/>
              <a:gdLst/>
              <a:ahLst/>
              <a:cxnLst/>
              <a:rect l="l" t="t" r="r" b="b"/>
              <a:pathLst>
                <a:path w="353219" h="270669">
                  <a:moveTo>
                    <a:pt x="0" y="270669"/>
                  </a:moveTo>
                  <a:cubicBezTo>
                    <a:pt x="6747" y="232172"/>
                    <a:pt x="13494" y="193675"/>
                    <a:pt x="28575" y="165894"/>
                  </a:cubicBezTo>
                  <a:cubicBezTo>
                    <a:pt x="43656" y="138113"/>
                    <a:pt x="68262" y="118269"/>
                    <a:pt x="90487" y="103981"/>
                  </a:cubicBezTo>
                  <a:cubicBezTo>
                    <a:pt x="112712" y="89693"/>
                    <a:pt x="141288" y="90488"/>
                    <a:pt x="161925" y="80169"/>
                  </a:cubicBezTo>
                  <a:cubicBezTo>
                    <a:pt x="182563" y="69850"/>
                    <a:pt x="190500" y="53975"/>
                    <a:pt x="214312" y="42069"/>
                  </a:cubicBezTo>
                  <a:cubicBezTo>
                    <a:pt x="238124" y="30163"/>
                    <a:pt x="281781" y="0"/>
                    <a:pt x="304800" y="8731"/>
                  </a:cubicBezTo>
                  <a:cubicBezTo>
                    <a:pt x="327819" y="17462"/>
                    <a:pt x="351631" y="71437"/>
                    <a:pt x="352425" y="94456"/>
                  </a:cubicBezTo>
                  <a:cubicBezTo>
                    <a:pt x="353219" y="117475"/>
                    <a:pt x="334168" y="140494"/>
                    <a:pt x="309562" y="146844"/>
                  </a:cubicBezTo>
                  <a:cubicBezTo>
                    <a:pt x="284956" y="153194"/>
                    <a:pt x="229393" y="142875"/>
                    <a:pt x="204787" y="132556"/>
                  </a:cubicBezTo>
                  <a:cubicBezTo>
                    <a:pt x="180181" y="122237"/>
                    <a:pt x="171053" y="103584"/>
                    <a:pt x="161925" y="84931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9" name="CustomShape 62"/>
            <p:cNvSpPr/>
            <p:nvPr/>
          </p:nvSpPr>
          <p:spPr>
            <a:xfrm>
              <a:off x="5048280" y="1714680"/>
              <a:ext cx="180720" cy="15480"/>
            </a:xfrm>
            <a:custGeom>
              <a:avLst/>
              <a:gdLst/>
              <a:ahLst/>
              <a:cxnLst/>
              <a:rect l="l" t="t" r="r" b="b"/>
              <a:pathLst>
                <a:path w="180975" h="15081">
                  <a:moveTo>
                    <a:pt x="0" y="4762"/>
                  </a:moveTo>
                  <a:cubicBezTo>
                    <a:pt x="37306" y="9921"/>
                    <a:pt x="74613" y="15081"/>
                    <a:pt x="104775" y="14287"/>
                  </a:cubicBezTo>
                  <a:cubicBezTo>
                    <a:pt x="134937" y="13493"/>
                    <a:pt x="157956" y="6746"/>
                    <a:pt x="180975" y="0"/>
                  </a:cubicBezTo>
                </a:path>
              </a:pathLst>
            </a:custGeom>
            <a:solidFill>
              <a:schemeClr val="accent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0" name="CustomShape 63"/>
            <p:cNvSpPr/>
            <p:nvPr/>
          </p:nvSpPr>
          <p:spPr>
            <a:xfrm>
              <a:off x="4691160" y="1847880"/>
              <a:ext cx="213840" cy="218880"/>
            </a:xfrm>
            <a:custGeom>
              <a:avLst/>
              <a:gdLst/>
              <a:ahLst/>
              <a:cxnLst/>
              <a:rect l="l" t="t" r="r" b="b"/>
              <a:pathLst>
                <a:path w="214312" h="219075">
                  <a:moveTo>
                    <a:pt x="214312" y="219075"/>
                  </a:moveTo>
                  <a:cubicBezTo>
                    <a:pt x="180181" y="215503"/>
                    <a:pt x="146050" y="211931"/>
                    <a:pt x="123825" y="190500"/>
                  </a:cubicBezTo>
                  <a:cubicBezTo>
                    <a:pt x="101600" y="169069"/>
                    <a:pt x="101599" y="122237"/>
                    <a:pt x="80962" y="90487"/>
                  </a:cubicBezTo>
                  <a:cubicBezTo>
                    <a:pt x="60325" y="58737"/>
                    <a:pt x="30162" y="29368"/>
                    <a:pt x="0" y="0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1" name="CustomShape 64"/>
            <p:cNvSpPr/>
            <p:nvPr/>
          </p:nvSpPr>
          <p:spPr>
            <a:xfrm>
              <a:off x="4500720" y="1800360"/>
              <a:ext cx="114120" cy="47160"/>
            </a:xfrm>
            <a:custGeom>
              <a:avLst/>
              <a:gdLst/>
              <a:ahLst/>
              <a:cxnLst/>
              <a:rect l="l" t="t" r="r" b="b"/>
              <a:pathLst>
                <a:path w="114300" h="47624">
                  <a:moveTo>
                    <a:pt x="114300" y="28575"/>
                  </a:moveTo>
                  <a:cubicBezTo>
                    <a:pt x="88106" y="38099"/>
                    <a:pt x="61912" y="47624"/>
                    <a:pt x="42862" y="42862"/>
                  </a:cubicBezTo>
                  <a:cubicBezTo>
                    <a:pt x="23812" y="38100"/>
                    <a:pt x="11906" y="19050"/>
                    <a:pt x="0" y="0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2" name="CustomShape 65"/>
            <p:cNvSpPr/>
            <p:nvPr/>
          </p:nvSpPr>
          <p:spPr>
            <a:xfrm>
              <a:off x="3816360" y="2819520"/>
              <a:ext cx="159840" cy="599760"/>
            </a:xfrm>
            <a:custGeom>
              <a:avLst/>
              <a:gdLst/>
              <a:ahLst/>
              <a:cxnLst/>
              <a:rect l="l" t="t" r="r" b="b"/>
              <a:pathLst>
                <a:path w="160338" h="600869">
                  <a:moveTo>
                    <a:pt x="98425" y="600869"/>
                  </a:moveTo>
                  <a:cubicBezTo>
                    <a:pt x="92869" y="465137"/>
                    <a:pt x="87313" y="329406"/>
                    <a:pt x="74613" y="257969"/>
                  </a:cubicBezTo>
                  <a:cubicBezTo>
                    <a:pt x="61913" y="186532"/>
                    <a:pt x="34131" y="200819"/>
                    <a:pt x="22225" y="172244"/>
                  </a:cubicBezTo>
                  <a:cubicBezTo>
                    <a:pt x="10319" y="143669"/>
                    <a:pt x="0" y="113507"/>
                    <a:pt x="3175" y="86519"/>
                  </a:cubicBezTo>
                  <a:cubicBezTo>
                    <a:pt x="6350" y="59531"/>
                    <a:pt x="21431" y="20638"/>
                    <a:pt x="41275" y="10319"/>
                  </a:cubicBezTo>
                  <a:cubicBezTo>
                    <a:pt x="61119" y="0"/>
                    <a:pt x="102394" y="9525"/>
                    <a:pt x="122238" y="24606"/>
                  </a:cubicBezTo>
                  <a:cubicBezTo>
                    <a:pt x="142082" y="39687"/>
                    <a:pt x="160338" y="75406"/>
                    <a:pt x="160338" y="100806"/>
                  </a:cubicBezTo>
                  <a:cubicBezTo>
                    <a:pt x="160338" y="126206"/>
                    <a:pt x="135732" y="153987"/>
                    <a:pt x="122238" y="177006"/>
                  </a:cubicBezTo>
                  <a:cubicBezTo>
                    <a:pt x="108744" y="200025"/>
                    <a:pt x="94059" y="219472"/>
                    <a:pt x="79375" y="238919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3" name="CustomShape 66"/>
            <p:cNvSpPr/>
            <p:nvPr/>
          </p:nvSpPr>
          <p:spPr>
            <a:xfrm>
              <a:off x="2529000" y="1671480"/>
              <a:ext cx="115560" cy="144000"/>
            </a:xfrm>
            <a:custGeom>
              <a:avLst/>
              <a:gdLst/>
              <a:ahLst/>
              <a:cxnLst/>
              <a:rect l="l" t="t" r="r" b="b"/>
              <a:pathLst>
                <a:path w="203994" h="204787">
                  <a:moveTo>
                    <a:pt x="21431" y="40481"/>
                  </a:moveTo>
                  <a:cubicBezTo>
                    <a:pt x="42862" y="21431"/>
                    <a:pt x="115094" y="0"/>
                    <a:pt x="145256" y="11906"/>
                  </a:cubicBezTo>
                  <a:cubicBezTo>
                    <a:pt x="175418" y="23812"/>
                    <a:pt x="200819" y="85724"/>
                    <a:pt x="202406" y="111918"/>
                  </a:cubicBezTo>
                  <a:cubicBezTo>
                    <a:pt x="203994" y="138112"/>
                    <a:pt x="177800" y="154781"/>
                    <a:pt x="154781" y="169068"/>
                  </a:cubicBezTo>
                  <a:cubicBezTo>
                    <a:pt x="131762" y="183356"/>
                    <a:pt x="87313" y="204787"/>
                    <a:pt x="64294" y="197643"/>
                  </a:cubicBezTo>
                  <a:cubicBezTo>
                    <a:pt x="41275" y="190499"/>
                    <a:pt x="24606" y="151606"/>
                    <a:pt x="16669" y="126206"/>
                  </a:cubicBezTo>
                  <a:cubicBezTo>
                    <a:pt x="8732" y="100806"/>
                    <a:pt x="0" y="59531"/>
                    <a:pt x="21431" y="40481"/>
                  </a:cubicBezTo>
                  <a:close/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4" name="CustomShape 67"/>
            <p:cNvSpPr/>
            <p:nvPr/>
          </p:nvSpPr>
          <p:spPr>
            <a:xfrm>
              <a:off x="6110280" y="1652760"/>
              <a:ext cx="70920" cy="7092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5" name="CustomShape 68"/>
            <p:cNvSpPr/>
            <p:nvPr/>
          </p:nvSpPr>
          <p:spPr>
            <a:xfrm>
              <a:off x="5881680" y="1998720"/>
              <a:ext cx="80640" cy="8208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6" name="CustomShape 69"/>
            <p:cNvSpPr/>
            <p:nvPr/>
          </p:nvSpPr>
          <p:spPr>
            <a:xfrm>
              <a:off x="5421240" y="1955880"/>
              <a:ext cx="78840" cy="8208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7" name="CustomShape 70"/>
            <p:cNvSpPr/>
            <p:nvPr/>
          </p:nvSpPr>
          <p:spPr>
            <a:xfrm>
              <a:off x="5611680" y="1673280"/>
              <a:ext cx="78840" cy="8388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8" name="CustomShape 71"/>
            <p:cNvSpPr/>
            <p:nvPr/>
          </p:nvSpPr>
          <p:spPr>
            <a:xfrm>
              <a:off x="5371920" y="1663560"/>
              <a:ext cx="80640" cy="8388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9" name="CustomShape 72"/>
            <p:cNvSpPr/>
            <p:nvPr/>
          </p:nvSpPr>
          <p:spPr>
            <a:xfrm>
              <a:off x="5091120" y="1960560"/>
              <a:ext cx="80640" cy="8208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0" name="CustomShape 73"/>
            <p:cNvSpPr/>
            <p:nvPr/>
          </p:nvSpPr>
          <p:spPr>
            <a:xfrm>
              <a:off x="4910040" y="1650960"/>
              <a:ext cx="80640" cy="8208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1" name="CustomShape 74"/>
            <p:cNvSpPr/>
            <p:nvPr/>
          </p:nvSpPr>
          <p:spPr>
            <a:xfrm>
              <a:off x="2309760" y="3657600"/>
              <a:ext cx="461520" cy="774360"/>
            </a:xfrm>
            <a:custGeom>
              <a:avLst/>
              <a:gdLst/>
              <a:ahLst/>
              <a:cxnLst/>
              <a:rect l="l" t="t" r="r" b="b"/>
              <a:pathLst>
                <a:path w="461963" h="775493">
                  <a:moveTo>
                    <a:pt x="5557" y="566737"/>
                  </a:moveTo>
                  <a:cubicBezTo>
                    <a:pt x="4763" y="473075"/>
                    <a:pt x="0" y="213519"/>
                    <a:pt x="10319" y="123825"/>
                  </a:cubicBezTo>
                  <a:cubicBezTo>
                    <a:pt x="20638" y="34131"/>
                    <a:pt x="9525" y="46038"/>
                    <a:pt x="67469" y="28575"/>
                  </a:cubicBezTo>
                  <a:cubicBezTo>
                    <a:pt x="125413" y="11113"/>
                    <a:pt x="294482" y="0"/>
                    <a:pt x="357982" y="19050"/>
                  </a:cubicBezTo>
                  <a:cubicBezTo>
                    <a:pt x="421482" y="38100"/>
                    <a:pt x="434975" y="60325"/>
                    <a:pt x="448469" y="142875"/>
                  </a:cubicBezTo>
                  <a:cubicBezTo>
                    <a:pt x="461963" y="225425"/>
                    <a:pt x="446088" y="435769"/>
                    <a:pt x="438944" y="514350"/>
                  </a:cubicBezTo>
                  <a:cubicBezTo>
                    <a:pt x="431800" y="592931"/>
                    <a:pt x="411163" y="582612"/>
                    <a:pt x="405607" y="614362"/>
                  </a:cubicBezTo>
                  <a:cubicBezTo>
                    <a:pt x="400051" y="646112"/>
                    <a:pt x="410370" y="681831"/>
                    <a:pt x="405607" y="704850"/>
                  </a:cubicBezTo>
                  <a:cubicBezTo>
                    <a:pt x="400845" y="727869"/>
                    <a:pt x="385763" y="745331"/>
                    <a:pt x="377032" y="752475"/>
                  </a:cubicBezTo>
                  <a:cubicBezTo>
                    <a:pt x="368301" y="759619"/>
                    <a:pt x="358775" y="756443"/>
                    <a:pt x="353219" y="747712"/>
                  </a:cubicBezTo>
                  <a:cubicBezTo>
                    <a:pt x="347663" y="738981"/>
                    <a:pt x="347663" y="718343"/>
                    <a:pt x="343694" y="700087"/>
                  </a:cubicBezTo>
                  <a:cubicBezTo>
                    <a:pt x="339725" y="681831"/>
                    <a:pt x="333376" y="654844"/>
                    <a:pt x="329407" y="638175"/>
                  </a:cubicBezTo>
                  <a:cubicBezTo>
                    <a:pt x="325438" y="621506"/>
                    <a:pt x="324644" y="600869"/>
                    <a:pt x="319882" y="600075"/>
                  </a:cubicBezTo>
                  <a:cubicBezTo>
                    <a:pt x="315120" y="599281"/>
                    <a:pt x="305595" y="615949"/>
                    <a:pt x="300832" y="633412"/>
                  </a:cubicBezTo>
                  <a:cubicBezTo>
                    <a:pt x="296069" y="650875"/>
                    <a:pt x="294482" y="684213"/>
                    <a:pt x="291307" y="704850"/>
                  </a:cubicBezTo>
                  <a:cubicBezTo>
                    <a:pt x="288132" y="725488"/>
                    <a:pt x="286544" y="750887"/>
                    <a:pt x="281782" y="757237"/>
                  </a:cubicBezTo>
                  <a:cubicBezTo>
                    <a:pt x="277020" y="763587"/>
                    <a:pt x="265907" y="754063"/>
                    <a:pt x="262732" y="742950"/>
                  </a:cubicBezTo>
                  <a:cubicBezTo>
                    <a:pt x="259557" y="731837"/>
                    <a:pt x="263526" y="708818"/>
                    <a:pt x="262732" y="690562"/>
                  </a:cubicBezTo>
                  <a:cubicBezTo>
                    <a:pt x="261938" y="672306"/>
                    <a:pt x="261144" y="646906"/>
                    <a:pt x="257969" y="633412"/>
                  </a:cubicBezTo>
                  <a:cubicBezTo>
                    <a:pt x="254794" y="619918"/>
                    <a:pt x="249238" y="605631"/>
                    <a:pt x="243682" y="609600"/>
                  </a:cubicBezTo>
                  <a:cubicBezTo>
                    <a:pt x="238126" y="613569"/>
                    <a:pt x="229394" y="638969"/>
                    <a:pt x="224632" y="657225"/>
                  </a:cubicBezTo>
                  <a:cubicBezTo>
                    <a:pt x="219870" y="675481"/>
                    <a:pt x="219076" y="702468"/>
                    <a:pt x="215107" y="719137"/>
                  </a:cubicBezTo>
                  <a:cubicBezTo>
                    <a:pt x="211138" y="735806"/>
                    <a:pt x="207169" y="754062"/>
                    <a:pt x="200819" y="757237"/>
                  </a:cubicBezTo>
                  <a:cubicBezTo>
                    <a:pt x="194469" y="760412"/>
                    <a:pt x="180182" y="750093"/>
                    <a:pt x="177007" y="738187"/>
                  </a:cubicBezTo>
                  <a:cubicBezTo>
                    <a:pt x="173832" y="726281"/>
                    <a:pt x="182563" y="704850"/>
                    <a:pt x="181769" y="685800"/>
                  </a:cubicBezTo>
                  <a:cubicBezTo>
                    <a:pt x="180975" y="666750"/>
                    <a:pt x="175419" y="635793"/>
                    <a:pt x="172244" y="623887"/>
                  </a:cubicBezTo>
                  <a:cubicBezTo>
                    <a:pt x="169069" y="611981"/>
                    <a:pt x="169069" y="609600"/>
                    <a:pt x="162719" y="614362"/>
                  </a:cubicBezTo>
                  <a:cubicBezTo>
                    <a:pt x="156369" y="619124"/>
                    <a:pt x="141288" y="638175"/>
                    <a:pt x="134144" y="652462"/>
                  </a:cubicBezTo>
                  <a:cubicBezTo>
                    <a:pt x="127000" y="666749"/>
                    <a:pt x="127794" y="686593"/>
                    <a:pt x="119857" y="700087"/>
                  </a:cubicBezTo>
                  <a:cubicBezTo>
                    <a:pt x="111920" y="713581"/>
                    <a:pt x="88106" y="737394"/>
                    <a:pt x="86519" y="733425"/>
                  </a:cubicBezTo>
                  <a:cubicBezTo>
                    <a:pt x="84932" y="729456"/>
                    <a:pt x="107157" y="694531"/>
                    <a:pt x="110332" y="676275"/>
                  </a:cubicBezTo>
                  <a:cubicBezTo>
                    <a:pt x="113507" y="658019"/>
                    <a:pt x="113507" y="631031"/>
                    <a:pt x="105569" y="623887"/>
                  </a:cubicBezTo>
                  <a:cubicBezTo>
                    <a:pt x="97632" y="616743"/>
                    <a:pt x="68263" y="619918"/>
                    <a:pt x="62707" y="633412"/>
                  </a:cubicBezTo>
                  <a:cubicBezTo>
                    <a:pt x="57151" y="646906"/>
                    <a:pt x="72232" y="682625"/>
                    <a:pt x="72232" y="704850"/>
                  </a:cubicBezTo>
                  <a:cubicBezTo>
                    <a:pt x="72232" y="727075"/>
                    <a:pt x="70644" y="758031"/>
                    <a:pt x="62707" y="766762"/>
                  </a:cubicBezTo>
                  <a:cubicBezTo>
                    <a:pt x="54770" y="775493"/>
                    <a:pt x="32544" y="770731"/>
                    <a:pt x="24607" y="757237"/>
                  </a:cubicBezTo>
                  <a:cubicBezTo>
                    <a:pt x="16670" y="743743"/>
                    <a:pt x="18257" y="720725"/>
                    <a:pt x="15082" y="685800"/>
                  </a:cubicBezTo>
                  <a:cubicBezTo>
                    <a:pt x="11907" y="650875"/>
                    <a:pt x="6351" y="660399"/>
                    <a:pt x="5557" y="566737"/>
                  </a:cubicBezTo>
                  <a:close/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2" name="CustomShape 75"/>
            <p:cNvSpPr/>
            <p:nvPr/>
          </p:nvSpPr>
          <p:spPr>
            <a:xfrm>
              <a:off x="2757600" y="3638520"/>
              <a:ext cx="472680" cy="769680"/>
            </a:xfrm>
            <a:custGeom>
              <a:avLst/>
              <a:gdLst/>
              <a:ahLst/>
              <a:cxnLst/>
              <a:rect l="l" t="t" r="r" b="b"/>
              <a:pathLst>
                <a:path w="472281" h="769144">
                  <a:moveTo>
                    <a:pt x="17462" y="586581"/>
                  </a:moveTo>
                  <a:cubicBezTo>
                    <a:pt x="22224" y="676275"/>
                    <a:pt x="36513" y="658813"/>
                    <a:pt x="41275" y="686594"/>
                  </a:cubicBezTo>
                  <a:cubicBezTo>
                    <a:pt x="46038" y="714375"/>
                    <a:pt x="41275" y="746125"/>
                    <a:pt x="46037" y="753269"/>
                  </a:cubicBezTo>
                  <a:cubicBezTo>
                    <a:pt x="50799" y="760413"/>
                    <a:pt x="63500" y="745331"/>
                    <a:pt x="69850" y="729456"/>
                  </a:cubicBezTo>
                  <a:cubicBezTo>
                    <a:pt x="76200" y="713581"/>
                    <a:pt x="80168" y="677069"/>
                    <a:pt x="84137" y="658019"/>
                  </a:cubicBezTo>
                  <a:cubicBezTo>
                    <a:pt x="88106" y="638969"/>
                    <a:pt x="88106" y="617537"/>
                    <a:pt x="93662" y="615156"/>
                  </a:cubicBezTo>
                  <a:cubicBezTo>
                    <a:pt x="99218" y="612775"/>
                    <a:pt x="112713" y="627062"/>
                    <a:pt x="117475" y="643731"/>
                  </a:cubicBezTo>
                  <a:cubicBezTo>
                    <a:pt x="122238" y="660400"/>
                    <a:pt x="118268" y="697706"/>
                    <a:pt x="122237" y="715169"/>
                  </a:cubicBezTo>
                  <a:cubicBezTo>
                    <a:pt x="126206" y="732632"/>
                    <a:pt x="133349" y="751681"/>
                    <a:pt x="141287" y="748506"/>
                  </a:cubicBezTo>
                  <a:cubicBezTo>
                    <a:pt x="149225" y="745331"/>
                    <a:pt x="162718" y="715963"/>
                    <a:pt x="169862" y="696119"/>
                  </a:cubicBezTo>
                  <a:cubicBezTo>
                    <a:pt x="177006" y="676275"/>
                    <a:pt x="179388" y="627063"/>
                    <a:pt x="184150" y="629444"/>
                  </a:cubicBezTo>
                  <a:cubicBezTo>
                    <a:pt x="188912" y="631825"/>
                    <a:pt x="195262" y="688181"/>
                    <a:pt x="198437" y="710406"/>
                  </a:cubicBezTo>
                  <a:cubicBezTo>
                    <a:pt x="201612" y="732631"/>
                    <a:pt x="200819" y="756444"/>
                    <a:pt x="203200" y="762794"/>
                  </a:cubicBezTo>
                  <a:cubicBezTo>
                    <a:pt x="205581" y="769144"/>
                    <a:pt x="206375" y="758825"/>
                    <a:pt x="212725" y="748506"/>
                  </a:cubicBezTo>
                  <a:cubicBezTo>
                    <a:pt x="219075" y="738187"/>
                    <a:pt x="235744" y="716756"/>
                    <a:pt x="241300" y="700881"/>
                  </a:cubicBezTo>
                  <a:cubicBezTo>
                    <a:pt x="246856" y="685006"/>
                    <a:pt x="242093" y="665162"/>
                    <a:pt x="246062" y="653256"/>
                  </a:cubicBezTo>
                  <a:cubicBezTo>
                    <a:pt x="250031" y="641350"/>
                    <a:pt x="261143" y="627857"/>
                    <a:pt x="265112" y="629444"/>
                  </a:cubicBezTo>
                  <a:cubicBezTo>
                    <a:pt x="269081" y="631032"/>
                    <a:pt x="269081" y="650081"/>
                    <a:pt x="269875" y="662781"/>
                  </a:cubicBezTo>
                  <a:cubicBezTo>
                    <a:pt x="270669" y="675481"/>
                    <a:pt x="265113" y="693738"/>
                    <a:pt x="269875" y="705644"/>
                  </a:cubicBezTo>
                  <a:cubicBezTo>
                    <a:pt x="274637" y="717550"/>
                    <a:pt x="291306" y="734219"/>
                    <a:pt x="298450" y="734219"/>
                  </a:cubicBezTo>
                  <a:cubicBezTo>
                    <a:pt x="305594" y="734219"/>
                    <a:pt x="309562" y="719138"/>
                    <a:pt x="312737" y="705644"/>
                  </a:cubicBezTo>
                  <a:cubicBezTo>
                    <a:pt x="315912" y="692150"/>
                    <a:pt x="316706" y="667543"/>
                    <a:pt x="317500" y="653256"/>
                  </a:cubicBezTo>
                  <a:cubicBezTo>
                    <a:pt x="318294" y="638969"/>
                    <a:pt x="314325" y="631032"/>
                    <a:pt x="317500" y="619919"/>
                  </a:cubicBezTo>
                  <a:cubicBezTo>
                    <a:pt x="320675" y="608806"/>
                    <a:pt x="330200" y="586581"/>
                    <a:pt x="336550" y="586581"/>
                  </a:cubicBezTo>
                  <a:cubicBezTo>
                    <a:pt x="342900" y="586581"/>
                    <a:pt x="350837" y="605631"/>
                    <a:pt x="355600" y="619919"/>
                  </a:cubicBezTo>
                  <a:cubicBezTo>
                    <a:pt x="360363" y="634207"/>
                    <a:pt x="362744" y="652462"/>
                    <a:pt x="365125" y="672306"/>
                  </a:cubicBezTo>
                  <a:cubicBezTo>
                    <a:pt x="367506" y="692150"/>
                    <a:pt x="365918" y="727075"/>
                    <a:pt x="369887" y="738981"/>
                  </a:cubicBezTo>
                  <a:cubicBezTo>
                    <a:pt x="373856" y="750887"/>
                    <a:pt x="381793" y="750094"/>
                    <a:pt x="388937" y="743744"/>
                  </a:cubicBezTo>
                  <a:cubicBezTo>
                    <a:pt x="396081" y="737394"/>
                    <a:pt x="407194" y="716756"/>
                    <a:pt x="412750" y="700881"/>
                  </a:cubicBezTo>
                  <a:cubicBezTo>
                    <a:pt x="418306" y="685006"/>
                    <a:pt x="415131" y="665956"/>
                    <a:pt x="422275" y="648494"/>
                  </a:cubicBezTo>
                  <a:cubicBezTo>
                    <a:pt x="429419" y="631032"/>
                    <a:pt x="450056" y="680244"/>
                    <a:pt x="455612" y="596106"/>
                  </a:cubicBezTo>
                  <a:cubicBezTo>
                    <a:pt x="461168" y="511969"/>
                    <a:pt x="472281" y="239713"/>
                    <a:pt x="455612" y="143669"/>
                  </a:cubicBezTo>
                  <a:cubicBezTo>
                    <a:pt x="438943" y="47625"/>
                    <a:pt x="415131" y="39688"/>
                    <a:pt x="355600" y="19844"/>
                  </a:cubicBezTo>
                  <a:cubicBezTo>
                    <a:pt x="296069" y="0"/>
                    <a:pt x="155575" y="3175"/>
                    <a:pt x="98425" y="24606"/>
                  </a:cubicBezTo>
                  <a:cubicBezTo>
                    <a:pt x="41275" y="46037"/>
                    <a:pt x="25400" y="52387"/>
                    <a:pt x="12700" y="148431"/>
                  </a:cubicBezTo>
                  <a:cubicBezTo>
                    <a:pt x="0" y="244475"/>
                    <a:pt x="12700" y="496887"/>
                    <a:pt x="17462" y="586581"/>
                  </a:cubicBezTo>
                  <a:close/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3" name="CustomShape 76"/>
            <p:cNvSpPr/>
            <p:nvPr/>
          </p:nvSpPr>
          <p:spPr>
            <a:xfrm flipH="1">
              <a:off x="3214080" y="3638520"/>
              <a:ext cx="471240" cy="769680"/>
            </a:xfrm>
            <a:custGeom>
              <a:avLst/>
              <a:gdLst/>
              <a:ahLst/>
              <a:cxnLst/>
              <a:rect l="l" t="t" r="r" b="b"/>
              <a:pathLst>
                <a:path w="472281" h="769144">
                  <a:moveTo>
                    <a:pt x="17462" y="586581"/>
                  </a:moveTo>
                  <a:cubicBezTo>
                    <a:pt x="22224" y="676275"/>
                    <a:pt x="36513" y="658813"/>
                    <a:pt x="41275" y="686594"/>
                  </a:cubicBezTo>
                  <a:cubicBezTo>
                    <a:pt x="46038" y="714375"/>
                    <a:pt x="41275" y="746125"/>
                    <a:pt x="46037" y="753269"/>
                  </a:cubicBezTo>
                  <a:cubicBezTo>
                    <a:pt x="50799" y="760413"/>
                    <a:pt x="63500" y="745331"/>
                    <a:pt x="69850" y="729456"/>
                  </a:cubicBezTo>
                  <a:cubicBezTo>
                    <a:pt x="76200" y="713581"/>
                    <a:pt x="80168" y="677069"/>
                    <a:pt x="84137" y="658019"/>
                  </a:cubicBezTo>
                  <a:cubicBezTo>
                    <a:pt x="88106" y="638969"/>
                    <a:pt x="88106" y="617537"/>
                    <a:pt x="93662" y="615156"/>
                  </a:cubicBezTo>
                  <a:cubicBezTo>
                    <a:pt x="99218" y="612775"/>
                    <a:pt x="112713" y="627062"/>
                    <a:pt x="117475" y="643731"/>
                  </a:cubicBezTo>
                  <a:cubicBezTo>
                    <a:pt x="122238" y="660400"/>
                    <a:pt x="118268" y="697706"/>
                    <a:pt x="122237" y="715169"/>
                  </a:cubicBezTo>
                  <a:cubicBezTo>
                    <a:pt x="126206" y="732632"/>
                    <a:pt x="133349" y="751681"/>
                    <a:pt x="141287" y="748506"/>
                  </a:cubicBezTo>
                  <a:cubicBezTo>
                    <a:pt x="149225" y="745331"/>
                    <a:pt x="162718" y="715963"/>
                    <a:pt x="169862" y="696119"/>
                  </a:cubicBezTo>
                  <a:cubicBezTo>
                    <a:pt x="177006" y="676275"/>
                    <a:pt x="179388" y="627063"/>
                    <a:pt x="184150" y="629444"/>
                  </a:cubicBezTo>
                  <a:cubicBezTo>
                    <a:pt x="188912" y="631825"/>
                    <a:pt x="195262" y="688181"/>
                    <a:pt x="198437" y="710406"/>
                  </a:cubicBezTo>
                  <a:cubicBezTo>
                    <a:pt x="201612" y="732631"/>
                    <a:pt x="200819" y="756444"/>
                    <a:pt x="203200" y="762794"/>
                  </a:cubicBezTo>
                  <a:cubicBezTo>
                    <a:pt x="205581" y="769144"/>
                    <a:pt x="206375" y="758825"/>
                    <a:pt x="212725" y="748506"/>
                  </a:cubicBezTo>
                  <a:cubicBezTo>
                    <a:pt x="219075" y="738187"/>
                    <a:pt x="235744" y="716756"/>
                    <a:pt x="241300" y="700881"/>
                  </a:cubicBezTo>
                  <a:cubicBezTo>
                    <a:pt x="246856" y="685006"/>
                    <a:pt x="242093" y="665162"/>
                    <a:pt x="246062" y="653256"/>
                  </a:cubicBezTo>
                  <a:cubicBezTo>
                    <a:pt x="250031" y="641350"/>
                    <a:pt x="261143" y="627857"/>
                    <a:pt x="265112" y="629444"/>
                  </a:cubicBezTo>
                  <a:cubicBezTo>
                    <a:pt x="269081" y="631032"/>
                    <a:pt x="269081" y="650081"/>
                    <a:pt x="269875" y="662781"/>
                  </a:cubicBezTo>
                  <a:cubicBezTo>
                    <a:pt x="270669" y="675481"/>
                    <a:pt x="265113" y="693738"/>
                    <a:pt x="269875" y="705644"/>
                  </a:cubicBezTo>
                  <a:cubicBezTo>
                    <a:pt x="274637" y="717550"/>
                    <a:pt x="291306" y="734219"/>
                    <a:pt x="298450" y="734219"/>
                  </a:cubicBezTo>
                  <a:cubicBezTo>
                    <a:pt x="305594" y="734219"/>
                    <a:pt x="309562" y="719138"/>
                    <a:pt x="312737" y="705644"/>
                  </a:cubicBezTo>
                  <a:cubicBezTo>
                    <a:pt x="315912" y="692150"/>
                    <a:pt x="316706" y="667543"/>
                    <a:pt x="317500" y="653256"/>
                  </a:cubicBezTo>
                  <a:cubicBezTo>
                    <a:pt x="318294" y="638969"/>
                    <a:pt x="314325" y="631032"/>
                    <a:pt x="317500" y="619919"/>
                  </a:cubicBezTo>
                  <a:cubicBezTo>
                    <a:pt x="320675" y="608806"/>
                    <a:pt x="330200" y="586581"/>
                    <a:pt x="336550" y="586581"/>
                  </a:cubicBezTo>
                  <a:cubicBezTo>
                    <a:pt x="342900" y="586581"/>
                    <a:pt x="350837" y="605631"/>
                    <a:pt x="355600" y="619919"/>
                  </a:cubicBezTo>
                  <a:cubicBezTo>
                    <a:pt x="360363" y="634207"/>
                    <a:pt x="362744" y="652462"/>
                    <a:pt x="365125" y="672306"/>
                  </a:cubicBezTo>
                  <a:cubicBezTo>
                    <a:pt x="367506" y="692150"/>
                    <a:pt x="365918" y="727075"/>
                    <a:pt x="369887" y="738981"/>
                  </a:cubicBezTo>
                  <a:cubicBezTo>
                    <a:pt x="373856" y="750887"/>
                    <a:pt x="381793" y="750094"/>
                    <a:pt x="388937" y="743744"/>
                  </a:cubicBezTo>
                  <a:cubicBezTo>
                    <a:pt x="396081" y="737394"/>
                    <a:pt x="407194" y="716756"/>
                    <a:pt x="412750" y="700881"/>
                  </a:cubicBezTo>
                  <a:cubicBezTo>
                    <a:pt x="418306" y="685006"/>
                    <a:pt x="415131" y="665956"/>
                    <a:pt x="422275" y="648494"/>
                  </a:cubicBezTo>
                  <a:cubicBezTo>
                    <a:pt x="429419" y="631032"/>
                    <a:pt x="450056" y="680244"/>
                    <a:pt x="455612" y="596106"/>
                  </a:cubicBezTo>
                  <a:cubicBezTo>
                    <a:pt x="461168" y="511969"/>
                    <a:pt x="472281" y="239713"/>
                    <a:pt x="455612" y="143669"/>
                  </a:cubicBezTo>
                  <a:cubicBezTo>
                    <a:pt x="438943" y="47625"/>
                    <a:pt x="415131" y="39688"/>
                    <a:pt x="355600" y="19844"/>
                  </a:cubicBezTo>
                  <a:cubicBezTo>
                    <a:pt x="296069" y="0"/>
                    <a:pt x="155575" y="3175"/>
                    <a:pt x="98425" y="24606"/>
                  </a:cubicBezTo>
                  <a:cubicBezTo>
                    <a:pt x="41275" y="46037"/>
                    <a:pt x="25400" y="52387"/>
                    <a:pt x="12700" y="148431"/>
                  </a:cubicBezTo>
                  <a:cubicBezTo>
                    <a:pt x="0" y="244475"/>
                    <a:pt x="12700" y="496887"/>
                    <a:pt x="17462" y="586581"/>
                  </a:cubicBezTo>
                  <a:close/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4" name="CustomShape 77"/>
            <p:cNvSpPr/>
            <p:nvPr/>
          </p:nvSpPr>
          <p:spPr>
            <a:xfrm>
              <a:off x="4124160" y="3638520"/>
              <a:ext cx="471240" cy="769680"/>
            </a:xfrm>
            <a:custGeom>
              <a:avLst/>
              <a:gdLst/>
              <a:ahLst/>
              <a:cxnLst/>
              <a:rect l="l" t="t" r="r" b="b"/>
              <a:pathLst>
                <a:path w="472281" h="769144">
                  <a:moveTo>
                    <a:pt x="17462" y="586581"/>
                  </a:moveTo>
                  <a:cubicBezTo>
                    <a:pt x="22224" y="676275"/>
                    <a:pt x="36513" y="658813"/>
                    <a:pt x="41275" y="686594"/>
                  </a:cubicBezTo>
                  <a:cubicBezTo>
                    <a:pt x="46038" y="714375"/>
                    <a:pt x="41275" y="746125"/>
                    <a:pt x="46037" y="753269"/>
                  </a:cubicBezTo>
                  <a:cubicBezTo>
                    <a:pt x="50799" y="760413"/>
                    <a:pt x="63500" y="745331"/>
                    <a:pt x="69850" y="729456"/>
                  </a:cubicBezTo>
                  <a:cubicBezTo>
                    <a:pt x="76200" y="713581"/>
                    <a:pt x="80168" y="677069"/>
                    <a:pt x="84137" y="658019"/>
                  </a:cubicBezTo>
                  <a:cubicBezTo>
                    <a:pt x="88106" y="638969"/>
                    <a:pt x="88106" y="617537"/>
                    <a:pt x="93662" y="615156"/>
                  </a:cubicBezTo>
                  <a:cubicBezTo>
                    <a:pt x="99218" y="612775"/>
                    <a:pt x="112713" y="627062"/>
                    <a:pt x="117475" y="643731"/>
                  </a:cubicBezTo>
                  <a:cubicBezTo>
                    <a:pt x="122238" y="660400"/>
                    <a:pt x="118268" y="697706"/>
                    <a:pt x="122237" y="715169"/>
                  </a:cubicBezTo>
                  <a:cubicBezTo>
                    <a:pt x="126206" y="732632"/>
                    <a:pt x="133349" y="751681"/>
                    <a:pt x="141287" y="748506"/>
                  </a:cubicBezTo>
                  <a:cubicBezTo>
                    <a:pt x="149225" y="745331"/>
                    <a:pt x="162718" y="715963"/>
                    <a:pt x="169862" y="696119"/>
                  </a:cubicBezTo>
                  <a:cubicBezTo>
                    <a:pt x="177006" y="676275"/>
                    <a:pt x="179388" y="627063"/>
                    <a:pt x="184150" y="629444"/>
                  </a:cubicBezTo>
                  <a:cubicBezTo>
                    <a:pt x="188912" y="631825"/>
                    <a:pt x="195262" y="688181"/>
                    <a:pt x="198437" y="710406"/>
                  </a:cubicBezTo>
                  <a:cubicBezTo>
                    <a:pt x="201612" y="732631"/>
                    <a:pt x="200819" y="756444"/>
                    <a:pt x="203200" y="762794"/>
                  </a:cubicBezTo>
                  <a:cubicBezTo>
                    <a:pt x="205581" y="769144"/>
                    <a:pt x="206375" y="758825"/>
                    <a:pt x="212725" y="748506"/>
                  </a:cubicBezTo>
                  <a:cubicBezTo>
                    <a:pt x="219075" y="738187"/>
                    <a:pt x="235744" y="716756"/>
                    <a:pt x="241300" y="700881"/>
                  </a:cubicBezTo>
                  <a:cubicBezTo>
                    <a:pt x="246856" y="685006"/>
                    <a:pt x="242093" y="665162"/>
                    <a:pt x="246062" y="653256"/>
                  </a:cubicBezTo>
                  <a:cubicBezTo>
                    <a:pt x="250031" y="641350"/>
                    <a:pt x="261143" y="627857"/>
                    <a:pt x="265112" y="629444"/>
                  </a:cubicBezTo>
                  <a:cubicBezTo>
                    <a:pt x="269081" y="631032"/>
                    <a:pt x="269081" y="650081"/>
                    <a:pt x="269875" y="662781"/>
                  </a:cubicBezTo>
                  <a:cubicBezTo>
                    <a:pt x="270669" y="675481"/>
                    <a:pt x="265113" y="693738"/>
                    <a:pt x="269875" y="705644"/>
                  </a:cubicBezTo>
                  <a:cubicBezTo>
                    <a:pt x="274637" y="717550"/>
                    <a:pt x="291306" y="734219"/>
                    <a:pt x="298450" y="734219"/>
                  </a:cubicBezTo>
                  <a:cubicBezTo>
                    <a:pt x="305594" y="734219"/>
                    <a:pt x="309562" y="719138"/>
                    <a:pt x="312737" y="705644"/>
                  </a:cubicBezTo>
                  <a:cubicBezTo>
                    <a:pt x="315912" y="692150"/>
                    <a:pt x="316706" y="667543"/>
                    <a:pt x="317500" y="653256"/>
                  </a:cubicBezTo>
                  <a:cubicBezTo>
                    <a:pt x="318294" y="638969"/>
                    <a:pt x="314325" y="631032"/>
                    <a:pt x="317500" y="619919"/>
                  </a:cubicBezTo>
                  <a:cubicBezTo>
                    <a:pt x="320675" y="608806"/>
                    <a:pt x="330200" y="586581"/>
                    <a:pt x="336550" y="586581"/>
                  </a:cubicBezTo>
                  <a:cubicBezTo>
                    <a:pt x="342900" y="586581"/>
                    <a:pt x="350837" y="605631"/>
                    <a:pt x="355600" y="619919"/>
                  </a:cubicBezTo>
                  <a:cubicBezTo>
                    <a:pt x="360363" y="634207"/>
                    <a:pt x="362744" y="652462"/>
                    <a:pt x="365125" y="672306"/>
                  </a:cubicBezTo>
                  <a:cubicBezTo>
                    <a:pt x="367506" y="692150"/>
                    <a:pt x="365918" y="727075"/>
                    <a:pt x="369887" y="738981"/>
                  </a:cubicBezTo>
                  <a:cubicBezTo>
                    <a:pt x="373856" y="750887"/>
                    <a:pt x="381793" y="750094"/>
                    <a:pt x="388937" y="743744"/>
                  </a:cubicBezTo>
                  <a:cubicBezTo>
                    <a:pt x="396081" y="737394"/>
                    <a:pt x="407194" y="716756"/>
                    <a:pt x="412750" y="700881"/>
                  </a:cubicBezTo>
                  <a:cubicBezTo>
                    <a:pt x="418306" y="685006"/>
                    <a:pt x="415131" y="665956"/>
                    <a:pt x="422275" y="648494"/>
                  </a:cubicBezTo>
                  <a:cubicBezTo>
                    <a:pt x="429419" y="631032"/>
                    <a:pt x="450056" y="680244"/>
                    <a:pt x="455612" y="596106"/>
                  </a:cubicBezTo>
                  <a:cubicBezTo>
                    <a:pt x="461168" y="511969"/>
                    <a:pt x="472281" y="239713"/>
                    <a:pt x="455612" y="143669"/>
                  </a:cubicBezTo>
                  <a:cubicBezTo>
                    <a:pt x="438943" y="47625"/>
                    <a:pt x="415131" y="39688"/>
                    <a:pt x="355600" y="19844"/>
                  </a:cubicBezTo>
                  <a:cubicBezTo>
                    <a:pt x="296069" y="0"/>
                    <a:pt x="155575" y="3175"/>
                    <a:pt x="98425" y="24606"/>
                  </a:cubicBezTo>
                  <a:cubicBezTo>
                    <a:pt x="41275" y="46037"/>
                    <a:pt x="25400" y="52387"/>
                    <a:pt x="12700" y="148431"/>
                  </a:cubicBezTo>
                  <a:cubicBezTo>
                    <a:pt x="0" y="244475"/>
                    <a:pt x="12700" y="496887"/>
                    <a:pt x="17462" y="586581"/>
                  </a:cubicBezTo>
                  <a:close/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5" name="CustomShape 78"/>
            <p:cNvSpPr/>
            <p:nvPr/>
          </p:nvSpPr>
          <p:spPr>
            <a:xfrm>
              <a:off x="5029200" y="3638520"/>
              <a:ext cx="471240" cy="769680"/>
            </a:xfrm>
            <a:custGeom>
              <a:avLst/>
              <a:gdLst/>
              <a:ahLst/>
              <a:cxnLst/>
              <a:rect l="l" t="t" r="r" b="b"/>
              <a:pathLst>
                <a:path w="472281" h="769144">
                  <a:moveTo>
                    <a:pt x="17462" y="586581"/>
                  </a:moveTo>
                  <a:cubicBezTo>
                    <a:pt x="22224" y="676275"/>
                    <a:pt x="36513" y="658813"/>
                    <a:pt x="41275" y="686594"/>
                  </a:cubicBezTo>
                  <a:cubicBezTo>
                    <a:pt x="46038" y="714375"/>
                    <a:pt x="41275" y="746125"/>
                    <a:pt x="46037" y="753269"/>
                  </a:cubicBezTo>
                  <a:cubicBezTo>
                    <a:pt x="50799" y="760413"/>
                    <a:pt x="63500" y="745331"/>
                    <a:pt x="69850" y="729456"/>
                  </a:cubicBezTo>
                  <a:cubicBezTo>
                    <a:pt x="76200" y="713581"/>
                    <a:pt x="80168" y="677069"/>
                    <a:pt x="84137" y="658019"/>
                  </a:cubicBezTo>
                  <a:cubicBezTo>
                    <a:pt x="88106" y="638969"/>
                    <a:pt x="88106" y="617537"/>
                    <a:pt x="93662" y="615156"/>
                  </a:cubicBezTo>
                  <a:cubicBezTo>
                    <a:pt x="99218" y="612775"/>
                    <a:pt x="112713" y="627062"/>
                    <a:pt x="117475" y="643731"/>
                  </a:cubicBezTo>
                  <a:cubicBezTo>
                    <a:pt x="122238" y="660400"/>
                    <a:pt x="118268" y="697706"/>
                    <a:pt x="122237" y="715169"/>
                  </a:cubicBezTo>
                  <a:cubicBezTo>
                    <a:pt x="126206" y="732632"/>
                    <a:pt x="133349" y="751681"/>
                    <a:pt x="141287" y="748506"/>
                  </a:cubicBezTo>
                  <a:cubicBezTo>
                    <a:pt x="149225" y="745331"/>
                    <a:pt x="162718" y="715963"/>
                    <a:pt x="169862" y="696119"/>
                  </a:cubicBezTo>
                  <a:cubicBezTo>
                    <a:pt x="177006" y="676275"/>
                    <a:pt x="179388" y="627063"/>
                    <a:pt x="184150" y="629444"/>
                  </a:cubicBezTo>
                  <a:cubicBezTo>
                    <a:pt x="188912" y="631825"/>
                    <a:pt x="195262" y="688181"/>
                    <a:pt x="198437" y="710406"/>
                  </a:cubicBezTo>
                  <a:cubicBezTo>
                    <a:pt x="201612" y="732631"/>
                    <a:pt x="200819" y="756444"/>
                    <a:pt x="203200" y="762794"/>
                  </a:cubicBezTo>
                  <a:cubicBezTo>
                    <a:pt x="205581" y="769144"/>
                    <a:pt x="206375" y="758825"/>
                    <a:pt x="212725" y="748506"/>
                  </a:cubicBezTo>
                  <a:cubicBezTo>
                    <a:pt x="219075" y="738187"/>
                    <a:pt x="235744" y="716756"/>
                    <a:pt x="241300" y="700881"/>
                  </a:cubicBezTo>
                  <a:cubicBezTo>
                    <a:pt x="246856" y="685006"/>
                    <a:pt x="242093" y="665162"/>
                    <a:pt x="246062" y="653256"/>
                  </a:cubicBezTo>
                  <a:cubicBezTo>
                    <a:pt x="250031" y="641350"/>
                    <a:pt x="261143" y="627857"/>
                    <a:pt x="265112" y="629444"/>
                  </a:cubicBezTo>
                  <a:cubicBezTo>
                    <a:pt x="269081" y="631032"/>
                    <a:pt x="269081" y="650081"/>
                    <a:pt x="269875" y="662781"/>
                  </a:cubicBezTo>
                  <a:cubicBezTo>
                    <a:pt x="270669" y="675481"/>
                    <a:pt x="265113" y="693738"/>
                    <a:pt x="269875" y="705644"/>
                  </a:cubicBezTo>
                  <a:cubicBezTo>
                    <a:pt x="274637" y="717550"/>
                    <a:pt x="291306" y="734219"/>
                    <a:pt x="298450" y="734219"/>
                  </a:cubicBezTo>
                  <a:cubicBezTo>
                    <a:pt x="305594" y="734219"/>
                    <a:pt x="309562" y="719138"/>
                    <a:pt x="312737" y="705644"/>
                  </a:cubicBezTo>
                  <a:cubicBezTo>
                    <a:pt x="315912" y="692150"/>
                    <a:pt x="316706" y="667543"/>
                    <a:pt x="317500" y="653256"/>
                  </a:cubicBezTo>
                  <a:cubicBezTo>
                    <a:pt x="318294" y="638969"/>
                    <a:pt x="314325" y="631032"/>
                    <a:pt x="317500" y="619919"/>
                  </a:cubicBezTo>
                  <a:cubicBezTo>
                    <a:pt x="320675" y="608806"/>
                    <a:pt x="330200" y="586581"/>
                    <a:pt x="336550" y="586581"/>
                  </a:cubicBezTo>
                  <a:cubicBezTo>
                    <a:pt x="342900" y="586581"/>
                    <a:pt x="350837" y="605631"/>
                    <a:pt x="355600" y="619919"/>
                  </a:cubicBezTo>
                  <a:cubicBezTo>
                    <a:pt x="360363" y="634207"/>
                    <a:pt x="362744" y="652462"/>
                    <a:pt x="365125" y="672306"/>
                  </a:cubicBezTo>
                  <a:cubicBezTo>
                    <a:pt x="367506" y="692150"/>
                    <a:pt x="365918" y="727075"/>
                    <a:pt x="369887" y="738981"/>
                  </a:cubicBezTo>
                  <a:cubicBezTo>
                    <a:pt x="373856" y="750887"/>
                    <a:pt x="381793" y="750094"/>
                    <a:pt x="388937" y="743744"/>
                  </a:cubicBezTo>
                  <a:cubicBezTo>
                    <a:pt x="396081" y="737394"/>
                    <a:pt x="407194" y="716756"/>
                    <a:pt x="412750" y="700881"/>
                  </a:cubicBezTo>
                  <a:cubicBezTo>
                    <a:pt x="418306" y="685006"/>
                    <a:pt x="415131" y="665956"/>
                    <a:pt x="422275" y="648494"/>
                  </a:cubicBezTo>
                  <a:cubicBezTo>
                    <a:pt x="429419" y="631032"/>
                    <a:pt x="450056" y="680244"/>
                    <a:pt x="455612" y="596106"/>
                  </a:cubicBezTo>
                  <a:cubicBezTo>
                    <a:pt x="461168" y="511969"/>
                    <a:pt x="472281" y="239713"/>
                    <a:pt x="455612" y="143669"/>
                  </a:cubicBezTo>
                  <a:cubicBezTo>
                    <a:pt x="438943" y="47625"/>
                    <a:pt x="415131" y="39688"/>
                    <a:pt x="355600" y="19844"/>
                  </a:cubicBezTo>
                  <a:cubicBezTo>
                    <a:pt x="296069" y="0"/>
                    <a:pt x="155575" y="3175"/>
                    <a:pt x="98425" y="24606"/>
                  </a:cubicBezTo>
                  <a:cubicBezTo>
                    <a:pt x="41275" y="46037"/>
                    <a:pt x="25400" y="52387"/>
                    <a:pt x="12700" y="148431"/>
                  </a:cubicBezTo>
                  <a:cubicBezTo>
                    <a:pt x="0" y="244475"/>
                    <a:pt x="12700" y="496887"/>
                    <a:pt x="17462" y="586581"/>
                  </a:cubicBezTo>
                  <a:close/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6" name="CustomShape 79"/>
            <p:cNvSpPr/>
            <p:nvPr/>
          </p:nvSpPr>
          <p:spPr>
            <a:xfrm>
              <a:off x="4581360" y="3638520"/>
              <a:ext cx="461520" cy="775800"/>
            </a:xfrm>
            <a:custGeom>
              <a:avLst/>
              <a:gdLst/>
              <a:ahLst/>
              <a:cxnLst/>
              <a:rect l="l" t="t" r="r" b="b"/>
              <a:pathLst>
                <a:path w="461963" h="775493">
                  <a:moveTo>
                    <a:pt x="5557" y="566737"/>
                  </a:moveTo>
                  <a:cubicBezTo>
                    <a:pt x="4763" y="473075"/>
                    <a:pt x="0" y="213519"/>
                    <a:pt x="10319" y="123825"/>
                  </a:cubicBezTo>
                  <a:cubicBezTo>
                    <a:pt x="20638" y="34131"/>
                    <a:pt x="9525" y="46038"/>
                    <a:pt x="67469" y="28575"/>
                  </a:cubicBezTo>
                  <a:cubicBezTo>
                    <a:pt x="125413" y="11113"/>
                    <a:pt x="294482" y="0"/>
                    <a:pt x="357982" y="19050"/>
                  </a:cubicBezTo>
                  <a:cubicBezTo>
                    <a:pt x="421482" y="38100"/>
                    <a:pt x="434975" y="60325"/>
                    <a:pt x="448469" y="142875"/>
                  </a:cubicBezTo>
                  <a:cubicBezTo>
                    <a:pt x="461963" y="225425"/>
                    <a:pt x="446088" y="435769"/>
                    <a:pt x="438944" y="514350"/>
                  </a:cubicBezTo>
                  <a:cubicBezTo>
                    <a:pt x="431800" y="592931"/>
                    <a:pt x="411163" y="582612"/>
                    <a:pt x="405607" y="614362"/>
                  </a:cubicBezTo>
                  <a:cubicBezTo>
                    <a:pt x="400051" y="646112"/>
                    <a:pt x="410370" y="681831"/>
                    <a:pt x="405607" y="704850"/>
                  </a:cubicBezTo>
                  <a:cubicBezTo>
                    <a:pt x="400845" y="727869"/>
                    <a:pt x="385763" y="745331"/>
                    <a:pt x="377032" y="752475"/>
                  </a:cubicBezTo>
                  <a:cubicBezTo>
                    <a:pt x="368301" y="759619"/>
                    <a:pt x="358775" y="756443"/>
                    <a:pt x="353219" y="747712"/>
                  </a:cubicBezTo>
                  <a:cubicBezTo>
                    <a:pt x="347663" y="738981"/>
                    <a:pt x="347663" y="718343"/>
                    <a:pt x="343694" y="700087"/>
                  </a:cubicBezTo>
                  <a:cubicBezTo>
                    <a:pt x="339725" y="681831"/>
                    <a:pt x="333376" y="654844"/>
                    <a:pt x="329407" y="638175"/>
                  </a:cubicBezTo>
                  <a:cubicBezTo>
                    <a:pt x="325438" y="621506"/>
                    <a:pt x="324644" y="600869"/>
                    <a:pt x="319882" y="600075"/>
                  </a:cubicBezTo>
                  <a:cubicBezTo>
                    <a:pt x="315120" y="599281"/>
                    <a:pt x="305595" y="615949"/>
                    <a:pt x="300832" y="633412"/>
                  </a:cubicBezTo>
                  <a:cubicBezTo>
                    <a:pt x="296069" y="650875"/>
                    <a:pt x="294482" y="684213"/>
                    <a:pt x="291307" y="704850"/>
                  </a:cubicBezTo>
                  <a:cubicBezTo>
                    <a:pt x="288132" y="725488"/>
                    <a:pt x="286544" y="750887"/>
                    <a:pt x="281782" y="757237"/>
                  </a:cubicBezTo>
                  <a:cubicBezTo>
                    <a:pt x="277020" y="763587"/>
                    <a:pt x="265907" y="754063"/>
                    <a:pt x="262732" y="742950"/>
                  </a:cubicBezTo>
                  <a:cubicBezTo>
                    <a:pt x="259557" y="731837"/>
                    <a:pt x="263526" y="708818"/>
                    <a:pt x="262732" y="690562"/>
                  </a:cubicBezTo>
                  <a:cubicBezTo>
                    <a:pt x="261938" y="672306"/>
                    <a:pt x="261144" y="646906"/>
                    <a:pt x="257969" y="633412"/>
                  </a:cubicBezTo>
                  <a:cubicBezTo>
                    <a:pt x="254794" y="619918"/>
                    <a:pt x="249238" y="605631"/>
                    <a:pt x="243682" y="609600"/>
                  </a:cubicBezTo>
                  <a:cubicBezTo>
                    <a:pt x="238126" y="613569"/>
                    <a:pt x="229394" y="638969"/>
                    <a:pt x="224632" y="657225"/>
                  </a:cubicBezTo>
                  <a:cubicBezTo>
                    <a:pt x="219870" y="675481"/>
                    <a:pt x="219076" y="702468"/>
                    <a:pt x="215107" y="719137"/>
                  </a:cubicBezTo>
                  <a:cubicBezTo>
                    <a:pt x="211138" y="735806"/>
                    <a:pt x="207169" y="754062"/>
                    <a:pt x="200819" y="757237"/>
                  </a:cubicBezTo>
                  <a:cubicBezTo>
                    <a:pt x="194469" y="760412"/>
                    <a:pt x="180182" y="750093"/>
                    <a:pt x="177007" y="738187"/>
                  </a:cubicBezTo>
                  <a:cubicBezTo>
                    <a:pt x="173832" y="726281"/>
                    <a:pt x="182563" y="704850"/>
                    <a:pt x="181769" y="685800"/>
                  </a:cubicBezTo>
                  <a:cubicBezTo>
                    <a:pt x="180975" y="666750"/>
                    <a:pt x="175419" y="635793"/>
                    <a:pt x="172244" y="623887"/>
                  </a:cubicBezTo>
                  <a:cubicBezTo>
                    <a:pt x="169069" y="611981"/>
                    <a:pt x="169069" y="609600"/>
                    <a:pt x="162719" y="614362"/>
                  </a:cubicBezTo>
                  <a:cubicBezTo>
                    <a:pt x="156369" y="619124"/>
                    <a:pt x="141288" y="638175"/>
                    <a:pt x="134144" y="652462"/>
                  </a:cubicBezTo>
                  <a:cubicBezTo>
                    <a:pt x="127000" y="666749"/>
                    <a:pt x="127794" y="686593"/>
                    <a:pt x="119857" y="700087"/>
                  </a:cubicBezTo>
                  <a:cubicBezTo>
                    <a:pt x="111920" y="713581"/>
                    <a:pt x="88106" y="737394"/>
                    <a:pt x="86519" y="733425"/>
                  </a:cubicBezTo>
                  <a:cubicBezTo>
                    <a:pt x="84932" y="729456"/>
                    <a:pt x="107157" y="694531"/>
                    <a:pt x="110332" y="676275"/>
                  </a:cubicBezTo>
                  <a:cubicBezTo>
                    <a:pt x="113507" y="658019"/>
                    <a:pt x="113507" y="631031"/>
                    <a:pt x="105569" y="623887"/>
                  </a:cubicBezTo>
                  <a:cubicBezTo>
                    <a:pt x="97632" y="616743"/>
                    <a:pt x="68263" y="619918"/>
                    <a:pt x="62707" y="633412"/>
                  </a:cubicBezTo>
                  <a:cubicBezTo>
                    <a:pt x="57151" y="646906"/>
                    <a:pt x="72232" y="682625"/>
                    <a:pt x="72232" y="704850"/>
                  </a:cubicBezTo>
                  <a:cubicBezTo>
                    <a:pt x="72232" y="727075"/>
                    <a:pt x="70644" y="758031"/>
                    <a:pt x="62707" y="766762"/>
                  </a:cubicBezTo>
                  <a:cubicBezTo>
                    <a:pt x="54770" y="775493"/>
                    <a:pt x="32544" y="770731"/>
                    <a:pt x="24607" y="757237"/>
                  </a:cubicBezTo>
                  <a:cubicBezTo>
                    <a:pt x="16670" y="743743"/>
                    <a:pt x="18257" y="720725"/>
                    <a:pt x="15082" y="685800"/>
                  </a:cubicBezTo>
                  <a:cubicBezTo>
                    <a:pt x="11907" y="650875"/>
                    <a:pt x="6351" y="660399"/>
                    <a:pt x="5557" y="566737"/>
                  </a:cubicBezTo>
                  <a:close/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7" name="CustomShape 80"/>
            <p:cNvSpPr/>
            <p:nvPr/>
          </p:nvSpPr>
          <p:spPr>
            <a:xfrm flipH="1">
              <a:off x="3666960" y="3638520"/>
              <a:ext cx="461520" cy="775800"/>
            </a:xfrm>
            <a:custGeom>
              <a:avLst/>
              <a:gdLst/>
              <a:ahLst/>
              <a:cxnLst/>
              <a:rect l="l" t="t" r="r" b="b"/>
              <a:pathLst>
                <a:path w="461963" h="775493">
                  <a:moveTo>
                    <a:pt x="5557" y="566737"/>
                  </a:moveTo>
                  <a:cubicBezTo>
                    <a:pt x="4763" y="473075"/>
                    <a:pt x="0" y="213519"/>
                    <a:pt x="10319" y="123825"/>
                  </a:cubicBezTo>
                  <a:cubicBezTo>
                    <a:pt x="20638" y="34131"/>
                    <a:pt x="9525" y="46038"/>
                    <a:pt x="67469" y="28575"/>
                  </a:cubicBezTo>
                  <a:cubicBezTo>
                    <a:pt x="125413" y="11113"/>
                    <a:pt x="294482" y="0"/>
                    <a:pt x="357982" y="19050"/>
                  </a:cubicBezTo>
                  <a:cubicBezTo>
                    <a:pt x="421482" y="38100"/>
                    <a:pt x="434975" y="60325"/>
                    <a:pt x="448469" y="142875"/>
                  </a:cubicBezTo>
                  <a:cubicBezTo>
                    <a:pt x="461963" y="225425"/>
                    <a:pt x="446088" y="435769"/>
                    <a:pt x="438944" y="514350"/>
                  </a:cubicBezTo>
                  <a:cubicBezTo>
                    <a:pt x="431800" y="592931"/>
                    <a:pt x="411163" y="582612"/>
                    <a:pt x="405607" y="614362"/>
                  </a:cubicBezTo>
                  <a:cubicBezTo>
                    <a:pt x="400051" y="646112"/>
                    <a:pt x="410370" y="681831"/>
                    <a:pt x="405607" y="704850"/>
                  </a:cubicBezTo>
                  <a:cubicBezTo>
                    <a:pt x="400845" y="727869"/>
                    <a:pt x="385763" y="745331"/>
                    <a:pt x="377032" y="752475"/>
                  </a:cubicBezTo>
                  <a:cubicBezTo>
                    <a:pt x="368301" y="759619"/>
                    <a:pt x="358775" y="756443"/>
                    <a:pt x="353219" y="747712"/>
                  </a:cubicBezTo>
                  <a:cubicBezTo>
                    <a:pt x="347663" y="738981"/>
                    <a:pt x="347663" y="718343"/>
                    <a:pt x="343694" y="700087"/>
                  </a:cubicBezTo>
                  <a:cubicBezTo>
                    <a:pt x="339725" y="681831"/>
                    <a:pt x="333376" y="654844"/>
                    <a:pt x="329407" y="638175"/>
                  </a:cubicBezTo>
                  <a:cubicBezTo>
                    <a:pt x="325438" y="621506"/>
                    <a:pt x="324644" y="600869"/>
                    <a:pt x="319882" y="600075"/>
                  </a:cubicBezTo>
                  <a:cubicBezTo>
                    <a:pt x="315120" y="599281"/>
                    <a:pt x="305595" y="615949"/>
                    <a:pt x="300832" y="633412"/>
                  </a:cubicBezTo>
                  <a:cubicBezTo>
                    <a:pt x="296069" y="650875"/>
                    <a:pt x="294482" y="684213"/>
                    <a:pt x="291307" y="704850"/>
                  </a:cubicBezTo>
                  <a:cubicBezTo>
                    <a:pt x="288132" y="725488"/>
                    <a:pt x="286544" y="750887"/>
                    <a:pt x="281782" y="757237"/>
                  </a:cubicBezTo>
                  <a:cubicBezTo>
                    <a:pt x="277020" y="763587"/>
                    <a:pt x="265907" y="754063"/>
                    <a:pt x="262732" y="742950"/>
                  </a:cubicBezTo>
                  <a:cubicBezTo>
                    <a:pt x="259557" y="731837"/>
                    <a:pt x="263526" y="708818"/>
                    <a:pt x="262732" y="690562"/>
                  </a:cubicBezTo>
                  <a:cubicBezTo>
                    <a:pt x="261938" y="672306"/>
                    <a:pt x="261144" y="646906"/>
                    <a:pt x="257969" y="633412"/>
                  </a:cubicBezTo>
                  <a:cubicBezTo>
                    <a:pt x="254794" y="619918"/>
                    <a:pt x="249238" y="605631"/>
                    <a:pt x="243682" y="609600"/>
                  </a:cubicBezTo>
                  <a:cubicBezTo>
                    <a:pt x="238126" y="613569"/>
                    <a:pt x="229394" y="638969"/>
                    <a:pt x="224632" y="657225"/>
                  </a:cubicBezTo>
                  <a:cubicBezTo>
                    <a:pt x="219870" y="675481"/>
                    <a:pt x="219076" y="702468"/>
                    <a:pt x="215107" y="719137"/>
                  </a:cubicBezTo>
                  <a:cubicBezTo>
                    <a:pt x="211138" y="735806"/>
                    <a:pt x="207169" y="754062"/>
                    <a:pt x="200819" y="757237"/>
                  </a:cubicBezTo>
                  <a:cubicBezTo>
                    <a:pt x="194469" y="760412"/>
                    <a:pt x="180182" y="750093"/>
                    <a:pt x="177007" y="738187"/>
                  </a:cubicBezTo>
                  <a:cubicBezTo>
                    <a:pt x="173832" y="726281"/>
                    <a:pt x="182563" y="704850"/>
                    <a:pt x="181769" y="685800"/>
                  </a:cubicBezTo>
                  <a:cubicBezTo>
                    <a:pt x="180975" y="666750"/>
                    <a:pt x="175419" y="635793"/>
                    <a:pt x="172244" y="623887"/>
                  </a:cubicBezTo>
                  <a:cubicBezTo>
                    <a:pt x="169069" y="611981"/>
                    <a:pt x="169069" y="609600"/>
                    <a:pt x="162719" y="614362"/>
                  </a:cubicBezTo>
                  <a:cubicBezTo>
                    <a:pt x="156369" y="619124"/>
                    <a:pt x="141288" y="638175"/>
                    <a:pt x="134144" y="652462"/>
                  </a:cubicBezTo>
                  <a:cubicBezTo>
                    <a:pt x="127000" y="666749"/>
                    <a:pt x="127794" y="686593"/>
                    <a:pt x="119857" y="700087"/>
                  </a:cubicBezTo>
                  <a:cubicBezTo>
                    <a:pt x="111920" y="713581"/>
                    <a:pt x="88106" y="737394"/>
                    <a:pt x="86519" y="733425"/>
                  </a:cubicBezTo>
                  <a:cubicBezTo>
                    <a:pt x="84932" y="729456"/>
                    <a:pt x="107157" y="694531"/>
                    <a:pt x="110332" y="676275"/>
                  </a:cubicBezTo>
                  <a:cubicBezTo>
                    <a:pt x="113507" y="658019"/>
                    <a:pt x="113507" y="631031"/>
                    <a:pt x="105569" y="623887"/>
                  </a:cubicBezTo>
                  <a:cubicBezTo>
                    <a:pt x="97632" y="616743"/>
                    <a:pt x="68263" y="619918"/>
                    <a:pt x="62707" y="633412"/>
                  </a:cubicBezTo>
                  <a:cubicBezTo>
                    <a:pt x="57151" y="646906"/>
                    <a:pt x="72232" y="682625"/>
                    <a:pt x="72232" y="704850"/>
                  </a:cubicBezTo>
                  <a:cubicBezTo>
                    <a:pt x="72232" y="727075"/>
                    <a:pt x="70644" y="758031"/>
                    <a:pt x="62707" y="766762"/>
                  </a:cubicBezTo>
                  <a:cubicBezTo>
                    <a:pt x="54770" y="775493"/>
                    <a:pt x="32544" y="770731"/>
                    <a:pt x="24607" y="757237"/>
                  </a:cubicBezTo>
                  <a:cubicBezTo>
                    <a:pt x="16670" y="743743"/>
                    <a:pt x="18257" y="720725"/>
                    <a:pt x="15082" y="685800"/>
                  </a:cubicBezTo>
                  <a:cubicBezTo>
                    <a:pt x="11907" y="650875"/>
                    <a:pt x="6351" y="660399"/>
                    <a:pt x="5557" y="566737"/>
                  </a:cubicBezTo>
                  <a:close/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8" name="CustomShape 81"/>
            <p:cNvSpPr/>
            <p:nvPr/>
          </p:nvSpPr>
          <p:spPr>
            <a:xfrm flipV="1">
              <a:off x="2295360" y="5085720"/>
              <a:ext cx="461520" cy="775800"/>
            </a:xfrm>
            <a:custGeom>
              <a:avLst/>
              <a:gdLst/>
              <a:ahLst/>
              <a:cxnLst/>
              <a:rect l="l" t="t" r="r" b="b"/>
              <a:pathLst>
                <a:path w="461963" h="775493">
                  <a:moveTo>
                    <a:pt x="5557" y="566737"/>
                  </a:moveTo>
                  <a:cubicBezTo>
                    <a:pt x="4763" y="473075"/>
                    <a:pt x="0" y="213519"/>
                    <a:pt x="10319" y="123825"/>
                  </a:cubicBezTo>
                  <a:cubicBezTo>
                    <a:pt x="20638" y="34131"/>
                    <a:pt x="9525" y="46038"/>
                    <a:pt x="67469" y="28575"/>
                  </a:cubicBezTo>
                  <a:cubicBezTo>
                    <a:pt x="125413" y="11113"/>
                    <a:pt x="294482" y="0"/>
                    <a:pt x="357982" y="19050"/>
                  </a:cubicBezTo>
                  <a:cubicBezTo>
                    <a:pt x="421482" y="38100"/>
                    <a:pt x="434975" y="60325"/>
                    <a:pt x="448469" y="142875"/>
                  </a:cubicBezTo>
                  <a:cubicBezTo>
                    <a:pt x="461963" y="225425"/>
                    <a:pt x="446088" y="435769"/>
                    <a:pt x="438944" y="514350"/>
                  </a:cubicBezTo>
                  <a:cubicBezTo>
                    <a:pt x="431800" y="592931"/>
                    <a:pt x="411163" y="582612"/>
                    <a:pt x="405607" y="614362"/>
                  </a:cubicBezTo>
                  <a:cubicBezTo>
                    <a:pt x="400051" y="646112"/>
                    <a:pt x="410370" y="681831"/>
                    <a:pt x="405607" y="704850"/>
                  </a:cubicBezTo>
                  <a:cubicBezTo>
                    <a:pt x="400845" y="727869"/>
                    <a:pt x="385763" y="745331"/>
                    <a:pt x="377032" y="752475"/>
                  </a:cubicBezTo>
                  <a:cubicBezTo>
                    <a:pt x="368301" y="759619"/>
                    <a:pt x="358775" y="756443"/>
                    <a:pt x="353219" y="747712"/>
                  </a:cubicBezTo>
                  <a:cubicBezTo>
                    <a:pt x="347663" y="738981"/>
                    <a:pt x="347663" y="718343"/>
                    <a:pt x="343694" y="700087"/>
                  </a:cubicBezTo>
                  <a:cubicBezTo>
                    <a:pt x="339725" y="681831"/>
                    <a:pt x="333376" y="654844"/>
                    <a:pt x="329407" y="638175"/>
                  </a:cubicBezTo>
                  <a:cubicBezTo>
                    <a:pt x="325438" y="621506"/>
                    <a:pt x="324644" y="600869"/>
                    <a:pt x="319882" y="600075"/>
                  </a:cubicBezTo>
                  <a:cubicBezTo>
                    <a:pt x="315120" y="599281"/>
                    <a:pt x="305595" y="615949"/>
                    <a:pt x="300832" y="633412"/>
                  </a:cubicBezTo>
                  <a:cubicBezTo>
                    <a:pt x="296069" y="650875"/>
                    <a:pt x="294482" y="684213"/>
                    <a:pt x="291307" y="704850"/>
                  </a:cubicBezTo>
                  <a:cubicBezTo>
                    <a:pt x="288132" y="725488"/>
                    <a:pt x="286544" y="750887"/>
                    <a:pt x="281782" y="757237"/>
                  </a:cubicBezTo>
                  <a:cubicBezTo>
                    <a:pt x="277020" y="763587"/>
                    <a:pt x="265907" y="754063"/>
                    <a:pt x="262732" y="742950"/>
                  </a:cubicBezTo>
                  <a:cubicBezTo>
                    <a:pt x="259557" y="731837"/>
                    <a:pt x="263526" y="708818"/>
                    <a:pt x="262732" y="690562"/>
                  </a:cubicBezTo>
                  <a:cubicBezTo>
                    <a:pt x="261938" y="672306"/>
                    <a:pt x="261144" y="646906"/>
                    <a:pt x="257969" y="633412"/>
                  </a:cubicBezTo>
                  <a:cubicBezTo>
                    <a:pt x="254794" y="619918"/>
                    <a:pt x="249238" y="605631"/>
                    <a:pt x="243682" y="609600"/>
                  </a:cubicBezTo>
                  <a:cubicBezTo>
                    <a:pt x="238126" y="613569"/>
                    <a:pt x="229394" y="638969"/>
                    <a:pt x="224632" y="657225"/>
                  </a:cubicBezTo>
                  <a:cubicBezTo>
                    <a:pt x="219870" y="675481"/>
                    <a:pt x="219076" y="702468"/>
                    <a:pt x="215107" y="719137"/>
                  </a:cubicBezTo>
                  <a:cubicBezTo>
                    <a:pt x="211138" y="735806"/>
                    <a:pt x="207169" y="754062"/>
                    <a:pt x="200819" y="757237"/>
                  </a:cubicBezTo>
                  <a:cubicBezTo>
                    <a:pt x="194469" y="760412"/>
                    <a:pt x="180182" y="750093"/>
                    <a:pt x="177007" y="738187"/>
                  </a:cubicBezTo>
                  <a:cubicBezTo>
                    <a:pt x="173832" y="726281"/>
                    <a:pt x="182563" y="704850"/>
                    <a:pt x="181769" y="685800"/>
                  </a:cubicBezTo>
                  <a:cubicBezTo>
                    <a:pt x="180975" y="666750"/>
                    <a:pt x="175419" y="635793"/>
                    <a:pt x="172244" y="623887"/>
                  </a:cubicBezTo>
                  <a:cubicBezTo>
                    <a:pt x="169069" y="611981"/>
                    <a:pt x="169069" y="609600"/>
                    <a:pt x="162719" y="614362"/>
                  </a:cubicBezTo>
                  <a:cubicBezTo>
                    <a:pt x="156369" y="619124"/>
                    <a:pt x="141288" y="638175"/>
                    <a:pt x="134144" y="652462"/>
                  </a:cubicBezTo>
                  <a:cubicBezTo>
                    <a:pt x="127000" y="666749"/>
                    <a:pt x="127794" y="686593"/>
                    <a:pt x="119857" y="700087"/>
                  </a:cubicBezTo>
                  <a:cubicBezTo>
                    <a:pt x="111920" y="713581"/>
                    <a:pt x="88106" y="737394"/>
                    <a:pt x="86519" y="733425"/>
                  </a:cubicBezTo>
                  <a:cubicBezTo>
                    <a:pt x="84932" y="729456"/>
                    <a:pt x="107157" y="694531"/>
                    <a:pt x="110332" y="676275"/>
                  </a:cubicBezTo>
                  <a:cubicBezTo>
                    <a:pt x="113507" y="658019"/>
                    <a:pt x="113507" y="631031"/>
                    <a:pt x="105569" y="623887"/>
                  </a:cubicBezTo>
                  <a:cubicBezTo>
                    <a:pt x="97632" y="616743"/>
                    <a:pt x="68263" y="619918"/>
                    <a:pt x="62707" y="633412"/>
                  </a:cubicBezTo>
                  <a:cubicBezTo>
                    <a:pt x="57151" y="646906"/>
                    <a:pt x="72232" y="682625"/>
                    <a:pt x="72232" y="704850"/>
                  </a:cubicBezTo>
                  <a:cubicBezTo>
                    <a:pt x="72232" y="727075"/>
                    <a:pt x="70644" y="758031"/>
                    <a:pt x="62707" y="766762"/>
                  </a:cubicBezTo>
                  <a:cubicBezTo>
                    <a:pt x="54770" y="775493"/>
                    <a:pt x="32544" y="770731"/>
                    <a:pt x="24607" y="757237"/>
                  </a:cubicBezTo>
                  <a:cubicBezTo>
                    <a:pt x="16670" y="743743"/>
                    <a:pt x="18257" y="720725"/>
                    <a:pt x="15082" y="685800"/>
                  </a:cubicBezTo>
                  <a:cubicBezTo>
                    <a:pt x="11907" y="650875"/>
                    <a:pt x="6351" y="660399"/>
                    <a:pt x="5557" y="566737"/>
                  </a:cubicBezTo>
                  <a:close/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9" name="CustomShape 82"/>
            <p:cNvSpPr/>
            <p:nvPr/>
          </p:nvSpPr>
          <p:spPr>
            <a:xfrm flipV="1">
              <a:off x="2743200" y="5067360"/>
              <a:ext cx="472680" cy="769680"/>
            </a:xfrm>
            <a:custGeom>
              <a:avLst/>
              <a:gdLst/>
              <a:ahLst/>
              <a:cxnLst/>
              <a:rect l="l" t="t" r="r" b="b"/>
              <a:pathLst>
                <a:path w="472281" h="769144">
                  <a:moveTo>
                    <a:pt x="17462" y="586581"/>
                  </a:moveTo>
                  <a:cubicBezTo>
                    <a:pt x="22224" y="676275"/>
                    <a:pt x="36513" y="658813"/>
                    <a:pt x="41275" y="686594"/>
                  </a:cubicBezTo>
                  <a:cubicBezTo>
                    <a:pt x="46038" y="714375"/>
                    <a:pt x="41275" y="746125"/>
                    <a:pt x="46037" y="753269"/>
                  </a:cubicBezTo>
                  <a:cubicBezTo>
                    <a:pt x="50799" y="760413"/>
                    <a:pt x="63500" y="745331"/>
                    <a:pt x="69850" y="729456"/>
                  </a:cubicBezTo>
                  <a:cubicBezTo>
                    <a:pt x="76200" y="713581"/>
                    <a:pt x="80168" y="677069"/>
                    <a:pt x="84137" y="658019"/>
                  </a:cubicBezTo>
                  <a:cubicBezTo>
                    <a:pt x="88106" y="638969"/>
                    <a:pt x="88106" y="617537"/>
                    <a:pt x="93662" y="615156"/>
                  </a:cubicBezTo>
                  <a:cubicBezTo>
                    <a:pt x="99218" y="612775"/>
                    <a:pt x="112713" y="627062"/>
                    <a:pt x="117475" y="643731"/>
                  </a:cubicBezTo>
                  <a:cubicBezTo>
                    <a:pt x="122238" y="660400"/>
                    <a:pt x="118268" y="697706"/>
                    <a:pt x="122237" y="715169"/>
                  </a:cubicBezTo>
                  <a:cubicBezTo>
                    <a:pt x="126206" y="732632"/>
                    <a:pt x="133349" y="751681"/>
                    <a:pt x="141287" y="748506"/>
                  </a:cubicBezTo>
                  <a:cubicBezTo>
                    <a:pt x="149225" y="745331"/>
                    <a:pt x="162718" y="715963"/>
                    <a:pt x="169862" y="696119"/>
                  </a:cubicBezTo>
                  <a:cubicBezTo>
                    <a:pt x="177006" y="676275"/>
                    <a:pt x="179388" y="627063"/>
                    <a:pt x="184150" y="629444"/>
                  </a:cubicBezTo>
                  <a:cubicBezTo>
                    <a:pt x="188912" y="631825"/>
                    <a:pt x="195262" y="688181"/>
                    <a:pt x="198437" y="710406"/>
                  </a:cubicBezTo>
                  <a:cubicBezTo>
                    <a:pt x="201612" y="732631"/>
                    <a:pt x="200819" y="756444"/>
                    <a:pt x="203200" y="762794"/>
                  </a:cubicBezTo>
                  <a:cubicBezTo>
                    <a:pt x="205581" y="769144"/>
                    <a:pt x="206375" y="758825"/>
                    <a:pt x="212725" y="748506"/>
                  </a:cubicBezTo>
                  <a:cubicBezTo>
                    <a:pt x="219075" y="738187"/>
                    <a:pt x="235744" y="716756"/>
                    <a:pt x="241300" y="700881"/>
                  </a:cubicBezTo>
                  <a:cubicBezTo>
                    <a:pt x="246856" y="685006"/>
                    <a:pt x="242093" y="665162"/>
                    <a:pt x="246062" y="653256"/>
                  </a:cubicBezTo>
                  <a:cubicBezTo>
                    <a:pt x="250031" y="641350"/>
                    <a:pt x="261143" y="627857"/>
                    <a:pt x="265112" y="629444"/>
                  </a:cubicBezTo>
                  <a:cubicBezTo>
                    <a:pt x="269081" y="631032"/>
                    <a:pt x="269081" y="650081"/>
                    <a:pt x="269875" y="662781"/>
                  </a:cubicBezTo>
                  <a:cubicBezTo>
                    <a:pt x="270669" y="675481"/>
                    <a:pt x="265113" y="693738"/>
                    <a:pt x="269875" y="705644"/>
                  </a:cubicBezTo>
                  <a:cubicBezTo>
                    <a:pt x="274637" y="717550"/>
                    <a:pt x="291306" y="734219"/>
                    <a:pt x="298450" y="734219"/>
                  </a:cubicBezTo>
                  <a:cubicBezTo>
                    <a:pt x="305594" y="734219"/>
                    <a:pt x="309562" y="719138"/>
                    <a:pt x="312737" y="705644"/>
                  </a:cubicBezTo>
                  <a:cubicBezTo>
                    <a:pt x="315912" y="692150"/>
                    <a:pt x="316706" y="667543"/>
                    <a:pt x="317500" y="653256"/>
                  </a:cubicBezTo>
                  <a:cubicBezTo>
                    <a:pt x="318294" y="638969"/>
                    <a:pt x="314325" y="631032"/>
                    <a:pt x="317500" y="619919"/>
                  </a:cubicBezTo>
                  <a:cubicBezTo>
                    <a:pt x="320675" y="608806"/>
                    <a:pt x="330200" y="586581"/>
                    <a:pt x="336550" y="586581"/>
                  </a:cubicBezTo>
                  <a:cubicBezTo>
                    <a:pt x="342900" y="586581"/>
                    <a:pt x="350837" y="605631"/>
                    <a:pt x="355600" y="619919"/>
                  </a:cubicBezTo>
                  <a:cubicBezTo>
                    <a:pt x="360363" y="634207"/>
                    <a:pt x="362744" y="652462"/>
                    <a:pt x="365125" y="672306"/>
                  </a:cubicBezTo>
                  <a:cubicBezTo>
                    <a:pt x="367506" y="692150"/>
                    <a:pt x="365918" y="727075"/>
                    <a:pt x="369887" y="738981"/>
                  </a:cubicBezTo>
                  <a:cubicBezTo>
                    <a:pt x="373856" y="750887"/>
                    <a:pt x="381793" y="750094"/>
                    <a:pt x="388937" y="743744"/>
                  </a:cubicBezTo>
                  <a:cubicBezTo>
                    <a:pt x="396081" y="737394"/>
                    <a:pt x="407194" y="716756"/>
                    <a:pt x="412750" y="700881"/>
                  </a:cubicBezTo>
                  <a:cubicBezTo>
                    <a:pt x="418306" y="685006"/>
                    <a:pt x="415131" y="665956"/>
                    <a:pt x="422275" y="648494"/>
                  </a:cubicBezTo>
                  <a:cubicBezTo>
                    <a:pt x="429419" y="631032"/>
                    <a:pt x="450056" y="680244"/>
                    <a:pt x="455612" y="596106"/>
                  </a:cubicBezTo>
                  <a:cubicBezTo>
                    <a:pt x="461168" y="511969"/>
                    <a:pt x="472281" y="239713"/>
                    <a:pt x="455612" y="143669"/>
                  </a:cubicBezTo>
                  <a:cubicBezTo>
                    <a:pt x="438943" y="47625"/>
                    <a:pt x="415131" y="39688"/>
                    <a:pt x="355600" y="19844"/>
                  </a:cubicBezTo>
                  <a:cubicBezTo>
                    <a:pt x="296069" y="0"/>
                    <a:pt x="155575" y="3175"/>
                    <a:pt x="98425" y="24606"/>
                  </a:cubicBezTo>
                  <a:cubicBezTo>
                    <a:pt x="41275" y="46037"/>
                    <a:pt x="25400" y="52387"/>
                    <a:pt x="12700" y="148431"/>
                  </a:cubicBezTo>
                  <a:cubicBezTo>
                    <a:pt x="0" y="244475"/>
                    <a:pt x="12700" y="496887"/>
                    <a:pt x="17462" y="586581"/>
                  </a:cubicBezTo>
                  <a:close/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0" name="CustomShape 83"/>
            <p:cNvSpPr/>
            <p:nvPr/>
          </p:nvSpPr>
          <p:spPr>
            <a:xfrm flipH="1" flipV="1">
              <a:off x="3199680" y="5067360"/>
              <a:ext cx="471240" cy="769680"/>
            </a:xfrm>
            <a:custGeom>
              <a:avLst/>
              <a:gdLst/>
              <a:ahLst/>
              <a:cxnLst/>
              <a:rect l="l" t="t" r="r" b="b"/>
              <a:pathLst>
                <a:path w="472281" h="769144">
                  <a:moveTo>
                    <a:pt x="17462" y="586581"/>
                  </a:moveTo>
                  <a:cubicBezTo>
                    <a:pt x="22224" y="676275"/>
                    <a:pt x="36513" y="658813"/>
                    <a:pt x="41275" y="686594"/>
                  </a:cubicBezTo>
                  <a:cubicBezTo>
                    <a:pt x="46038" y="714375"/>
                    <a:pt x="41275" y="746125"/>
                    <a:pt x="46037" y="753269"/>
                  </a:cubicBezTo>
                  <a:cubicBezTo>
                    <a:pt x="50799" y="760413"/>
                    <a:pt x="63500" y="745331"/>
                    <a:pt x="69850" y="729456"/>
                  </a:cubicBezTo>
                  <a:cubicBezTo>
                    <a:pt x="76200" y="713581"/>
                    <a:pt x="80168" y="677069"/>
                    <a:pt x="84137" y="658019"/>
                  </a:cubicBezTo>
                  <a:cubicBezTo>
                    <a:pt x="88106" y="638969"/>
                    <a:pt x="88106" y="617537"/>
                    <a:pt x="93662" y="615156"/>
                  </a:cubicBezTo>
                  <a:cubicBezTo>
                    <a:pt x="99218" y="612775"/>
                    <a:pt x="112713" y="627062"/>
                    <a:pt x="117475" y="643731"/>
                  </a:cubicBezTo>
                  <a:cubicBezTo>
                    <a:pt x="122238" y="660400"/>
                    <a:pt x="118268" y="697706"/>
                    <a:pt x="122237" y="715169"/>
                  </a:cubicBezTo>
                  <a:cubicBezTo>
                    <a:pt x="126206" y="732632"/>
                    <a:pt x="133349" y="751681"/>
                    <a:pt x="141287" y="748506"/>
                  </a:cubicBezTo>
                  <a:cubicBezTo>
                    <a:pt x="149225" y="745331"/>
                    <a:pt x="162718" y="715963"/>
                    <a:pt x="169862" y="696119"/>
                  </a:cubicBezTo>
                  <a:cubicBezTo>
                    <a:pt x="177006" y="676275"/>
                    <a:pt x="179388" y="627063"/>
                    <a:pt x="184150" y="629444"/>
                  </a:cubicBezTo>
                  <a:cubicBezTo>
                    <a:pt x="188912" y="631825"/>
                    <a:pt x="195262" y="688181"/>
                    <a:pt x="198437" y="710406"/>
                  </a:cubicBezTo>
                  <a:cubicBezTo>
                    <a:pt x="201612" y="732631"/>
                    <a:pt x="200819" y="756444"/>
                    <a:pt x="203200" y="762794"/>
                  </a:cubicBezTo>
                  <a:cubicBezTo>
                    <a:pt x="205581" y="769144"/>
                    <a:pt x="206375" y="758825"/>
                    <a:pt x="212725" y="748506"/>
                  </a:cubicBezTo>
                  <a:cubicBezTo>
                    <a:pt x="219075" y="738187"/>
                    <a:pt x="235744" y="716756"/>
                    <a:pt x="241300" y="700881"/>
                  </a:cubicBezTo>
                  <a:cubicBezTo>
                    <a:pt x="246856" y="685006"/>
                    <a:pt x="242093" y="665162"/>
                    <a:pt x="246062" y="653256"/>
                  </a:cubicBezTo>
                  <a:cubicBezTo>
                    <a:pt x="250031" y="641350"/>
                    <a:pt x="261143" y="627857"/>
                    <a:pt x="265112" y="629444"/>
                  </a:cubicBezTo>
                  <a:cubicBezTo>
                    <a:pt x="269081" y="631032"/>
                    <a:pt x="269081" y="650081"/>
                    <a:pt x="269875" y="662781"/>
                  </a:cubicBezTo>
                  <a:cubicBezTo>
                    <a:pt x="270669" y="675481"/>
                    <a:pt x="265113" y="693738"/>
                    <a:pt x="269875" y="705644"/>
                  </a:cubicBezTo>
                  <a:cubicBezTo>
                    <a:pt x="274637" y="717550"/>
                    <a:pt x="291306" y="734219"/>
                    <a:pt x="298450" y="734219"/>
                  </a:cubicBezTo>
                  <a:cubicBezTo>
                    <a:pt x="305594" y="734219"/>
                    <a:pt x="309562" y="719138"/>
                    <a:pt x="312737" y="705644"/>
                  </a:cubicBezTo>
                  <a:cubicBezTo>
                    <a:pt x="315912" y="692150"/>
                    <a:pt x="316706" y="667543"/>
                    <a:pt x="317500" y="653256"/>
                  </a:cubicBezTo>
                  <a:cubicBezTo>
                    <a:pt x="318294" y="638969"/>
                    <a:pt x="314325" y="631032"/>
                    <a:pt x="317500" y="619919"/>
                  </a:cubicBezTo>
                  <a:cubicBezTo>
                    <a:pt x="320675" y="608806"/>
                    <a:pt x="330200" y="586581"/>
                    <a:pt x="336550" y="586581"/>
                  </a:cubicBezTo>
                  <a:cubicBezTo>
                    <a:pt x="342900" y="586581"/>
                    <a:pt x="350837" y="605631"/>
                    <a:pt x="355600" y="619919"/>
                  </a:cubicBezTo>
                  <a:cubicBezTo>
                    <a:pt x="360363" y="634207"/>
                    <a:pt x="362744" y="652462"/>
                    <a:pt x="365125" y="672306"/>
                  </a:cubicBezTo>
                  <a:cubicBezTo>
                    <a:pt x="367506" y="692150"/>
                    <a:pt x="365918" y="727075"/>
                    <a:pt x="369887" y="738981"/>
                  </a:cubicBezTo>
                  <a:cubicBezTo>
                    <a:pt x="373856" y="750887"/>
                    <a:pt x="381793" y="750094"/>
                    <a:pt x="388937" y="743744"/>
                  </a:cubicBezTo>
                  <a:cubicBezTo>
                    <a:pt x="396081" y="737394"/>
                    <a:pt x="407194" y="716756"/>
                    <a:pt x="412750" y="700881"/>
                  </a:cubicBezTo>
                  <a:cubicBezTo>
                    <a:pt x="418306" y="685006"/>
                    <a:pt x="415131" y="665956"/>
                    <a:pt x="422275" y="648494"/>
                  </a:cubicBezTo>
                  <a:cubicBezTo>
                    <a:pt x="429419" y="631032"/>
                    <a:pt x="450056" y="680244"/>
                    <a:pt x="455612" y="596106"/>
                  </a:cubicBezTo>
                  <a:cubicBezTo>
                    <a:pt x="461168" y="511969"/>
                    <a:pt x="472281" y="239713"/>
                    <a:pt x="455612" y="143669"/>
                  </a:cubicBezTo>
                  <a:cubicBezTo>
                    <a:pt x="438943" y="47625"/>
                    <a:pt x="415131" y="39688"/>
                    <a:pt x="355600" y="19844"/>
                  </a:cubicBezTo>
                  <a:cubicBezTo>
                    <a:pt x="296069" y="0"/>
                    <a:pt x="155575" y="3175"/>
                    <a:pt x="98425" y="24606"/>
                  </a:cubicBezTo>
                  <a:cubicBezTo>
                    <a:pt x="41275" y="46037"/>
                    <a:pt x="25400" y="52387"/>
                    <a:pt x="12700" y="148431"/>
                  </a:cubicBezTo>
                  <a:cubicBezTo>
                    <a:pt x="0" y="244475"/>
                    <a:pt x="12700" y="496887"/>
                    <a:pt x="17462" y="586581"/>
                  </a:cubicBezTo>
                  <a:close/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1" name="CustomShape 84"/>
            <p:cNvSpPr/>
            <p:nvPr/>
          </p:nvSpPr>
          <p:spPr>
            <a:xfrm flipV="1">
              <a:off x="4110120" y="5067360"/>
              <a:ext cx="472680" cy="769680"/>
            </a:xfrm>
            <a:custGeom>
              <a:avLst/>
              <a:gdLst/>
              <a:ahLst/>
              <a:cxnLst/>
              <a:rect l="l" t="t" r="r" b="b"/>
              <a:pathLst>
                <a:path w="472281" h="769144">
                  <a:moveTo>
                    <a:pt x="17462" y="586581"/>
                  </a:moveTo>
                  <a:cubicBezTo>
                    <a:pt x="22224" y="676275"/>
                    <a:pt x="36513" y="658813"/>
                    <a:pt x="41275" y="686594"/>
                  </a:cubicBezTo>
                  <a:cubicBezTo>
                    <a:pt x="46038" y="714375"/>
                    <a:pt x="41275" y="746125"/>
                    <a:pt x="46037" y="753269"/>
                  </a:cubicBezTo>
                  <a:cubicBezTo>
                    <a:pt x="50799" y="760413"/>
                    <a:pt x="63500" y="745331"/>
                    <a:pt x="69850" y="729456"/>
                  </a:cubicBezTo>
                  <a:cubicBezTo>
                    <a:pt x="76200" y="713581"/>
                    <a:pt x="80168" y="677069"/>
                    <a:pt x="84137" y="658019"/>
                  </a:cubicBezTo>
                  <a:cubicBezTo>
                    <a:pt x="88106" y="638969"/>
                    <a:pt x="88106" y="617537"/>
                    <a:pt x="93662" y="615156"/>
                  </a:cubicBezTo>
                  <a:cubicBezTo>
                    <a:pt x="99218" y="612775"/>
                    <a:pt x="112713" y="627062"/>
                    <a:pt x="117475" y="643731"/>
                  </a:cubicBezTo>
                  <a:cubicBezTo>
                    <a:pt x="122238" y="660400"/>
                    <a:pt x="118268" y="697706"/>
                    <a:pt x="122237" y="715169"/>
                  </a:cubicBezTo>
                  <a:cubicBezTo>
                    <a:pt x="126206" y="732632"/>
                    <a:pt x="133349" y="751681"/>
                    <a:pt x="141287" y="748506"/>
                  </a:cubicBezTo>
                  <a:cubicBezTo>
                    <a:pt x="149225" y="745331"/>
                    <a:pt x="162718" y="715963"/>
                    <a:pt x="169862" y="696119"/>
                  </a:cubicBezTo>
                  <a:cubicBezTo>
                    <a:pt x="177006" y="676275"/>
                    <a:pt x="179388" y="627063"/>
                    <a:pt x="184150" y="629444"/>
                  </a:cubicBezTo>
                  <a:cubicBezTo>
                    <a:pt x="188912" y="631825"/>
                    <a:pt x="195262" y="688181"/>
                    <a:pt x="198437" y="710406"/>
                  </a:cubicBezTo>
                  <a:cubicBezTo>
                    <a:pt x="201612" y="732631"/>
                    <a:pt x="200819" y="756444"/>
                    <a:pt x="203200" y="762794"/>
                  </a:cubicBezTo>
                  <a:cubicBezTo>
                    <a:pt x="205581" y="769144"/>
                    <a:pt x="206375" y="758825"/>
                    <a:pt x="212725" y="748506"/>
                  </a:cubicBezTo>
                  <a:cubicBezTo>
                    <a:pt x="219075" y="738187"/>
                    <a:pt x="235744" y="716756"/>
                    <a:pt x="241300" y="700881"/>
                  </a:cubicBezTo>
                  <a:cubicBezTo>
                    <a:pt x="246856" y="685006"/>
                    <a:pt x="242093" y="665162"/>
                    <a:pt x="246062" y="653256"/>
                  </a:cubicBezTo>
                  <a:cubicBezTo>
                    <a:pt x="250031" y="641350"/>
                    <a:pt x="261143" y="627857"/>
                    <a:pt x="265112" y="629444"/>
                  </a:cubicBezTo>
                  <a:cubicBezTo>
                    <a:pt x="269081" y="631032"/>
                    <a:pt x="269081" y="650081"/>
                    <a:pt x="269875" y="662781"/>
                  </a:cubicBezTo>
                  <a:cubicBezTo>
                    <a:pt x="270669" y="675481"/>
                    <a:pt x="265113" y="693738"/>
                    <a:pt x="269875" y="705644"/>
                  </a:cubicBezTo>
                  <a:cubicBezTo>
                    <a:pt x="274637" y="717550"/>
                    <a:pt x="291306" y="734219"/>
                    <a:pt x="298450" y="734219"/>
                  </a:cubicBezTo>
                  <a:cubicBezTo>
                    <a:pt x="305594" y="734219"/>
                    <a:pt x="309562" y="719138"/>
                    <a:pt x="312737" y="705644"/>
                  </a:cubicBezTo>
                  <a:cubicBezTo>
                    <a:pt x="315912" y="692150"/>
                    <a:pt x="316706" y="667543"/>
                    <a:pt x="317500" y="653256"/>
                  </a:cubicBezTo>
                  <a:cubicBezTo>
                    <a:pt x="318294" y="638969"/>
                    <a:pt x="314325" y="631032"/>
                    <a:pt x="317500" y="619919"/>
                  </a:cubicBezTo>
                  <a:cubicBezTo>
                    <a:pt x="320675" y="608806"/>
                    <a:pt x="330200" y="586581"/>
                    <a:pt x="336550" y="586581"/>
                  </a:cubicBezTo>
                  <a:cubicBezTo>
                    <a:pt x="342900" y="586581"/>
                    <a:pt x="350837" y="605631"/>
                    <a:pt x="355600" y="619919"/>
                  </a:cubicBezTo>
                  <a:cubicBezTo>
                    <a:pt x="360363" y="634207"/>
                    <a:pt x="362744" y="652462"/>
                    <a:pt x="365125" y="672306"/>
                  </a:cubicBezTo>
                  <a:cubicBezTo>
                    <a:pt x="367506" y="692150"/>
                    <a:pt x="365918" y="727075"/>
                    <a:pt x="369887" y="738981"/>
                  </a:cubicBezTo>
                  <a:cubicBezTo>
                    <a:pt x="373856" y="750887"/>
                    <a:pt x="381793" y="750094"/>
                    <a:pt x="388937" y="743744"/>
                  </a:cubicBezTo>
                  <a:cubicBezTo>
                    <a:pt x="396081" y="737394"/>
                    <a:pt x="407194" y="716756"/>
                    <a:pt x="412750" y="700881"/>
                  </a:cubicBezTo>
                  <a:cubicBezTo>
                    <a:pt x="418306" y="685006"/>
                    <a:pt x="415131" y="665956"/>
                    <a:pt x="422275" y="648494"/>
                  </a:cubicBezTo>
                  <a:cubicBezTo>
                    <a:pt x="429419" y="631032"/>
                    <a:pt x="450056" y="680244"/>
                    <a:pt x="455612" y="596106"/>
                  </a:cubicBezTo>
                  <a:cubicBezTo>
                    <a:pt x="461168" y="511969"/>
                    <a:pt x="472281" y="239713"/>
                    <a:pt x="455612" y="143669"/>
                  </a:cubicBezTo>
                  <a:cubicBezTo>
                    <a:pt x="438943" y="47625"/>
                    <a:pt x="415131" y="39688"/>
                    <a:pt x="355600" y="19844"/>
                  </a:cubicBezTo>
                  <a:cubicBezTo>
                    <a:pt x="296069" y="0"/>
                    <a:pt x="155575" y="3175"/>
                    <a:pt x="98425" y="24606"/>
                  </a:cubicBezTo>
                  <a:cubicBezTo>
                    <a:pt x="41275" y="46037"/>
                    <a:pt x="25400" y="52387"/>
                    <a:pt x="12700" y="148431"/>
                  </a:cubicBezTo>
                  <a:cubicBezTo>
                    <a:pt x="0" y="244475"/>
                    <a:pt x="12700" y="496887"/>
                    <a:pt x="17462" y="586581"/>
                  </a:cubicBezTo>
                  <a:close/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2" name="CustomShape 85"/>
            <p:cNvSpPr/>
            <p:nvPr/>
          </p:nvSpPr>
          <p:spPr>
            <a:xfrm flipV="1">
              <a:off x="5014800" y="5067360"/>
              <a:ext cx="472680" cy="769680"/>
            </a:xfrm>
            <a:custGeom>
              <a:avLst/>
              <a:gdLst/>
              <a:ahLst/>
              <a:cxnLst/>
              <a:rect l="l" t="t" r="r" b="b"/>
              <a:pathLst>
                <a:path w="472281" h="769144">
                  <a:moveTo>
                    <a:pt x="17462" y="586581"/>
                  </a:moveTo>
                  <a:cubicBezTo>
                    <a:pt x="22224" y="676275"/>
                    <a:pt x="36513" y="658813"/>
                    <a:pt x="41275" y="686594"/>
                  </a:cubicBezTo>
                  <a:cubicBezTo>
                    <a:pt x="46038" y="714375"/>
                    <a:pt x="41275" y="746125"/>
                    <a:pt x="46037" y="753269"/>
                  </a:cubicBezTo>
                  <a:cubicBezTo>
                    <a:pt x="50799" y="760413"/>
                    <a:pt x="63500" y="745331"/>
                    <a:pt x="69850" y="729456"/>
                  </a:cubicBezTo>
                  <a:cubicBezTo>
                    <a:pt x="76200" y="713581"/>
                    <a:pt x="80168" y="677069"/>
                    <a:pt x="84137" y="658019"/>
                  </a:cubicBezTo>
                  <a:cubicBezTo>
                    <a:pt x="88106" y="638969"/>
                    <a:pt x="88106" y="617537"/>
                    <a:pt x="93662" y="615156"/>
                  </a:cubicBezTo>
                  <a:cubicBezTo>
                    <a:pt x="99218" y="612775"/>
                    <a:pt x="112713" y="627062"/>
                    <a:pt x="117475" y="643731"/>
                  </a:cubicBezTo>
                  <a:cubicBezTo>
                    <a:pt x="122238" y="660400"/>
                    <a:pt x="118268" y="697706"/>
                    <a:pt x="122237" y="715169"/>
                  </a:cubicBezTo>
                  <a:cubicBezTo>
                    <a:pt x="126206" y="732632"/>
                    <a:pt x="133349" y="751681"/>
                    <a:pt x="141287" y="748506"/>
                  </a:cubicBezTo>
                  <a:cubicBezTo>
                    <a:pt x="149225" y="745331"/>
                    <a:pt x="162718" y="715963"/>
                    <a:pt x="169862" y="696119"/>
                  </a:cubicBezTo>
                  <a:cubicBezTo>
                    <a:pt x="177006" y="676275"/>
                    <a:pt x="179388" y="627063"/>
                    <a:pt x="184150" y="629444"/>
                  </a:cubicBezTo>
                  <a:cubicBezTo>
                    <a:pt x="188912" y="631825"/>
                    <a:pt x="195262" y="688181"/>
                    <a:pt x="198437" y="710406"/>
                  </a:cubicBezTo>
                  <a:cubicBezTo>
                    <a:pt x="201612" y="732631"/>
                    <a:pt x="200819" y="756444"/>
                    <a:pt x="203200" y="762794"/>
                  </a:cubicBezTo>
                  <a:cubicBezTo>
                    <a:pt x="205581" y="769144"/>
                    <a:pt x="206375" y="758825"/>
                    <a:pt x="212725" y="748506"/>
                  </a:cubicBezTo>
                  <a:cubicBezTo>
                    <a:pt x="219075" y="738187"/>
                    <a:pt x="235744" y="716756"/>
                    <a:pt x="241300" y="700881"/>
                  </a:cubicBezTo>
                  <a:cubicBezTo>
                    <a:pt x="246856" y="685006"/>
                    <a:pt x="242093" y="665162"/>
                    <a:pt x="246062" y="653256"/>
                  </a:cubicBezTo>
                  <a:cubicBezTo>
                    <a:pt x="250031" y="641350"/>
                    <a:pt x="261143" y="627857"/>
                    <a:pt x="265112" y="629444"/>
                  </a:cubicBezTo>
                  <a:cubicBezTo>
                    <a:pt x="269081" y="631032"/>
                    <a:pt x="269081" y="650081"/>
                    <a:pt x="269875" y="662781"/>
                  </a:cubicBezTo>
                  <a:cubicBezTo>
                    <a:pt x="270669" y="675481"/>
                    <a:pt x="265113" y="693738"/>
                    <a:pt x="269875" y="705644"/>
                  </a:cubicBezTo>
                  <a:cubicBezTo>
                    <a:pt x="274637" y="717550"/>
                    <a:pt x="291306" y="734219"/>
                    <a:pt x="298450" y="734219"/>
                  </a:cubicBezTo>
                  <a:cubicBezTo>
                    <a:pt x="305594" y="734219"/>
                    <a:pt x="309562" y="719138"/>
                    <a:pt x="312737" y="705644"/>
                  </a:cubicBezTo>
                  <a:cubicBezTo>
                    <a:pt x="315912" y="692150"/>
                    <a:pt x="316706" y="667543"/>
                    <a:pt x="317500" y="653256"/>
                  </a:cubicBezTo>
                  <a:cubicBezTo>
                    <a:pt x="318294" y="638969"/>
                    <a:pt x="314325" y="631032"/>
                    <a:pt x="317500" y="619919"/>
                  </a:cubicBezTo>
                  <a:cubicBezTo>
                    <a:pt x="320675" y="608806"/>
                    <a:pt x="330200" y="586581"/>
                    <a:pt x="336550" y="586581"/>
                  </a:cubicBezTo>
                  <a:cubicBezTo>
                    <a:pt x="342900" y="586581"/>
                    <a:pt x="350837" y="605631"/>
                    <a:pt x="355600" y="619919"/>
                  </a:cubicBezTo>
                  <a:cubicBezTo>
                    <a:pt x="360363" y="634207"/>
                    <a:pt x="362744" y="652462"/>
                    <a:pt x="365125" y="672306"/>
                  </a:cubicBezTo>
                  <a:cubicBezTo>
                    <a:pt x="367506" y="692150"/>
                    <a:pt x="365918" y="727075"/>
                    <a:pt x="369887" y="738981"/>
                  </a:cubicBezTo>
                  <a:cubicBezTo>
                    <a:pt x="373856" y="750887"/>
                    <a:pt x="381793" y="750094"/>
                    <a:pt x="388937" y="743744"/>
                  </a:cubicBezTo>
                  <a:cubicBezTo>
                    <a:pt x="396081" y="737394"/>
                    <a:pt x="407194" y="716756"/>
                    <a:pt x="412750" y="700881"/>
                  </a:cubicBezTo>
                  <a:cubicBezTo>
                    <a:pt x="418306" y="685006"/>
                    <a:pt x="415131" y="665956"/>
                    <a:pt x="422275" y="648494"/>
                  </a:cubicBezTo>
                  <a:cubicBezTo>
                    <a:pt x="429419" y="631032"/>
                    <a:pt x="450056" y="680244"/>
                    <a:pt x="455612" y="596106"/>
                  </a:cubicBezTo>
                  <a:cubicBezTo>
                    <a:pt x="461168" y="511969"/>
                    <a:pt x="472281" y="239713"/>
                    <a:pt x="455612" y="143669"/>
                  </a:cubicBezTo>
                  <a:cubicBezTo>
                    <a:pt x="438943" y="47625"/>
                    <a:pt x="415131" y="39688"/>
                    <a:pt x="355600" y="19844"/>
                  </a:cubicBezTo>
                  <a:cubicBezTo>
                    <a:pt x="296069" y="0"/>
                    <a:pt x="155575" y="3175"/>
                    <a:pt x="98425" y="24606"/>
                  </a:cubicBezTo>
                  <a:cubicBezTo>
                    <a:pt x="41275" y="46037"/>
                    <a:pt x="25400" y="52387"/>
                    <a:pt x="12700" y="148431"/>
                  </a:cubicBezTo>
                  <a:cubicBezTo>
                    <a:pt x="0" y="244475"/>
                    <a:pt x="12700" y="496887"/>
                    <a:pt x="17462" y="586581"/>
                  </a:cubicBezTo>
                  <a:close/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3" name="CustomShape 86"/>
            <p:cNvSpPr/>
            <p:nvPr/>
          </p:nvSpPr>
          <p:spPr>
            <a:xfrm flipV="1">
              <a:off x="4567320" y="5066640"/>
              <a:ext cx="461520" cy="775800"/>
            </a:xfrm>
            <a:custGeom>
              <a:avLst/>
              <a:gdLst/>
              <a:ahLst/>
              <a:cxnLst/>
              <a:rect l="l" t="t" r="r" b="b"/>
              <a:pathLst>
                <a:path w="461963" h="775493">
                  <a:moveTo>
                    <a:pt x="5557" y="566737"/>
                  </a:moveTo>
                  <a:cubicBezTo>
                    <a:pt x="4763" y="473075"/>
                    <a:pt x="0" y="213519"/>
                    <a:pt x="10319" y="123825"/>
                  </a:cubicBezTo>
                  <a:cubicBezTo>
                    <a:pt x="20638" y="34131"/>
                    <a:pt x="9525" y="46038"/>
                    <a:pt x="67469" y="28575"/>
                  </a:cubicBezTo>
                  <a:cubicBezTo>
                    <a:pt x="125413" y="11113"/>
                    <a:pt x="294482" y="0"/>
                    <a:pt x="357982" y="19050"/>
                  </a:cubicBezTo>
                  <a:cubicBezTo>
                    <a:pt x="421482" y="38100"/>
                    <a:pt x="434975" y="60325"/>
                    <a:pt x="448469" y="142875"/>
                  </a:cubicBezTo>
                  <a:cubicBezTo>
                    <a:pt x="461963" y="225425"/>
                    <a:pt x="446088" y="435769"/>
                    <a:pt x="438944" y="514350"/>
                  </a:cubicBezTo>
                  <a:cubicBezTo>
                    <a:pt x="431800" y="592931"/>
                    <a:pt x="411163" y="582612"/>
                    <a:pt x="405607" y="614362"/>
                  </a:cubicBezTo>
                  <a:cubicBezTo>
                    <a:pt x="400051" y="646112"/>
                    <a:pt x="410370" y="681831"/>
                    <a:pt x="405607" y="704850"/>
                  </a:cubicBezTo>
                  <a:cubicBezTo>
                    <a:pt x="400845" y="727869"/>
                    <a:pt x="385763" y="745331"/>
                    <a:pt x="377032" y="752475"/>
                  </a:cubicBezTo>
                  <a:cubicBezTo>
                    <a:pt x="368301" y="759619"/>
                    <a:pt x="358775" y="756443"/>
                    <a:pt x="353219" y="747712"/>
                  </a:cubicBezTo>
                  <a:cubicBezTo>
                    <a:pt x="347663" y="738981"/>
                    <a:pt x="347663" y="718343"/>
                    <a:pt x="343694" y="700087"/>
                  </a:cubicBezTo>
                  <a:cubicBezTo>
                    <a:pt x="339725" y="681831"/>
                    <a:pt x="333376" y="654844"/>
                    <a:pt x="329407" y="638175"/>
                  </a:cubicBezTo>
                  <a:cubicBezTo>
                    <a:pt x="325438" y="621506"/>
                    <a:pt x="324644" y="600869"/>
                    <a:pt x="319882" y="600075"/>
                  </a:cubicBezTo>
                  <a:cubicBezTo>
                    <a:pt x="315120" y="599281"/>
                    <a:pt x="305595" y="615949"/>
                    <a:pt x="300832" y="633412"/>
                  </a:cubicBezTo>
                  <a:cubicBezTo>
                    <a:pt x="296069" y="650875"/>
                    <a:pt x="294482" y="684213"/>
                    <a:pt x="291307" y="704850"/>
                  </a:cubicBezTo>
                  <a:cubicBezTo>
                    <a:pt x="288132" y="725488"/>
                    <a:pt x="286544" y="750887"/>
                    <a:pt x="281782" y="757237"/>
                  </a:cubicBezTo>
                  <a:cubicBezTo>
                    <a:pt x="277020" y="763587"/>
                    <a:pt x="265907" y="754063"/>
                    <a:pt x="262732" y="742950"/>
                  </a:cubicBezTo>
                  <a:cubicBezTo>
                    <a:pt x="259557" y="731837"/>
                    <a:pt x="263526" y="708818"/>
                    <a:pt x="262732" y="690562"/>
                  </a:cubicBezTo>
                  <a:cubicBezTo>
                    <a:pt x="261938" y="672306"/>
                    <a:pt x="261144" y="646906"/>
                    <a:pt x="257969" y="633412"/>
                  </a:cubicBezTo>
                  <a:cubicBezTo>
                    <a:pt x="254794" y="619918"/>
                    <a:pt x="249238" y="605631"/>
                    <a:pt x="243682" y="609600"/>
                  </a:cubicBezTo>
                  <a:cubicBezTo>
                    <a:pt x="238126" y="613569"/>
                    <a:pt x="229394" y="638969"/>
                    <a:pt x="224632" y="657225"/>
                  </a:cubicBezTo>
                  <a:cubicBezTo>
                    <a:pt x="219870" y="675481"/>
                    <a:pt x="219076" y="702468"/>
                    <a:pt x="215107" y="719137"/>
                  </a:cubicBezTo>
                  <a:cubicBezTo>
                    <a:pt x="211138" y="735806"/>
                    <a:pt x="207169" y="754062"/>
                    <a:pt x="200819" y="757237"/>
                  </a:cubicBezTo>
                  <a:cubicBezTo>
                    <a:pt x="194469" y="760412"/>
                    <a:pt x="180182" y="750093"/>
                    <a:pt x="177007" y="738187"/>
                  </a:cubicBezTo>
                  <a:cubicBezTo>
                    <a:pt x="173832" y="726281"/>
                    <a:pt x="182563" y="704850"/>
                    <a:pt x="181769" y="685800"/>
                  </a:cubicBezTo>
                  <a:cubicBezTo>
                    <a:pt x="180975" y="666750"/>
                    <a:pt x="175419" y="635793"/>
                    <a:pt x="172244" y="623887"/>
                  </a:cubicBezTo>
                  <a:cubicBezTo>
                    <a:pt x="169069" y="611981"/>
                    <a:pt x="169069" y="609600"/>
                    <a:pt x="162719" y="614362"/>
                  </a:cubicBezTo>
                  <a:cubicBezTo>
                    <a:pt x="156369" y="619124"/>
                    <a:pt x="141288" y="638175"/>
                    <a:pt x="134144" y="652462"/>
                  </a:cubicBezTo>
                  <a:cubicBezTo>
                    <a:pt x="127000" y="666749"/>
                    <a:pt x="127794" y="686593"/>
                    <a:pt x="119857" y="700087"/>
                  </a:cubicBezTo>
                  <a:cubicBezTo>
                    <a:pt x="111920" y="713581"/>
                    <a:pt x="88106" y="737394"/>
                    <a:pt x="86519" y="733425"/>
                  </a:cubicBezTo>
                  <a:cubicBezTo>
                    <a:pt x="84932" y="729456"/>
                    <a:pt x="107157" y="694531"/>
                    <a:pt x="110332" y="676275"/>
                  </a:cubicBezTo>
                  <a:cubicBezTo>
                    <a:pt x="113507" y="658019"/>
                    <a:pt x="113507" y="631031"/>
                    <a:pt x="105569" y="623887"/>
                  </a:cubicBezTo>
                  <a:cubicBezTo>
                    <a:pt x="97632" y="616743"/>
                    <a:pt x="68263" y="619918"/>
                    <a:pt x="62707" y="633412"/>
                  </a:cubicBezTo>
                  <a:cubicBezTo>
                    <a:pt x="57151" y="646906"/>
                    <a:pt x="72232" y="682625"/>
                    <a:pt x="72232" y="704850"/>
                  </a:cubicBezTo>
                  <a:cubicBezTo>
                    <a:pt x="72232" y="727075"/>
                    <a:pt x="70644" y="758031"/>
                    <a:pt x="62707" y="766762"/>
                  </a:cubicBezTo>
                  <a:cubicBezTo>
                    <a:pt x="54770" y="775493"/>
                    <a:pt x="32544" y="770731"/>
                    <a:pt x="24607" y="757237"/>
                  </a:cubicBezTo>
                  <a:cubicBezTo>
                    <a:pt x="16670" y="743743"/>
                    <a:pt x="18257" y="720725"/>
                    <a:pt x="15082" y="685800"/>
                  </a:cubicBezTo>
                  <a:cubicBezTo>
                    <a:pt x="11907" y="650875"/>
                    <a:pt x="6351" y="660399"/>
                    <a:pt x="5557" y="566737"/>
                  </a:cubicBezTo>
                  <a:close/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4" name="CustomShape 87"/>
            <p:cNvSpPr/>
            <p:nvPr/>
          </p:nvSpPr>
          <p:spPr>
            <a:xfrm flipH="1" flipV="1">
              <a:off x="3652920" y="5066640"/>
              <a:ext cx="461520" cy="775800"/>
            </a:xfrm>
            <a:custGeom>
              <a:avLst/>
              <a:gdLst/>
              <a:ahLst/>
              <a:cxnLst/>
              <a:rect l="l" t="t" r="r" b="b"/>
              <a:pathLst>
                <a:path w="461963" h="775493">
                  <a:moveTo>
                    <a:pt x="5557" y="566737"/>
                  </a:moveTo>
                  <a:cubicBezTo>
                    <a:pt x="4763" y="473075"/>
                    <a:pt x="0" y="213519"/>
                    <a:pt x="10319" y="123825"/>
                  </a:cubicBezTo>
                  <a:cubicBezTo>
                    <a:pt x="20638" y="34131"/>
                    <a:pt x="9525" y="46038"/>
                    <a:pt x="67469" y="28575"/>
                  </a:cubicBezTo>
                  <a:cubicBezTo>
                    <a:pt x="125413" y="11113"/>
                    <a:pt x="294482" y="0"/>
                    <a:pt x="357982" y="19050"/>
                  </a:cubicBezTo>
                  <a:cubicBezTo>
                    <a:pt x="421482" y="38100"/>
                    <a:pt x="434975" y="60325"/>
                    <a:pt x="448469" y="142875"/>
                  </a:cubicBezTo>
                  <a:cubicBezTo>
                    <a:pt x="461963" y="225425"/>
                    <a:pt x="446088" y="435769"/>
                    <a:pt x="438944" y="514350"/>
                  </a:cubicBezTo>
                  <a:cubicBezTo>
                    <a:pt x="431800" y="592931"/>
                    <a:pt x="411163" y="582612"/>
                    <a:pt x="405607" y="614362"/>
                  </a:cubicBezTo>
                  <a:cubicBezTo>
                    <a:pt x="400051" y="646112"/>
                    <a:pt x="410370" y="681831"/>
                    <a:pt x="405607" y="704850"/>
                  </a:cubicBezTo>
                  <a:cubicBezTo>
                    <a:pt x="400845" y="727869"/>
                    <a:pt x="385763" y="745331"/>
                    <a:pt x="377032" y="752475"/>
                  </a:cubicBezTo>
                  <a:cubicBezTo>
                    <a:pt x="368301" y="759619"/>
                    <a:pt x="358775" y="756443"/>
                    <a:pt x="353219" y="747712"/>
                  </a:cubicBezTo>
                  <a:cubicBezTo>
                    <a:pt x="347663" y="738981"/>
                    <a:pt x="347663" y="718343"/>
                    <a:pt x="343694" y="700087"/>
                  </a:cubicBezTo>
                  <a:cubicBezTo>
                    <a:pt x="339725" y="681831"/>
                    <a:pt x="333376" y="654844"/>
                    <a:pt x="329407" y="638175"/>
                  </a:cubicBezTo>
                  <a:cubicBezTo>
                    <a:pt x="325438" y="621506"/>
                    <a:pt x="324644" y="600869"/>
                    <a:pt x="319882" y="600075"/>
                  </a:cubicBezTo>
                  <a:cubicBezTo>
                    <a:pt x="315120" y="599281"/>
                    <a:pt x="305595" y="615949"/>
                    <a:pt x="300832" y="633412"/>
                  </a:cubicBezTo>
                  <a:cubicBezTo>
                    <a:pt x="296069" y="650875"/>
                    <a:pt x="294482" y="684213"/>
                    <a:pt x="291307" y="704850"/>
                  </a:cubicBezTo>
                  <a:cubicBezTo>
                    <a:pt x="288132" y="725488"/>
                    <a:pt x="286544" y="750887"/>
                    <a:pt x="281782" y="757237"/>
                  </a:cubicBezTo>
                  <a:cubicBezTo>
                    <a:pt x="277020" y="763587"/>
                    <a:pt x="265907" y="754063"/>
                    <a:pt x="262732" y="742950"/>
                  </a:cubicBezTo>
                  <a:cubicBezTo>
                    <a:pt x="259557" y="731837"/>
                    <a:pt x="263526" y="708818"/>
                    <a:pt x="262732" y="690562"/>
                  </a:cubicBezTo>
                  <a:cubicBezTo>
                    <a:pt x="261938" y="672306"/>
                    <a:pt x="261144" y="646906"/>
                    <a:pt x="257969" y="633412"/>
                  </a:cubicBezTo>
                  <a:cubicBezTo>
                    <a:pt x="254794" y="619918"/>
                    <a:pt x="249238" y="605631"/>
                    <a:pt x="243682" y="609600"/>
                  </a:cubicBezTo>
                  <a:cubicBezTo>
                    <a:pt x="238126" y="613569"/>
                    <a:pt x="229394" y="638969"/>
                    <a:pt x="224632" y="657225"/>
                  </a:cubicBezTo>
                  <a:cubicBezTo>
                    <a:pt x="219870" y="675481"/>
                    <a:pt x="219076" y="702468"/>
                    <a:pt x="215107" y="719137"/>
                  </a:cubicBezTo>
                  <a:cubicBezTo>
                    <a:pt x="211138" y="735806"/>
                    <a:pt x="207169" y="754062"/>
                    <a:pt x="200819" y="757237"/>
                  </a:cubicBezTo>
                  <a:cubicBezTo>
                    <a:pt x="194469" y="760412"/>
                    <a:pt x="180182" y="750093"/>
                    <a:pt x="177007" y="738187"/>
                  </a:cubicBezTo>
                  <a:cubicBezTo>
                    <a:pt x="173832" y="726281"/>
                    <a:pt x="182563" y="704850"/>
                    <a:pt x="181769" y="685800"/>
                  </a:cubicBezTo>
                  <a:cubicBezTo>
                    <a:pt x="180975" y="666750"/>
                    <a:pt x="175419" y="635793"/>
                    <a:pt x="172244" y="623887"/>
                  </a:cubicBezTo>
                  <a:cubicBezTo>
                    <a:pt x="169069" y="611981"/>
                    <a:pt x="169069" y="609600"/>
                    <a:pt x="162719" y="614362"/>
                  </a:cubicBezTo>
                  <a:cubicBezTo>
                    <a:pt x="156369" y="619124"/>
                    <a:pt x="141288" y="638175"/>
                    <a:pt x="134144" y="652462"/>
                  </a:cubicBezTo>
                  <a:cubicBezTo>
                    <a:pt x="127000" y="666749"/>
                    <a:pt x="127794" y="686593"/>
                    <a:pt x="119857" y="700087"/>
                  </a:cubicBezTo>
                  <a:cubicBezTo>
                    <a:pt x="111920" y="713581"/>
                    <a:pt x="88106" y="737394"/>
                    <a:pt x="86519" y="733425"/>
                  </a:cubicBezTo>
                  <a:cubicBezTo>
                    <a:pt x="84932" y="729456"/>
                    <a:pt x="107157" y="694531"/>
                    <a:pt x="110332" y="676275"/>
                  </a:cubicBezTo>
                  <a:cubicBezTo>
                    <a:pt x="113507" y="658019"/>
                    <a:pt x="113507" y="631031"/>
                    <a:pt x="105569" y="623887"/>
                  </a:cubicBezTo>
                  <a:cubicBezTo>
                    <a:pt x="97632" y="616743"/>
                    <a:pt x="68263" y="619918"/>
                    <a:pt x="62707" y="633412"/>
                  </a:cubicBezTo>
                  <a:cubicBezTo>
                    <a:pt x="57151" y="646906"/>
                    <a:pt x="72232" y="682625"/>
                    <a:pt x="72232" y="704850"/>
                  </a:cubicBezTo>
                  <a:cubicBezTo>
                    <a:pt x="72232" y="727075"/>
                    <a:pt x="70644" y="758031"/>
                    <a:pt x="62707" y="766762"/>
                  </a:cubicBezTo>
                  <a:cubicBezTo>
                    <a:pt x="54770" y="775493"/>
                    <a:pt x="32544" y="770731"/>
                    <a:pt x="24607" y="757237"/>
                  </a:cubicBezTo>
                  <a:cubicBezTo>
                    <a:pt x="16670" y="743743"/>
                    <a:pt x="18257" y="720725"/>
                    <a:pt x="15082" y="685800"/>
                  </a:cubicBezTo>
                  <a:cubicBezTo>
                    <a:pt x="11907" y="650875"/>
                    <a:pt x="6351" y="660399"/>
                    <a:pt x="5557" y="566737"/>
                  </a:cubicBezTo>
                  <a:close/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5" name="Line 88"/>
            <p:cNvSpPr/>
            <p:nvPr/>
          </p:nvSpPr>
          <p:spPr>
            <a:xfrm flipH="1">
              <a:off x="2581200" y="3471840"/>
              <a:ext cx="126720" cy="9504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6" name="Line 89"/>
            <p:cNvSpPr/>
            <p:nvPr/>
          </p:nvSpPr>
          <p:spPr>
            <a:xfrm>
              <a:off x="2714400" y="3476520"/>
              <a:ext cx="71640" cy="7128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7" name="Line 90"/>
            <p:cNvSpPr/>
            <p:nvPr/>
          </p:nvSpPr>
          <p:spPr>
            <a:xfrm flipV="1">
              <a:off x="3081240" y="3638520"/>
              <a:ext cx="1440" cy="144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8" name="Line 91"/>
            <p:cNvSpPr/>
            <p:nvPr/>
          </p:nvSpPr>
          <p:spPr>
            <a:xfrm>
              <a:off x="3119400" y="3566880"/>
              <a:ext cx="104760" cy="7164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9" name="Line 92"/>
            <p:cNvSpPr/>
            <p:nvPr/>
          </p:nvSpPr>
          <p:spPr>
            <a:xfrm flipH="1">
              <a:off x="3867120" y="3419280"/>
              <a:ext cx="47520" cy="7632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0" name="Line 93"/>
            <p:cNvSpPr/>
            <p:nvPr/>
          </p:nvSpPr>
          <p:spPr>
            <a:xfrm>
              <a:off x="3914640" y="3419280"/>
              <a:ext cx="95040" cy="7632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1" name="Line 94"/>
            <p:cNvSpPr/>
            <p:nvPr/>
          </p:nvSpPr>
          <p:spPr>
            <a:xfrm>
              <a:off x="4390920" y="3544560"/>
              <a:ext cx="119160" cy="9396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2" name="Line 95"/>
            <p:cNvSpPr/>
            <p:nvPr/>
          </p:nvSpPr>
          <p:spPr>
            <a:xfrm flipH="1">
              <a:off x="4322520" y="3547800"/>
              <a:ext cx="71640" cy="7164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3" name="Line 96"/>
            <p:cNvSpPr/>
            <p:nvPr/>
          </p:nvSpPr>
          <p:spPr>
            <a:xfrm>
              <a:off x="5010120" y="3495600"/>
              <a:ext cx="71280" cy="7128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4" name="Line 97"/>
            <p:cNvSpPr/>
            <p:nvPr/>
          </p:nvSpPr>
          <p:spPr>
            <a:xfrm flipH="1">
              <a:off x="4724280" y="3022560"/>
              <a:ext cx="133200" cy="4428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5" name="Line 98"/>
            <p:cNvSpPr/>
            <p:nvPr/>
          </p:nvSpPr>
          <p:spPr>
            <a:xfrm flipV="1">
              <a:off x="4008240" y="2852640"/>
              <a:ext cx="1440" cy="7128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6" name="Line 99"/>
            <p:cNvSpPr/>
            <p:nvPr/>
          </p:nvSpPr>
          <p:spPr>
            <a:xfrm flipH="1">
              <a:off x="4009680" y="2968560"/>
              <a:ext cx="24120" cy="2700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7" name="Line 100"/>
            <p:cNvSpPr/>
            <p:nvPr/>
          </p:nvSpPr>
          <p:spPr>
            <a:xfrm>
              <a:off x="3909960" y="2771640"/>
              <a:ext cx="99720" cy="8100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8" name="Line 101"/>
            <p:cNvSpPr/>
            <p:nvPr/>
          </p:nvSpPr>
          <p:spPr>
            <a:xfrm flipH="1">
              <a:off x="3795480" y="2781000"/>
              <a:ext cx="71640" cy="7164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9" name="Line 102"/>
            <p:cNvSpPr/>
            <p:nvPr/>
          </p:nvSpPr>
          <p:spPr>
            <a:xfrm flipH="1">
              <a:off x="3081240" y="3566880"/>
              <a:ext cx="38160" cy="7164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0" name="Line 103"/>
            <p:cNvSpPr/>
            <p:nvPr/>
          </p:nvSpPr>
          <p:spPr>
            <a:xfrm flipV="1">
              <a:off x="3393720" y="2709720"/>
              <a:ext cx="115920" cy="2052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1" name="Line 104"/>
            <p:cNvSpPr/>
            <p:nvPr/>
          </p:nvSpPr>
          <p:spPr>
            <a:xfrm>
              <a:off x="3393720" y="2730240"/>
              <a:ext cx="44640" cy="12240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2" name="Line 105"/>
            <p:cNvSpPr/>
            <p:nvPr/>
          </p:nvSpPr>
          <p:spPr>
            <a:xfrm flipH="1">
              <a:off x="2652480" y="2776320"/>
              <a:ext cx="147600" cy="468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3" name="Line 106"/>
            <p:cNvSpPr/>
            <p:nvPr/>
          </p:nvSpPr>
          <p:spPr>
            <a:xfrm flipH="1">
              <a:off x="2795400" y="2776320"/>
              <a:ext cx="4680" cy="14760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4" name="Line 107"/>
            <p:cNvSpPr/>
            <p:nvPr/>
          </p:nvSpPr>
          <p:spPr>
            <a:xfrm flipH="1" flipV="1">
              <a:off x="3009600" y="1923840"/>
              <a:ext cx="38160" cy="11448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5" name="Line 108"/>
            <p:cNvSpPr/>
            <p:nvPr/>
          </p:nvSpPr>
          <p:spPr>
            <a:xfrm flipH="1">
              <a:off x="3009600" y="2038320"/>
              <a:ext cx="38160" cy="9972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6" name="Line 109"/>
            <p:cNvSpPr/>
            <p:nvPr/>
          </p:nvSpPr>
          <p:spPr>
            <a:xfrm flipV="1">
              <a:off x="2819160" y="1923840"/>
              <a:ext cx="47520" cy="468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7" name="Line 110"/>
            <p:cNvSpPr/>
            <p:nvPr/>
          </p:nvSpPr>
          <p:spPr>
            <a:xfrm flipH="1">
              <a:off x="2813040" y="1923840"/>
              <a:ext cx="1440" cy="7164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8" name="Line 111"/>
            <p:cNvSpPr/>
            <p:nvPr/>
          </p:nvSpPr>
          <p:spPr>
            <a:xfrm flipV="1">
              <a:off x="2619360" y="1814400"/>
              <a:ext cx="47520" cy="4284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9" name="Line 112"/>
            <p:cNvSpPr/>
            <p:nvPr/>
          </p:nvSpPr>
          <p:spPr>
            <a:xfrm flipH="1">
              <a:off x="2652480" y="1699920"/>
              <a:ext cx="119160" cy="972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0" name="Line 113"/>
            <p:cNvSpPr/>
            <p:nvPr/>
          </p:nvSpPr>
          <p:spPr>
            <a:xfrm flipH="1">
              <a:off x="2652480" y="1614240"/>
              <a:ext cx="38160" cy="8100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1" name="Line 114"/>
            <p:cNvSpPr/>
            <p:nvPr/>
          </p:nvSpPr>
          <p:spPr>
            <a:xfrm flipH="1" flipV="1">
              <a:off x="3295440" y="1638000"/>
              <a:ext cx="52560" cy="8568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2" name="Line 115"/>
            <p:cNvSpPr/>
            <p:nvPr/>
          </p:nvSpPr>
          <p:spPr>
            <a:xfrm flipH="1">
              <a:off x="3295440" y="1723680"/>
              <a:ext cx="52560" cy="5724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3" name="Line 116"/>
            <p:cNvSpPr/>
            <p:nvPr/>
          </p:nvSpPr>
          <p:spPr>
            <a:xfrm flipV="1">
              <a:off x="4609800" y="2023920"/>
              <a:ext cx="1800" cy="7128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4" name="Line 117"/>
            <p:cNvSpPr/>
            <p:nvPr/>
          </p:nvSpPr>
          <p:spPr>
            <a:xfrm flipH="1">
              <a:off x="3081240" y="1252440"/>
              <a:ext cx="36360" cy="5868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5" name="Line 118"/>
            <p:cNvSpPr/>
            <p:nvPr/>
          </p:nvSpPr>
          <p:spPr>
            <a:xfrm>
              <a:off x="3990960" y="1571400"/>
              <a:ext cx="42840" cy="4752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6" name="Line 119"/>
            <p:cNvSpPr/>
            <p:nvPr/>
          </p:nvSpPr>
          <p:spPr>
            <a:xfrm flipH="1">
              <a:off x="3781080" y="1609560"/>
              <a:ext cx="38160" cy="7128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7" name="Line 120"/>
            <p:cNvSpPr/>
            <p:nvPr/>
          </p:nvSpPr>
          <p:spPr>
            <a:xfrm flipV="1">
              <a:off x="3824280" y="1604880"/>
              <a:ext cx="66600" cy="936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8" name="Line 121"/>
            <p:cNvSpPr/>
            <p:nvPr/>
          </p:nvSpPr>
          <p:spPr>
            <a:xfrm flipV="1">
              <a:off x="3971880" y="1742760"/>
              <a:ext cx="19080" cy="10476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9" name="Line 122"/>
            <p:cNvSpPr/>
            <p:nvPr/>
          </p:nvSpPr>
          <p:spPr>
            <a:xfrm flipV="1">
              <a:off x="4528800" y="1776240"/>
              <a:ext cx="43200" cy="5256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0" name="Line 123"/>
            <p:cNvSpPr/>
            <p:nvPr/>
          </p:nvSpPr>
          <p:spPr>
            <a:xfrm flipH="1">
              <a:off x="5057640" y="1723680"/>
              <a:ext cx="38160" cy="8100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1" name="Line 124"/>
            <p:cNvSpPr/>
            <p:nvPr/>
          </p:nvSpPr>
          <p:spPr>
            <a:xfrm>
              <a:off x="5162400" y="1838160"/>
              <a:ext cx="76320" cy="5220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2" name="Line 125"/>
            <p:cNvSpPr/>
            <p:nvPr/>
          </p:nvSpPr>
          <p:spPr>
            <a:xfrm>
              <a:off x="5948280" y="1876320"/>
              <a:ext cx="42840" cy="3312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3" name="Line 126"/>
            <p:cNvSpPr/>
            <p:nvPr/>
          </p:nvSpPr>
          <p:spPr>
            <a:xfrm flipV="1">
              <a:off x="5743440" y="1699920"/>
              <a:ext cx="52200" cy="8568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4" name="CustomShape 127"/>
            <p:cNvSpPr/>
            <p:nvPr/>
          </p:nvSpPr>
          <p:spPr>
            <a:xfrm>
              <a:off x="5257800" y="1924200"/>
              <a:ext cx="275760" cy="136080"/>
            </a:xfrm>
            <a:custGeom>
              <a:avLst/>
              <a:gdLst/>
              <a:ahLst/>
              <a:cxnLst/>
              <a:rect l="l" t="t" r="r" b="b"/>
              <a:pathLst>
                <a:path w="276225" h="136525">
                  <a:moveTo>
                    <a:pt x="0" y="19844"/>
                  </a:moveTo>
                  <a:cubicBezTo>
                    <a:pt x="24606" y="38100"/>
                    <a:pt x="49213" y="56356"/>
                    <a:pt x="71438" y="62706"/>
                  </a:cubicBezTo>
                  <a:cubicBezTo>
                    <a:pt x="93663" y="69056"/>
                    <a:pt x="114300" y="67469"/>
                    <a:pt x="133350" y="57944"/>
                  </a:cubicBezTo>
                  <a:cubicBezTo>
                    <a:pt x="152400" y="48419"/>
                    <a:pt x="163513" y="11112"/>
                    <a:pt x="185738" y="5556"/>
                  </a:cubicBezTo>
                  <a:cubicBezTo>
                    <a:pt x="207963" y="0"/>
                    <a:pt x="257175" y="7144"/>
                    <a:pt x="266700" y="24606"/>
                  </a:cubicBezTo>
                  <a:cubicBezTo>
                    <a:pt x="276225" y="42069"/>
                    <a:pt x="259557" y="92869"/>
                    <a:pt x="242888" y="110331"/>
                  </a:cubicBezTo>
                  <a:cubicBezTo>
                    <a:pt x="226219" y="127793"/>
                    <a:pt x="192088" y="136525"/>
                    <a:pt x="166688" y="129381"/>
                  </a:cubicBezTo>
                  <a:cubicBezTo>
                    <a:pt x="141288" y="122237"/>
                    <a:pt x="105569" y="79375"/>
                    <a:pt x="90488" y="67469"/>
                  </a:cubicBezTo>
                  <a:cubicBezTo>
                    <a:pt x="75407" y="55563"/>
                    <a:pt x="82550" y="52388"/>
                    <a:pt x="76200" y="57944"/>
                  </a:cubicBezTo>
                  <a:cubicBezTo>
                    <a:pt x="69850" y="63500"/>
                    <a:pt x="61119" y="82153"/>
                    <a:pt x="52388" y="100806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5" name="Line 128"/>
            <p:cNvSpPr/>
            <p:nvPr/>
          </p:nvSpPr>
          <p:spPr>
            <a:xfrm>
              <a:off x="5481360" y="1876320"/>
              <a:ext cx="38160" cy="4284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6" name="Line 129"/>
            <p:cNvSpPr/>
            <p:nvPr/>
          </p:nvSpPr>
          <p:spPr>
            <a:xfrm flipV="1">
              <a:off x="5167080" y="2871720"/>
              <a:ext cx="71640" cy="6192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7" name="Line 130"/>
            <p:cNvSpPr/>
            <p:nvPr/>
          </p:nvSpPr>
          <p:spPr>
            <a:xfrm flipH="1" flipV="1">
              <a:off x="3985920" y="2033280"/>
              <a:ext cx="61920" cy="7632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8" name="CustomShape 131"/>
            <p:cNvSpPr/>
            <p:nvPr/>
          </p:nvSpPr>
          <p:spPr>
            <a:xfrm>
              <a:off x="3164040" y="1670040"/>
              <a:ext cx="78840" cy="8208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9" name="CustomShape 132"/>
            <p:cNvSpPr/>
            <p:nvPr/>
          </p:nvSpPr>
          <p:spPr>
            <a:xfrm>
              <a:off x="3849840" y="2889360"/>
              <a:ext cx="78840" cy="8208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0" name="CustomShape 133"/>
            <p:cNvSpPr/>
            <p:nvPr/>
          </p:nvSpPr>
          <p:spPr>
            <a:xfrm>
              <a:off x="4624560" y="2936880"/>
              <a:ext cx="80640" cy="8208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1" name="CustomShape 134"/>
            <p:cNvSpPr/>
            <p:nvPr/>
          </p:nvSpPr>
          <p:spPr>
            <a:xfrm>
              <a:off x="5295960" y="2879640"/>
              <a:ext cx="80640" cy="8208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2" name="CustomShape 135"/>
            <p:cNvSpPr/>
            <p:nvPr/>
          </p:nvSpPr>
          <p:spPr>
            <a:xfrm>
              <a:off x="3867120" y="1670040"/>
              <a:ext cx="80640" cy="8208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3" name="CustomShape 136"/>
            <p:cNvSpPr/>
            <p:nvPr/>
          </p:nvSpPr>
          <p:spPr>
            <a:xfrm>
              <a:off x="4076640" y="1959120"/>
              <a:ext cx="80640" cy="8388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4" name="CustomShape 137"/>
            <p:cNvSpPr/>
            <p:nvPr/>
          </p:nvSpPr>
          <p:spPr>
            <a:xfrm>
              <a:off x="4433760" y="1670040"/>
              <a:ext cx="80640" cy="8208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5" name="CustomShape 138"/>
            <p:cNvSpPr/>
            <p:nvPr/>
          </p:nvSpPr>
          <p:spPr>
            <a:xfrm>
              <a:off x="4414680" y="1936800"/>
              <a:ext cx="80640" cy="8208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6" name="CustomShape 139"/>
            <p:cNvSpPr/>
            <p:nvPr/>
          </p:nvSpPr>
          <p:spPr>
            <a:xfrm>
              <a:off x="2859120" y="1994040"/>
              <a:ext cx="78840" cy="8208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7" name="CustomShape 140"/>
            <p:cNvSpPr/>
            <p:nvPr/>
          </p:nvSpPr>
          <p:spPr>
            <a:xfrm>
              <a:off x="3519360" y="1951200"/>
              <a:ext cx="80640" cy="8208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8" name="CustomShape 141"/>
            <p:cNvSpPr/>
            <p:nvPr/>
          </p:nvSpPr>
          <p:spPr>
            <a:xfrm>
              <a:off x="2668680" y="2917800"/>
              <a:ext cx="78840" cy="8208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9" name="CustomShape 142"/>
            <p:cNvSpPr/>
            <p:nvPr/>
          </p:nvSpPr>
          <p:spPr>
            <a:xfrm>
              <a:off x="2544840" y="1698480"/>
              <a:ext cx="78840" cy="8208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20" name="CustomShape 143"/>
          <p:cNvSpPr/>
          <p:nvPr/>
        </p:nvSpPr>
        <p:spPr>
          <a:xfrm>
            <a:off x="-94080" y="6581880"/>
            <a:ext cx="3087566" cy="2514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720" tIns="40680" rIns="81720" bIns="406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Gill Sans MT" panose="020B0502020104020203"/>
              </a:rPr>
              <a:t>Adapted from: Kurz A et al. Drugs 2003;63:649–71</a:t>
            </a:r>
            <a:endParaRPr lang="ru-RU" sz="1100" b="0" strike="noStrike" spc="-1">
              <a:latin typeface="Arial" panose="020B0604020202020204"/>
            </a:endParaRPr>
          </a:p>
        </p:txBody>
      </p:sp>
      <p:pic>
        <p:nvPicPr>
          <p:cNvPr id="145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70560" cy="46481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2" dur="2000"/>
                                        <p:tgtEl>
                                          <p:spTgt spid="1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20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20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2000"/>
                                        <p:tgtEl>
                                          <p:spTgt spid="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2000"/>
                                        <p:tgtEl>
                                          <p:spTgt spid="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20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200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200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3" dur="2000"/>
                                        <p:tgtEl>
                                          <p:spTgt spid="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6" dur="20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9" dur="20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2" dur="20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5" dur="20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8" dur="20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1" dur="20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4" dur="20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4 0.03634 L -0.00677 -0.73912 E">
                                      <p:cBhvr>
                                        <p:cTn id="68" dur="2000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006 -1.11111E-006 L -0.06962 -0.44444 E">
                                      <p:cBhvr>
                                        <p:cTn id="70" dur="2000" fill="hold"/>
                                        <p:tgtEl>
                                          <p:spTgt spid="1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208 L -0.16406 -0.42963 E">
                                      <p:cBhvr>
                                        <p:cTn id="72" dur="2000" fill="hold"/>
                                        <p:tgtEl>
                                          <p:spTgt spid="1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02292 L -0.03038 -0.71343 E">
                                      <p:cBhvr>
                                        <p:cTn id="74" dur="2000" fill="hold"/>
                                        <p:tgtEl>
                                          <p:spTgt spid="1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19 0.0125 L -0.03142 -0.73611 E">
                                      <p:cBhvr>
                                        <p:cTn id="76" dur="2000" fill="hold"/>
                                        <p:tgtEl>
                                          <p:spTgt spid="1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06 -2.96296E-006 L -0.06406 -0.76967 E">
                                      <p:cBhvr>
                                        <p:cTn id="78" dur="2000" fill="hold"/>
                                        <p:tgtEl>
                                          <p:spTgt spid="1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06 -2.96296E-006 L 0.29809 -0.74861 E">
                                      <p:cBhvr>
                                        <p:cTn id="80" dur="2000" fill="hold"/>
                                        <p:tgtEl>
                                          <p:spTgt spid="1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006 -4.81481E-006 L 0.07222 -0.34976 E">
                                      <p:cBhvr>
                                        <p:cTn id="82" dur="2000" fill="hold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06 -2.96296E-006 L 0.0776 -0.76967 E">
                                      <p:cBhvr>
                                        <p:cTn id="84" dur="2000" fill="hold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06 -2.96296E-006 L 0.11944 -0.43379 E">
                                      <p:cBhvr>
                                        <p:cTn id="86" dur="20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06 -1.48148E-006 L 0.12726 -0.22384 E">
                                      <p:cBhvr>
                                        <p:cTn id="88" dur="2000" fill="hold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006 -4.81481E-006 L -0.14827 -0.20277 E">
                                      <p:cBhvr>
                                        <p:cTn id="90" dur="20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4005 L -0.29809 -0.76181 E">
                                      <p:cBhvr>
                                        <p:cTn id="92" dur="2000" fill="hold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06 -2.96296E-006 L 0.25087 -0.74861 E">
                                      <p:cBhvr>
                                        <p:cTn id="94" dur="2000" fill="hold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06 -2.96296E-006 L -0.14288 -0.8118 E">
                                      <p:cBhvr>
                                        <p:cTn id="96" dur="2000" fill="hold"/>
                                        <p:tgtEl>
                                          <p:spTgt spid="1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88 L 0.03958 -0.43541 E">
                                      <p:cBhvr>
                                        <p:cTn id="98" dur="2000" fill="hold"/>
                                        <p:tgtEl>
                                          <p:spTgt spid="1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07 4.07407E-006 L -0.18889 -0.79908 E">
                                      <p:cBhvr>
                                        <p:cTn id="100" dur="20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CustomShape 1"/>
          <p:cNvSpPr/>
          <p:nvPr/>
        </p:nvSpPr>
        <p:spPr>
          <a:xfrm>
            <a:off x="1390560" y="4005360"/>
            <a:ext cx="7009920" cy="216036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2" name="CustomShape 2"/>
          <p:cNvSpPr/>
          <p:nvPr/>
        </p:nvSpPr>
        <p:spPr>
          <a:xfrm>
            <a:off x="3888480" y="4437000"/>
            <a:ext cx="192000" cy="142560"/>
          </a:xfrm>
          <a:prstGeom prst="ellipse">
            <a:avLst/>
          </a:prstGeom>
          <a:solidFill>
            <a:srgbClr val="FF66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3" name="CustomShape 3"/>
          <p:cNvSpPr/>
          <p:nvPr/>
        </p:nvSpPr>
        <p:spPr>
          <a:xfrm>
            <a:off x="3503040" y="4508640"/>
            <a:ext cx="192000" cy="142560"/>
          </a:xfrm>
          <a:prstGeom prst="ellipse">
            <a:avLst/>
          </a:prstGeom>
          <a:solidFill>
            <a:srgbClr val="FF66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4" name="CustomShape 4"/>
          <p:cNvSpPr/>
          <p:nvPr/>
        </p:nvSpPr>
        <p:spPr>
          <a:xfrm>
            <a:off x="3888480" y="4797360"/>
            <a:ext cx="192000" cy="142560"/>
          </a:xfrm>
          <a:prstGeom prst="ellipse">
            <a:avLst/>
          </a:prstGeom>
          <a:solidFill>
            <a:srgbClr val="FF66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5" name="CustomShape 5"/>
          <p:cNvSpPr/>
          <p:nvPr/>
        </p:nvSpPr>
        <p:spPr>
          <a:xfrm>
            <a:off x="3503040" y="4869000"/>
            <a:ext cx="192000" cy="142560"/>
          </a:xfrm>
          <a:prstGeom prst="ellipse">
            <a:avLst/>
          </a:prstGeom>
          <a:solidFill>
            <a:srgbClr val="FF66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6" name="CustomShape 6"/>
          <p:cNvSpPr/>
          <p:nvPr/>
        </p:nvSpPr>
        <p:spPr>
          <a:xfrm>
            <a:off x="4464000" y="4437000"/>
            <a:ext cx="192000" cy="142560"/>
          </a:xfrm>
          <a:prstGeom prst="ellipse">
            <a:avLst/>
          </a:prstGeom>
          <a:solidFill>
            <a:srgbClr val="FF66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7" name="CustomShape 7"/>
          <p:cNvSpPr/>
          <p:nvPr/>
        </p:nvSpPr>
        <p:spPr>
          <a:xfrm>
            <a:off x="4176000" y="4941720"/>
            <a:ext cx="192000" cy="142560"/>
          </a:xfrm>
          <a:prstGeom prst="ellipse">
            <a:avLst/>
          </a:prstGeom>
          <a:solidFill>
            <a:srgbClr val="FF66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8" name="CustomShape 8"/>
          <p:cNvSpPr/>
          <p:nvPr/>
        </p:nvSpPr>
        <p:spPr>
          <a:xfrm>
            <a:off x="4752000" y="4581360"/>
            <a:ext cx="192000" cy="142560"/>
          </a:xfrm>
          <a:prstGeom prst="ellipse">
            <a:avLst/>
          </a:prstGeom>
          <a:solidFill>
            <a:srgbClr val="FF66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9" name="CustomShape 9"/>
          <p:cNvSpPr/>
          <p:nvPr/>
        </p:nvSpPr>
        <p:spPr>
          <a:xfrm>
            <a:off x="4271520" y="4581360"/>
            <a:ext cx="192000" cy="142560"/>
          </a:xfrm>
          <a:prstGeom prst="ellipse">
            <a:avLst/>
          </a:prstGeom>
          <a:solidFill>
            <a:srgbClr val="FF66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0" name="CustomShape 10"/>
          <p:cNvSpPr/>
          <p:nvPr/>
        </p:nvSpPr>
        <p:spPr>
          <a:xfrm>
            <a:off x="4559520" y="4797360"/>
            <a:ext cx="192000" cy="142560"/>
          </a:xfrm>
          <a:prstGeom prst="ellipse">
            <a:avLst/>
          </a:prstGeom>
          <a:solidFill>
            <a:srgbClr val="00008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1" name="CustomShape 11"/>
          <p:cNvSpPr/>
          <p:nvPr/>
        </p:nvSpPr>
        <p:spPr>
          <a:xfrm>
            <a:off x="4847040" y="4941720"/>
            <a:ext cx="192000" cy="142560"/>
          </a:xfrm>
          <a:prstGeom prst="ellipse">
            <a:avLst/>
          </a:prstGeom>
          <a:solidFill>
            <a:srgbClr val="FF66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2" name="CustomShape 12"/>
          <p:cNvSpPr/>
          <p:nvPr/>
        </p:nvSpPr>
        <p:spPr>
          <a:xfrm>
            <a:off x="5135040" y="4437000"/>
            <a:ext cx="192000" cy="142560"/>
          </a:xfrm>
          <a:prstGeom prst="ellipse">
            <a:avLst/>
          </a:prstGeom>
          <a:solidFill>
            <a:srgbClr val="FF66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3" name="CustomShape 13"/>
          <p:cNvSpPr/>
          <p:nvPr/>
        </p:nvSpPr>
        <p:spPr>
          <a:xfrm>
            <a:off x="5135040" y="4726080"/>
            <a:ext cx="192000" cy="142560"/>
          </a:xfrm>
          <a:prstGeom prst="ellipse">
            <a:avLst/>
          </a:prstGeom>
          <a:solidFill>
            <a:srgbClr val="FF66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4" name="CustomShape 14"/>
          <p:cNvSpPr/>
          <p:nvPr/>
        </p:nvSpPr>
        <p:spPr>
          <a:xfrm>
            <a:off x="5808000" y="4726080"/>
            <a:ext cx="192000" cy="142560"/>
          </a:xfrm>
          <a:prstGeom prst="ellipse">
            <a:avLst/>
          </a:prstGeom>
          <a:solidFill>
            <a:srgbClr val="FF66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5" name="CustomShape 15"/>
          <p:cNvSpPr/>
          <p:nvPr/>
        </p:nvSpPr>
        <p:spPr>
          <a:xfrm>
            <a:off x="5423040" y="4941720"/>
            <a:ext cx="192000" cy="142560"/>
          </a:xfrm>
          <a:prstGeom prst="ellipse">
            <a:avLst/>
          </a:prstGeom>
          <a:solidFill>
            <a:srgbClr val="FF66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6" name="CustomShape 16"/>
          <p:cNvSpPr/>
          <p:nvPr/>
        </p:nvSpPr>
        <p:spPr>
          <a:xfrm>
            <a:off x="5520480" y="4437000"/>
            <a:ext cx="192000" cy="142560"/>
          </a:xfrm>
          <a:prstGeom prst="ellipse">
            <a:avLst/>
          </a:prstGeom>
          <a:solidFill>
            <a:srgbClr val="FF66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7" name="CustomShape 17"/>
          <p:cNvSpPr/>
          <p:nvPr/>
        </p:nvSpPr>
        <p:spPr>
          <a:xfrm>
            <a:off x="3120000" y="4726080"/>
            <a:ext cx="192000" cy="142560"/>
          </a:xfrm>
          <a:prstGeom prst="ellipse">
            <a:avLst/>
          </a:prstGeom>
          <a:solidFill>
            <a:srgbClr val="FF66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8" name="CustomShape 18"/>
          <p:cNvSpPr/>
          <p:nvPr/>
        </p:nvSpPr>
        <p:spPr>
          <a:xfrm>
            <a:off x="2929440" y="4654440"/>
            <a:ext cx="192000" cy="142560"/>
          </a:xfrm>
          <a:prstGeom prst="ellipse">
            <a:avLst/>
          </a:prstGeom>
          <a:solidFill>
            <a:srgbClr val="33339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9" name="CustomShape 19"/>
          <p:cNvSpPr/>
          <p:nvPr/>
        </p:nvSpPr>
        <p:spPr>
          <a:xfrm>
            <a:off x="3505440" y="4438800"/>
            <a:ext cx="192000" cy="142560"/>
          </a:xfrm>
          <a:prstGeom prst="ellipse">
            <a:avLst/>
          </a:prstGeom>
          <a:solidFill>
            <a:srgbClr val="00008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0" name="CustomShape 20"/>
          <p:cNvSpPr/>
          <p:nvPr/>
        </p:nvSpPr>
        <p:spPr>
          <a:xfrm>
            <a:off x="4464000" y="4511520"/>
            <a:ext cx="192000" cy="142560"/>
          </a:xfrm>
          <a:prstGeom prst="ellipse">
            <a:avLst/>
          </a:prstGeom>
          <a:solidFill>
            <a:schemeClr val="accent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1" name="CustomShape 21"/>
          <p:cNvSpPr/>
          <p:nvPr/>
        </p:nvSpPr>
        <p:spPr>
          <a:xfrm>
            <a:off x="3792960" y="4654440"/>
            <a:ext cx="192000" cy="142560"/>
          </a:xfrm>
          <a:prstGeom prst="ellipse">
            <a:avLst/>
          </a:prstGeom>
          <a:solidFill>
            <a:srgbClr val="00008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2" name="CustomShape 22"/>
          <p:cNvSpPr/>
          <p:nvPr/>
        </p:nvSpPr>
        <p:spPr>
          <a:xfrm>
            <a:off x="4079040" y="4437000"/>
            <a:ext cx="192000" cy="142560"/>
          </a:xfrm>
          <a:prstGeom prst="ellipse">
            <a:avLst/>
          </a:prstGeom>
          <a:solidFill>
            <a:srgbClr val="00008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3" name="CustomShape 23"/>
          <p:cNvSpPr/>
          <p:nvPr/>
        </p:nvSpPr>
        <p:spPr>
          <a:xfrm>
            <a:off x="4656480" y="4727520"/>
            <a:ext cx="192000" cy="142560"/>
          </a:xfrm>
          <a:prstGeom prst="ellipse">
            <a:avLst/>
          </a:prstGeom>
          <a:solidFill>
            <a:schemeClr val="accent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4" name="CustomShape 24"/>
          <p:cNvSpPr/>
          <p:nvPr/>
        </p:nvSpPr>
        <p:spPr>
          <a:xfrm>
            <a:off x="3217440" y="4870440"/>
            <a:ext cx="192000" cy="142560"/>
          </a:xfrm>
          <a:prstGeom prst="ellipse">
            <a:avLst/>
          </a:prstGeom>
          <a:solidFill>
            <a:schemeClr val="accent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5" name="CustomShape 25"/>
          <p:cNvSpPr/>
          <p:nvPr/>
        </p:nvSpPr>
        <p:spPr>
          <a:xfrm>
            <a:off x="5615520" y="4724280"/>
            <a:ext cx="192000" cy="142560"/>
          </a:xfrm>
          <a:prstGeom prst="ellipse">
            <a:avLst/>
          </a:prstGeom>
          <a:solidFill>
            <a:schemeClr val="accent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6" name="CustomShape 26"/>
          <p:cNvSpPr/>
          <p:nvPr/>
        </p:nvSpPr>
        <p:spPr>
          <a:xfrm>
            <a:off x="4849440" y="4438800"/>
            <a:ext cx="192000" cy="142560"/>
          </a:xfrm>
          <a:prstGeom prst="ellipse">
            <a:avLst/>
          </a:prstGeom>
          <a:solidFill>
            <a:schemeClr val="accent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7" name="CustomShape 27"/>
          <p:cNvSpPr/>
          <p:nvPr/>
        </p:nvSpPr>
        <p:spPr>
          <a:xfrm>
            <a:off x="5136960" y="4654440"/>
            <a:ext cx="192000" cy="142560"/>
          </a:xfrm>
          <a:prstGeom prst="ellipse">
            <a:avLst/>
          </a:prstGeom>
          <a:solidFill>
            <a:schemeClr val="accent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8" name="CustomShape 28"/>
          <p:cNvSpPr/>
          <p:nvPr/>
        </p:nvSpPr>
        <p:spPr>
          <a:xfrm>
            <a:off x="3505440" y="4727520"/>
            <a:ext cx="192000" cy="142560"/>
          </a:xfrm>
          <a:prstGeom prst="ellipse">
            <a:avLst/>
          </a:prstGeom>
          <a:solidFill>
            <a:srgbClr val="00008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9" name="CustomShape 29"/>
          <p:cNvSpPr/>
          <p:nvPr/>
        </p:nvSpPr>
        <p:spPr>
          <a:xfrm>
            <a:off x="5327520" y="4437000"/>
            <a:ext cx="192000" cy="142560"/>
          </a:xfrm>
          <a:prstGeom prst="ellipse">
            <a:avLst/>
          </a:prstGeom>
          <a:solidFill>
            <a:srgbClr val="00008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0" name="CustomShape 30"/>
          <p:cNvSpPr/>
          <p:nvPr/>
        </p:nvSpPr>
        <p:spPr>
          <a:xfrm>
            <a:off x="5232480" y="4943520"/>
            <a:ext cx="192000" cy="142560"/>
          </a:xfrm>
          <a:prstGeom prst="ellipse">
            <a:avLst/>
          </a:prstGeom>
          <a:solidFill>
            <a:schemeClr val="accent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1" name="CustomShape 31"/>
          <p:cNvSpPr/>
          <p:nvPr/>
        </p:nvSpPr>
        <p:spPr>
          <a:xfrm>
            <a:off x="4176000" y="4799160"/>
            <a:ext cx="192000" cy="142560"/>
          </a:xfrm>
          <a:prstGeom prst="ellipse">
            <a:avLst/>
          </a:prstGeom>
          <a:solidFill>
            <a:schemeClr val="accent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2" name="CustomShape 32"/>
          <p:cNvSpPr/>
          <p:nvPr/>
        </p:nvSpPr>
        <p:spPr>
          <a:xfrm>
            <a:off x="3791040" y="4869000"/>
            <a:ext cx="192000" cy="142560"/>
          </a:xfrm>
          <a:prstGeom prst="ellipse">
            <a:avLst/>
          </a:prstGeom>
          <a:solidFill>
            <a:srgbClr val="00008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3" name="CustomShape 33"/>
          <p:cNvSpPr/>
          <p:nvPr/>
        </p:nvSpPr>
        <p:spPr>
          <a:xfrm>
            <a:off x="4656480" y="4943520"/>
            <a:ext cx="192000" cy="142560"/>
          </a:xfrm>
          <a:prstGeom prst="ellipse">
            <a:avLst/>
          </a:prstGeom>
          <a:solidFill>
            <a:srgbClr val="00008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4" name="CustomShape 34"/>
          <p:cNvSpPr/>
          <p:nvPr/>
        </p:nvSpPr>
        <p:spPr>
          <a:xfrm>
            <a:off x="3630240" y="1709640"/>
            <a:ext cx="192000" cy="142560"/>
          </a:xfrm>
          <a:prstGeom prst="ellipse">
            <a:avLst/>
          </a:prstGeom>
          <a:solidFill>
            <a:srgbClr val="FF66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5" name="CustomShape 35"/>
          <p:cNvSpPr/>
          <p:nvPr/>
        </p:nvSpPr>
        <p:spPr>
          <a:xfrm>
            <a:off x="4701120" y="1700280"/>
            <a:ext cx="192000" cy="142560"/>
          </a:xfrm>
          <a:prstGeom prst="ellipse">
            <a:avLst/>
          </a:prstGeom>
          <a:solidFill>
            <a:srgbClr val="FF66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6" name="CustomShape 36"/>
          <p:cNvSpPr/>
          <p:nvPr/>
        </p:nvSpPr>
        <p:spPr>
          <a:xfrm>
            <a:off x="6339360" y="1684440"/>
            <a:ext cx="192000" cy="142560"/>
          </a:xfrm>
          <a:prstGeom prst="ellipse">
            <a:avLst/>
          </a:prstGeom>
          <a:solidFill>
            <a:srgbClr val="FF66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7" name="CustomShape 37"/>
          <p:cNvSpPr/>
          <p:nvPr/>
        </p:nvSpPr>
        <p:spPr>
          <a:xfrm>
            <a:off x="7050720" y="1714680"/>
            <a:ext cx="192000" cy="142560"/>
          </a:xfrm>
          <a:prstGeom prst="ellipse">
            <a:avLst/>
          </a:prstGeom>
          <a:solidFill>
            <a:schemeClr val="accent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8" name="CustomShape 38"/>
          <p:cNvSpPr/>
          <p:nvPr/>
        </p:nvSpPr>
        <p:spPr>
          <a:xfrm>
            <a:off x="3149760" y="2052720"/>
            <a:ext cx="192000" cy="142560"/>
          </a:xfrm>
          <a:prstGeom prst="ellipse">
            <a:avLst/>
          </a:prstGeom>
          <a:solidFill>
            <a:srgbClr val="FF66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9" name="CustomShape 39"/>
          <p:cNvSpPr/>
          <p:nvPr/>
        </p:nvSpPr>
        <p:spPr>
          <a:xfrm>
            <a:off x="4161600" y="2052720"/>
            <a:ext cx="192000" cy="142560"/>
          </a:xfrm>
          <a:prstGeom prst="ellipse">
            <a:avLst/>
          </a:prstGeom>
          <a:solidFill>
            <a:srgbClr val="FF66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0" name="CustomShape 40"/>
          <p:cNvSpPr/>
          <p:nvPr/>
        </p:nvSpPr>
        <p:spPr>
          <a:xfrm>
            <a:off x="5056800" y="2052720"/>
            <a:ext cx="192000" cy="142560"/>
          </a:xfrm>
          <a:prstGeom prst="ellipse">
            <a:avLst/>
          </a:prstGeom>
          <a:solidFill>
            <a:schemeClr val="accent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1" name="CustomShape 41"/>
          <p:cNvSpPr/>
          <p:nvPr/>
        </p:nvSpPr>
        <p:spPr>
          <a:xfrm>
            <a:off x="5626080" y="1987560"/>
            <a:ext cx="192000" cy="142560"/>
          </a:xfrm>
          <a:prstGeom prst="ellipse">
            <a:avLst/>
          </a:prstGeom>
          <a:solidFill>
            <a:srgbClr val="FF66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2" name="CustomShape 42"/>
          <p:cNvSpPr/>
          <p:nvPr/>
        </p:nvSpPr>
        <p:spPr>
          <a:xfrm>
            <a:off x="6768960" y="1916280"/>
            <a:ext cx="192000" cy="142560"/>
          </a:xfrm>
          <a:prstGeom prst="ellipse">
            <a:avLst/>
          </a:prstGeom>
          <a:solidFill>
            <a:srgbClr val="FF66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3" name="CustomShape 43"/>
          <p:cNvSpPr/>
          <p:nvPr/>
        </p:nvSpPr>
        <p:spPr>
          <a:xfrm>
            <a:off x="4703040" y="2905200"/>
            <a:ext cx="192000" cy="142560"/>
          </a:xfrm>
          <a:prstGeom prst="ellipse">
            <a:avLst/>
          </a:prstGeom>
          <a:solidFill>
            <a:srgbClr val="FF66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4" name="CustomShape 44"/>
          <p:cNvSpPr/>
          <p:nvPr/>
        </p:nvSpPr>
        <p:spPr>
          <a:xfrm>
            <a:off x="856800" y="4508640"/>
            <a:ext cx="1328816" cy="38993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720" tIns="40680" rIns="81720" bIns="406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9DD9"/>
                </a:solidFill>
                <a:latin typeface="Calibri" panose="020F0502020204030204"/>
                <a:ea typeface="Heiti SC Light"/>
              </a:rPr>
              <a:t>Oxycodone</a:t>
            </a:r>
            <a:endParaRPr lang="ru-RU" sz="2000" b="0" strike="noStrike" spc="-1">
              <a:latin typeface="Arial" panose="020B0604020202020204"/>
            </a:endParaRPr>
          </a:p>
        </p:txBody>
      </p:sp>
      <p:sp>
        <p:nvSpPr>
          <p:cNvPr id="1465" name="CustomShape 45"/>
          <p:cNvSpPr/>
          <p:nvPr/>
        </p:nvSpPr>
        <p:spPr>
          <a:xfrm>
            <a:off x="6235200" y="4581360"/>
            <a:ext cx="1142803" cy="38993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720" tIns="40680" rIns="81720" bIns="406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FF6600"/>
                </a:solidFill>
                <a:latin typeface="Calibri" panose="020F0502020204030204"/>
                <a:ea typeface="Heiti SC Light"/>
              </a:rPr>
              <a:t>Naloxone</a:t>
            </a:r>
            <a:endParaRPr lang="ru-RU" sz="2000" b="0" strike="noStrike" spc="-1">
              <a:latin typeface="Arial" panose="020B0604020202020204"/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2277600" y="758880"/>
            <a:ext cx="6220320" cy="5119200"/>
            <a:chOff x="1708200" y="758880"/>
            <a:chExt cx="4665240" cy="5119200"/>
          </a:xfrm>
        </p:grpSpPr>
        <p:sp>
          <p:nvSpPr>
            <p:cNvPr id="1467" name="CustomShape 47"/>
            <p:cNvSpPr/>
            <p:nvPr/>
          </p:nvSpPr>
          <p:spPr>
            <a:xfrm>
              <a:off x="2301840" y="787320"/>
              <a:ext cx="863280" cy="2052360"/>
            </a:xfrm>
            <a:custGeom>
              <a:avLst/>
              <a:gdLst/>
              <a:ahLst/>
              <a:cxnLst/>
              <a:rect l="l" t="t" r="r" b="b"/>
              <a:pathLst>
                <a:path w="736092" h="2084832">
                  <a:moveTo>
                    <a:pt x="630936" y="0"/>
                  </a:moveTo>
                  <a:cubicBezTo>
                    <a:pt x="683514" y="384048"/>
                    <a:pt x="736092" y="768096"/>
                    <a:pt x="630936" y="1115568"/>
                  </a:cubicBezTo>
                  <a:cubicBezTo>
                    <a:pt x="525780" y="1463040"/>
                    <a:pt x="0" y="2084832"/>
                    <a:pt x="0" y="2084832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8" name="CustomShape 48"/>
            <p:cNvSpPr/>
            <p:nvPr/>
          </p:nvSpPr>
          <p:spPr>
            <a:xfrm>
              <a:off x="3127320" y="1336680"/>
              <a:ext cx="375840" cy="360000"/>
            </a:xfrm>
            <a:custGeom>
              <a:avLst/>
              <a:gdLst/>
              <a:ahLst/>
              <a:cxnLst/>
              <a:rect l="l" t="t" r="r" b="b"/>
              <a:pathLst>
                <a:path w="320040" h="365760">
                  <a:moveTo>
                    <a:pt x="0" y="0"/>
                  </a:moveTo>
                  <a:cubicBezTo>
                    <a:pt x="9906" y="42672"/>
                    <a:pt x="19812" y="85344"/>
                    <a:pt x="73152" y="146304"/>
                  </a:cubicBezTo>
                  <a:cubicBezTo>
                    <a:pt x="126492" y="207264"/>
                    <a:pt x="320040" y="365760"/>
                    <a:pt x="320040" y="365760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9" name="CustomShape 49"/>
            <p:cNvSpPr/>
            <p:nvPr/>
          </p:nvSpPr>
          <p:spPr>
            <a:xfrm>
              <a:off x="2590920" y="1057320"/>
              <a:ext cx="493200" cy="299520"/>
            </a:xfrm>
            <a:custGeom>
              <a:avLst/>
              <a:gdLst/>
              <a:ahLst/>
              <a:cxnLst/>
              <a:rect l="l" t="t" r="r" b="b"/>
              <a:pathLst>
                <a:path w="420624" h="304800">
                  <a:moveTo>
                    <a:pt x="420624" y="0"/>
                  </a:moveTo>
                  <a:cubicBezTo>
                    <a:pt x="394716" y="93726"/>
                    <a:pt x="368808" y="187452"/>
                    <a:pt x="320040" y="237744"/>
                  </a:cubicBezTo>
                  <a:cubicBezTo>
                    <a:pt x="271272" y="288036"/>
                    <a:pt x="181356" y="298704"/>
                    <a:pt x="128016" y="301752"/>
                  </a:cubicBezTo>
                  <a:cubicBezTo>
                    <a:pt x="74676" y="304800"/>
                    <a:pt x="0" y="256032"/>
                    <a:pt x="0" y="256032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0" name="CustomShape 50"/>
            <p:cNvSpPr/>
            <p:nvPr/>
          </p:nvSpPr>
          <p:spPr>
            <a:xfrm>
              <a:off x="2706840" y="2217600"/>
              <a:ext cx="275760" cy="591840"/>
            </a:xfrm>
            <a:custGeom>
              <a:avLst/>
              <a:gdLst/>
              <a:ahLst/>
              <a:cxnLst/>
              <a:rect l="l" t="t" r="r" b="b"/>
              <a:pathLst>
                <a:path w="236220" h="598932">
                  <a:moveTo>
                    <a:pt x="115824" y="0"/>
                  </a:moveTo>
                  <a:cubicBezTo>
                    <a:pt x="64008" y="76962"/>
                    <a:pt x="12192" y="153924"/>
                    <a:pt x="6096" y="228600"/>
                  </a:cubicBezTo>
                  <a:cubicBezTo>
                    <a:pt x="0" y="303276"/>
                    <a:pt x="53340" y="393192"/>
                    <a:pt x="79248" y="448056"/>
                  </a:cubicBezTo>
                  <a:cubicBezTo>
                    <a:pt x="105156" y="502920"/>
                    <a:pt x="137160" y="533400"/>
                    <a:pt x="161544" y="557784"/>
                  </a:cubicBezTo>
                  <a:cubicBezTo>
                    <a:pt x="185928" y="582168"/>
                    <a:pt x="214884" y="589788"/>
                    <a:pt x="225552" y="594360"/>
                  </a:cubicBezTo>
                  <a:cubicBezTo>
                    <a:pt x="236220" y="598932"/>
                    <a:pt x="230886" y="592074"/>
                    <a:pt x="225552" y="585216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1" name="CustomShape 51"/>
            <p:cNvSpPr/>
            <p:nvPr/>
          </p:nvSpPr>
          <p:spPr>
            <a:xfrm>
              <a:off x="2536920" y="2597040"/>
              <a:ext cx="163080" cy="1022040"/>
            </a:xfrm>
            <a:custGeom>
              <a:avLst/>
              <a:gdLst/>
              <a:ahLst/>
              <a:cxnLst/>
              <a:rect l="l" t="t" r="r" b="b"/>
              <a:pathLst>
                <a:path w="138684" h="1078992">
                  <a:moveTo>
                    <a:pt x="0" y="0"/>
                  </a:moveTo>
                  <a:cubicBezTo>
                    <a:pt x="49530" y="170688"/>
                    <a:pt x="99060" y="341376"/>
                    <a:pt x="118872" y="521208"/>
                  </a:cubicBezTo>
                  <a:cubicBezTo>
                    <a:pt x="138684" y="701040"/>
                    <a:pt x="128778" y="890016"/>
                    <a:pt x="118872" y="1078992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2" name="CustomShape 52"/>
            <p:cNvSpPr/>
            <p:nvPr/>
          </p:nvSpPr>
          <p:spPr>
            <a:xfrm>
              <a:off x="2117880" y="2916360"/>
              <a:ext cx="169560" cy="607680"/>
            </a:xfrm>
            <a:custGeom>
              <a:avLst/>
              <a:gdLst/>
              <a:ahLst/>
              <a:cxnLst/>
              <a:rect l="l" t="t" r="r" b="b"/>
              <a:pathLst>
                <a:path w="143256" h="618744">
                  <a:moveTo>
                    <a:pt x="64008" y="618744"/>
                  </a:moveTo>
                  <a:cubicBezTo>
                    <a:pt x="80010" y="557022"/>
                    <a:pt x="96012" y="495300"/>
                    <a:pt x="100584" y="435864"/>
                  </a:cubicBezTo>
                  <a:cubicBezTo>
                    <a:pt x="105156" y="376428"/>
                    <a:pt x="105156" y="310896"/>
                    <a:pt x="91440" y="262128"/>
                  </a:cubicBezTo>
                  <a:cubicBezTo>
                    <a:pt x="77724" y="213360"/>
                    <a:pt x="32004" y="182880"/>
                    <a:pt x="18288" y="143256"/>
                  </a:cubicBezTo>
                  <a:cubicBezTo>
                    <a:pt x="4572" y="103632"/>
                    <a:pt x="0" y="47244"/>
                    <a:pt x="9144" y="24384"/>
                  </a:cubicBezTo>
                  <a:cubicBezTo>
                    <a:pt x="18288" y="1524"/>
                    <a:pt x="51816" y="0"/>
                    <a:pt x="73152" y="6096"/>
                  </a:cubicBezTo>
                  <a:cubicBezTo>
                    <a:pt x="94488" y="12192"/>
                    <a:pt x="131064" y="30480"/>
                    <a:pt x="137160" y="60960"/>
                  </a:cubicBezTo>
                  <a:cubicBezTo>
                    <a:pt x="143256" y="91440"/>
                    <a:pt x="118872" y="160020"/>
                    <a:pt x="109728" y="188976"/>
                  </a:cubicBezTo>
                  <a:cubicBezTo>
                    <a:pt x="100584" y="217932"/>
                    <a:pt x="82296" y="234696"/>
                    <a:pt x="82296" y="234696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3" name="CustomShape 53"/>
            <p:cNvSpPr/>
            <p:nvPr/>
          </p:nvSpPr>
          <p:spPr>
            <a:xfrm>
              <a:off x="2225520" y="2155680"/>
              <a:ext cx="1015560" cy="1144080"/>
            </a:xfrm>
            <a:custGeom>
              <a:avLst/>
              <a:gdLst/>
              <a:ahLst/>
              <a:cxnLst/>
              <a:rect l="l" t="t" r="r" b="b"/>
              <a:pathLst>
                <a:path w="865632" h="1161288">
                  <a:moveTo>
                    <a:pt x="0" y="1033272"/>
                  </a:moveTo>
                  <a:cubicBezTo>
                    <a:pt x="14478" y="1078992"/>
                    <a:pt x="28956" y="1124712"/>
                    <a:pt x="73152" y="1143000"/>
                  </a:cubicBezTo>
                  <a:cubicBezTo>
                    <a:pt x="117348" y="1161288"/>
                    <a:pt x="192024" y="1149096"/>
                    <a:pt x="265176" y="1143000"/>
                  </a:cubicBezTo>
                  <a:cubicBezTo>
                    <a:pt x="338328" y="1136904"/>
                    <a:pt x="437388" y="1135380"/>
                    <a:pt x="512064" y="1106424"/>
                  </a:cubicBezTo>
                  <a:cubicBezTo>
                    <a:pt x="586740" y="1077468"/>
                    <a:pt x="664464" y="1013460"/>
                    <a:pt x="713232" y="969264"/>
                  </a:cubicBezTo>
                  <a:cubicBezTo>
                    <a:pt x="762000" y="925068"/>
                    <a:pt x="781812" y="906780"/>
                    <a:pt x="804672" y="841248"/>
                  </a:cubicBezTo>
                  <a:cubicBezTo>
                    <a:pt x="827532" y="775716"/>
                    <a:pt x="841248" y="653796"/>
                    <a:pt x="850392" y="576072"/>
                  </a:cubicBezTo>
                  <a:cubicBezTo>
                    <a:pt x="859536" y="498348"/>
                    <a:pt x="865632" y="451104"/>
                    <a:pt x="859536" y="374904"/>
                  </a:cubicBezTo>
                  <a:cubicBezTo>
                    <a:pt x="853440" y="298704"/>
                    <a:pt x="822960" y="173736"/>
                    <a:pt x="813816" y="118872"/>
                  </a:cubicBezTo>
                  <a:cubicBezTo>
                    <a:pt x="804672" y="64008"/>
                    <a:pt x="819912" y="65532"/>
                    <a:pt x="804672" y="45720"/>
                  </a:cubicBezTo>
                  <a:cubicBezTo>
                    <a:pt x="789432" y="25908"/>
                    <a:pt x="755904" y="12954"/>
                    <a:pt x="722376" y="0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4" name="CustomShape 54"/>
            <p:cNvSpPr/>
            <p:nvPr/>
          </p:nvSpPr>
          <p:spPr>
            <a:xfrm>
              <a:off x="3244680" y="2174760"/>
              <a:ext cx="603000" cy="485280"/>
            </a:xfrm>
            <a:custGeom>
              <a:avLst/>
              <a:gdLst/>
              <a:ahLst/>
              <a:cxnLst/>
              <a:rect l="l" t="t" r="r" b="b"/>
              <a:pathLst>
                <a:path w="512064" h="493776">
                  <a:moveTo>
                    <a:pt x="0" y="493776"/>
                  </a:moveTo>
                  <a:cubicBezTo>
                    <a:pt x="35052" y="422148"/>
                    <a:pt x="70104" y="350520"/>
                    <a:pt x="100584" y="301752"/>
                  </a:cubicBezTo>
                  <a:cubicBezTo>
                    <a:pt x="131064" y="252984"/>
                    <a:pt x="138684" y="245364"/>
                    <a:pt x="182880" y="201168"/>
                  </a:cubicBezTo>
                  <a:cubicBezTo>
                    <a:pt x="227076" y="156972"/>
                    <a:pt x="326136" y="68580"/>
                    <a:pt x="365760" y="36576"/>
                  </a:cubicBezTo>
                  <a:cubicBezTo>
                    <a:pt x="405384" y="4572"/>
                    <a:pt x="396240" y="15240"/>
                    <a:pt x="420624" y="9144"/>
                  </a:cubicBezTo>
                  <a:cubicBezTo>
                    <a:pt x="445008" y="3048"/>
                    <a:pt x="478536" y="1524"/>
                    <a:pt x="512064" y="0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5" name="CustomShape 55"/>
            <p:cNvSpPr/>
            <p:nvPr/>
          </p:nvSpPr>
          <p:spPr>
            <a:xfrm>
              <a:off x="3041640" y="3011400"/>
              <a:ext cx="385560" cy="124920"/>
            </a:xfrm>
            <a:custGeom>
              <a:avLst/>
              <a:gdLst/>
              <a:ahLst/>
              <a:cxnLst/>
              <a:rect l="l" t="t" r="r" b="b"/>
              <a:pathLst>
                <a:path w="329184" h="128016">
                  <a:moveTo>
                    <a:pt x="0" y="128016"/>
                  </a:moveTo>
                  <a:lnTo>
                    <a:pt x="329184" y="0"/>
                  </a:ln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6" name="CustomShape 56"/>
            <p:cNvSpPr/>
            <p:nvPr/>
          </p:nvSpPr>
          <p:spPr>
            <a:xfrm>
              <a:off x="3749760" y="2906640"/>
              <a:ext cx="858600" cy="334440"/>
            </a:xfrm>
            <a:custGeom>
              <a:avLst/>
              <a:gdLst/>
              <a:ahLst/>
              <a:cxnLst/>
              <a:rect l="l" t="t" r="r" b="b"/>
              <a:pathLst>
                <a:path w="729996" h="341376">
                  <a:moveTo>
                    <a:pt x="0" y="124968"/>
                  </a:moveTo>
                  <a:cubicBezTo>
                    <a:pt x="48006" y="127254"/>
                    <a:pt x="96012" y="129540"/>
                    <a:pt x="128016" y="143256"/>
                  </a:cubicBezTo>
                  <a:cubicBezTo>
                    <a:pt x="160020" y="156972"/>
                    <a:pt x="163068" y="182880"/>
                    <a:pt x="192024" y="207264"/>
                  </a:cubicBezTo>
                  <a:cubicBezTo>
                    <a:pt x="220980" y="231648"/>
                    <a:pt x="259080" y="268224"/>
                    <a:pt x="301752" y="289560"/>
                  </a:cubicBezTo>
                  <a:cubicBezTo>
                    <a:pt x="344424" y="310896"/>
                    <a:pt x="414528" y="329184"/>
                    <a:pt x="448056" y="335280"/>
                  </a:cubicBezTo>
                  <a:cubicBezTo>
                    <a:pt x="481584" y="341376"/>
                    <a:pt x="486156" y="336804"/>
                    <a:pt x="502920" y="326136"/>
                  </a:cubicBezTo>
                  <a:cubicBezTo>
                    <a:pt x="519684" y="315468"/>
                    <a:pt x="539496" y="294132"/>
                    <a:pt x="548640" y="271272"/>
                  </a:cubicBezTo>
                  <a:cubicBezTo>
                    <a:pt x="557784" y="248412"/>
                    <a:pt x="554736" y="220980"/>
                    <a:pt x="557784" y="188976"/>
                  </a:cubicBezTo>
                  <a:cubicBezTo>
                    <a:pt x="560832" y="156972"/>
                    <a:pt x="557784" y="109728"/>
                    <a:pt x="566928" y="79248"/>
                  </a:cubicBezTo>
                  <a:cubicBezTo>
                    <a:pt x="576072" y="48768"/>
                    <a:pt x="591312" y="12192"/>
                    <a:pt x="612648" y="6096"/>
                  </a:cubicBezTo>
                  <a:cubicBezTo>
                    <a:pt x="633984" y="0"/>
                    <a:pt x="676656" y="18288"/>
                    <a:pt x="694944" y="42672"/>
                  </a:cubicBezTo>
                  <a:cubicBezTo>
                    <a:pt x="713232" y="67056"/>
                    <a:pt x="729996" y="124968"/>
                    <a:pt x="722376" y="152400"/>
                  </a:cubicBezTo>
                  <a:cubicBezTo>
                    <a:pt x="714756" y="179832"/>
                    <a:pt x="675132" y="198120"/>
                    <a:pt x="649224" y="207264"/>
                  </a:cubicBezTo>
                  <a:cubicBezTo>
                    <a:pt x="623316" y="216408"/>
                    <a:pt x="595122" y="211836"/>
                    <a:pt x="566928" y="207264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7" name="CustomShape 57"/>
            <p:cNvSpPr/>
            <p:nvPr/>
          </p:nvSpPr>
          <p:spPr>
            <a:xfrm>
              <a:off x="4170240" y="3244680"/>
              <a:ext cx="137880" cy="352080"/>
            </a:xfrm>
            <a:custGeom>
              <a:avLst/>
              <a:gdLst/>
              <a:ahLst/>
              <a:cxnLst/>
              <a:rect l="l" t="t" r="r" b="b"/>
              <a:pathLst>
                <a:path w="118872" h="356616">
                  <a:moveTo>
                    <a:pt x="118872" y="0"/>
                  </a:moveTo>
                  <a:cubicBezTo>
                    <a:pt x="99822" y="31242"/>
                    <a:pt x="80772" y="62484"/>
                    <a:pt x="64008" y="100584"/>
                  </a:cubicBezTo>
                  <a:cubicBezTo>
                    <a:pt x="47244" y="138684"/>
                    <a:pt x="28956" y="185928"/>
                    <a:pt x="18288" y="228600"/>
                  </a:cubicBezTo>
                  <a:cubicBezTo>
                    <a:pt x="7620" y="271272"/>
                    <a:pt x="3810" y="313944"/>
                    <a:pt x="0" y="356616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8" name="CustomShape 58"/>
            <p:cNvSpPr/>
            <p:nvPr/>
          </p:nvSpPr>
          <p:spPr>
            <a:xfrm>
              <a:off x="4761000" y="2894040"/>
              <a:ext cx="626760" cy="738000"/>
            </a:xfrm>
            <a:custGeom>
              <a:avLst/>
              <a:gdLst/>
              <a:ahLst/>
              <a:cxnLst/>
              <a:rect l="l" t="t" r="r" b="b"/>
              <a:pathLst>
                <a:path w="533400" h="749808">
                  <a:moveTo>
                    <a:pt x="0" y="749808"/>
                  </a:moveTo>
                  <a:cubicBezTo>
                    <a:pt x="76200" y="694944"/>
                    <a:pt x="152400" y="640080"/>
                    <a:pt x="201168" y="585216"/>
                  </a:cubicBezTo>
                  <a:cubicBezTo>
                    <a:pt x="249936" y="530352"/>
                    <a:pt x="266700" y="472440"/>
                    <a:pt x="292608" y="420624"/>
                  </a:cubicBezTo>
                  <a:cubicBezTo>
                    <a:pt x="318516" y="368808"/>
                    <a:pt x="347472" y="324612"/>
                    <a:pt x="356616" y="274320"/>
                  </a:cubicBezTo>
                  <a:cubicBezTo>
                    <a:pt x="365760" y="224028"/>
                    <a:pt x="329184" y="164592"/>
                    <a:pt x="347472" y="118872"/>
                  </a:cubicBezTo>
                  <a:cubicBezTo>
                    <a:pt x="365760" y="73152"/>
                    <a:pt x="435864" y="0"/>
                    <a:pt x="466344" y="0"/>
                  </a:cubicBezTo>
                  <a:cubicBezTo>
                    <a:pt x="496824" y="0"/>
                    <a:pt x="533400" y="91440"/>
                    <a:pt x="530352" y="118872"/>
                  </a:cubicBezTo>
                  <a:cubicBezTo>
                    <a:pt x="527304" y="146304"/>
                    <a:pt x="475488" y="144780"/>
                    <a:pt x="448056" y="164592"/>
                  </a:cubicBezTo>
                  <a:cubicBezTo>
                    <a:pt x="420624" y="184404"/>
                    <a:pt x="381000" y="225552"/>
                    <a:pt x="365760" y="237744"/>
                  </a:cubicBezTo>
                  <a:cubicBezTo>
                    <a:pt x="350520" y="249936"/>
                    <a:pt x="353568" y="243840"/>
                    <a:pt x="356616" y="237744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9" name="CustomShape 59"/>
            <p:cNvSpPr/>
            <p:nvPr/>
          </p:nvSpPr>
          <p:spPr>
            <a:xfrm>
              <a:off x="4614840" y="2987640"/>
              <a:ext cx="542520" cy="326520"/>
            </a:xfrm>
            <a:custGeom>
              <a:avLst/>
              <a:gdLst/>
              <a:ahLst/>
              <a:cxnLst/>
              <a:rect l="l" t="t" r="r" b="b"/>
              <a:pathLst>
                <a:path w="461772" h="332232">
                  <a:moveTo>
                    <a:pt x="461772" y="252984"/>
                  </a:moveTo>
                  <a:cubicBezTo>
                    <a:pt x="432054" y="286512"/>
                    <a:pt x="402336" y="320040"/>
                    <a:pt x="370332" y="326136"/>
                  </a:cubicBezTo>
                  <a:cubicBezTo>
                    <a:pt x="338328" y="332232"/>
                    <a:pt x="303276" y="306324"/>
                    <a:pt x="269748" y="289560"/>
                  </a:cubicBezTo>
                  <a:cubicBezTo>
                    <a:pt x="236220" y="272796"/>
                    <a:pt x="199644" y="257556"/>
                    <a:pt x="169164" y="225552"/>
                  </a:cubicBezTo>
                  <a:cubicBezTo>
                    <a:pt x="138684" y="193548"/>
                    <a:pt x="112776" y="132588"/>
                    <a:pt x="86868" y="97536"/>
                  </a:cubicBezTo>
                  <a:cubicBezTo>
                    <a:pt x="60960" y="62484"/>
                    <a:pt x="27432" y="30480"/>
                    <a:pt x="13716" y="15240"/>
                  </a:cubicBezTo>
                  <a:cubicBezTo>
                    <a:pt x="0" y="0"/>
                    <a:pt x="2286" y="3048"/>
                    <a:pt x="4572" y="6096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0" name="CustomShape 60"/>
            <p:cNvSpPr/>
            <p:nvPr/>
          </p:nvSpPr>
          <p:spPr>
            <a:xfrm>
              <a:off x="4778280" y="2084400"/>
              <a:ext cx="345600" cy="990360"/>
            </a:xfrm>
            <a:custGeom>
              <a:avLst/>
              <a:gdLst/>
              <a:ahLst/>
              <a:cxnLst/>
              <a:rect l="l" t="t" r="r" b="b"/>
              <a:pathLst>
                <a:path w="295656" h="1005840">
                  <a:moveTo>
                    <a:pt x="140208" y="0"/>
                  </a:moveTo>
                  <a:cubicBezTo>
                    <a:pt x="91440" y="25908"/>
                    <a:pt x="42672" y="51816"/>
                    <a:pt x="21336" y="100584"/>
                  </a:cubicBezTo>
                  <a:cubicBezTo>
                    <a:pt x="0" y="149352"/>
                    <a:pt x="10668" y="214884"/>
                    <a:pt x="12192" y="292608"/>
                  </a:cubicBezTo>
                  <a:cubicBezTo>
                    <a:pt x="13716" y="370332"/>
                    <a:pt x="12192" y="495300"/>
                    <a:pt x="30480" y="566928"/>
                  </a:cubicBezTo>
                  <a:cubicBezTo>
                    <a:pt x="48768" y="638556"/>
                    <a:pt x="85344" y="664464"/>
                    <a:pt x="121920" y="722376"/>
                  </a:cubicBezTo>
                  <a:cubicBezTo>
                    <a:pt x="158496" y="780288"/>
                    <a:pt x="220980" y="867156"/>
                    <a:pt x="249936" y="914400"/>
                  </a:cubicBezTo>
                  <a:cubicBezTo>
                    <a:pt x="278892" y="961644"/>
                    <a:pt x="287274" y="983742"/>
                    <a:pt x="295656" y="1005840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1" name="CustomShape 61"/>
            <p:cNvSpPr/>
            <p:nvPr/>
          </p:nvSpPr>
          <p:spPr>
            <a:xfrm>
              <a:off x="3603600" y="1979640"/>
              <a:ext cx="807840" cy="855360"/>
            </a:xfrm>
            <a:custGeom>
              <a:avLst/>
              <a:gdLst/>
              <a:ahLst/>
              <a:cxnLst/>
              <a:rect l="l" t="t" r="r" b="b"/>
              <a:pathLst>
                <a:path w="687387" h="869157">
                  <a:moveTo>
                    <a:pt x="0" y="869157"/>
                  </a:moveTo>
                  <a:cubicBezTo>
                    <a:pt x="14684" y="792163"/>
                    <a:pt x="29369" y="715170"/>
                    <a:pt x="66675" y="631032"/>
                  </a:cubicBezTo>
                  <a:cubicBezTo>
                    <a:pt x="103981" y="546895"/>
                    <a:pt x="164306" y="450851"/>
                    <a:pt x="223837" y="364332"/>
                  </a:cubicBezTo>
                  <a:cubicBezTo>
                    <a:pt x="283368" y="277813"/>
                    <a:pt x="373062" y="169863"/>
                    <a:pt x="423862" y="111919"/>
                  </a:cubicBezTo>
                  <a:cubicBezTo>
                    <a:pt x="474662" y="53975"/>
                    <a:pt x="495300" y="33338"/>
                    <a:pt x="528637" y="16669"/>
                  </a:cubicBezTo>
                  <a:cubicBezTo>
                    <a:pt x="561974" y="0"/>
                    <a:pt x="597693" y="795"/>
                    <a:pt x="623887" y="11907"/>
                  </a:cubicBezTo>
                  <a:cubicBezTo>
                    <a:pt x="650081" y="23019"/>
                    <a:pt x="687387" y="61119"/>
                    <a:pt x="685800" y="83344"/>
                  </a:cubicBezTo>
                  <a:cubicBezTo>
                    <a:pt x="684213" y="105569"/>
                    <a:pt x="641349" y="133351"/>
                    <a:pt x="614362" y="145257"/>
                  </a:cubicBezTo>
                  <a:cubicBezTo>
                    <a:pt x="587375" y="157163"/>
                    <a:pt x="554831" y="160338"/>
                    <a:pt x="523875" y="154782"/>
                  </a:cubicBezTo>
                  <a:cubicBezTo>
                    <a:pt x="492919" y="149226"/>
                    <a:pt x="460772" y="130572"/>
                    <a:pt x="428625" y="111919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2" name="CustomShape 62"/>
            <p:cNvSpPr/>
            <p:nvPr/>
          </p:nvSpPr>
          <p:spPr>
            <a:xfrm>
              <a:off x="4299120" y="2004840"/>
              <a:ext cx="845640" cy="171000"/>
            </a:xfrm>
            <a:custGeom>
              <a:avLst/>
              <a:gdLst/>
              <a:ahLst/>
              <a:cxnLst/>
              <a:rect l="l" t="t" r="r" b="b"/>
              <a:pathLst>
                <a:path w="720725" h="173831">
                  <a:moveTo>
                    <a:pt x="0" y="173037"/>
                  </a:moveTo>
                  <a:lnTo>
                    <a:pt x="185737" y="168275"/>
                  </a:lnTo>
                  <a:cubicBezTo>
                    <a:pt x="230187" y="167481"/>
                    <a:pt x="225425" y="173831"/>
                    <a:pt x="266700" y="168275"/>
                  </a:cubicBezTo>
                  <a:cubicBezTo>
                    <a:pt x="307975" y="162719"/>
                    <a:pt x="387350" y="149224"/>
                    <a:pt x="433387" y="134937"/>
                  </a:cubicBezTo>
                  <a:cubicBezTo>
                    <a:pt x="479424" y="120650"/>
                    <a:pt x="512763" y="103187"/>
                    <a:pt x="542925" y="82550"/>
                  </a:cubicBezTo>
                  <a:cubicBezTo>
                    <a:pt x="573087" y="61913"/>
                    <a:pt x="588168" y="22224"/>
                    <a:pt x="614362" y="11112"/>
                  </a:cubicBezTo>
                  <a:cubicBezTo>
                    <a:pt x="640556" y="0"/>
                    <a:pt x="683418" y="2381"/>
                    <a:pt x="700087" y="15875"/>
                  </a:cubicBezTo>
                  <a:cubicBezTo>
                    <a:pt x="716756" y="29369"/>
                    <a:pt x="720725" y="71438"/>
                    <a:pt x="714375" y="92075"/>
                  </a:cubicBezTo>
                  <a:cubicBezTo>
                    <a:pt x="708025" y="112712"/>
                    <a:pt x="685799" y="133350"/>
                    <a:pt x="661987" y="139700"/>
                  </a:cubicBezTo>
                  <a:cubicBezTo>
                    <a:pt x="638175" y="146050"/>
                    <a:pt x="592137" y="141287"/>
                    <a:pt x="571500" y="130175"/>
                  </a:cubicBezTo>
                  <a:cubicBezTo>
                    <a:pt x="550863" y="119063"/>
                    <a:pt x="544512" y="96044"/>
                    <a:pt x="538162" y="73025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3" name="CustomShape 63"/>
            <p:cNvSpPr/>
            <p:nvPr/>
          </p:nvSpPr>
          <p:spPr>
            <a:xfrm>
              <a:off x="3314880" y="2004840"/>
              <a:ext cx="637920" cy="147240"/>
            </a:xfrm>
            <a:custGeom>
              <a:avLst/>
              <a:gdLst/>
              <a:ahLst/>
              <a:cxnLst/>
              <a:rect l="l" t="t" r="r" b="b"/>
              <a:pathLst>
                <a:path w="543719" h="149226">
                  <a:moveTo>
                    <a:pt x="0" y="129382"/>
                  </a:moveTo>
                  <a:cubicBezTo>
                    <a:pt x="15081" y="100410"/>
                    <a:pt x="30163" y="71438"/>
                    <a:pt x="66675" y="57944"/>
                  </a:cubicBezTo>
                  <a:cubicBezTo>
                    <a:pt x="103188" y="44450"/>
                    <a:pt x="168275" y="49213"/>
                    <a:pt x="219075" y="48419"/>
                  </a:cubicBezTo>
                  <a:cubicBezTo>
                    <a:pt x="269875" y="47625"/>
                    <a:pt x="330994" y="61119"/>
                    <a:pt x="371475" y="53182"/>
                  </a:cubicBezTo>
                  <a:cubicBezTo>
                    <a:pt x="411956" y="45245"/>
                    <a:pt x="434975" y="0"/>
                    <a:pt x="461962" y="794"/>
                  </a:cubicBezTo>
                  <a:cubicBezTo>
                    <a:pt x="488949" y="1588"/>
                    <a:pt x="523081" y="37307"/>
                    <a:pt x="533400" y="57944"/>
                  </a:cubicBezTo>
                  <a:cubicBezTo>
                    <a:pt x="543719" y="78582"/>
                    <a:pt x="537369" y="111125"/>
                    <a:pt x="523875" y="124619"/>
                  </a:cubicBezTo>
                  <a:cubicBezTo>
                    <a:pt x="510381" y="138113"/>
                    <a:pt x="481012" y="149226"/>
                    <a:pt x="452437" y="138907"/>
                  </a:cubicBezTo>
                  <a:cubicBezTo>
                    <a:pt x="423862" y="128588"/>
                    <a:pt x="352425" y="62707"/>
                    <a:pt x="352425" y="62707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4" name="CustomShape 64"/>
            <p:cNvSpPr/>
            <p:nvPr/>
          </p:nvSpPr>
          <p:spPr>
            <a:xfrm>
              <a:off x="2592360" y="1998720"/>
              <a:ext cx="705960" cy="155160"/>
            </a:xfrm>
            <a:custGeom>
              <a:avLst/>
              <a:gdLst/>
              <a:ahLst/>
              <a:cxnLst/>
              <a:rect l="l" t="t" r="r" b="b"/>
              <a:pathLst>
                <a:path w="602456" h="158750">
                  <a:moveTo>
                    <a:pt x="0" y="118269"/>
                  </a:moveTo>
                  <a:lnTo>
                    <a:pt x="323850" y="123031"/>
                  </a:lnTo>
                  <a:cubicBezTo>
                    <a:pt x="387350" y="122237"/>
                    <a:pt x="365125" y="119062"/>
                    <a:pt x="381000" y="113506"/>
                  </a:cubicBezTo>
                  <a:cubicBezTo>
                    <a:pt x="396875" y="107950"/>
                    <a:pt x="404019" y="106363"/>
                    <a:pt x="419100" y="89694"/>
                  </a:cubicBezTo>
                  <a:cubicBezTo>
                    <a:pt x="434181" y="73025"/>
                    <a:pt x="446088" y="26194"/>
                    <a:pt x="471488" y="13494"/>
                  </a:cubicBezTo>
                  <a:cubicBezTo>
                    <a:pt x="496888" y="794"/>
                    <a:pt x="550069" y="0"/>
                    <a:pt x="571500" y="13494"/>
                  </a:cubicBezTo>
                  <a:cubicBezTo>
                    <a:pt x="592931" y="26988"/>
                    <a:pt x="602456" y="72231"/>
                    <a:pt x="600075" y="94456"/>
                  </a:cubicBezTo>
                  <a:cubicBezTo>
                    <a:pt x="597694" y="116681"/>
                    <a:pt x="578644" y="137319"/>
                    <a:pt x="557213" y="146844"/>
                  </a:cubicBezTo>
                  <a:cubicBezTo>
                    <a:pt x="535782" y="156369"/>
                    <a:pt x="496094" y="158750"/>
                    <a:pt x="471488" y="151606"/>
                  </a:cubicBezTo>
                  <a:cubicBezTo>
                    <a:pt x="446882" y="144462"/>
                    <a:pt x="428228" y="124221"/>
                    <a:pt x="409575" y="103981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5" name="CustomShape 65"/>
            <p:cNvSpPr/>
            <p:nvPr/>
          </p:nvSpPr>
          <p:spPr>
            <a:xfrm>
              <a:off x="3201840" y="1704960"/>
              <a:ext cx="475920" cy="272520"/>
            </a:xfrm>
            <a:custGeom>
              <a:avLst/>
              <a:gdLst/>
              <a:ahLst/>
              <a:cxnLst/>
              <a:rect l="l" t="t" r="r" b="b"/>
              <a:pathLst>
                <a:path w="404019" h="277812">
                  <a:moveTo>
                    <a:pt x="0" y="277812"/>
                  </a:moveTo>
                  <a:cubicBezTo>
                    <a:pt x="15478" y="240506"/>
                    <a:pt x="30956" y="203200"/>
                    <a:pt x="52387" y="182562"/>
                  </a:cubicBezTo>
                  <a:cubicBezTo>
                    <a:pt x="73818" y="161925"/>
                    <a:pt x="97631" y="165099"/>
                    <a:pt x="128587" y="153987"/>
                  </a:cubicBezTo>
                  <a:cubicBezTo>
                    <a:pt x="159543" y="142875"/>
                    <a:pt x="211137" y="135731"/>
                    <a:pt x="238125" y="115887"/>
                  </a:cubicBezTo>
                  <a:cubicBezTo>
                    <a:pt x="265113" y="96043"/>
                    <a:pt x="268287" y="52387"/>
                    <a:pt x="290512" y="34925"/>
                  </a:cubicBezTo>
                  <a:cubicBezTo>
                    <a:pt x="312737" y="17463"/>
                    <a:pt x="353219" y="0"/>
                    <a:pt x="371475" y="11112"/>
                  </a:cubicBezTo>
                  <a:cubicBezTo>
                    <a:pt x="389731" y="22225"/>
                    <a:pt x="404019" y="80169"/>
                    <a:pt x="400050" y="101600"/>
                  </a:cubicBezTo>
                  <a:cubicBezTo>
                    <a:pt x="396081" y="123031"/>
                    <a:pt x="373062" y="131763"/>
                    <a:pt x="347662" y="139700"/>
                  </a:cubicBezTo>
                  <a:cubicBezTo>
                    <a:pt x="322262" y="147637"/>
                    <a:pt x="269081" y="149225"/>
                    <a:pt x="247650" y="149225"/>
                  </a:cubicBezTo>
                  <a:cubicBezTo>
                    <a:pt x="226219" y="149225"/>
                    <a:pt x="222647" y="144462"/>
                    <a:pt x="219075" y="139700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6" name="CustomShape 66"/>
            <p:cNvSpPr/>
            <p:nvPr/>
          </p:nvSpPr>
          <p:spPr>
            <a:xfrm>
              <a:off x="2944800" y="1805040"/>
              <a:ext cx="374400" cy="55080"/>
            </a:xfrm>
            <a:custGeom>
              <a:avLst/>
              <a:gdLst/>
              <a:ahLst/>
              <a:cxnLst/>
              <a:rect l="l" t="t" r="r" b="b"/>
              <a:pathLst>
                <a:path w="319087" h="57150">
                  <a:moveTo>
                    <a:pt x="0" y="0"/>
                  </a:moveTo>
                  <a:cubicBezTo>
                    <a:pt x="48815" y="17065"/>
                    <a:pt x="97631" y="34131"/>
                    <a:pt x="138112" y="42862"/>
                  </a:cubicBezTo>
                  <a:cubicBezTo>
                    <a:pt x="178593" y="51593"/>
                    <a:pt x="212725" y="50006"/>
                    <a:pt x="242887" y="52387"/>
                  </a:cubicBezTo>
                  <a:cubicBezTo>
                    <a:pt x="273050" y="54768"/>
                    <a:pt x="296068" y="55959"/>
                    <a:pt x="319087" y="57150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7" name="CustomShape 67"/>
            <p:cNvSpPr/>
            <p:nvPr/>
          </p:nvSpPr>
          <p:spPr>
            <a:xfrm>
              <a:off x="2303640" y="1700280"/>
              <a:ext cx="599760" cy="306000"/>
            </a:xfrm>
            <a:custGeom>
              <a:avLst/>
              <a:gdLst/>
              <a:ahLst/>
              <a:cxnLst/>
              <a:rect l="l" t="t" r="r" b="b"/>
              <a:pathLst>
                <a:path w="512762" h="311943">
                  <a:moveTo>
                    <a:pt x="18256" y="311943"/>
                  </a:moveTo>
                  <a:cubicBezTo>
                    <a:pt x="9128" y="276224"/>
                    <a:pt x="0" y="240506"/>
                    <a:pt x="8731" y="211931"/>
                  </a:cubicBezTo>
                  <a:cubicBezTo>
                    <a:pt x="17462" y="183356"/>
                    <a:pt x="46832" y="162718"/>
                    <a:pt x="70644" y="140493"/>
                  </a:cubicBezTo>
                  <a:cubicBezTo>
                    <a:pt x="94456" y="118268"/>
                    <a:pt x="117475" y="90487"/>
                    <a:pt x="151606" y="78581"/>
                  </a:cubicBezTo>
                  <a:cubicBezTo>
                    <a:pt x="185737" y="66675"/>
                    <a:pt x="246856" y="69850"/>
                    <a:pt x="275431" y="69056"/>
                  </a:cubicBezTo>
                  <a:cubicBezTo>
                    <a:pt x="304006" y="68262"/>
                    <a:pt x="296862" y="84930"/>
                    <a:pt x="323056" y="73818"/>
                  </a:cubicBezTo>
                  <a:cubicBezTo>
                    <a:pt x="349250" y="62706"/>
                    <a:pt x="402432" y="4762"/>
                    <a:pt x="432594" y="2381"/>
                  </a:cubicBezTo>
                  <a:cubicBezTo>
                    <a:pt x="462757" y="0"/>
                    <a:pt x="495300" y="39687"/>
                    <a:pt x="504031" y="59531"/>
                  </a:cubicBezTo>
                  <a:cubicBezTo>
                    <a:pt x="512762" y="79375"/>
                    <a:pt x="497681" y="104774"/>
                    <a:pt x="484981" y="121443"/>
                  </a:cubicBezTo>
                  <a:cubicBezTo>
                    <a:pt x="472281" y="138112"/>
                    <a:pt x="450056" y="157956"/>
                    <a:pt x="427831" y="159543"/>
                  </a:cubicBezTo>
                  <a:cubicBezTo>
                    <a:pt x="405606" y="161130"/>
                    <a:pt x="369887" y="143668"/>
                    <a:pt x="351631" y="130968"/>
                  </a:cubicBezTo>
                  <a:cubicBezTo>
                    <a:pt x="333375" y="118268"/>
                    <a:pt x="325834" y="100805"/>
                    <a:pt x="318294" y="83343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8" name="CustomShape 68"/>
            <p:cNvSpPr/>
            <p:nvPr/>
          </p:nvSpPr>
          <p:spPr>
            <a:xfrm>
              <a:off x="2209680" y="1766880"/>
              <a:ext cx="331560" cy="104400"/>
            </a:xfrm>
            <a:custGeom>
              <a:avLst/>
              <a:gdLst/>
              <a:ahLst/>
              <a:cxnLst/>
              <a:rect l="l" t="t" r="r" b="b"/>
              <a:pathLst>
                <a:path w="283369" h="107157">
                  <a:moveTo>
                    <a:pt x="283369" y="794"/>
                  </a:moveTo>
                  <a:cubicBezTo>
                    <a:pt x="224234" y="1984"/>
                    <a:pt x="165100" y="3175"/>
                    <a:pt x="126206" y="5556"/>
                  </a:cubicBezTo>
                  <a:cubicBezTo>
                    <a:pt x="87312" y="7937"/>
                    <a:pt x="69850" y="0"/>
                    <a:pt x="50006" y="15081"/>
                  </a:cubicBezTo>
                  <a:cubicBezTo>
                    <a:pt x="30162" y="30162"/>
                    <a:pt x="14288" y="84932"/>
                    <a:pt x="7144" y="96044"/>
                  </a:cubicBezTo>
                  <a:cubicBezTo>
                    <a:pt x="0" y="107157"/>
                    <a:pt x="3572" y="94456"/>
                    <a:pt x="7144" y="81756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9" name="CustomShape 69"/>
            <p:cNvSpPr/>
            <p:nvPr/>
          </p:nvSpPr>
          <p:spPr>
            <a:xfrm>
              <a:off x="2003400" y="1925640"/>
              <a:ext cx="525240" cy="263160"/>
            </a:xfrm>
            <a:custGeom>
              <a:avLst/>
              <a:gdLst/>
              <a:ahLst/>
              <a:cxnLst/>
              <a:rect l="l" t="t" r="r" b="b"/>
              <a:pathLst>
                <a:path w="446087" h="265906">
                  <a:moveTo>
                    <a:pt x="0" y="0"/>
                  </a:moveTo>
                  <a:cubicBezTo>
                    <a:pt x="29765" y="397"/>
                    <a:pt x="59531" y="794"/>
                    <a:pt x="71437" y="9525"/>
                  </a:cubicBezTo>
                  <a:cubicBezTo>
                    <a:pt x="83343" y="18256"/>
                    <a:pt x="68262" y="34925"/>
                    <a:pt x="71437" y="52387"/>
                  </a:cubicBezTo>
                  <a:cubicBezTo>
                    <a:pt x="74612" y="69850"/>
                    <a:pt x="78581" y="94456"/>
                    <a:pt x="90487" y="114300"/>
                  </a:cubicBezTo>
                  <a:cubicBezTo>
                    <a:pt x="102393" y="134144"/>
                    <a:pt x="118269" y="157956"/>
                    <a:pt x="142875" y="171450"/>
                  </a:cubicBezTo>
                  <a:cubicBezTo>
                    <a:pt x="167481" y="184944"/>
                    <a:pt x="217488" y="192881"/>
                    <a:pt x="238125" y="195262"/>
                  </a:cubicBezTo>
                  <a:cubicBezTo>
                    <a:pt x="258763" y="197643"/>
                    <a:pt x="254000" y="198437"/>
                    <a:pt x="266700" y="185737"/>
                  </a:cubicBezTo>
                  <a:cubicBezTo>
                    <a:pt x="279400" y="173037"/>
                    <a:pt x="294481" y="133349"/>
                    <a:pt x="314325" y="119062"/>
                  </a:cubicBezTo>
                  <a:cubicBezTo>
                    <a:pt x="334169" y="104775"/>
                    <a:pt x="365918" y="92075"/>
                    <a:pt x="385762" y="100012"/>
                  </a:cubicBezTo>
                  <a:cubicBezTo>
                    <a:pt x="405606" y="107949"/>
                    <a:pt x="424656" y="148431"/>
                    <a:pt x="433387" y="166687"/>
                  </a:cubicBezTo>
                  <a:cubicBezTo>
                    <a:pt x="442118" y="184943"/>
                    <a:pt x="446087" y="193675"/>
                    <a:pt x="438150" y="209550"/>
                  </a:cubicBezTo>
                  <a:cubicBezTo>
                    <a:pt x="430213" y="225425"/>
                    <a:pt x="408781" y="257968"/>
                    <a:pt x="385762" y="261937"/>
                  </a:cubicBezTo>
                  <a:cubicBezTo>
                    <a:pt x="362743" y="265906"/>
                    <a:pt x="322262" y="244474"/>
                    <a:pt x="300037" y="233362"/>
                  </a:cubicBezTo>
                  <a:cubicBezTo>
                    <a:pt x="277812" y="222250"/>
                    <a:pt x="265112" y="208756"/>
                    <a:pt x="252412" y="195262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0" name="CustomShape 70"/>
            <p:cNvSpPr/>
            <p:nvPr/>
          </p:nvSpPr>
          <p:spPr>
            <a:xfrm>
              <a:off x="2060640" y="1467000"/>
              <a:ext cx="983880" cy="239400"/>
            </a:xfrm>
            <a:custGeom>
              <a:avLst/>
              <a:gdLst/>
              <a:ahLst/>
              <a:cxnLst/>
              <a:rect l="l" t="t" r="r" b="b"/>
              <a:pathLst>
                <a:path w="838200" h="243682">
                  <a:moveTo>
                    <a:pt x="0" y="219075"/>
                  </a:moveTo>
                  <a:cubicBezTo>
                    <a:pt x="26987" y="231378"/>
                    <a:pt x="53975" y="243682"/>
                    <a:pt x="95250" y="233363"/>
                  </a:cubicBezTo>
                  <a:cubicBezTo>
                    <a:pt x="136525" y="223044"/>
                    <a:pt x="196850" y="179388"/>
                    <a:pt x="247650" y="157163"/>
                  </a:cubicBezTo>
                  <a:cubicBezTo>
                    <a:pt x="298450" y="134938"/>
                    <a:pt x="346869" y="119063"/>
                    <a:pt x="400050" y="100013"/>
                  </a:cubicBezTo>
                  <a:cubicBezTo>
                    <a:pt x="453231" y="80963"/>
                    <a:pt x="511968" y="56357"/>
                    <a:pt x="566737" y="42863"/>
                  </a:cubicBezTo>
                  <a:cubicBezTo>
                    <a:pt x="621506" y="29369"/>
                    <a:pt x="683418" y="26194"/>
                    <a:pt x="728662" y="19050"/>
                  </a:cubicBezTo>
                  <a:cubicBezTo>
                    <a:pt x="773906" y="11906"/>
                    <a:pt x="806053" y="5953"/>
                    <a:pt x="838200" y="0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1" name="CustomShape 71"/>
            <p:cNvSpPr/>
            <p:nvPr/>
          </p:nvSpPr>
          <p:spPr>
            <a:xfrm>
              <a:off x="3241800" y="758880"/>
              <a:ext cx="1998360" cy="836280"/>
            </a:xfrm>
            <a:custGeom>
              <a:avLst/>
              <a:gdLst/>
              <a:ahLst/>
              <a:cxnLst/>
              <a:rect l="l" t="t" r="r" b="b"/>
              <a:pathLst>
                <a:path w="1701800" h="848519">
                  <a:moveTo>
                    <a:pt x="0" y="714375"/>
                  </a:moveTo>
                  <a:cubicBezTo>
                    <a:pt x="56356" y="713184"/>
                    <a:pt x="112713" y="711994"/>
                    <a:pt x="190500" y="714375"/>
                  </a:cubicBezTo>
                  <a:cubicBezTo>
                    <a:pt x="268287" y="716756"/>
                    <a:pt x="369888" y="718344"/>
                    <a:pt x="466725" y="728663"/>
                  </a:cubicBezTo>
                  <a:cubicBezTo>
                    <a:pt x="563563" y="738982"/>
                    <a:pt x="679450" y="760413"/>
                    <a:pt x="771525" y="776288"/>
                  </a:cubicBezTo>
                  <a:cubicBezTo>
                    <a:pt x="863600" y="792163"/>
                    <a:pt x="937419" y="812801"/>
                    <a:pt x="1019175" y="823913"/>
                  </a:cubicBezTo>
                  <a:cubicBezTo>
                    <a:pt x="1100931" y="835026"/>
                    <a:pt x="1187451" y="848519"/>
                    <a:pt x="1262063" y="842963"/>
                  </a:cubicBezTo>
                  <a:cubicBezTo>
                    <a:pt x="1336675" y="837407"/>
                    <a:pt x="1408906" y="813594"/>
                    <a:pt x="1466850" y="790575"/>
                  </a:cubicBezTo>
                  <a:cubicBezTo>
                    <a:pt x="1524794" y="767556"/>
                    <a:pt x="1572419" y="738981"/>
                    <a:pt x="1609725" y="704850"/>
                  </a:cubicBezTo>
                  <a:cubicBezTo>
                    <a:pt x="1647031" y="670719"/>
                    <a:pt x="1679576" y="703263"/>
                    <a:pt x="1690688" y="585788"/>
                  </a:cubicBezTo>
                  <a:cubicBezTo>
                    <a:pt x="1701800" y="468313"/>
                    <a:pt x="1689100" y="234156"/>
                    <a:pt x="1676400" y="0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2" name="CustomShape 72"/>
            <p:cNvSpPr/>
            <p:nvPr/>
          </p:nvSpPr>
          <p:spPr>
            <a:xfrm>
              <a:off x="3649680" y="1512720"/>
              <a:ext cx="458280" cy="183960"/>
            </a:xfrm>
            <a:custGeom>
              <a:avLst/>
              <a:gdLst/>
              <a:ahLst/>
              <a:cxnLst/>
              <a:rect l="l" t="t" r="r" b="b"/>
              <a:pathLst>
                <a:path w="366713" h="171450">
                  <a:moveTo>
                    <a:pt x="0" y="171450"/>
                  </a:moveTo>
                  <a:cubicBezTo>
                    <a:pt x="28178" y="145653"/>
                    <a:pt x="56357" y="119856"/>
                    <a:pt x="80963" y="100012"/>
                  </a:cubicBezTo>
                  <a:cubicBezTo>
                    <a:pt x="105569" y="80168"/>
                    <a:pt x="119857" y="66674"/>
                    <a:pt x="147638" y="52387"/>
                  </a:cubicBezTo>
                  <a:cubicBezTo>
                    <a:pt x="175419" y="38100"/>
                    <a:pt x="211138" y="23018"/>
                    <a:pt x="247650" y="14287"/>
                  </a:cubicBezTo>
                  <a:cubicBezTo>
                    <a:pt x="284162" y="5556"/>
                    <a:pt x="366713" y="0"/>
                    <a:pt x="366713" y="0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3" name="CustomShape 73"/>
            <p:cNvSpPr/>
            <p:nvPr/>
          </p:nvSpPr>
          <p:spPr>
            <a:xfrm>
              <a:off x="3565440" y="1889280"/>
              <a:ext cx="312480" cy="41040"/>
            </a:xfrm>
            <a:custGeom>
              <a:avLst/>
              <a:gdLst/>
              <a:ahLst/>
              <a:cxnLst/>
              <a:rect l="l" t="t" r="r" b="b"/>
              <a:pathLst>
                <a:path w="266700" h="42069">
                  <a:moveTo>
                    <a:pt x="0" y="0"/>
                  </a:moveTo>
                  <a:cubicBezTo>
                    <a:pt x="30956" y="17065"/>
                    <a:pt x="61913" y="34131"/>
                    <a:pt x="95250" y="38100"/>
                  </a:cubicBezTo>
                  <a:cubicBezTo>
                    <a:pt x="128587" y="42069"/>
                    <a:pt x="171450" y="24606"/>
                    <a:pt x="200025" y="23812"/>
                  </a:cubicBezTo>
                  <a:cubicBezTo>
                    <a:pt x="228600" y="23018"/>
                    <a:pt x="247650" y="28177"/>
                    <a:pt x="266700" y="33337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4" name="CustomShape 74"/>
            <p:cNvSpPr/>
            <p:nvPr/>
          </p:nvSpPr>
          <p:spPr>
            <a:xfrm>
              <a:off x="3946680" y="1930320"/>
              <a:ext cx="188640" cy="169560"/>
            </a:xfrm>
            <a:custGeom>
              <a:avLst/>
              <a:gdLst/>
              <a:ahLst/>
              <a:cxnLst/>
              <a:rect l="l" t="t" r="r" b="b"/>
              <a:pathLst>
                <a:path w="159544" h="171450">
                  <a:moveTo>
                    <a:pt x="0" y="0"/>
                  </a:moveTo>
                  <a:cubicBezTo>
                    <a:pt x="23416" y="19050"/>
                    <a:pt x="46832" y="38101"/>
                    <a:pt x="71438" y="61913"/>
                  </a:cubicBezTo>
                  <a:cubicBezTo>
                    <a:pt x="96044" y="85725"/>
                    <a:pt x="135732" y="124619"/>
                    <a:pt x="147638" y="142875"/>
                  </a:cubicBezTo>
                  <a:cubicBezTo>
                    <a:pt x="159544" y="161131"/>
                    <a:pt x="151209" y="166290"/>
                    <a:pt x="142875" y="171450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5" name="CustomShape 75"/>
            <p:cNvSpPr/>
            <p:nvPr/>
          </p:nvSpPr>
          <p:spPr>
            <a:xfrm>
              <a:off x="3811680" y="1711440"/>
              <a:ext cx="564840" cy="266400"/>
            </a:xfrm>
            <a:custGeom>
              <a:avLst/>
              <a:gdLst/>
              <a:ahLst/>
              <a:cxnLst/>
              <a:rect l="l" t="t" r="r" b="b"/>
              <a:pathLst>
                <a:path w="481013" h="272256">
                  <a:moveTo>
                    <a:pt x="0" y="272256"/>
                  </a:moveTo>
                  <a:cubicBezTo>
                    <a:pt x="27781" y="271065"/>
                    <a:pt x="55563" y="269875"/>
                    <a:pt x="71438" y="257969"/>
                  </a:cubicBezTo>
                  <a:cubicBezTo>
                    <a:pt x="87313" y="246063"/>
                    <a:pt x="84138" y="219869"/>
                    <a:pt x="95250" y="200819"/>
                  </a:cubicBezTo>
                  <a:cubicBezTo>
                    <a:pt x="106362" y="181769"/>
                    <a:pt x="114301" y="159544"/>
                    <a:pt x="138113" y="143669"/>
                  </a:cubicBezTo>
                  <a:cubicBezTo>
                    <a:pt x="161926" y="127794"/>
                    <a:pt x="214313" y="114300"/>
                    <a:pt x="238125" y="105569"/>
                  </a:cubicBezTo>
                  <a:cubicBezTo>
                    <a:pt x="261937" y="96838"/>
                    <a:pt x="261144" y="104775"/>
                    <a:pt x="280988" y="91281"/>
                  </a:cubicBezTo>
                  <a:cubicBezTo>
                    <a:pt x="300832" y="77787"/>
                    <a:pt x="336551" y="38893"/>
                    <a:pt x="357188" y="24606"/>
                  </a:cubicBezTo>
                  <a:cubicBezTo>
                    <a:pt x="377825" y="10319"/>
                    <a:pt x="385763" y="0"/>
                    <a:pt x="404813" y="5556"/>
                  </a:cubicBezTo>
                  <a:cubicBezTo>
                    <a:pt x="423863" y="11112"/>
                    <a:pt x="461963" y="39688"/>
                    <a:pt x="471488" y="57944"/>
                  </a:cubicBezTo>
                  <a:cubicBezTo>
                    <a:pt x="481013" y="76200"/>
                    <a:pt x="474663" y="100807"/>
                    <a:pt x="461963" y="115094"/>
                  </a:cubicBezTo>
                  <a:cubicBezTo>
                    <a:pt x="449263" y="129382"/>
                    <a:pt x="418307" y="142875"/>
                    <a:pt x="395288" y="143669"/>
                  </a:cubicBezTo>
                  <a:cubicBezTo>
                    <a:pt x="372269" y="144463"/>
                    <a:pt x="343694" y="126206"/>
                    <a:pt x="323850" y="119856"/>
                  </a:cubicBezTo>
                  <a:cubicBezTo>
                    <a:pt x="304006" y="113506"/>
                    <a:pt x="290115" y="109537"/>
                    <a:pt x="276225" y="105569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6" name="CustomShape 76"/>
            <p:cNvSpPr/>
            <p:nvPr/>
          </p:nvSpPr>
          <p:spPr>
            <a:xfrm>
              <a:off x="4421160" y="1708200"/>
              <a:ext cx="510840" cy="283680"/>
            </a:xfrm>
            <a:custGeom>
              <a:avLst/>
              <a:gdLst/>
              <a:ahLst/>
              <a:cxnLst/>
              <a:rect l="l" t="t" r="r" b="b"/>
              <a:pathLst>
                <a:path w="434181" h="288132">
                  <a:moveTo>
                    <a:pt x="0" y="288132"/>
                  </a:moveTo>
                  <a:cubicBezTo>
                    <a:pt x="23812" y="260351"/>
                    <a:pt x="47625" y="232570"/>
                    <a:pt x="66675" y="202407"/>
                  </a:cubicBezTo>
                  <a:cubicBezTo>
                    <a:pt x="85725" y="172245"/>
                    <a:pt x="96838" y="128588"/>
                    <a:pt x="114300" y="107157"/>
                  </a:cubicBezTo>
                  <a:cubicBezTo>
                    <a:pt x="131762" y="85726"/>
                    <a:pt x="149225" y="80963"/>
                    <a:pt x="171450" y="73819"/>
                  </a:cubicBezTo>
                  <a:cubicBezTo>
                    <a:pt x="193675" y="66675"/>
                    <a:pt x="226219" y="75407"/>
                    <a:pt x="247650" y="64294"/>
                  </a:cubicBezTo>
                  <a:cubicBezTo>
                    <a:pt x="269081" y="53181"/>
                    <a:pt x="272256" y="14288"/>
                    <a:pt x="300037" y="7144"/>
                  </a:cubicBezTo>
                  <a:cubicBezTo>
                    <a:pt x="327818" y="0"/>
                    <a:pt x="394493" y="2382"/>
                    <a:pt x="414337" y="21432"/>
                  </a:cubicBezTo>
                  <a:cubicBezTo>
                    <a:pt x="434181" y="40482"/>
                    <a:pt x="431006" y="103188"/>
                    <a:pt x="419100" y="121444"/>
                  </a:cubicBezTo>
                  <a:cubicBezTo>
                    <a:pt x="407194" y="139700"/>
                    <a:pt x="369887" y="137319"/>
                    <a:pt x="342900" y="130969"/>
                  </a:cubicBezTo>
                  <a:cubicBezTo>
                    <a:pt x="315913" y="124619"/>
                    <a:pt x="273050" y="93663"/>
                    <a:pt x="257175" y="83344"/>
                  </a:cubicBezTo>
                  <a:cubicBezTo>
                    <a:pt x="241300" y="73025"/>
                    <a:pt x="244475" y="71041"/>
                    <a:pt x="247650" y="69057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7" name="CustomShape 77"/>
            <p:cNvSpPr/>
            <p:nvPr/>
          </p:nvSpPr>
          <p:spPr>
            <a:xfrm>
              <a:off x="5770440" y="1695600"/>
              <a:ext cx="603000" cy="301320"/>
            </a:xfrm>
            <a:custGeom>
              <a:avLst/>
              <a:gdLst/>
              <a:ahLst/>
              <a:cxnLst/>
              <a:rect l="l" t="t" r="r" b="b"/>
              <a:pathLst>
                <a:path w="513557" h="306387">
                  <a:moveTo>
                    <a:pt x="0" y="30162"/>
                  </a:moveTo>
                  <a:cubicBezTo>
                    <a:pt x="9525" y="53975"/>
                    <a:pt x="19050" y="77788"/>
                    <a:pt x="47625" y="92075"/>
                  </a:cubicBezTo>
                  <a:cubicBezTo>
                    <a:pt x="76200" y="106362"/>
                    <a:pt x="130969" y="113506"/>
                    <a:pt x="171450" y="115887"/>
                  </a:cubicBezTo>
                  <a:cubicBezTo>
                    <a:pt x="211931" y="118268"/>
                    <a:pt x="256382" y="124618"/>
                    <a:pt x="290513" y="106362"/>
                  </a:cubicBezTo>
                  <a:cubicBezTo>
                    <a:pt x="324644" y="88106"/>
                    <a:pt x="341313" y="12700"/>
                    <a:pt x="376238" y="6350"/>
                  </a:cubicBezTo>
                  <a:cubicBezTo>
                    <a:pt x="411163" y="0"/>
                    <a:pt x="486569" y="43656"/>
                    <a:pt x="500063" y="68262"/>
                  </a:cubicBezTo>
                  <a:cubicBezTo>
                    <a:pt x="513557" y="92868"/>
                    <a:pt x="478631" y="139700"/>
                    <a:pt x="457200" y="153987"/>
                  </a:cubicBezTo>
                  <a:cubicBezTo>
                    <a:pt x="435769" y="168274"/>
                    <a:pt x="398462" y="159543"/>
                    <a:pt x="371475" y="153987"/>
                  </a:cubicBezTo>
                  <a:cubicBezTo>
                    <a:pt x="344488" y="148431"/>
                    <a:pt x="311150" y="128587"/>
                    <a:pt x="295275" y="120650"/>
                  </a:cubicBezTo>
                  <a:cubicBezTo>
                    <a:pt x="279400" y="112713"/>
                    <a:pt x="286544" y="107156"/>
                    <a:pt x="276225" y="106362"/>
                  </a:cubicBezTo>
                  <a:cubicBezTo>
                    <a:pt x="265906" y="105568"/>
                    <a:pt x="246063" y="103187"/>
                    <a:pt x="233363" y="115887"/>
                  </a:cubicBezTo>
                  <a:cubicBezTo>
                    <a:pt x="220663" y="128587"/>
                    <a:pt x="206375" y="155575"/>
                    <a:pt x="200025" y="182562"/>
                  </a:cubicBezTo>
                  <a:cubicBezTo>
                    <a:pt x="193675" y="209549"/>
                    <a:pt x="197644" y="257175"/>
                    <a:pt x="195263" y="277812"/>
                  </a:cubicBezTo>
                  <a:cubicBezTo>
                    <a:pt x="192882" y="298450"/>
                    <a:pt x="185738" y="306387"/>
                    <a:pt x="185738" y="306387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8" name="CustomShape 78"/>
            <p:cNvSpPr/>
            <p:nvPr/>
          </p:nvSpPr>
          <p:spPr>
            <a:xfrm>
              <a:off x="5551560" y="2036880"/>
              <a:ext cx="514080" cy="158400"/>
            </a:xfrm>
            <a:custGeom>
              <a:avLst/>
              <a:gdLst/>
              <a:ahLst/>
              <a:cxnLst/>
              <a:rect l="l" t="t" r="r" b="b"/>
              <a:pathLst>
                <a:path w="437356" h="161924">
                  <a:moveTo>
                    <a:pt x="0" y="59531"/>
                  </a:moveTo>
                  <a:cubicBezTo>
                    <a:pt x="98028" y="68262"/>
                    <a:pt x="196056" y="76993"/>
                    <a:pt x="247650" y="69056"/>
                  </a:cubicBezTo>
                  <a:cubicBezTo>
                    <a:pt x="299244" y="61119"/>
                    <a:pt x="280987" y="19844"/>
                    <a:pt x="309562" y="11906"/>
                  </a:cubicBezTo>
                  <a:cubicBezTo>
                    <a:pt x="338137" y="3968"/>
                    <a:pt x="400844" y="0"/>
                    <a:pt x="419100" y="21431"/>
                  </a:cubicBezTo>
                  <a:cubicBezTo>
                    <a:pt x="437356" y="42862"/>
                    <a:pt x="437356" y="119062"/>
                    <a:pt x="419100" y="140493"/>
                  </a:cubicBezTo>
                  <a:cubicBezTo>
                    <a:pt x="400844" y="161924"/>
                    <a:pt x="335756" y="156368"/>
                    <a:pt x="309562" y="150018"/>
                  </a:cubicBezTo>
                  <a:cubicBezTo>
                    <a:pt x="283368" y="143668"/>
                    <a:pt x="270668" y="117474"/>
                    <a:pt x="261937" y="102393"/>
                  </a:cubicBezTo>
                  <a:cubicBezTo>
                    <a:pt x="253206" y="87312"/>
                    <a:pt x="255190" y="73421"/>
                    <a:pt x="257175" y="59531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9" name="CustomShape 79"/>
            <p:cNvSpPr/>
            <p:nvPr/>
          </p:nvSpPr>
          <p:spPr>
            <a:xfrm>
              <a:off x="5429160" y="1724040"/>
              <a:ext cx="328320" cy="267840"/>
            </a:xfrm>
            <a:custGeom>
              <a:avLst/>
              <a:gdLst/>
              <a:ahLst/>
              <a:cxnLst/>
              <a:rect l="l" t="t" r="r" b="b"/>
              <a:pathLst>
                <a:path w="280194" h="271463">
                  <a:moveTo>
                    <a:pt x="0" y="271463"/>
                  </a:moveTo>
                  <a:cubicBezTo>
                    <a:pt x="17065" y="238919"/>
                    <a:pt x="34131" y="205581"/>
                    <a:pt x="52387" y="171450"/>
                  </a:cubicBezTo>
                  <a:cubicBezTo>
                    <a:pt x="70643" y="137319"/>
                    <a:pt x="83343" y="95250"/>
                    <a:pt x="109537" y="66675"/>
                  </a:cubicBezTo>
                  <a:cubicBezTo>
                    <a:pt x="135731" y="38100"/>
                    <a:pt x="181769" y="0"/>
                    <a:pt x="209550" y="0"/>
                  </a:cubicBezTo>
                  <a:cubicBezTo>
                    <a:pt x="237331" y="0"/>
                    <a:pt x="272256" y="46038"/>
                    <a:pt x="276225" y="66675"/>
                  </a:cubicBezTo>
                  <a:cubicBezTo>
                    <a:pt x="280194" y="87312"/>
                    <a:pt x="253206" y="114300"/>
                    <a:pt x="233362" y="123825"/>
                  </a:cubicBezTo>
                  <a:cubicBezTo>
                    <a:pt x="213518" y="133350"/>
                    <a:pt x="180974" y="130175"/>
                    <a:pt x="157162" y="123825"/>
                  </a:cubicBezTo>
                  <a:cubicBezTo>
                    <a:pt x="133350" y="117475"/>
                    <a:pt x="111918" y="101600"/>
                    <a:pt x="90487" y="85725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0" name="CustomShape 80"/>
            <p:cNvSpPr/>
            <p:nvPr/>
          </p:nvSpPr>
          <p:spPr>
            <a:xfrm>
              <a:off x="5059440" y="1698480"/>
              <a:ext cx="415440" cy="264600"/>
            </a:xfrm>
            <a:custGeom>
              <a:avLst/>
              <a:gdLst/>
              <a:ahLst/>
              <a:cxnLst/>
              <a:rect l="l" t="t" r="r" b="b"/>
              <a:pathLst>
                <a:path w="353219" h="270669">
                  <a:moveTo>
                    <a:pt x="0" y="270669"/>
                  </a:moveTo>
                  <a:cubicBezTo>
                    <a:pt x="6747" y="232172"/>
                    <a:pt x="13494" y="193675"/>
                    <a:pt x="28575" y="165894"/>
                  </a:cubicBezTo>
                  <a:cubicBezTo>
                    <a:pt x="43656" y="138113"/>
                    <a:pt x="68262" y="118269"/>
                    <a:pt x="90487" y="103981"/>
                  </a:cubicBezTo>
                  <a:cubicBezTo>
                    <a:pt x="112712" y="89693"/>
                    <a:pt x="141288" y="90488"/>
                    <a:pt x="161925" y="80169"/>
                  </a:cubicBezTo>
                  <a:cubicBezTo>
                    <a:pt x="182563" y="69850"/>
                    <a:pt x="190500" y="53975"/>
                    <a:pt x="214312" y="42069"/>
                  </a:cubicBezTo>
                  <a:cubicBezTo>
                    <a:pt x="238124" y="30163"/>
                    <a:pt x="281781" y="0"/>
                    <a:pt x="304800" y="8731"/>
                  </a:cubicBezTo>
                  <a:cubicBezTo>
                    <a:pt x="327819" y="17462"/>
                    <a:pt x="351631" y="71437"/>
                    <a:pt x="352425" y="94456"/>
                  </a:cubicBezTo>
                  <a:cubicBezTo>
                    <a:pt x="353219" y="117475"/>
                    <a:pt x="334168" y="140494"/>
                    <a:pt x="309562" y="146844"/>
                  </a:cubicBezTo>
                  <a:cubicBezTo>
                    <a:pt x="284956" y="153194"/>
                    <a:pt x="229393" y="142875"/>
                    <a:pt x="204787" y="132556"/>
                  </a:cubicBezTo>
                  <a:cubicBezTo>
                    <a:pt x="180181" y="122237"/>
                    <a:pt x="171053" y="103584"/>
                    <a:pt x="161925" y="84931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1" name="CustomShape 81"/>
            <p:cNvSpPr/>
            <p:nvPr/>
          </p:nvSpPr>
          <p:spPr>
            <a:xfrm>
              <a:off x="4941720" y="1795320"/>
              <a:ext cx="212400" cy="15480"/>
            </a:xfrm>
            <a:custGeom>
              <a:avLst/>
              <a:gdLst/>
              <a:ahLst/>
              <a:cxnLst/>
              <a:rect l="l" t="t" r="r" b="b"/>
              <a:pathLst>
                <a:path w="180975" h="15081">
                  <a:moveTo>
                    <a:pt x="0" y="4762"/>
                  </a:moveTo>
                  <a:cubicBezTo>
                    <a:pt x="37306" y="9921"/>
                    <a:pt x="74613" y="15081"/>
                    <a:pt x="104775" y="14287"/>
                  </a:cubicBezTo>
                  <a:cubicBezTo>
                    <a:pt x="134937" y="13493"/>
                    <a:pt x="157956" y="6746"/>
                    <a:pt x="180975" y="0"/>
                  </a:cubicBezTo>
                </a:path>
              </a:pathLst>
            </a:custGeom>
            <a:solidFill>
              <a:schemeClr val="accent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2" name="CustomShape 82"/>
            <p:cNvSpPr/>
            <p:nvPr/>
          </p:nvSpPr>
          <p:spPr>
            <a:xfrm>
              <a:off x="4521240" y="1925640"/>
              <a:ext cx="252000" cy="215640"/>
            </a:xfrm>
            <a:custGeom>
              <a:avLst/>
              <a:gdLst/>
              <a:ahLst/>
              <a:cxnLst/>
              <a:rect l="l" t="t" r="r" b="b"/>
              <a:pathLst>
                <a:path w="214312" h="219075">
                  <a:moveTo>
                    <a:pt x="214312" y="219075"/>
                  </a:moveTo>
                  <a:cubicBezTo>
                    <a:pt x="180181" y="215503"/>
                    <a:pt x="146050" y="211931"/>
                    <a:pt x="123825" y="190500"/>
                  </a:cubicBezTo>
                  <a:cubicBezTo>
                    <a:pt x="101600" y="169069"/>
                    <a:pt x="101599" y="122237"/>
                    <a:pt x="80962" y="90487"/>
                  </a:cubicBezTo>
                  <a:cubicBezTo>
                    <a:pt x="60325" y="58737"/>
                    <a:pt x="30162" y="29368"/>
                    <a:pt x="0" y="0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3" name="CustomShape 83"/>
            <p:cNvSpPr/>
            <p:nvPr/>
          </p:nvSpPr>
          <p:spPr>
            <a:xfrm>
              <a:off x="4299120" y="1879560"/>
              <a:ext cx="132840" cy="45720"/>
            </a:xfrm>
            <a:custGeom>
              <a:avLst/>
              <a:gdLst/>
              <a:ahLst/>
              <a:cxnLst/>
              <a:rect l="l" t="t" r="r" b="b"/>
              <a:pathLst>
                <a:path w="114300" h="47624">
                  <a:moveTo>
                    <a:pt x="114300" y="28575"/>
                  </a:moveTo>
                  <a:cubicBezTo>
                    <a:pt x="88106" y="38099"/>
                    <a:pt x="61912" y="47624"/>
                    <a:pt x="42862" y="42862"/>
                  </a:cubicBezTo>
                  <a:cubicBezTo>
                    <a:pt x="23812" y="38100"/>
                    <a:pt x="11906" y="19050"/>
                    <a:pt x="0" y="0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4" name="CustomShape 84"/>
            <p:cNvSpPr/>
            <p:nvPr/>
          </p:nvSpPr>
          <p:spPr>
            <a:xfrm>
              <a:off x="3494160" y="2882880"/>
              <a:ext cx="188640" cy="590040"/>
            </a:xfrm>
            <a:custGeom>
              <a:avLst/>
              <a:gdLst/>
              <a:ahLst/>
              <a:cxnLst/>
              <a:rect l="l" t="t" r="r" b="b"/>
              <a:pathLst>
                <a:path w="160338" h="600869">
                  <a:moveTo>
                    <a:pt x="98425" y="600869"/>
                  </a:moveTo>
                  <a:cubicBezTo>
                    <a:pt x="92869" y="465137"/>
                    <a:pt x="87313" y="329406"/>
                    <a:pt x="74613" y="257969"/>
                  </a:cubicBezTo>
                  <a:cubicBezTo>
                    <a:pt x="61913" y="186532"/>
                    <a:pt x="34131" y="200819"/>
                    <a:pt x="22225" y="172244"/>
                  </a:cubicBezTo>
                  <a:cubicBezTo>
                    <a:pt x="10319" y="143669"/>
                    <a:pt x="0" y="113507"/>
                    <a:pt x="3175" y="86519"/>
                  </a:cubicBezTo>
                  <a:cubicBezTo>
                    <a:pt x="6350" y="59531"/>
                    <a:pt x="21431" y="20638"/>
                    <a:pt x="41275" y="10319"/>
                  </a:cubicBezTo>
                  <a:cubicBezTo>
                    <a:pt x="61119" y="0"/>
                    <a:pt x="102394" y="9525"/>
                    <a:pt x="122238" y="24606"/>
                  </a:cubicBezTo>
                  <a:cubicBezTo>
                    <a:pt x="142082" y="39687"/>
                    <a:pt x="160338" y="75406"/>
                    <a:pt x="160338" y="100806"/>
                  </a:cubicBezTo>
                  <a:cubicBezTo>
                    <a:pt x="160338" y="126206"/>
                    <a:pt x="135732" y="153987"/>
                    <a:pt x="122238" y="177006"/>
                  </a:cubicBezTo>
                  <a:cubicBezTo>
                    <a:pt x="108744" y="200025"/>
                    <a:pt x="94059" y="219472"/>
                    <a:pt x="79375" y="238919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5" name="CustomShape 85"/>
            <p:cNvSpPr/>
            <p:nvPr/>
          </p:nvSpPr>
          <p:spPr>
            <a:xfrm>
              <a:off x="1982880" y="1752480"/>
              <a:ext cx="134640" cy="142560"/>
            </a:xfrm>
            <a:custGeom>
              <a:avLst/>
              <a:gdLst/>
              <a:ahLst/>
              <a:cxnLst/>
              <a:rect l="l" t="t" r="r" b="b"/>
              <a:pathLst>
                <a:path w="203994" h="204787">
                  <a:moveTo>
                    <a:pt x="21431" y="40481"/>
                  </a:moveTo>
                  <a:cubicBezTo>
                    <a:pt x="42862" y="21431"/>
                    <a:pt x="115094" y="0"/>
                    <a:pt x="145256" y="11906"/>
                  </a:cubicBezTo>
                  <a:cubicBezTo>
                    <a:pt x="175418" y="23812"/>
                    <a:pt x="200819" y="85724"/>
                    <a:pt x="202406" y="111918"/>
                  </a:cubicBezTo>
                  <a:cubicBezTo>
                    <a:pt x="203994" y="138112"/>
                    <a:pt x="177800" y="154781"/>
                    <a:pt x="154781" y="169068"/>
                  </a:cubicBezTo>
                  <a:cubicBezTo>
                    <a:pt x="131762" y="183356"/>
                    <a:pt x="87313" y="204787"/>
                    <a:pt x="64294" y="197643"/>
                  </a:cubicBezTo>
                  <a:cubicBezTo>
                    <a:pt x="41275" y="190499"/>
                    <a:pt x="24606" y="151606"/>
                    <a:pt x="16669" y="126206"/>
                  </a:cubicBezTo>
                  <a:cubicBezTo>
                    <a:pt x="8732" y="100806"/>
                    <a:pt x="0" y="59531"/>
                    <a:pt x="21431" y="40481"/>
                  </a:cubicBezTo>
                  <a:close/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6" name="CustomShape 86"/>
            <p:cNvSpPr/>
            <p:nvPr/>
          </p:nvSpPr>
          <p:spPr>
            <a:xfrm>
              <a:off x="6189840" y="1733400"/>
              <a:ext cx="82080" cy="7092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7" name="CustomShape 87"/>
            <p:cNvSpPr/>
            <p:nvPr/>
          </p:nvSpPr>
          <p:spPr>
            <a:xfrm>
              <a:off x="5921280" y="2075040"/>
              <a:ext cx="95040" cy="8064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8" name="CustomShape 88"/>
            <p:cNvSpPr/>
            <p:nvPr/>
          </p:nvSpPr>
          <p:spPr>
            <a:xfrm>
              <a:off x="5380200" y="2031840"/>
              <a:ext cx="91800" cy="8208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9" name="CustomShape 89"/>
            <p:cNvSpPr/>
            <p:nvPr/>
          </p:nvSpPr>
          <p:spPr>
            <a:xfrm>
              <a:off x="5602320" y="1754280"/>
              <a:ext cx="95040" cy="8208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0" name="CustomShape 90"/>
            <p:cNvSpPr/>
            <p:nvPr/>
          </p:nvSpPr>
          <p:spPr>
            <a:xfrm>
              <a:off x="5321160" y="1744560"/>
              <a:ext cx="95040" cy="8208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1" name="CustomShape 91"/>
            <p:cNvSpPr/>
            <p:nvPr/>
          </p:nvSpPr>
          <p:spPr>
            <a:xfrm>
              <a:off x="4992840" y="2036880"/>
              <a:ext cx="95040" cy="8064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2" name="CustomShape 92"/>
            <p:cNvSpPr/>
            <p:nvPr/>
          </p:nvSpPr>
          <p:spPr>
            <a:xfrm>
              <a:off x="4780080" y="1731960"/>
              <a:ext cx="95040" cy="8064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3" name="CustomShape 93"/>
            <p:cNvSpPr/>
            <p:nvPr/>
          </p:nvSpPr>
          <p:spPr>
            <a:xfrm>
              <a:off x="1724040" y="3708360"/>
              <a:ext cx="544320" cy="761760"/>
            </a:xfrm>
            <a:custGeom>
              <a:avLst/>
              <a:gdLst/>
              <a:ahLst/>
              <a:cxnLst/>
              <a:rect l="l" t="t" r="r" b="b"/>
              <a:pathLst>
                <a:path w="461963" h="775493">
                  <a:moveTo>
                    <a:pt x="5557" y="566737"/>
                  </a:moveTo>
                  <a:cubicBezTo>
                    <a:pt x="4763" y="473075"/>
                    <a:pt x="0" y="213519"/>
                    <a:pt x="10319" y="123825"/>
                  </a:cubicBezTo>
                  <a:cubicBezTo>
                    <a:pt x="20638" y="34131"/>
                    <a:pt x="9525" y="46038"/>
                    <a:pt x="67469" y="28575"/>
                  </a:cubicBezTo>
                  <a:cubicBezTo>
                    <a:pt x="125413" y="11113"/>
                    <a:pt x="294482" y="0"/>
                    <a:pt x="357982" y="19050"/>
                  </a:cubicBezTo>
                  <a:cubicBezTo>
                    <a:pt x="421482" y="38100"/>
                    <a:pt x="434975" y="60325"/>
                    <a:pt x="448469" y="142875"/>
                  </a:cubicBezTo>
                  <a:cubicBezTo>
                    <a:pt x="461963" y="225425"/>
                    <a:pt x="446088" y="435769"/>
                    <a:pt x="438944" y="514350"/>
                  </a:cubicBezTo>
                  <a:cubicBezTo>
                    <a:pt x="431800" y="592931"/>
                    <a:pt x="411163" y="582612"/>
                    <a:pt x="405607" y="614362"/>
                  </a:cubicBezTo>
                  <a:cubicBezTo>
                    <a:pt x="400051" y="646112"/>
                    <a:pt x="410370" y="681831"/>
                    <a:pt x="405607" y="704850"/>
                  </a:cubicBezTo>
                  <a:cubicBezTo>
                    <a:pt x="400845" y="727869"/>
                    <a:pt x="385763" y="745331"/>
                    <a:pt x="377032" y="752475"/>
                  </a:cubicBezTo>
                  <a:cubicBezTo>
                    <a:pt x="368301" y="759619"/>
                    <a:pt x="358775" y="756443"/>
                    <a:pt x="353219" y="747712"/>
                  </a:cubicBezTo>
                  <a:cubicBezTo>
                    <a:pt x="347663" y="738981"/>
                    <a:pt x="347663" y="718343"/>
                    <a:pt x="343694" y="700087"/>
                  </a:cubicBezTo>
                  <a:cubicBezTo>
                    <a:pt x="339725" y="681831"/>
                    <a:pt x="333376" y="654844"/>
                    <a:pt x="329407" y="638175"/>
                  </a:cubicBezTo>
                  <a:cubicBezTo>
                    <a:pt x="325438" y="621506"/>
                    <a:pt x="324644" y="600869"/>
                    <a:pt x="319882" y="600075"/>
                  </a:cubicBezTo>
                  <a:cubicBezTo>
                    <a:pt x="315120" y="599281"/>
                    <a:pt x="305595" y="615949"/>
                    <a:pt x="300832" y="633412"/>
                  </a:cubicBezTo>
                  <a:cubicBezTo>
                    <a:pt x="296069" y="650875"/>
                    <a:pt x="294482" y="684213"/>
                    <a:pt x="291307" y="704850"/>
                  </a:cubicBezTo>
                  <a:cubicBezTo>
                    <a:pt x="288132" y="725488"/>
                    <a:pt x="286544" y="750887"/>
                    <a:pt x="281782" y="757237"/>
                  </a:cubicBezTo>
                  <a:cubicBezTo>
                    <a:pt x="277020" y="763587"/>
                    <a:pt x="265907" y="754063"/>
                    <a:pt x="262732" y="742950"/>
                  </a:cubicBezTo>
                  <a:cubicBezTo>
                    <a:pt x="259557" y="731837"/>
                    <a:pt x="263526" y="708818"/>
                    <a:pt x="262732" y="690562"/>
                  </a:cubicBezTo>
                  <a:cubicBezTo>
                    <a:pt x="261938" y="672306"/>
                    <a:pt x="261144" y="646906"/>
                    <a:pt x="257969" y="633412"/>
                  </a:cubicBezTo>
                  <a:cubicBezTo>
                    <a:pt x="254794" y="619918"/>
                    <a:pt x="249238" y="605631"/>
                    <a:pt x="243682" y="609600"/>
                  </a:cubicBezTo>
                  <a:cubicBezTo>
                    <a:pt x="238126" y="613569"/>
                    <a:pt x="229394" y="638969"/>
                    <a:pt x="224632" y="657225"/>
                  </a:cubicBezTo>
                  <a:cubicBezTo>
                    <a:pt x="219870" y="675481"/>
                    <a:pt x="219076" y="702468"/>
                    <a:pt x="215107" y="719137"/>
                  </a:cubicBezTo>
                  <a:cubicBezTo>
                    <a:pt x="211138" y="735806"/>
                    <a:pt x="207169" y="754062"/>
                    <a:pt x="200819" y="757237"/>
                  </a:cubicBezTo>
                  <a:cubicBezTo>
                    <a:pt x="194469" y="760412"/>
                    <a:pt x="180182" y="750093"/>
                    <a:pt x="177007" y="738187"/>
                  </a:cubicBezTo>
                  <a:cubicBezTo>
                    <a:pt x="173832" y="726281"/>
                    <a:pt x="182563" y="704850"/>
                    <a:pt x="181769" y="685800"/>
                  </a:cubicBezTo>
                  <a:cubicBezTo>
                    <a:pt x="180975" y="666750"/>
                    <a:pt x="175419" y="635793"/>
                    <a:pt x="172244" y="623887"/>
                  </a:cubicBezTo>
                  <a:cubicBezTo>
                    <a:pt x="169069" y="611981"/>
                    <a:pt x="169069" y="609600"/>
                    <a:pt x="162719" y="614362"/>
                  </a:cubicBezTo>
                  <a:cubicBezTo>
                    <a:pt x="156369" y="619124"/>
                    <a:pt x="141288" y="638175"/>
                    <a:pt x="134144" y="652462"/>
                  </a:cubicBezTo>
                  <a:cubicBezTo>
                    <a:pt x="127000" y="666749"/>
                    <a:pt x="127794" y="686593"/>
                    <a:pt x="119857" y="700087"/>
                  </a:cubicBezTo>
                  <a:cubicBezTo>
                    <a:pt x="111920" y="713581"/>
                    <a:pt x="88106" y="737394"/>
                    <a:pt x="86519" y="733425"/>
                  </a:cubicBezTo>
                  <a:cubicBezTo>
                    <a:pt x="84932" y="729456"/>
                    <a:pt x="107157" y="694531"/>
                    <a:pt x="110332" y="676275"/>
                  </a:cubicBezTo>
                  <a:cubicBezTo>
                    <a:pt x="113507" y="658019"/>
                    <a:pt x="113507" y="631031"/>
                    <a:pt x="105569" y="623887"/>
                  </a:cubicBezTo>
                  <a:cubicBezTo>
                    <a:pt x="97632" y="616743"/>
                    <a:pt x="68263" y="619918"/>
                    <a:pt x="62707" y="633412"/>
                  </a:cubicBezTo>
                  <a:cubicBezTo>
                    <a:pt x="57151" y="646906"/>
                    <a:pt x="72232" y="682625"/>
                    <a:pt x="72232" y="704850"/>
                  </a:cubicBezTo>
                  <a:cubicBezTo>
                    <a:pt x="72232" y="727075"/>
                    <a:pt x="70644" y="758031"/>
                    <a:pt x="62707" y="766762"/>
                  </a:cubicBezTo>
                  <a:cubicBezTo>
                    <a:pt x="54770" y="775493"/>
                    <a:pt x="32544" y="770731"/>
                    <a:pt x="24607" y="757237"/>
                  </a:cubicBezTo>
                  <a:cubicBezTo>
                    <a:pt x="16670" y="743743"/>
                    <a:pt x="18257" y="720725"/>
                    <a:pt x="15082" y="685800"/>
                  </a:cubicBezTo>
                  <a:cubicBezTo>
                    <a:pt x="11907" y="650875"/>
                    <a:pt x="6351" y="660399"/>
                    <a:pt x="5557" y="566737"/>
                  </a:cubicBezTo>
                  <a:close/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4" name="CustomShape 94"/>
            <p:cNvSpPr/>
            <p:nvPr/>
          </p:nvSpPr>
          <p:spPr>
            <a:xfrm>
              <a:off x="2251080" y="3689280"/>
              <a:ext cx="555120" cy="756720"/>
            </a:xfrm>
            <a:custGeom>
              <a:avLst/>
              <a:gdLst/>
              <a:ahLst/>
              <a:cxnLst/>
              <a:rect l="l" t="t" r="r" b="b"/>
              <a:pathLst>
                <a:path w="472281" h="769144">
                  <a:moveTo>
                    <a:pt x="17462" y="586581"/>
                  </a:moveTo>
                  <a:cubicBezTo>
                    <a:pt x="22224" y="676275"/>
                    <a:pt x="36513" y="658813"/>
                    <a:pt x="41275" y="686594"/>
                  </a:cubicBezTo>
                  <a:cubicBezTo>
                    <a:pt x="46038" y="714375"/>
                    <a:pt x="41275" y="746125"/>
                    <a:pt x="46037" y="753269"/>
                  </a:cubicBezTo>
                  <a:cubicBezTo>
                    <a:pt x="50799" y="760413"/>
                    <a:pt x="63500" y="745331"/>
                    <a:pt x="69850" y="729456"/>
                  </a:cubicBezTo>
                  <a:cubicBezTo>
                    <a:pt x="76200" y="713581"/>
                    <a:pt x="80168" y="677069"/>
                    <a:pt x="84137" y="658019"/>
                  </a:cubicBezTo>
                  <a:cubicBezTo>
                    <a:pt x="88106" y="638969"/>
                    <a:pt x="88106" y="617537"/>
                    <a:pt x="93662" y="615156"/>
                  </a:cubicBezTo>
                  <a:cubicBezTo>
                    <a:pt x="99218" y="612775"/>
                    <a:pt x="112713" y="627062"/>
                    <a:pt x="117475" y="643731"/>
                  </a:cubicBezTo>
                  <a:cubicBezTo>
                    <a:pt x="122238" y="660400"/>
                    <a:pt x="118268" y="697706"/>
                    <a:pt x="122237" y="715169"/>
                  </a:cubicBezTo>
                  <a:cubicBezTo>
                    <a:pt x="126206" y="732632"/>
                    <a:pt x="133349" y="751681"/>
                    <a:pt x="141287" y="748506"/>
                  </a:cubicBezTo>
                  <a:cubicBezTo>
                    <a:pt x="149225" y="745331"/>
                    <a:pt x="162718" y="715963"/>
                    <a:pt x="169862" y="696119"/>
                  </a:cubicBezTo>
                  <a:cubicBezTo>
                    <a:pt x="177006" y="676275"/>
                    <a:pt x="179388" y="627063"/>
                    <a:pt x="184150" y="629444"/>
                  </a:cubicBezTo>
                  <a:cubicBezTo>
                    <a:pt x="188912" y="631825"/>
                    <a:pt x="195262" y="688181"/>
                    <a:pt x="198437" y="710406"/>
                  </a:cubicBezTo>
                  <a:cubicBezTo>
                    <a:pt x="201612" y="732631"/>
                    <a:pt x="200819" y="756444"/>
                    <a:pt x="203200" y="762794"/>
                  </a:cubicBezTo>
                  <a:cubicBezTo>
                    <a:pt x="205581" y="769144"/>
                    <a:pt x="206375" y="758825"/>
                    <a:pt x="212725" y="748506"/>
                  </a:cubicBezTo>
                  <a:cubicBezTo>
                    <a:pt x="219075" y="738187"/>
                    <a:pt x="235744" y="716756"/>
                    <a:pt x="241300" y="700881"/>
                  </a:cubicBezTo>
                  <a:cubicBezTo>
                    <a:pt x="246856" y="685006"/>
                    <a:pt x="242093" y="665162"/>
                    <a:pt x="246062" y="653256"/>
                  </a:cubicBezTo>
                  <a:cubicBezTo>
                    <a:pt x="250031" y="641350"/>
                    <a:pt x="261143" y="627857"/>
                    <a:pt x="265112" y="629444"/>
                  </a:cubicBezTo>
                  <a:cubicBezTo>
                    <a:pt x="269081" y="631032"/>
                    <a:pt x="269081" y="650081"/>
                    <a:pt x="269875" y="662781"/>
                  </a:cubicBezTo>
                  <a:cubicBezTo>
                    <a:pt x="270669" y="675481"/>
                    <a:pt x="265113" y="693738"/>
                    <a:pt x="269875" y="705644"/>
                  </a:cubicBezTo>
                  <a:cubicBezTo>
                    <a:pt x="274637" y="717550"/>
                    <a:pt x="291306" y="734219"/>
                    <a:pt x="298450" y="734219"/>
                  </a:cubicBezTo>
                  <a:cubicBezTo>
                    <a:pt x="305594" y="734219"/>
                    <a:pt x="309562" y="719138"/>
                    <a:pt x="312737" y="705644"/>
                  </a:cubicBezTo>
                  <a:cubicBezTo>
                    <a:pt x="315912" y="692150"/>
                    <a:pt x="316706" y="667543"/>
                    <a:pt x="317500" y="653256"/>
                  </a:cubicBezTo>
                  <a:cubicBezTo>
                    <a:pt x="318294" y="638969"/>
                    <a:pt x="314325" y="631032"/>
                    <a:pt x="317500" y="619919"/>
                  </a:cubicBezTo>
                  <a:cubicBezTo>
                    <a:pt x="320675" y="608806"/>
                    <a:pt x="330200" y="586581"/>
                    <a:pt x="336550" y="586581"/>
                  </a:cubicBezTo>
                  <a:cubicBezTo>
                    <a:pt x="342900" y="586581"/>
                    <a:pt x="350837" y="605631"/>
                    <a:pt x="355600" y="619919"/>
                  </a:cubicBezTo>
                  <a:cubicBezTo>
                    <a:pt x="360363" y="634207"/>
                    <a:pt x="362744" y="652462"/>
                    <a:pt x="365125" y="672306"/>
                  </a:cubicBezTo>
                  <a:cubicBezTo>
                    <a:pt x="367506" y="692150"/>
                    <a:pt x="365918" y="727075"/>
                    <a:pt x="369887" y="738981"/>
                  </a:cubicBezTo>
                  <a:cubicBezTo>
                    <a:pt x="373856" y="750887"/>
                    <a:pt x="381793" y="750094"/>
                    <a:pt x="388937" y="743744"/>
                  </a:cubicBezTo>
                  <a:cubicBezTo>
                    <a:pt x="396081" y="737394"/>
                    <a:pt x="407194" y="716756"/>
                    <a:pt x="412750" y="700881"/>
                  </a:cubicBezTo>
                  <a:cubicBezTo>
                    <a:pt x="418306" y="685006"/>
                    <a:pt x="415131" y="665956"/>
                    <a:pt x="422275" y="648494"/>
                  </a:cubicBezTo>
                  <a:cubicBezTo>
                    <a:pt x="429419" y="631032"/>
                    <a:pt x="450056" y="680244"/>
                    <a:pt x="455612" y="596106"/>
                  </a:cubicBezTo>
                  <a:cubicBezTo>
                    <a:pt x="461168" y="511969"/>
                    <a:pt x="472281" y="239713"/>
                    <a:pt x="455612" y="143669"/>
                  </a:cubicBezTo>
                  <a:cubicBezTo>
                    <a:pt x="438943" y="47625"/>
                    <a:pt x="415131" y="39688"/>
                    <a:pt x="355600" y="19844"/>
                  </a:cubicBezTo>
                  <a:cubicBezTo>
                    <a:pt x="296069" y="0"/>
                    <a:pt x="155575" y="3175"/>
                    <a:pt x="98425" y="24606"/>
                  </a:cubicBezTo>
                  <a:cubicBezTo>
                    <a:pt x="41275" y="46037"/>
                    <a:pt x="25400" y="52387"/>
                    <a:pt x="12700" y="148431"/>
                  </a:cubicBezTo>
                  <a:cubicBezTo>
                    <a:pt x="0" y="244475"/>
                    <a:pt x="12700" y="496887"/>
                    <a:pt x="17462" y="586581"/>
                  </a:cubicBezTo>
                  <a:close/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5" name="CustomShape 95"/>
            <p:cNvSpPr/>
            <p:nvPr/>
          </p:nvSpPr>
          <p:spPr>
            <a:xfrm flipH="1">
              <a:off x="2787480" y="3689280"/>
              <a:ext cx="553680" cy="756720"/>
            </a:xfrm>
            <a:custGeom>
              <a:avLst/>
              <a:gdLst/>
              <a:ahLst/>
              <a:cxnLst/>
              <a:rect l="l" t="t" r="r" b="b"/>
              <a:pathLst>
                <a:path w="472281" h="769144">
                  <a:moveTo>
                    <a:pt x="17462" y="586581"/>
                  </a:moveTo>
                  <a:cubicBezTo>
                    <a:pt x="22224" y="676275"/>
                    <a:pt x="36513" y="658813"/>
                    <a:pt x="41275" y="686594"/>
                  </a:cubicBezTo>
                  <a:cubicBezTo>
                    <a:pt x="46038" y="714375"/>
                    <a:pt x="41275" y="746125"/>
                    <a:pt x="46037" y="753269"/>
                  </a:cubicBezTo>
                  <a:cubicBezTo>
                    <a:pt x="50799" y="760413"/>
                    <a:pt x="63500" y="745331"/>
                    <a:pt x="69850" y="729456"/>
                  </a:cubicBezTo>
                  <a:cubicBezTo>
                    <a:pt x="76200" y="713581"/>
                    <a:pt x="80168" y="677069"/>
                    <a:pt x="84137" y="658019"/>
                  </a:cubicBezTo>
                  <a:cubicBezTo>
                    <a:pt x="88106" y="638969"/>
                    <a:pt x="88106" y="617537"/>
                    <a:pt x="93662" y="615156"/>
                  </a:cubicBezTo>
                  <a:cubicBezTo>
                    <a:pt x="99218" y="612775"/>
                    <a:pt x="112713" y="627062"/>
                    <a:pt x="117475" y="643731"/>
                  </a:cubicBezTo>
                  <a:cubicBezTo>
                    <a:pt x="122238" y="660400"/>
                    <a:pt x="118268" y="697706"/>
                    <a:pt x="122237" y="715169"/>
                  </a:cubicBezTo>
                  <a:cubicBezTo>
                    <a:pt x="126206" y="732632"/>
                    <a:pt x="133349" y="751681"/>
                    <a:pt x="141287" y="748506"/>
                  </a:cubicBezTo>
                  <a:cubicBezTo>
                    <a:pt x="149225" y="745331"/>
                    <a:pt x="162718" y="715963"/>
                    <a:pt x="169862" y="696119"/>
                  </a:cubicBezTo>
                  <a:cubicBezTo>
                    <a:pt x="177006" y="676275"/>
                    <a:pt x="179388" y="627063"/>
                    <a:pt x="184150" y="629444"/>
                  </a:cubicBezTo>
                  <a:cubicBezTo>
                    <a:pt x="188912" y="631825"/>
                    <a:pt x="195262" y="688181"/>
                    <a:pt x="198437" y="710406"/>
                  </a:cubicBezTo>
                  <a:cubicBezTo>
                    <a:pt x="201612" y="732631"/>
                    <a:pt x="200819" y="756444"/>
                    <a:pt x="203200" y="762794"/>
                  </a:cubicBezTo>
                  <a:cubicBezTo>
                    <a:pt x="205581" y="769144"/>
                    <a:pt x="206375" y="758825"/>
                    <a:pt x="212725" y="748506"/>
                  </a:cubicBezTo>
                  <a:cubicBezTo>
                    <a:pt x="219075" y="738187"/>
                    <a:pt x="235744" y="716756"/>
                    <a:pt x="241300" y="700881"/>
                  </a:cubicBezTo>
                  <a:cubicBezTo>
                    <a:pt x="246856" y="685006"/>
                    <a:pt x="242093" y="665162"/>
                    <a:pt x="246062" y="653256"/>
                  </a:cubicBezTo>
                  <a:cubicBezTo>
                    <a:pt x="250031" y="641350"/>
                    <a:pt x="261143" y="627857"/>
                    <a:pt x="265112" y="629444"/>
                  </a:cubicBezTo>
                  <a:cubicBezTo>
                    <a:pt x="269081" y="631032"/>
                    <a:pt x="269081" y="650081"/>
                    <a:pt x="269875" y="662781"/>
                  </a:cubicBezTo>
                  <a:cubicBezTo>
                    <a:pt x="270669" y="675481"/>
                    <a:pt x="265113" y="693738"/>
                    <a:pt x="269875" y="705644"/>
                  </a:cubicBezTo>
                  <a:cubicBezTo>
                    <a:pt x="274637" y="717550"/>
                    <a:pt x="291306" y="734219"/>
                    <a:pt x="298450" y="734219"/>
                  </a:cubicBezTo>
                  <a:cubicBezTo>
                    <a:pt x="305594" y="734219"/>
                    <a:pt x="309562" y="719138"/>
                    <a:pt x="312737" y="705644"/>
                  </a:cubicBezTo>
                  <a:cubicBezTo>
                    <a:pt x="315912" y="692150"/>
                    <a:pt x="316706" y="667543"/>
                    <a:pt x="317500" y="653256"/>
                  </a:cubicBezTo>
                  <a:cubicBezTo>
                    <a:pt x="318294" y="638969"/>
                    <a:pt x="314325" y="631032"/>
                    <a:pt x="317500" y="619919"/>
                  </a:cubicBezTo>
                  <a:cubicBezTo>
                    <a:pt x="320675" y="608806"/>
                    <a:pt x="330200" y="586581"/>
                    <a:pt x="336550" y="586581"/>
                  </a:cubicBezTo>
                  <a:cubicBezTo>
                    <a:pt x="342900" y="586581"/>
                    <a:pt x="350837" y="605631"/>
                    <a:pt x="355600" y="619919"/>
                  </a:cubicBezTo>
                  <a:cubicBezTo>
                    <a:pt x="360363" y="634207"/>
                    <a:pt x="362744" y="652462"/>
                    <a:pt x="365125" y="672306"/>
                  </a:cubicBezTo>
                  <a:cubicBezTo>
                    <a:pt x="367506" y="692150"/>
                    <a:pt x="365918" y="727075"/>
                    <a:pt x="369887" y="738981"/>
                  </a:cubicBezTo>
                  <a:cubicBezTo>
                    <a:pt x="373856" y="750887"/>
                    <a:pt x="381793" y="750094"/>
                    <a:pt x="388937" y="743744"/>
                  </a:cubicBezTo>
                  <a:cubicBezTo>
                    <a:pt x="396081" y="737394"/>
                    <a:pt x="407194" y="716756"/>
                    <a:pt x="412750" y="700881"/>
                  </a:cubicBezTo>
                  <a:cubicBezTo>
                    <a:pt x="418306" y="685006"/>
                    <a:pt x="415131" y="665956"/>
                    <a:pt x="422275" y="648494"/>
                  </a:cubicBezTo>
                  <a:cubicBezTo>
                    <a:pt x="429419" y="631032"/>
                    <a:pt x="450056" y="680244"/>
                    <a:pt x="455612" y="596106"/>
                  </a:cubicBezTo>
                  <a:cubicBezTo>
                    <a:pt x="461168" y="511969"/>
                    <a:pt x="472281" y="239713"/>
                    <a:pt x="455612" y="143669"/>
                  </a:cubicBezTo>
                  <a:cubicBezTo>
                    <a:pt x="438943" y="47625"/>
                    <a:pt x="415131" y="39688"/>
                    <a:pt x="355600" y="19844"/>
                  </a:cubicBezTo>
                  <a:cubicBezTo>
                    <a:pt x="296069" y="0"/>
                    <a:pt x="155575" y="3175"/>
                    <a:pt x="98425" y="24606"/>
                  </a:cubicBezTo>
                  <a:cubicBezTo>
                    <a:pt x="41275" y="46037"/>
                    <a:pt x="25400" y="52387"/>
                    <a:pt x="12700" y="148431"/>
                  </a:cubicBezTo>
                  <a:cubicBezTo>
                    <a:pt x="0" y="244475"/>
                    <a:pt x="12700" y="496887"/>
                    <a:pt x="17462" y="586581"/>
                  </a:cubicBezTo>
                  <a:close/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6" name="CustomShape 96"/>
            <p:cNvSpPr/>
            <p:nvPr/>
          </p:nvSpPr>
          <p:spPr>
            <a:xfrm>
              <a:off x="3855960" y="3689280"/>
              <a:ext cx="553680" cy="756720"/>
            </a:xfrm>
            <a:custGeom>
              <a:avLst/>
              <a:gdLst/>
              <a:ahLst/>
              <a:cxnLst/>
              <a:rect l="l" t="t" r="r" b="b"/>
              <a:pathLst>
                <a:path w="472281" h="769144">
                  <a:moveTo>
                    <a:pt x="17462" y="586581"/>
                  </a:moveTo>
                  <a:cubicBezTo>
                    <a:pt x="22224" y="676275"/>
                    <a:pt x="36513" y="658813"/>
                    <a:pt x="41275" y="686594"/>
                  </a:cubicBezTo>
                  <a:cubicBezTo>
                    <a:pt x="46038" y="714375"/>
                    <a:pt x="41275" y="746125"/>
                    <a:pt x="46037" y="753269"/>
                  </a:cubicBezTo>
                  <a:cubicBezTo>
                    <a:pt x="50799" y="760413"/>
                    <a:pt x="63500" y="745331"/>
                    <a:pt x="69850" y="729456"/>
                  </a:cubicBezTo>
                  <a:cubicBezTo>
                    <a:pt x="76200" y="713581"/>
                    <a:pt x="80168" y="677069"/>
                    <a:pt x="84137" y="658019"/>
                  </a:cubicBezTo>
                  <a:cubicBezTo>
                    <a:pt x="88106" y="638969"/>
                    <a:pt x="88106" y="617537"/>
                    <a:pt x="93662" y="615156"/>
                  </a:cubicBezTo>
                  <a:cubicBezTo>
                    <a:pt x="99218" y="612775"/>
                    <a:pt x="112713" y="627062"/>
                    <a:pt x="117475" y="643731"/>
                  </a:cubicBezTo>
                  <a:cubicBezTo>
                    <a:pt x="122238" y="660400"/>
                    <a:pt x="118268" y="697706"/>
                    <a:pt x="122237" y="715169"/>
                  </a:cubicBezTo>
                  <a:cubicBezTo>
                    <a:pt x="126206" y="732632"/>
                    <a:pt x="133349" y="751681"/>
                    <a:pt x="141287" y="748506"/>
                  </a:cubicBezTo>
                  <a:cubicBezTo>
                    <a:pt x="149225" y="745331"/>
                    <a:pt x="162718" y="715963"/>
                    <a:pt x="169862" y="696119"/>
                  </a:cubicBezTo>
                  <a:cubicBezTo>
                    <a:pt x="177006" y="676275"/>
                    <a:pt x="179388" y="627063"/>
                    <a:pt x="184150" y="629444"/>
                  </a:cubicBezTo>
                  <a:cubicBezTo>
                    <a:pt x="188912" y="631825"/>
                    <a:pt x="195262" y="688181"/>
                    <a:pt x="198437" y="710406"/>
                  </a:cubicBezTo>
                  <a:cubicBezTo>
                    <a:pt x="201612" y="732631"/>
                    <a:pt x="200819" y="756444"/>
                    <a:pt x="203200" y="762794"/>
                  </a:cubicBezTo>
                  <a:cubicBezTo>
                    <a:pt x="205581" y="769144"/>
                    <a:pt x="206375" y="758825"/>
                    <a:pt x="212725" y="748506"/>
                  </a:cubicBezTo>
                  <a:cubicBezTo>
                    <a:pt x="219075" y="738187"/>
                    <a:pt x="235744" y="716756"/>
                    <a:pt x="241300" y="700881"/>
                  </a:cubicBezTo>
                  <a:cubicBezTo>
                    <a:pt x="246856" y="685006"/>
                    <a:pt x="242093" y="665162"/>
                    <a:pt x="246062" y="653256"/>
                  </a:cubicBezTo>
                  <a:cubicBezTo>
                    <a:pt x="250031" y="641350"/>
                    <a:pt x="261143" y="627857"/>
                    <a:pt x="265112" y="629444"/>
                  </a:cubicBezTo>
                  <a:cubicBezTo>
                    <a:pt x="269081" y="631032"/>
                    <a:pt x="269081" y="650081"/>
                    <a:pt x="269875" y="662781"/>
                  </a:cubicBezTo>
                  <a:cubicBezTo>
                    <a:pt x="270669" y="675481"/>
                    <a:pt x="265113" y="693738"/>
                    <a:pt x="269875" y="705644"/>
                  </a:cubicBezTo>
                  <a:cubicBezTo>
                    <a:pt x="274637" y="717550"/>
                    <a:pt x="291306" y="734219"/>
                    <a:pt x="298450" y="734219"/>
                  </a:cubicBezTo>
                  <a:cubicBezTo>
                    <a:pt x="305594" y="734219"/>
                    <a:pt x="309562" y="719138"/>
                    <a:pt x="312737" y="705644"/>
                  </a:cubicBezTo>
                  <a:cubicBezTo>
                    <a:pt x="315912" y="692150"/>
                    <a:pt x="316706" y="667543"/>
                    <a:pt x="317500" y="653256"/>
                  </a:cubicBezTo>
                  <a:cubicBezTo>
                    <a:pt x="318294" y="638969"/>
                    <a:pt x="314325" y="631032"/>
                    <a:pt x="317500" y="619919"/>
                  </a:cubicBezTo>
                  <a:cubicBezTo>
                    <a:pt x="320675" y="608806"/>
                    <a:pt x="330200" y="586581"/>
                    <a:pt x="336550" y="586581"/>
                  </a:cubicBezTo>
                  <a:cubicBezTo>
                    <a:pt x="342900" y="586581"/>
                    <a:pt x="350837" y="605631"/>
                    <a:pt x="355600" y="619919"/>
                  </a:cubicBezTo>
                  <a:cubicBezTo>
                    <a:pt x="360363" y="634207"/>
                    <a:pt x="362744" y="652462"/>
                    <a:pt x="365125" y="672306"/>
                  </a:cubicBezTo>
                  <a:cubicBezTo>
                    <a:pt x="367506" y="692150"/>
                    <a:pt x="365918" y="727075"/>
                    <a:pt x="369887" y="738981"/>
                  </a:cubicBezTo>
                  <a:cubicBezTo>
                    <a:pt x="373856" y="750887"/>
                    <a:pt x="381793" y="750094"/>
                    <a:pt x="388937" y="743744"/>
                  </a:cubicBezTo>
                  <a:cubicBezTo>
                    <a:pt x="396081" y="737394"/>
                    <a:pt x="407194" y="716756"/>
                    <a:pt x="412750" y="700881"/>
                  </a:cubicBezTo>
                  <a:cubicBezTo>
                    <a:pt x="418306" y="685006"/>
                    <a:pt x="415131" y="665956"/>
                    <a:pt x="422275" y="648494"/>
                  </a:cubicBezTo>
                  <a:cubicBezTo>
                    <a:pt x="429419" y="631032"/>
                    <a:pt x="450056" y="680244"/>
                    <a:pt x="455612" y="596106"/>
                  </a:cubicBezTo>
                  <a:cubicBezTo>
                    <a:pt x="461168" y="511969"/>
                    <a:pt x="472281" y="239713"/>
                    <a:pt x="455612" y="143669"/>
                  </a:cubicBezTo>
                  <a:cubicBezTo>
                    <a:pt x="438943" y="47625"/>
                    <a:pt x="415131" y="39688"/>
                    <a:pt x="355600" y="19844"/>
                  </a:cubicBezTo>
                  <a:cubicBezTo>
                    <a:pt x="296069" y="0"/>
                    <a:pt x="155575" y="3175"/>
                    <a:pt x="98425" y="24606"/>
                  </a:cubicBezTo>
                  <a:cubicBezTo>
                    <a:pt x="41275" y="46037"/>
                    <a:pt x="25400" y="52387"/>
                    <a:pt x="12700" y="148431"/>
                  </a:cubicBezTo>
                  <a:cubicBezTo>
                    <a:pt x="0" y="244475"/>
                    <a:pt x="12700" y="496887"/>
                    <a:pt x="17462" y="586581"/>
                  </a:cubicBezTo>
                  <a:close/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7" name="CustomShape 97"/>
            <p:cNvSpPr/>
            <p:nvPr/>
          </p:nvSpPr>
          <p:spPr>
            <a:xfrm>
              <a:off x="4917960" y="3689280"/>
              <a:ext cx="553680" cy="756720"/>
            </a:xfrm>
            <a:custGeom>
              <a:avLst/>
              <a:gdLst/>
              <a:ahLst/>
              <a:cxnLst/>
              <a:rect l="l" t="t" r="r" b="b"/>
              <a:pathLst>
                <a:path w="472281" h="769144">
                  <a:moveTo>
                    <a:pt x="17462" y="586581"/>
                  </a:moveTo>
                  <a:cubicBezTo>
                    <a:pt x="22224" y="676275"/>
                    <a:pt x="36513" y="658813"/>
                    <a:pt x="41275" y="686594"/>
                  </a:cubicBezTo>
                  <a:cubicBezTo>
                    <a:pt x="46038" y="714375"/>
                    <a:pt x="41275" y="746125"/>
                    <a:pt x="46037" y="753269"/>
                  </a:cubicBezTo>
                  <a:cubicBezTo>
                    <a:pt x="50799" y="760413"/>
                    <a:pt x="63500" y="745331"/>
                    <a:pt x="69850" y="729456"/>
                  </a:cubicBezTo>
                  <a:cubicBezTo>
                    <a:pt x="76200" y="713581"/>
                    <a:pt x="80168" y="677069"/>
                    <a:pt x="84137" y="658019"/>
                  </a:cubicBezTo>
                  <a:cubicBezTo>
                    <a:pt x="88106" y="638969"/>
                    <a:pt x="88106" y="617537"/>
                    <a:pt x="93662" y="615156"/>
                  </a:cubicBezTo>
                  <a:cubicBezTo>
                    <a:pt x="99218" y="612775"/>
                    <a:pt x="112713" y="627062"/>
                    <a:pt x="117475" y="643731"/>
                  </a:cubicBezTo>
                  <a:cubicBezTo>
                    <a:pt x="122238" y="660400"/>
                    <a:pt x="118268" y="697706"/>
                    <a:pt x="122237" y="715169"/>
                  </a:cubicBezTo>
                  <a:cubicBezTo>
                    <a:pt x="126206" y="732632"/>
                    <a:pt x="133349" y="751681"/>
                    <a:pt x="141287" y="748506"/>
                  </a:cubicBezTo>
                  <a:cubicBezTo>
                    <a:pt x="149225" y="745331"/>
                    <a:pt x="162718" y="715963"/>
                    <a:pt x="169862" y="696119"/>
                  </a:cubicBezTo>
                  <a:cubicBezTo>
                    <a:pt x="177006" y="676275"/>
                    <a:pt x="179388" y="627063"/>
                    <a:pt x="184150" y="629444"/>
                  </a:cubicBezTo>
                  <a:cubicBezTo>
                    <a:pt x="188912" y="631825"/>
                    <a:pt x="195262" y="688181"/>
                    <a:pt x="198437" y="710406"/>
                  </a:cubicBezTo>
                  <a:cubicBezTo>
                    <a:pt x="201612" y="732631"/>
                    <a:pt x="200819" y="756444"/>
                    <a:pt x="203200" y="762794"/>
                  </a:cubicBezTo>
                  <a:cubicBezTo>
                    <a:pt x="205581" y="769144"/>
                    <a:pt x="206375" y="758825"/>
                    <a:pt x="212725" y="748506"/>
                  </a:cubicBezTo>
                  <a:cubicBezTo>
                    <a:pt x="219075" y="738187"/>
                    <a:pt x="235744" y="716756"/>
                    <a:pt x="241300" y="700881"/>
                  </a:cubicBezTo>
                  <a:cubicBezTo>
                    <a:pt x="246856" y="685006"/>
                    <a:pt x="242093" y="665162"/>
                    <a:pt x="246062" y="653256"/>
                  </a:cubicBezTo>
                  <a:cubicBezTo>
                    <a:pt x="250031" y="641350"/>
                    <a:pt x="261143" y="627857"/>
                    <a:pt x="265112" y="629444"/>
                  </a:cubicBezTo>
                  <a:cubicBezTo>
                    <a:pt x="269081" y="631032"/>
                    <a:pt x="269081" y="650081"/>
                    <a:pt x="269875" y="662781"/>
                  </a:cubicBezTo>
                  <a:cubicBezTo>
                    <a:pt x="270669" y="675481"/>
                    <a:pt x="265113" y="693738"/>
                    <a:pt x="269875" y="705644"/>
                  </a:cubicBezTo>
                  <a:cubicBezTo>
                    <a:pt x="274637" y="717550"/>
                    <a:pt x="291306" y="734219"/>
                    <a:pt x="298450" y="734219"/>
                  </a:cubicBezTo>
                  <a:cubicBezTo>
                    <a:pt x="305594" y="734219"/>
                    <a:pt x="309562" y="719138"/>
                    <a:pt x="312737" y="705644"/>
                  </a:cubicBezTo>
                  <a:cubicBezTo>
                    <a:pt x="315912" y="692150"/>
                    <a:pt x="316706" y="667543"/>
                    <a:pt x="317500" y="653256"/>
                  </a:cubicBezTo>
                  <a:cubicBezTo>
                    <a:pt x="318294" y="638969"/>
                    <a:pt x="314325" y="631032"/>
                    <a:pt x="317500" y="619919"/>
                  </a:cubicBezTo>
                  <a:cubicBezTo>
                    <a:pt x="320675" y="608806"/>
                    <a:pt x="330200" y="586581"/>
                    <a:pt x="336550" y="586581"/>
                  </a:cubicBezTo>
                  <a:cubicBezTo>
                    <a:pt x="342900" y="586581"/>
                    <a:pt x="350837" y="605631"/>
                    <a:pt x="355600" y="619919"/>
                  </a:cubicBezTo>
                  <a:cubicBezTo>
                    <a:pt x="360363" y="634207"/>
                    <a:pt x="362744" y="652462"/>
                    <a:pt x="365125" y="672306"/>
                  </a:cubicBezTo>
                  <a:cubicBezTo>
                    <a:pt x="367506" y="692150"/>
                    <a:pt x="365918" y="727075"/>
                    <a:pt x="369887" y="738981"/>
                  </a:cubicBezTo>
                  <a:cubicBezTo>
                    <a:pt x="373856" y="750887"/>
                    <a:pt x="381793" y="750094"/>
                    <a:pt x="388937" y="743744"/>
                  </a:cubicBezTo>
                  <a:cubicBezTo>
                    <a:pt x="396081" y="737394"/>
                    <a:pt x="407194" y="716756"/>
                    <a:pt x="412750" y="700881"/>
                  </a:cubicBezTo>
                  <a:cubicBezTo>
                    <a:pt x="418306" y="685006"/>
                    <a:pt x="415131" y="665956"/>
                    <a:pt x="422275" y="648494"/>
                  </a:cubicBezTo>
                  <a:cubicBezTo>
                    <a:pt x="429419" y="631032"/>
                    <a:pt x="450056" y="680244"/>
                    <a:pt x="455612" y="596106"/>
                  </a:cubicBezTo>
                  <a:cubicBezTo>
                    <a:pt x="461168" y="511969"/>
                    <a:pt x="472281" y="239713"/>
                    <a:pt x="455612" y="143669"/>
                  </a:cubicBezTo>
                  <a:cubicBezTo>
                    <a:pt x="438943" y="47625"/>
                    <a:pt x="415131" y="39688"/>
                    <a:pt x="355600" y="19844"/>
                  </a:cubicBezTo>
                  <a:cubicBezTo>
                    <a:pt x="296069" y="0"/>
                    <a:pt x="155575" y="3175"/>
                    <a:pt x="98425" y="24606"/>
                  </a:cubicBezTo>
                  <a:cubicBezTo>
                    <a:pt x="41275" y="46037"/>
                    <a:pt x="25400" y="52387"/>
                    <a:pt x="12700" y="148431"/>
                  </a:cubicBezTo>
                  <a:cubicBezTo>
                    <a:pt x="0" y="244475"/>
                    <a:pt x="12700" y="496887"/>
                    <a:pt x="17462" y="586581"/>
                  </a:cubicBezTo>
                  <a:close/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8" name="CustomShape 98"/>
            <p:cNvSpPr/>
            <p:nvPr/>
          </p:nvSpPr>
          <p:spPr>
            <a:xfrm>
              <a:off x="4394160" y="3689280"/>
              <a:ext cx="541080" cy="763200"/>
            </a:xfrm>
            <a:custGeom>
              <a:avLst/>
              <a:gdLst/>
              <a:ahLst/>
              <a:cxnLst/>
              <a:rect l="l" t="t" r="r" b="b"/>
              <a:pathLst>
                <a:path w="461963" h="775493">
                  <a:moveTo>
                    <a:pt x="5557" y="566737"/>
                  </a:moveTo>
                  <a:cubicBezTo>
                    <a:pt x="4763" y="473075"/>
                    <a:pt x="0" y="213519"/>
                    <a:pt x="10319" y="123825"/>
                  </a:cubicBezTo>
                  <a:cubicBezTo>
                    <a:pt x="20638" y="34131"/>
                    <a:pt x="9525" y="46038"/>
                    <a:pt x="67469" y="28575"/>
                  </a:cubicBezTo>
                  <a:cubicBezTo>
                    <a:pt x="125413" y="11113"/>
                    <a:pt x="294482" y="0"/>
                    <a:pt x="357982" y="19050"/>
                  </a:cubicBezTo>
                  <a:cubicBezTo>
                    <a:pt x="421482" y="38100"/>
                    <a:pt x="434975" y="60325"/>
                    <a:pt x="448469" y="142875"/>
                  </a:cubicBezTo>
                  <a:cubicBezTo>
                    <a:pt x="461963" y="225425"/>
                    <a:pt x="446088" y="435769"/>
                    <a:pt x="438944" y="514350"/>
                  </a:cubicBezTo>
                  <a:cubicBezTo>
                    <a:pt x="431800" y="592931"/>
                    <a:pt x="411163" y="582612"/>
                    <a:pt x="405607" y="614362"/>
                  </a:cubicBezTo>
                  <a:cubicBezTo>
                    <a:pt x="400051" y="646112"/>
                    <a:pt x="410370" y="681831"/>
                    <a:pt x="405607" y="704850"/>
                  </a:cubicBezTo>
                  <a:cubicBezTo>
                    <a:pt x="400845" y="727869"/>
                    <a:pt x="385763" y="745331"/>
                    <a:pt x="377032" y="752475"/>
                  </a:cubicBezTo>
                  <a:cubicBezTo>
                    <a:pt x="368301" y="759619"/>
                    <a:pt x="358775" y="756443"/>
                    <a:pt x="353219" y="747712"/>
                  </a:cubicBezTo>
                  <a:cubicBezTo>
                    <a:pt x="347663" y="738981"/>
                    <a:pt x="347663" y="718343"/>
                    <a:pt x="343694" y="700087"/>
                  </a:cubicBezTo>
                  <a:cubicBezTo>
                    <a:pt x="339725" y="681831"/>
                    <a:pt x="333376" y="654844"/>
                    <a:pt x="329407" y="638175"/>
                  </a:cubicBezTo>
                  <a:cubicBezTo>
                    <a:pt x="325438" y="621506"/>
                    <a:pt x="324644" y="600869"/>
                    <a:pt x="319882" y="600075"/>
                  </a:cubicBezTo>
                  <a:cubicBezTo>
                    <a:pt x="315120" y="599281"/>
                    <a:pt x="305595" y="615949"/>
                    <a:pt x="300832" y="633412"/>
                  </a:cubicBezTo>
                  <a:cubicBezTo>
                    <a:pt x="296069" y="650875"/>
                    <a:pt x="294482" y="684213"/>
                    <a:pt x="291307" y="704850"/>
                  </a:cubicBezTo>
                  <a:cubicBezTo>
                    <a:pt x="288132" y="725488"/>
                    <a:pt x="286544" y="750887"/>
                    <a:pt x="281782" y="757237"/>
                  </a:cubicBezTo>
                  <a:cubicBezTo>
                    <a:pt x="277020" y="763587"/>
                    <a:pt x="265907" y="754063"/>
                    <a:pt x="262732" y="742950"/>
                  </a:cubicBezTo>
                  <a:cubicBezTo>
                    <a:pt x="259557" y="731837"/>
                    <a:pt x="263526" y="708818"/>
                    <a:pt x="262732" y="690562"/>
                  </a:cubicBezTo>
                  <a:cubicBezTo>
                    <a:pt x="261938" y="672306"/>
                    <a:pt x="261144" y="646906"/>
                    <a:pt x="257969" y="633412"/>
                  </a:cubicBezTo>
                  <a:cubicBezTo>
                    <a:pt x="254794" y="619918"/>
                    <a:pt x="249238" y="605631"/>
                    <a:pt x="243682" y="609600"/>
                  </a:cubicBezTo>
                  <a:cubicBezTo>
                    <a:pt x="238126" y="613569"/>
                    <a:pt x="229394" y="638969"/>
                    <a:pt x="224632" y="657225"/>
                  </a:cubicBezTo>
                  <a:cubicBezTo>
                    <a:pt x="219870" y="675481"/>
                    <a:pt x="219076" y="702468"/>
                    <a:pt x="215107" y="719137"/>
                  </a:cubicBezTo>
                  <a:cubicBezTo>
                    <a:pt x="211138" y="735806"/>
                    <a:pt x="207169" y="754062"/>
                    <a:pt x="200819" y="757237"/>
                  </a:cubicBezTo>
                  <a:cubicBezTo>
                    <a:pt x="194469" y="760412"/>
                    <a:pt x="180182" y="750093"/>
                    <a:pt x="177007" y="738187"/>
                  </a:cubicBezTo>
                  <a:cubicBezTo>
                    <a:pt x="173832" y="726281"/>
                    <a:pt x="182563" y="704850"/>
                    <a:pt x="181769" y="685800"/>
                  </a:cubicBezTo>
                  <a:cubicBezTo>
                    <a:pt x="180975" y="666750"/>
                    <a:pt x="175419" y="635793"/>
                    <a:pt x="172244" y="623887"/>
                  </a:cubicBezTo>
                  <a:cubicBezTo>
                    <a:pt x="169069" y="611981"/>
                    <a:pt x="169069" y="609600"/>
                    <a:pt x="162719" y="614362"/>
                  </a:cubicBezTo>
                  <a:cubicBezTo>
                    <a:pt x="156369" y="619124"/>
                    <a:pt x="141288" y="638175"/>
                    <a:pt x="134144" y="652462"/>
                  </a:cubicBezTo>
                  <a:cubicBezTo>
                    <a:pt x="127000" y="666749"/>
                    <a:pt x="127794" y="686593"/>
                    <a:pt x="119857" y="700087"/>
                  </a:cubicBezTo>
                  <a:cubicBezTo>
                    <a:pt x="111920" y="713581"/>
                    <a:pt x="88106" y="737394"/>
                    <a:pt x="86519" y="733425"/>
                  </a:cubicBezTo>
                  <a:cubicBezTo>
                    <a:pt x="84932" y="729456"/>
                    <a:pt x="107157" y="694531"/>
                    <a:pt x="110332" y="676275"/>
                  </a:cubicBezTo>
                  <a:cubicBezTo>
                    <a:pt x="113507" y="658019"/>
                    <a:pt x="113507" y="631031"/>
                    <a:pt x="105569" y="623887"/>
                  </a:cubicBezTo>
                  <a:cubicBezTo>
                    <a:pt x="97632" y="616743"/>
                    <a:pt x="68263" y="619918"/>
                    <a:pt x="62707" y="633412"/>
                  </a:cubicBezTo>
                  <a:cubicBezTo>
                    <a:pt x="57151" y="646906"/>
                    <a:pt x="72232" y="682625"/>
                    <a:pt x="72232" y="704850"/>
                  </a:cubicBezTo>
                  <a:cubicBezTo>
                    <a:pt x="72232" y="727075"/>
                    <a:pt x="70644" y="758031"/>
                    <a:pt x="62707" y="766762"/>
                  </a:cubicBezTo>
                  <a:cubicBezTo>
                    <a:pt x="54770" y="775493"/>
                    <a:pt x="32544" y="770731"/>
                    <a:pt x="24607" y="757237"/>
                  </a:cubicBezTo>
                  <a:cubicBezTo>
                    <a:pt x="16670" y="743743"/>
                    <a:pt x="18257" y="720725"/>
                    <a:pt x="15082" y="685800"/>
                  </a:cubicBezTo>
                  <a:cubicBezTo>
                    <a:pt x="11907" y="650875"/>
                    <a:pt x="6351" y="660399"/>
                    <a:pt x="5557" y="566737"/>
                  </a:cubicBezTo>
                  <a:close/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9" name="CustomShape 99"/>
            <p:cNvSpPr/>
            <p:nvPr/>
          </p:nvSpPr>
          <p:spPr>
            <a:xfrm flipH="1">
              <a:off x="3318840" y="3689280"/>
              <a:ext cx="542520" cy="763200"/>
            </a:xfrm>
            <a:custGeom>
              <a:avLst/>
              <a:gdLst/>
              <a:ahLst/>
              <a:cxnLst/>
              <a:rect l="l" t="t" r="r" b="b"/>
              <a:pathLst>
                <a:path w="461963" h="775493">
                  <a:moveTo>
                    <a:pt x="5557" y="566737"/>
                  </a:moveTo>
                  <a:cubicBezTo>
                    <a:pt x="4763" y="473075"/>
                    <a:pt x="0" y="213519"/>
                    <a:pt x="10319" y="123825"/>
                  </a:cubicBezTo>
                  <a:cubicBezTo>
                    <a:pt x="20638" y="34131"/>
                    <a:pt x="9525" y="46038"/>
                    <a:pt x="67469" y="28575"/>
                  </a:cubicBezTo>
                  <a:cubicBezTo>
                    <a:pt x="125413" y="11113"/>
                    <a:pt x="294482" y="0"/>
                    <a:pt x="357982" y="19050"/>
                  </a:cubicBezTo>
                  <a:cubicBezTo>
                    <a:pt x="421482" y="38100"/>
                    <a:pt x="434975" y="60325"/>
                    <a:pt x="448469" y="142875"/>
                  </a:cubicBezTo>
                  <a:cubicBezTo>
                    <a:pt x="461963" y="225425"/>
                    <a:pt x="446088" y="435769"/>
                    <a:pt x="438944" y="514350"/>
                  </a:cubicBezTo>
                  <a:cubicBezTo>
                    <a:pt x="431800" y="592931"/>
                    <a:pt x="411163" y="582612"/>
                    <a:pt x="405607" y="614362"/>
                  </a:cubicBezTo>
                  <a:cubicBezTo>
                    <a:pt x="400051" y="646112"/>
                    <a:pt x="410370" y="681831"/>
                    <a:pt x="405607" y="704850"/>
                  </a:cubicBezTo>
                  <a:cubicBezTo>
                    <a:pt x="400845" y="727869"/>
                    <a:pt x="385763" y="745331"/>
                    <a:pt x="377032" y="752475"/>
                  </a:cubicBezTo>
                  <a:cubicBezTo>
                    <a:pt x="368301" y="759619"/>
                    <a:pt x="358775" y="756443"/>
                    <a:pt x="353219" y="747712"/>
                  </a:cubicBezTo>
                  <a:cubicBezTo>
                    <a:pt x="347663" y="738981"/>
                    <a:pt x="347663" y="718343"/>
                    <a:pt x="343694" y="700087"/>
                  </a:cubicBezTo>
                  <a:cubicBezTo>
                    <a:pt x="339725" y="681831"/>
                    <a:pt x="333376" y="654844"/>
                    <a:pt x="329407" y="638175"/>
                  </a:cubicBezTo>
                  <a:cubicBezTo>
                    <a:pt x="325438" y="621506"/>
                    <a:pt x="324644" y="600869"/>
                    <a:pt x="319882" y="600075"/>
                  </a:cubicBezTo>
                  <a:cubicBezTo>
                    <a:pt x="315120" y="599281"/>
                    <a:pt x="305595" y="615949"/>
                    <a:pt x="300832" y="633412"/>
                  </a:cubicBezTo>
                  <a:cubicBezTo>
                    <a:pt x="296069" y="650875"/>
                    <a:pt x="294482" y="684213"/>
                    <a:pt x="291307" y="704850"/>
                  </a:cubicBezTo>
                  <a:cubicBezTo>
                    <a:pt x="288132" y="725488"/>
                    <a:pt x="286544" y="750887"/>
                    <a:pt x="281782" y="757237"/>
                  </a:cubicBezTo>
                  <a:cubicBezTo>
                    <a:pt x="277020" y="763587"/>
                    <a:pt x="265907" y="754063"/>
                    <a:pt x="262732" y="742950"/>
                  </a:cubicBezTo>
                  <a:cubicBezTo>
                    <a:pt x="259557" y="731837"/>
                    <a:pt x="263526" y="708818"/>
                    <a:pt x="262732" y="690562"/>
                  </a:cubicBezTo>
                  <a:cubicBezTo>
                    <a:pt x="261938" y="672306"/>
                    <a:pt x="261144" y="646906"/>
                    <a:pt x="257969" y="633412"/>
                  </a:cubicBezTo>
                  <a:cubicBezTo>
                    <a:pt x="254794" y="619918"/>
                    <a:pt x="249238" y="605631"/>
                    <a:pt x="243682" y="609600"/>
                  </a:cubicBezTo>
                  <a:cubicBezTo>
                    <a:pt x="238126" y="613569"/>
                    <a:pt x="229394" y="638969"/>
                    <a:pt x="224632" y="657225"/>
                  </a:cubicBezTo>
                  <a:cubicBezTo>
                    <a:pt x="219870" y="675481"/>
                    <a:pt x="219076" y="702468"/>
                    <a:pt x="215107" y="719137"/>
                  </a:cubicBezTo>
                  <a:cubicBezTo>
                    <a:pt x="211138" y="735806"/>
                    <a:pt x="207169" y="754062"/>
                    <a:pt x="200819" y="757237"/>
                  </a:cubicBezTo>
                  <a:cubicBezTo>
                    <a:pt x="194469" y="760412"/>
                    <a:pt x="180182" y="750093"/>
                    <a:pt x="177007" y="738187"/>
                  </a:cubicBezTo>
                  <a:cubicBezTo>
                    <a:pt x="173832" y="726281"/>
                    <a:pt x="182563" y="704850"/>
                    <a:pt x="181769" y="685800"/>
                  </a:cubicBezTo>
                  <a:cubicBezTo>
                    <a:pt x="180975" y="666750"/>
                    <a:pt x="175419" y="635793"/>
                    <a:pt x="172244" y="623887"/>
                  </a:cubicBezTo>
                  <a:cubicBezTo>
                    <a:pt x="169069" y="611981"/>
                    <a:pt x="169069" y="609600"/>
                    <a:pt x="162719" y="614362"/>
                  </a:cubicBezTo>
                  <a:cubicBezTo>
                    <a:pt x="156369" y="619124"/>
                    <a:pt x="141288" y="638175"/>
                    <a:pt x="134144" y="652462"/>
                  </a:cubicBezTo>
                  <a:cubicBezTo>
                    <a:pt x="127000" y="666749"/>
                    <a:pt x="127794" y="686593"/>
                    <a:pt x="119857" y="700087"/>
                  </a:cubicBezTo>
                  <a:cubicBezTo>
                    <a:pt x="111920" y="713581"/>
                    <a:pt x="88106" y="737394"/>
                    <a:pt x="86519" y="733425"/>
                  </a:cubicBezTo>
                  <a:cubicBezTo>
                    <a:pt x="84932" y="729456"/>
                    <a:pt x="107157" y="694531"/>
                    <a:pt x="110332" y="676275"/>
                  </a:cubicBezTo>
                  <a:cubicBezTo>
                    <a:pt x="113507" y="658019"/>
                    <a:pt x="113507" y="631031"/>
                    <a:pt x="105569" y="623887"/>
                  </a:cubicBezTo>
                  <a:cubicBezTo>
                    <a:pt x="97632" y="616743"/>
                    <a:pt x="68263" y="619918"/>
                    <a:pt x="62707" y="633412"/>
                  </a:cubicBezTo>
                  <a:cubicBezTo>
                    <a:pt x="57151" y="646906"/>
                    <a:pt x="72232" y="682625"/>
                    <a:pt x="72232" y="704850"/>
                  </a:cubicBezTo>
                  <a:cubicBezTo>
                    <a:pt x="72232" y="727075"/>
                    <a:pt x="70644" y="758031"/>
                    <a:pt x="62707" y="766762"/>
                  </a:cubicBezTo>
                  <a:cubicBezTo>
                    <a:pt x="54770" y="775493"/>
                    <a:pt x="32544" y="770731"/>
                    <a:pt x="24607" y="757237"/>
                  </a:cubicBezTo>
                  <a:cubicBezTo>
                    <a:pt x="16670" y="743743"/>
                    <a:pt x="18257" y="720725"/>
                    <a:pt x="15082" y="685800"/>
                  </a:cubicBezTo>
                  <a:cubicBezTo>
                    <a:pt x="11907" y="650875"/>
                    <a:pt x="6351" y="660399"/>
                    <a:pt x="5557" y="566737"/>
                  </a:cubicBezTo>
                  <a:close/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0" name="CustomShape 100"/>
            <p:cNvSpPr/>
            <p:nvPr/>
          </p:nvSpPr>
          <p:spPr>
            <a:xfrm flipV="1">
              <a:off x="1708200" y="5114880"/>
              <a:ext cx="542520" cy="763200"/>
            </a:xfrm>
            <a:custGeom>
              <a:avLst/>
              <a:gdLst/>
              <a:ahLst/>
              <a:cxnLst/>
              <a:rect l="l" t="t" r="r" b="b"/>
              <a:pathLst>
                <a:path w="461963" h="775493">
                  <a:moveTo>
                    <a:pt x="5557" y="566737"/>
                  </a:moveTo>
                  <a:cubicBezTo>
                    <a:pt x="4763" y="473075"/>
                    <a:pt x="0" y="213519"/>
                    <a:pt x="10319" y="123825"/>
                  </a:cubicBezTo>
                  <a:cubicBezTo>
                    <a:pt x="20638" y="34131"/>
                    <a:pt x="9525" y="46038"/>
                    <a:pt x="67469" y="28575"/>
                  </a:cubicBezTo>
                  <a:cubicBezTo>
                    <a:pt x="125413" y="11113"/>
                    <a:pt x="294482" y="0"/>
                    <a:pt x="357982" y="19050"/>
                  </a:cubicBezTo>
                  <a:cubicBezTo>
                    <a:pt x="421482" y="38100"/>
                    <a:pt x="434975" y="60325"/>
                    <a:pt x="448469" y="142875"/>
                  </a:cubicBezTo>
                  <a:cubicBezTo>
                    <a:pt x="461963" y="225425"/>
                    <a:pt x="446088" y="435769"/>
                    <a:pt x="438944" y="514350"/>
                  </a:cubicBezTo>
                  <a:cubicBezTo>
                    <a:pt x="431800" y="592931"/>
                    <a:pt x="411163" y="582612"/>
                    <a:pt x="405607" y="614362"/>
                  </a:cubicBezTo>
                  <a:cubicBezTo>
                    <a:pt x="400051" y="646112"/>
                    <a:pt x="410370" y="681831"/>
                    <a:pt x="405607" y="704850"/>
                  </a:cubicBezTo>
                  <a:cubicBezTo>
                    <a:pt x="400845" y="727869"/>
                    <a:pt x="385763" y="745331"/>
                    <a:pt x="377032" y="752475"/>
                  </a:cubicBezTo>
                  <a:cubicBezTo>
                    <a:pt x="368301" y="759619"/>
                    <a:pt x="358775" y="756443"/>
                    <a:pt x="353219" y="747712"/>
                  </a:cubicBezTo>
                  <a:cubicBezTo>
                    <a:pt x="347663" y="738981"/>
                    <a:pt x="347663" y="718343"/>
                    <a:pt x="343694" y="700087"/>
                  </a:cubicBezTo>
                  <a:cubicBezTo>
                    <a:pt x="339725" y="681831"/>
                    <a:pt x="333376" y="654844"/>
                    <a:pt x="329407" y="638175"/>
                  </a:cubicBezTo>
                  <a:cubicBezTo>
                    <a:pt x="325438" y="621506"/>
                    <a:pt x="324644" y="600869"/>
                    <a:pt x="319882" y="600075"/>
                  </a:cubicBezTo>
                  <a:cubicBezTo>
                    <a:pt x="315120" y="599281"/>
                    <a:pt x="305595" y="615949"/>
                    <a:pt x="300832" y="633412"/>
                  </a:cubicBezTo>
                  <a:cubicBezTo>
                    <a:pt x="296069" y="650875"/>
                    <a:pt x="294482" y="684213"/>
                    <a:pt x="291307" y="704850"/>
                  </a:cubicBezTo>
                  <a:cubicBezTo>
                    <a:pt x="288132" y="725488"/>
                    <a:pt x="286544" y="750887"/>
                    <a:pt x="281782" y="757237"/>
                  </a:cubicBezTo>
                  <a:cubicBezTo>
                    <a:pt x="277020" y="763587"/>
                    <a:pt x="265907" y="754063"/>
                    <a:pt x="262732" y="742950"/>
                  </a:cubicBezTo>
                  <a:cubicBezTo>
                    <a:pt x="259557" y="731837"/>
                    <a:pt x="263526" y="708818"/>
                    <a:pt x="262732" y="690562"/>
                  </a:cubicBezTo>
                  <a:cubicBezTo>
                    <a:pt x="261938" y="672306"/>
                    <a:pt x="261144" y="646906"/>
                    <a:pt x="257969" y="633412"/>
                  </a:cubicBezTo>
                  <a:cubicBezTo>
                    <a:pt x="254794" y="619918"/>
                    <a:pt x="249238" y="605631"/>
                    <a:pt x="243682" y="609600"/>
                  </a:cubicBezTo>
                  <a:cubicBezTo>
                    <a:pt x="238126" y="613569"/>
                    <a:pt x="229394" y="638969"/>
                    <a:pt x="224632" y="657225"/>
                  </a:cubicBezTo>
                  <a:cubicBezTo>
                    <a:pt x="219870" y="675481"/>
                    <a:pt x="219076" y="702468"/>
                    <a:pt x="215107" y="719137"/>
                  </a:cubicBezTo>
                  <a:cubicBezTo>
                    <a:pt x="211138" y="735806"/>
                    <a:pt x="207169" y="754062"/>
                    <a:pt x="200819" y="757237"/>
                  </a:cubicBezTo>
                  <a:cubicBezTo>
                    <a:pt x="194469" y="760412"/>
                    <a:pt x="180182" y="750093"/>
                    <a:pt x="177007" y="738187"/>
                  </a:cubicBezTo>
                  <a:cubicBezTo>
                    <a:pt x="173832" y="726281"/>
                    <a:pt x="182563" y="704850"/>
                    <a:pt x="181769" y="685800"/>
                  </a:cubicBezTo>
                  <a:cubicBezTo>
                    <a:pt x="180975" y="666750"/>
                    <a:pt x="175419" y="635793"/>
                    <a:pt x="172244" y="623887"/>
                  </a:cubicBezTo>
                  <a:cubicBezTo>
                    <a:pt x="169069" y="611981"/>
                    <a:pt x="169069" y="609600"/>
                    <a:pt x="162719" y="614362"/>
                  </a:cubicBezTo>
                  <a:cubicBezTo>
                    <a:pt x="156369" y="619124"/>
                    <a:pt x="141288" y="638175"/>
                    <a:pt x="134144" y="652462"/>
                  </a:cubicBezTo>
                  <a:cubicBezTo>
                    <a:pt x="127000" y="666749"/>
                    <a:pt x="127794" y="686593"/>
                    <a:pt x="119857" y="700087"/>
                  </a:cubicBezTo>
                  <a:cubicBezTo>
                    <a:pt x="111920" y="713581"/>
                    <a:pt x="88106" y="737394"/>
                    <a:pt x="86519" y="733425"/>
                  </a:cubicBezTo>
                  <a:cubicBezTo>
                    <a:pt x="84932" y="729456"/>
                    <a:pt x="107157" y="694531"/>
                    <a:pt x="110332" y="676275"/>
                  </a:cubicBezTo>
                  <a:cubicBezTo>
                    <a:pt x="113507" y="658019"/>
                    <a:pt x="113507" y="631031"/>
                    <a:pt x="105569" y="623887"/>
                  </a:cubicBezTo>
                  <a:cubicBezTo>
                    <a:pt x="97632" y="616743"/>
                    <a:pt x="68263" y="619918"/>
                    <a:pt x="62707" y="633412"/>
                  </a:cubicBezTo>
                  <a:cubicBezTo>
                    <a:pt x="57151" y="646906"/>
                    <a:pt x="72232" y="682625"/>
                    <a:pt x="72232" y="704850"/>
                  </a:cubicBezTo>
                  <a:cubicBezTo>
                    <a:pt x="72232" y="727075"/>
                    <a:pt x="70644" y="758031"/>
                    <a:pt x="62707" y="766762"/>
                  </a:cubicBezTo>
                  <a:cubicBezTo>
                    <a:pt x="54770" y="775493"/>
                    <a:pt x="32544" y="770731"/>
                    <a:pt x="24607" y="757237"/>
                  </a:cubicBezTo>
                  <a:cubicBezTo>
                    <a:pt x="16670" y="743743"/>
                    <a:pt x="18257" y="720725"/>
                    <a:pt x="15082" y="685800"/>
                  </a:cubicBezTo>
                  <a:cubicBezTo>
                    <a:pt x="11907" y="650875"/>
                    <a:pt x="6351" y="660399"/>
                    <a:pt x="5557" y="566737"/>
                  </a:cubicBezTo>
                  <a:close/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1" name="CustomShape 101"/>
            <p:cNvSpPr/>
            <p:nvPr/>
          </p:nvSpPr>
          <p:spPr>
            <a:xfrm flipV="1">
              <a:off x="2233440" y="5095800"/>
              <a:ext cx="555120" cy="756720"/>
            </a:xfrm>
            <a:custGeom>
              <a:avLst/>
              <a:gdLst/>
              <a:ahLst/>
              <a:cxnLst/>
              <a:rect l="l" t="t" r="r" b="b"/>
              <a:pathLst>
                <a:path w="472281" h="769144">
                  <a:moveTo>
                    <a:pt x="17462" y="586581"/>
                  </a:moveTo>
                  <a:cubicBezTo>
                    <a:pt x="22224" y="676275"/>
                    <a:pt x="36513" y="658813"/>
                    <a:pt x="41275" y="686594"/>
                  </a:cubicBezTo>
                  <a:cubicBezTo>
                    <a:pt x="46038" y="714375"/>
                    <a:pt x="41275" y="746125"/>
                    <a:pt x="46037" y="753269"/>
                  </a:cubicBezTo>
                  <a:cubicBezTo>
                    <a:pt x="50799" y="760413"/>
                    <a:pt x="63500" y="745331"/>
                    <a:pt x="69850" y="729456"/>
                  </a:cubicBezTo>
                  <a:cubicBezTo>
                    <a:pt x="76200" y="713581"/>
                    <a:pt x="80168" y="677069"/>
                    <a:pt x="84137" y="658019"/>
                  </a:cubicBezTo>
                  <a:cubicBezTo>
                    <a:pt x="88106" y="638969"/>
                    <a:pt x="88106" y="617537"/>
                    <a:pt x="93662" y="615156"/>
                  </a:cubicBezTo>
                  <a:cubicBezTo>
                    <a:pt x="99218" y="612775"/>
                    <a:pt x="112713" y="627062"/>
                    <a:pt x="117475" y="643731"/>
                  </a:cubicBezTo>
                  <a:cubicBezTo>
                    <a:pt x="122238" y="660400"/>
                    <a:pt x="118268" y="697706"/>
                    <a:pt x="122237" y="715169"/>
                  </a:cubicBezTo>
                  <a:cubicBezTo>
                    <a:pt x="126206" y="732632"/>
                    <a:pt x="133349" y="751681"/>
                    <a:pt x="141287" y="748506"/>
                  </a:cubicBezTo>
                  <a:cubicBezTo>
                    <a:pt x="149225" y="745331"/>
                    <a:pt x="162718" y="715963"/>
                    <a:pt x="169862" y="696119"/>
                  </a:cubicBezTo>
                  <a:cubicBezTo>
                    <a:pt x="177006" y="676275"/>
                    <a:pt x="179388" y="627063"/>
                    <a:pt x="184150" y="629444"/>
                  </a:cubicBezTo>
                  <a:cubicBezTo>
                    <a:pt x="188912" y="631825"/>
                    <a:pt x="195262" y="688181"/>
                    <a:pt x="198437" y="710406"/>
                  </a:cubicBezTo>
                  <a:cubicBezTo>
                    <a:pt x="201612" y="732631"/>
                    <a:pt x="200819" y="756444"/>
                    <a:pt x="203200" y="762794"/>
                  </a:cubicBezTo>
                  <a:cubicBezTo>
                    <a:pt x="205581" y="769144"/>
                    <a:pt x="206375" y="758825"/>
                    <a:pt x="212725" y="748506"/>
                  </a:cubicBezTo>
                  <a:cubicBezTo>
                    <a:pt x="219075" y="738187"/>
                    <a:pt x="235744" y="716756"/>
                    <a:pt x="241300" y="700881"/>
                  </a:cubicBezTo>
                  <a:cubicBezTo>
                    <a:pt x="246856" y="685006"/>
                    <a:pt x="242093" y="665162"/>
                    <a:pt x="246062" y="653256"/>
                  </a:cubicBezTo>
                  <a:cubicBezTo>
                    <a:pt x="250031" y="641350"/>
                    <a:pt x="261143" y="627857"/>
                    <a:pt x="265112" y="629444"/>
                  </a:cubicBezTo>
                  <a:cubicBezTo>
                    <a:pt x="269081" y="631032"/>
                    <a:pt x="269081" y="650081"/>
                    <a:pt x="269875" y="662781"/>
                  </a:cubicBezTo>
                  <a:cubicBezTo>
                    <a:pt x="270669" y="675481"/>
                    <a:pt x="265113" y="693738"/>
                    <a:pt x="269875" y="705644"/>
                  </a:cubicBezTo>
                  <a:cubicBezTo>
                    <a:pt x="274637" y="717550"/>
                    <a:pt x="291306" y="734219"/>
                    <a:pt x="298450" y="734219"/>
                  </a:cubicBezTo>
                  <a:cubicBezTo>
                    <a:pt x="305594" y="734219"/>
                    <a:pt x="309562" y="719138"/>
                    <a:pt x="312737" y="705644"/>
                  </a:cubicBezTo>
                  <a:cubicBezTo>
                    <a:pt x="315912" y="692150"/>
                    <a:pt x="316706" y="667543"/>
                    <a:pt x="317500" y="653256"/>
                  </a:cubicBezTo>
                  <a:cubicBezTo>
                    <a:pt x="318294" y="638969"/>
                    <a:pt x="314325" y="631032"/>
                    <a:pt x="317500" y="619919"/>
                  </a:cubicBezTo>
                  <a:cubicBezTo>
                    <a:pt x="320675" y="608806"/>
                    <a:pt x="330200" y="586581"/>
                    <a:pt x="336550" y="586581"/>
                  </a:cubicBezTo>
                  <a:cubicBezTo>
                    <a:pt x="342900" y="586581"/>
                    <a:pt x="350837" y="605631"/>
                    <a:pt x="355600" y="619919"/>
                  </a:cubicBezTo>
                  <a:cubicBezTo>
                    <a:pt x="360363" y="634207"/>
                    <a:pt x="362744" y="652462"/>
                    <a:pt x="365125" y="672306"/>
                  </a:cubicBezTo>
                  <a:cubicBezTo>
                    <a:pt x="367506" y="692150"/>
                    <a:pt x="365918" y="727075"/>
                    <a:pt x="369887" y="738981"/>
                  </a:cubicBezTo>
                  <a:cubicBezTo>
                    <a:pt x="373856" y="750887"/>
                    <a:pt x="381793" y="750094"/>
                    <a:pt x="388937" y="743744"/>
                  </a:cubicBezTo>
                  <a:cubicBezTo>
                    <a:pt x="396081" y="737394"/>
                    <a:pt x="407194" y="716756"/>
                    <a:pt x="412750" y="700881"/>
                  </a:cubicBezTo>
                  <a:cubicBezTo>
                    <a:pt x="418306" y="685006"/>
                    <a:pt x="415131" y="665956"/>
                    <a:pt x="422275" y="648494"/>
                  </a:cubicBezTo>
                  <a:cubicBezTo>
                    <a:pt x="429419" y="631032"/>
                    <a:pt x="450056" y="680244"/>
                    <a:pt x="455612" y="596106"/>
                  </a:cubicBezTo>
                  <a:cubicBezTo>
                    <a:pt x="461168" y="511969"/>
                    <a:pt x="472281" y="239713"/>
                    <a:pt x="455612" y="143669"/>
                  </a:cubicBezTo>
                  <a:cubicBezTo>
                    <a:pt x="438943" y="47625"/>
                    <a:pt x="415131" y="39688"/>
                    <a:pt x="355600" y="19844"/>
                  </a:cubicBezTo>
                  <a:cubicBezTo>
                    <a:pt x="296069" y="0"/>
                    <a:pt x="155575" y="3175"/>
                    <a:pt x="98425" y="24606"/>
                  </a:cubicBezTo>
                  <a:cubicBezTo>
                    <a:pt x="41275" y="46037"/>
                    <a:pt x="25400" y="52387"/>
                    <a:pt x="12700" y="148431"/>
                  </a:cubicBezTo>
                  <a:cubicBezTo>
                    <a:pt x="0" y="244475"/>
                    <a:pt x="12700" y="496887"/>
                    <a:pt x="17462" y="586581"/>
                  </a:cubicBezTo>
                  <a:close/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2" name="CustomShape 102"/>
            <p:cNvSpPr/>
            <p:nvPr/>
          </p:nvSpPr>
          <p:spPr>
            <a:xfrm flipH="1" flipV="1">
              <a:off x="2769840" y="5095800"/>
              <a:ext cx="553680" cy="756720"/>
            </a:xfrm>
            <a:custGeom>
              <a:avLst/>
              <a:gdLst/>
              <a:ahLst/>
              <a:cxnLst/>
              <a:rect l="l" t="t" r="r" b="b"/>
              <a:pathLst>
                <a:path w="472281" h="769144">
                  <a:moveTo>
                    <a:pt x="17462" y="586581"/>
                  </a:moveTo>
                  <a:cubicBezTo>
                    <a:pt x="22224" y="676275"/>
                    <a:pt x="36513" y="658813"/>
                    <a:pt x="41275" y="686594"/>
                  </a:cubicBezTo>
                  <a:cubicBezTo>
                    <a:pt x="46038" y="714375"/>
                    <a:pt x="41275" y="746125"/>
                    <a:pt x="46037" y="753269"/>
                  </a:cubicBezTo>
                  <a:cubicBezTo>
                    <a:pt x="50799" y="760413"/>
                    <a:pt x="63500" y="745331"/>
                    <a:pt x="69850" y="729456"/>
                  </a:cubicBezTo>
                  <a:cubicBezTo>
                    <a:pt x="76200" y="713581"/>
                    <a:pt x="80168" y="677069"/>
                    <a:pt x="84137" y="658019"/>
                  </a:cubicBezTo>
                  <a:cubicBezTo>
                    <a:pt x="88106" y="638969"/>
                    <a:pt x="88106" y="617537"/>
                    <a:pt x="93662" y="615156"/>
                  </a:cubicBezTo>
                  <a:cubicBezTo>
                    <a:pt x="99218" y="612775"/>
                    <a:pt x="112713" y="627062"/>
                    <a:pt x="117475" y="643731"/>
                  </a:cubicBezTo>
                  <a:cubicBezTo>
                    <a:pt x="122238" y="660400"/>
                    <a:pt x="118268" y="697706"/>
                    <a:pt x="122237" y="715169"/>
                  </a:cubicBezTo>
                  <a:cubicBezTo>
                    <a:pt x="126206" y="732632"/>
                    <a:pt x="133349" y="751681"/>
                    <a:pt x="141287" y="748506"/>
                  </a:cubicBezTo>
                  <a:cubicBezTo>
                    <a:pt x="149225" y="745331"/>
                    <a:pt x="162718" y="715963"/>
                    <a:pt x="169862" y="696119"/>
                  </a:cubicBezTo>
                  <a:cubicBezTo>
                    <a:pt x="177006" y="676275"/>
                    <a:pt x="179388" y="627063"/>
                    <a:pt x="184150" y="629444"/>
                  </a:cubicBezTo>
                  <a:cubicBezTo>
                    <a:pt x="188912" y="631825"/>
                    <a:pt x="195262" y="688181"/>
                    <a:pt x="198437" y="710406"/>
                  </a:cubicBezTo>
                  <a:cubicBezTo>
                    <a:pt x="201612" y="732631"/>
                    <a:pt x="200819" y="756444"/>
                    <a:pt x="203200" y="762794"/>
                  </a:cubicBezTo>
                  <a:cubicBezTo>
                    <a:pt x="205581" y="769144"/>
                    <a:pt x="206375" y="758825"/>
                    <a:pt x="212725" y="748506"/>
                  </a:cubicBezTo>
                  <a:cubicBezTo>
                    <a:pt x="219075" y="738187"/>
                    <a:pt x="235744" y="716756"/>
                    <a:pt x="241300" y="700881"/>
                  </a:cubicBezTo>
                  <a:cubicBezTo>
                    <a:pt x="246856" y="685006"/>
                    <a:pt x="242093" y="665162"/>
                    <a:pt x="246062" y="653256"/>
                  </a:cubicBezTo>
                  <a:cubicBezTo>
                    <a:pt x="250031" y="641350"/>
                    <a:pt x="261143" y="627857"/>
                    <a:pt x="265112" y="629444"/>
                  </a:cubicBezTo>
                  <a:cubicBezTo>
                    <a:pt x="269081" y="631032"/>
                    <a:pt x="269081" y="650081"/>
                    <a:pt x="269875" y="662781"/>
                  </a:cubicBezTo>
                  <a:cubicBezTo>
                    <a:pt x="270669" y="675481"/>
                    <a:pt x="265113" y="693738"/>
                    <a:pt x="269875" y="705644"/>
                  </a:cubicBezTo>
                  <a:cubicBezTo>
                    <a:pt x="274637" y="717550"/>
                    <a:pt x="291306" y="734219"/>
                    <a:pt x="298450" y="734219"/>
                  </a:cubicBezTo>
                  <a:cubicBezTo>
                    <a:pt x="305594" y="734219"/>
                    <a:pt x="309562" y="719138"/>
                    <a:pt x="312737" y="705644"/>
                  </a:cubicBezTo>
                  <a:cubicBezTo>
                    <a:pt x="315912" y="692150"/>
                    <a:pt x="316706" y="667543"/>
                    <a:pt x="317500" y="653256"/>
                  </a:cubicBezTo>
                  <a:cubicBezTo>
                    <a:pt x="318294" y="638969"/>
                    <a:pt x="314325" y="631032"/>
                    <a:pt x="317500" y="619919"/>
                  </a:cubicBezTo>
                  <a:cubicBezTo>
                    <a:pt x="320675" y="608806"/>
                    <a:pt x="330200" y="586581"/>
                    <a:pt x="336550" y="586581"/>
                  </a:cubicBezTo>
                  <a:cubicBezTo>
                    <a:pt x="342900" y="586581"/>
                    <a:pt x="350837" y="605631"/>
                    <a:pt x="355600" y="619919"/>
                  </a:cubicBezTo>
                  <a:cubicBezTo>
                    <a:pt x="360363" y="634207"/>
                    <a:pt x="362744" y="652462"/>
                    <a:pt x="365125" y="672306"/>
                  </a:cubicBezTo>
                  <a:cubicBezTo>
                    <a:pt x="367506" y="692150"/>
                    <a:pt x="365918" y="727075"/>
                    <a:pt x="369887" y="738981"/>
                  </a:cubicBezTo>
                  <a:cubicBezTo>
                    <a:pt x="373856" y="750887"/>
                    <a:pt x="381793" y="750094"/>
                    <a:pt x="388937" y="743744"/>
                  </a:cubicBezTo>
                  <a:cubicBezTo>
                    <a:pt x="396081" y="737394"/>
                    <a:pt x="407194" y="716756"/>
                    <a:pt x="412750" y="700881"/>
                  </a:cubicBezTo>
                  <a:cubicBezTo>
                    <a:pt x="418306" y="685006"/>
                    <a:pt x="415131" y="665956"/>
                    <a:pt x="422275" y="648494"/>
                  </a:cubicBezTo>
                  <a:cubicBezTo>
                    <a:pt x="429419" y="631032"/>
                    <a:pt x="450056" y="680244"/>
                    <a:pt x="455612" y="596106"/>
                  </a:cubicBezTo>
                  <a:cubicBezTo>
                    <a:pt x="461168" y="511969"/>
                    <a:pt x="472281" y="239713"/>
                    <a:pt x="455612" y="143669"/>
                  </a:cubicBezTo>
                  <a:cubicBezTo>
                    <a:pt x="438943" y="47625"/>
                    <a:pt x="415131" y="39688"/>
                    <a:pt x="355600" y="19844"/>
                  </a:cubicBezTo>
                  <a:cubicBezTo>
                    <a:pt x="296069" y="0"/>
                    <a:pt x="155575" y="3175"/>
                    <a:pt x="98425" y="24606"/>
                  </a:cubicBezTo>
                  <a:cubicBezTo>
                    <a:pt x="41275" y="46037"/>
                    <a:pt x="25400" y="52387"/>
                    <a:pt x="12700" y="148431"/>
                  </a:cubicBezTo>
                  <a:cubicBezTo>
                    <a:pt x="0" y="244475"/>
                    <a:pt x="12700" y="496887"/>
                    <a:pt x="17462" y="586581"/>
                  </a:cubicBezTo>
                  <a:close/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3" name="CustomShape 103"/>
            <p:cNvSpPr/>
            <p:nvPr/>
          </p:nvSpPr>
          <p:spPr>
            <a:xfrm flipV="1">
              <a:off x="3840120" y="5095800"/>
              <a:ext cx="555120" cy="756720"/>
            </a:xfrm>
            <a:custGeom>
              <a:avLst/>
              <a:gdLst/>
              <a:ahLst/>
              <a:cxnLst/>
              <a:rect l="l" t="t" r="r" b="b"/>
              <a:pathLst>
                <a:path w="472281" h="769144">
                  <a:moveTo>
                    <a:pt x="17462" y="586581"/>
                  </a:moveTo>
                  <a:cubicBezTo>
                    <a:pt x="22224" y="676275"/>
                    <a:pt x="36513" y="658813"/>
                    <a:pt x="41275" y="686594"/>
                  </a:cubicBezTo>
                  <a:cubicBezTo>
                    <a:pt x="46038" y="714375"/>
                    <a:pt x="41275" y="746125"/>
                    <a:pt x="46037" y="753269"/>
                  </a:cubicBezTo>
                  <a:cubicBezTo>
                    <a:pt x="50799" y="760413"/>
                    <a:pt x="63500" y="745331"/>
                    <a:pt x="69850" y="729456"/>
                  </a:cubicBezTo>
                  <a:cubicBezTo>
                    <a:pt x="76200" y="713581"/>
                    <a:pt x="80168" y="677069"/>
                    <a:pt x="84137" y="658019"/>
                  </a:cubicBezTo>
                  <a:cubicBezTo>
                    <a:pt x="88106" y="638969"/>
                    <a:pt x="88106" y="617537"/>
                    <a:pt x="93662" y="615156"/>
                  </a:cubicBezTo>
                  <a:cubicBezTo>
                    <a:pt x="99218" y="612775"/>
                    <a:pt x="112713" y="627062"/>
                    <a:pt x="117475" y="643731"/>
                  </a:cubicBezTo>
                  <a:cubicBezTo>
                    <a:pt x="122238" y="660400"/>
                    <a:pt x="118268" y="697706"/>
                    <a:pt x="122237" y="715169"/>
                  </a:cubicBezTo>
                  <a:cubicBezTo>
                    <a:pt x="126206" y="732632"/>
                    <a:pt x="133349" y="751681"/>
                    <a:pt x="141287" y="748506"/>
                  </a:cubicBezTo>
                  <a:cubicBezTo>
                    <a:pt x="149225" y="745331"/>
                    <a:pt x="162718" y="715963"/>
                    <a:pt x="169862" y="696119"/>
                  </a:cubicBezTo>
                  <a:cubicBezTo>
                    <a:pt x="177006" y="676275"/>
                    <a:pt x="179388" y="627063"/>
                    <a:pt x="184150" y="629444"/>
                  </a:cubicBezTo>
                  <a:cubicBezTo>
                    <a:pt x="188912" y="631825"/>
                    <a:pt x="195262" y="688181"/>
                    <a:pt x="198437" y="710406"/>
                  </a:cubicBezTo>
                  <a:cubicBezTo>
                    <a:pt x="201612" y="732631"/>
                    <a:pt x="200819" y="756444"/>
                    <a:pt x="203200" y="762794"/>
                  </a:cubicBezTo>
                  <a:cubicBezTo>
                    <a:pt x="205581" y="769144"/>
                    <a:pt x="206375" y="758825"/>
                    <a:pt x="212725" y="748506"/>
                  </a:cubicBezTo>
                  <a:cubicBezTo>
                    <a:pt x="219075" y="738187"/>
                    <a:pt x="235744" y="716756"/>
                    <a:pt x="241300" y="700881"/>
                  </a:cubicBezTo>
                  <a:cubicBezTo>
                    <a:pt x="246856" y="685006"/>
                    <a:pt x="242093" y="665162"/>
                    <a:pt x="246062" y="653256"/>
                  </a:cubicBezTo>
                  <a:cubicBezTo>
                    <a:pt x="250031" y="641350"/>
                    <a:pt x="261143" y="627857"/>
                    <a:pt x="265112" y="629444"/>
                  </a:cubicBezTo>
                  <a:cubicBezTo>
                    <a:pt x="269081" y="631032"/>
                    <a:pt x="269081" y="650081"/>
                    <a:pt x="269875" y="662781"/>
                  </a:cubicBezTo>
                  <a:cubicBezTo>
                    <a:pt x="270669" y="675481"/>
                    <a:pt x="265113" y="693738"/>
                    <a:pt x="269875" y="705644"/>
                  </a:cubicBezTo>
                  <a:cubicBezTo>
                    <a:pt x="274637" y="717550"/>
                    <a:pt x="291306" y="734219"/>
                    <a:pt x="298450" y="734219"/>
                  </a:cubicBezTo>
                  <a:cubicBezTo>
                    <a:pt x="305594" y="734219"/>
                    <a:pt x="309562" y="719138"/>
                    <a:pt x="312737" y="705644"/>
                  </a:cubicBezTo>
                  <a:cubicBezTo>
                    <a:pt x="315912" y="692150"/>
                    <a:pt x="316706" y="667543"/>
                    <a:pt x="317500" y="653256"/>
                  </a:cubicBezTo>
                  <a:cubicBezTo>
                    <a:pt x="318294" y="638969"/>
                    <a:pt x="314325" y="631032"/>
                    <a:pt x="317500" y="619919"/>
                  </a:cubicBezTo>
                  <a:cubicBezTo>
                    <a:pt x="320675" y="608806"/>
                    <a:pt x="330200" y="586581"/>
                    <a:pt x="336550" y="586581"/>
                  </a:cubicBezTo>
                  <a:cubicBezTo>
                    <a:pt x="342900" y="586581"/>
                    <a:pt x="350837" y="605631"/>
                    <a:pt x="355600" y="619919"/>
                  </a:cubicBezTo>
                  <a:cubicBezTo>
                    <a:pt x="360363" y="634207"/>
                    <a:pt x="362744" y="652462"/>
                    <a:pt x="365125" y="672306"/>
                  </a:cubicBezTo>
                  <a:cubicBezTo>
                    <a:pt x="367506" y="692150"/>
                    <a:pt x="365918" y="727075"/>
                    <a:pt x="369887" y="738981"/>
                  </a:cubicBezTo>
                  <a:cubicBezTo>
                    <a:pt x="373856" y="750887"/>
                    <a:pt x="381793" y="750094"/>
                    <a:pt x="388937" y="743744"/>
                  </a:cubicBezTo>
                  <a:cubicBezTo>
                    <a:pt x="396081" y="737394"/>
                    <a:pt x="407194" y="716756"/>
                    <a:pt x="412750" y="700881"/>
                  </a:cubicBezTo>
                  <a:cubicBezTo>
                    <a:pt x="418306" y="685006"/>
                    <a:pt x="415131" y="665956"/>
                    <a:pt x="422275" y="648494"/>
                  </a:cubicBezTo>
                  <a:cubicBezTo>
                    <a:pt x="429419" y="631032"/>
                    <a:pt x="450056" y="680244"/>
                    <a:pt x="455612" y="596106"/>
                  </a:cubicBezTo>
                  <a:cubicBezTo>
                    <a:pt x="461168" y="511969"/>
                    <a:pt x="472281" y="239713"/>
                    <a:pt x="455612" y="143669"/>
                  </a:cubicBezTo>
                  <a:cubicBezTo>
                    <a:pt x="438943" y="47625"/>
                    <a:pt x="415131" y="39688"/>
                    <a:pt x="355600" y="19844"/>
                  </a:cubicBezTo>
                  <a:cubicBezTo>
                    <a:pt x="296069" y="0"/>
                    <a:pt x="155575" y="3175"/>
                    <a:pt x="98425" y="24606"/>
                  </a:cubicBezTo>
                  <a:cubicBezTo>
                    <a:pt x="41275" y="46037"/>
                    <a:pt x="25400" y="52387"/>
                    <a:pt x="12700" y="148431"/>
                  </a:cubicBezTo>
                  <a:cubicBezTo>
                    <a:pt x="0" y="244475"/>
                    <a:pt x="12700" y="496887"/>
                    <a:pt x="17462" y="586581"/>
                  </a:cubicBezTo>
                  <a:close/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4" name="CustomShape 104"/>
            <p:cNvSpPr/>
            <p:nvPr/>
          </p:nvSpPr>
          <p:spPr>
            <a:xfrm flipV="1">
              <a:off x="4902120" y="5095800"/>
              <a:ext cx="555120" cy="756720"/>
            </a:xfrm>
            <a:custGeom>
              <a:avLst/>
              <a:gdLst/>
              <a:ahLst/>
              <a:cxnLst/>
              <a:rect l="l" t="t" r="r" b="b"/>
              <a:pathLst>
                <a:path w="472281" h="769144">
                  <a:moveTo>
                    <a:pt x="17462" y="586581"/>
                  </a:moveTo>
                  <a:cubicBezTo>
                    <a:pt x="22224" y="676275"/>
                    <a:pt x="36513" y="658813"/>
                    <a:pt x="41275" y="686594"/>
                  </a:cubicBezTo>
                  <a:cubicBezTo>
                    <a:pt x="46038" y="714375"/>
                    <a:pt x="41275" y="746125"/>
                    <a:pt x="46037" y="753269"/>
                  </a:cubicBezTo>
                  <a:cubicBezTo>
                    <a:pt x="50799" y="760413"/>
                    <a:pt x="63500" y="745331"/>
                    <a:pt x="69850" y="729456"/>
                  </a:cubicBezTo>
                  <a:cubicBezTo>
                    <a:pt x="76200" y="713581"/>
                    <a:pt x="80168" y="677069"/>
                    <a:pt x="84137" y="658019"/>
                  </a:cubicBezTo>
                  <a:cubicBezTo>
                    <a:pt x="88106" y="638969"/>
                    <a:pt x="88106" y="617537"/>
                    <a:pt x="93662" y="615156"/>
                  </a:cubicBezTo>
                  <a:cubicBezTo>
                    <a:pt x="99218" y="612775"/>
                    <a:pt x="112713" y="627062"/>
                    <a:pt x="117475" y="643731"/>
                  </a:cubicBezTo>
                  <a:cubicBezTo>
                    <a:pt x="122238" y="660400"/>
                    <a:pt x="118268" y="697706"/>
                    <a:pt x="122237" y="715169"/>
                  </a:cubicBezTo>
                  <a:cubicBezTo>
                    <a:pt x="126206" y="732632"/>
                    <a:pt x="133349" y="751681"/>
                    <a:pt x="141287" y="748506"/>
                  </a:cubicBezTo>
                  <a:cubicBezTo>
                    <a:pt x="149225" y="745331"/>
                    <a:pt x="162718" y="715963"/>
                    <a:pt x="169862" y="696119"/>
                  </a:cubicBezTo>
                  <a:cubicBezTo>
                    <a:pt x="177006" y="676275"/>
                    <a:pt x="179388" y="627063"/>
                    <a:pt x="184150" y="629444"/>
                  </a:cubicBezTo>
                  <a:cubicBezTo>
                    <a:pt x="188912" y="631825"/>
                    <a:pt x="195262" y="688181"/>
                    <a:pt x="198437" y="710406"/>
                  </a:cubicBezTo>
                  <a:cubicBezTo>
                    <a:pt x="201612" y="732631"/>
                    <a:pt x="200819" y="756444"/>
                    <a:pt x="203200" y="762794"/>
                  </a:cubicBezTo>
                  <a:cubicBezTo>
                    <a:pt x="205581" y="769144"/>
                    <a:pt x="206375" y="758825"/>
                    <a:pt x="212725" y="748506"/>
                  </a:cubicBezTo>
                  <a:cubicBezTo>
                    <a:pt x="219075" y="738187"/>
                    <a:pt x="235744" y="716756"/>
                    <a:pt x="241300" y="700881"/>
                  </a:cubicBezTo>
                  <a:cubicBezTo>
                    <a:pt x="246856" y="685006"/>
                    <a:pt x="242093" y="665162"/>
                    <a:pt x="246062" y="653256"/>
                  </a:cubicBezTo>
                  <a:cubicBezTo>
                    <a:pt x="250031" y="641350"/>
                    <a:pt x="261143" y="627857"/>
                    <a:pt x="265112" y="629444"/>
                  </a:cubicBezTo>
                  <a:cubicBezTo>
                    <a:pt x="269081" y="631032"/>
                    <a:pt x="269081" y="650081"/>
                    <a:pt x="269875" y="662781"/>
                  </a:cubicBezTo>
                  <a:cubicBezTo>
                    <a:pt x="270669" y="675481"/>
                    <a:pt x="265113" y="693738"/>
                    <a:pt x="269875" y="705644"/>
                  </a:cubicBezTo>
                  <a:cubicBezTo>
                    <a:pt x="274637" y="717550"/>
                    <a:pt x="291306" y="734219"/>
                    <a:pt x="298450" y="734219"/>
                  </a:cubicBezTo>
                  <a:cubicBezTo>
                    <a:pt x="305594" y="734219"/>
                    <a:pt x="309562" y="719138"/>
                    <a:pt x="312737" y="705644"/>
                  </a:cubicBezTo>
                  <a:cubicBezTo>
                    <a:pt x="315912" y="692150"/>
                    <a:pt x="316706" y="667543"/>
                    <a:pt x="317500" y="653256"/>
                  </a:cubicBezTo>
                  <a:cubicBezTo>
                    <a:pt x="318294" y="638969"/>
                    <a:pt x="314325" y="631032"/>
                    <a:pt x="317500" y="619919"/>
                  </a:cubicBezTo>
                  <a:cubicBezTo>
                    <a:pt x="320675" y="608806"/>
                    <a:pt x="330200" y="586581"/>
                    <a:pt x="336550" y="586581"/>
                  </a:cubicBezTo>
                  <a:cubicBezTo>
                    <a:pt x="342900" y="586581"/>
                    <a:pt x="350837" y="605631"/>
                    <a:pt x="355600" y="619919"/>
                  </a:cubicBezTo>
                  <a:cubicBezTo>
                    <a:pt x="360363" y="634207"/>
                    <a:pt x="362744" y="652462"/>
                    <a:pt x="365125" y="672306"/>
                  </a:cubicBezTo>
                  <a:cubicBezTo>
                    <a:pt x="367506" y="692150"/>
                    <a:pt x="365918" y="727075"/>
                    <a:pt x="369887" y="738981"/>
                  </a:cubicBezTo>
                  <a:cubicBezTo>
                    <a:pt x="373856" y="750887"/>
                    <a:pt x="381793" y="750094"/>
                    <a:pt x="388937" y="743744"/>
                  </a:cubicBezTo>
                  <a:cubicBezTo>
                    <a:pt x="396081" y="737394"/>
                    <a:pt x="407194" y="716756"/>
                    <a:pt x="412750" y="700881"/>
                  </a:cubicBezTo>
                  <a:cubicBezTo>
                    <a:pt x="418306" y="685006"/>
                    <a:pt x="415131" y="665956"/>
                    <a:pt x="422275" y="648494"/>
                  </a:cubicBezTo>
                  <a:cubicBezTo>
                    <a:pt x="429419" y="631032"/>
                    <a:pt x="450056" y="680244"/>
                    <a:pt x="455612" y="596106"/>
                  </a:cubicBezTo>
                  <a:cubicBezTo>
                    <a:pt x="461168" y="511969"/>
                    <a:pt x="472281" y="239713"/>
                    <a:pt x="455612" y="143669"/>
                  </a:cubicBezTo>
                  <a:cubicBezTo>
                    <a:pt x="438943" y="47625"/>
                    <a:pt x="415131" y="39688"/>
                    <a:pt x="355600" y="19844"/>
                  </a:cubicBezTo>
                  <a:cubicBezTo>
                    <a:pt x="296069" y="0"/>
                    <a:pt x="155575" y="3175"/>
                    <a:pt x="98425" y="24606"/>
                  </a:cubicBezTo>
                  <a:cubicBezTo>
                    <a:pt x="41275" y="46037"/>
                    <a:pt x="25400" y="52387"/>
                    <a:pt x="12700" y="148431"/>
                  </a:cubicBezTo>
                  <a:cubicBezTo>
                    <a:pt x="0" y="244475"/>
                    <a:pt x="12700" y="496887"/>
                    <a:pt x="17462" y="586581"/>
                  </a:cubicBezTo>
                  <a:close/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5" name="CustomShape 105"/>
            <p:cNvSpPr/>
            <p:nvPr/>
          </p:nvSpPr>
          <p:spPr>
            <a:xfrm flipV="1">
              <a:off x="4376880" y="5095800"/>
              <a:ext cx="541080" cy="763200"/>
            </a:xfrm>
            <a:custGeom>
              <a:avLst/>
              <a:gdLst/>
              <a:ahLst/>
              <a:cxnLst/>
              <a:rect l="l" t="t" r="r" b="b"/>
              <a:pathLst>
                <a:path w="461963" h="775493">
                  <a:moveTo>
                    <a:pt x="5557" y="566737"/>
                  </a:moveTo>
                  <a:cubicBezTo>
                    <a:pt x="4763" y="473075"/>
                    <a:pt x="0" y="213519"/>
                    <a:pt x="10319" y="123825"/>
                  </a:cubicBezTo>
                  <a:cubicBezTo>
                    <a:pt x="20638" y="34131"/>
                    <a:pt x="9525" y="46038"/>
                    <a:pt x="67469" y="28575"/>
                  </a:cubicBezTo>
                  <a:cubicBezTo>
                    <a:pt x="125413" y="11113"/>
                    <a:pt x="294482" y="0"/>
                    <a:pt x="357982" y="19050"/>
                  </a:cubicBezTo>
                  <a:cubicBezTo>
                    <a:pt x="421482" y="38100"/>
                    <a:pt x="434975" y="60325"/>
                    <a:pt x="448469" y="142875"/>
                  </a:cubicBezTo>
                  <a:cubicBezTo>
                    <a:pt x="461963" y="225425"/>
                    <a:pt x="446088" y="435769"/>
                    <a:pt x="438944" y="514350"/>
                  </a:cubicBezTo>
                  <a:cubicBezTo>
                    <a:pt x="431800" y="592931"/>
                    <a:pt x="411163" y="582612"/>
                    <a:pt x="405607" y="614362"/>
                  </a:cubicBezTo>
                  <a:cubicBezTo>
                    <a:pt x="400051" y="646112"/>
                    <a:pt x="410370" y="681831"/>
                    <a:pt x="405607" y="704850"/>
                  </a:cubicBezTo>
                  <a:cubicBezTo>
                    <a:pt x="400845" y="727869"/>
                    <a:pt x="385763" y="745331"/>
                    <a:pt x="377032" y="752475"/>
                  </a:cubicBezTo>
                  <a:cubicBezTo>
                    <a:pt x="368301" y="759619"/>
                    <a:pt x="358775" y="756443"/>
                    <a:pt x="353219" y="747712"/>
                  </a:cubicBezTo>
                  <a:cubicBezTo>
                    <a:pt x="347663" y="738981"/>
                    <a:pt x="347663" y="718343"/>
                    <a:pt x="343694" y="700087"/>
                  </a:cubicBezTo>
                  <a:cubicBezTo>
                    <a:pt x="339725" y="681831"/>
                    <a:pt x="333376" y="654844"/>
                    <a:pt x="329407" y="638175"/>
                  </a:cubicBezTo>
                  <a:cubicBezTo>
                    <a:pt x="325438" y="621506"/>
                    <a:pt x="324644" y="600869"/>
                    <a:pt x="319882" y="600075"/>
                  </a:cubicBezTo>
                  <a:cubicBezTo>
                    <a:pt x="315120" y="599281"/>
                    <a:pt x="305595" y="615949"/>
                    <a:pt x="300832" y="633412"/>
                  </a:cubicBezTo>
                  <a:cubicBezTo>
                    <a:pt x="296069" y="650875"/>
                    <a:pt x="294482" y="684213"/>
                    <a:pt x="291307" y="704850"/>
                  </a:cubicBezTo>
                  <a:cubicBezTo>
                    <a:pt x="288132" y="725488"/>
                    <a:pt x="286544" y="750887"/>
                    <a:pt x="281782" y="757237"/>
                  </a:cubicBezTo>
                  <a:cubicBezTo>
                    <a:pt x="277020" y="763587"/>
                    <a:pt x="265907" y="754063"/>
                    <a:pt x="262732" y="742950"/>
                  </a:cubicBezTo>
                  <a:cubicBezTo>
                    <a:pt x="259557" y="731837"/>
                    <a:pt x="263526" y="708818"/>
                    <a:pt x="262732" y="690562"/>
                  </a:cubicBezTo>
                  <a:cubicBezTo>
                    <a:pt x="261938" y="672306"/>
                    <a:pt x="261144" y="646906"/>
                    <a:pt x="257969" y="633412"/>
                  </a:cubicBezTo>
                  <a:cubicBezTo>
                    <a:pt x="254794" y="619918"/>
                    <a:pt x="249238" y="605631"/>
                    <a:pt x="243682" y="609600"/>
                  </a:cubicBezTo>
                  <a:cubicBezTo>
                    <a:pt x="238126" y="613569"/>
                    <a:pt x="229394" y="638969"/>
                    <a:pt x="224632" y="657225"/>
                  </a:cubicBezTo>
                  <a:cubicBezTo>
                    <a:pt x="219870" y="675481"/>
                    <a:pt x="219076" y="702468"/>
                    <a:pt x="215107" y="719137"/>
                  </a:cubicBezTo>
                  <a:cubicBezTo>
                    <a:pt x="211138" y="735806"/>
                    <a:pt x="207169" y="754062"/>
                    <a:pt x="200819" y="757237"/>
                  </a:cubicBezTo>
                  <a:cubicBezTo>
                    <a:pt x="194469" y="760412"/>
                    <a:pt x="180182" y="750093"/>
                    <a:pt x="177007" y="738187"/>
                  </a:cubicBezTo>
                  <a:cubicBezTo>
                    <a:pt x="173832" y="726281"/>
                    <a:pt x="182563" y="704850"/>
                    <a:pt x="181769" y="685800"/>
                  </a:cubicBezTo>
                  <a:cubicBezTo>
                    <a:pt x="180975" y="666750"/>
                    <a:pt x="175419" y="635793"/>
                    <a:pt x="172244" y="623887"/>
                  </a:cubicBezTo>
                  <a:cubicBezTo>
                    <a:pt x="169069" y="611981"/>
                    <a:pt x="169069" y="609600"/>
                    <a:pt x="162719" y="614362"/>
                  </a:cubicBezTo>
                  <a:cubicBezTo>
                    <a:pt x="156369" y="619124"/>
                    <a:pt x="141288" y="638175"/>
                    <a:pt x="134144" y="652462"/>
                  </a:cubicBezTo>
                  <a:cubicBezTo>
                    <a:pt x="127000" y="666749"/>
                    <a:pt x="127794" y="686593"/>
                    <a:pt x="119857" y="700087"/>
                  </a:cubicBezTo>
                  <a:cubicBezTo>
                    <a:pt x="111920" y="713581"/>
                    <a:pt x="88106" y="737394"/>
                    <a:pt x="86519" y="733425"/>
                  </a:cubicBezTo>
                  <a:cubicBezTo>
                    <a:pt x="84932" y="729456"/>
                    <a:pt x="107157" y="694531"/>
                    <a:pt x="110332" y="676275"/>
                  </a:cubicBezTo>
                  <a:cubicBezTo>
                    <a:pt x="113507" y="658019"/>
                    <a:pt x="113507" y="631031"/>
                    <a:pt x="105569" y="623887"/>
                  </a:cubicBezTo>
                  <a:cubicBezTo>
                    <a:pt x="97632" y="616743"/>
                    <a:pt x="68263" y="619918"/>
                    <a:pt x="62707" y="633412"/>
                  </a:cubicBezTo>
                  <a:cubicBezTo>
                    <a:pt x="57151" y="646906"/>
                    <a:pt x="72232" y="682625"/>
                    <a:pt x="72232" y="704850"/>
                  </a:cubicBezTo>
                  <a:cubicBezTo>
                    <a:pt x="72232" y="727075"/>
                    <a:pt x="70644" y="758031"/>
                    <a:pt x="62707" y="766762"/>
                  </a:cubicBezTo>
                  <a:cubicBezTo>
                    <a:pt x="54770" y="775493"/>
                    <a:pt x="32544" y="770731"/>
                    <a:pt x="24607" y="757237"/>
                  </a:cubicBezTo>
                  <a:cubicBezTo>
                    <a:pt x="16670" y="743743"/>
                    <a:pt x="18257" y="720725"/>
                    <a:pt x="15082" y="685800"/>
                  </a:cubicBezTo>
                  <a:cubicBezTo>
                    <a:pt x="11907" y="650875"/>
                    <a:pt x="6351" y="660399"/>
                    <a:pt x="5557" y="566737"/>
                  </a:cubicBezTo>
                  <a:close/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6" name="CustomShape 106"/>
            <p:cNvSpPr/>
            <p:nvPr/>
          </p:nvSpPr>
          <p:spPr>
            <a:xfrm flipH="1" flipV="1">
              <a:off x="3301200" y="5095800"/>
              <a:ext cx="542520" cy="763200"/>
            </a:xfrm>
            <a:custGeom>
              <a:avLst/>
              <a:gdLst/>
              <a:ahLst/>
              <a:cxnLst/>
              <a:rect l="l" t="t" r="r" b="b"/>
              <a:pathLst>
                <a:path w="461963" h="775493">
                  <a:moveTo>
                    <a:pt x="5557" y="566737"/>
                  </a:moveTo>
                  <a:cubicBezTo>
                    <a:pt x="4763" y="473075"/>
                    <a:pt x="0" y="213519"/>
                    <a:pt x="10319" y="123825"/>
                  </a:cubicBezTo>
                  <a:cubicBezTo>
                    <a:pt x="20638" y="34131"/>
                    <a:pt x="9525" y="46038"/>
                    <a:pt x="67469" y="28575"/>
                  </a:cubicBezTo>
                  <a:cubicBezTo>
                    <a:pt x="125413" y="11113"/>
                    <a:pt x="294482" y="0"/>
                    <a:pt x="357982" y="19050"/>
                  </a:cubicBezTo>
                  <a:cubicBezTo>
                    <a:pt x="421482" y="38100"/>
                    <a:pt x="434975" y="60325"/>
                    <a:pt x="448469" y="142875"/>
                  </a:cubicBezTo>
                  <a:cubicBezTo>
                    <a:pt x="461963" y="225425"/>
                    <a:pt x="446088" y="435769"/>
                    <a:pt x="438944" y="514350"/>
                  </a:cubicBezTo>
                  <a:cubicBezTo>
                    <a:pt x="431800" y="592931"/>
                    <a:pt x="411163" y="582612"/>
                    <a:pt x="405607" y="614362"/>
                  </a:cubicBezTo>
                  <a:cubicBezTo>
                    <a:pt x="400051" y="646112"/>
                    <a:pt x="410370" y="681831"/>
                    <a:pt x="405607" y="704850"/>
                  </a:cubicBezTo>
                  <a:cubicBezTo>
                    <a:pt x="400845" y="727869"/>
                    <a:pt x="385763" y="745331"/>
                    <a:pt x="377032" y="752475"/>
                  </a:cubicBezTo>
                  <a:cubicBezTo>
                    <a:pt x="368301" y="759619"/>
                    <a:pt x="358775" y="756443"/>
                    <a:pt x="353219" y="747712"/>
                  </a:cubicBezTo>
                  <a:cubicBezTo>
                    <a:pt x="347663" y="738981"/>
                    <a:pt x="347663" y="718343"/>
                    <a:pt x="343694" y="700087"/>
                  </a:cubicBezTo>
                  <a:cubicBezTo>
                    <a:pt x="339725" y="681831"/>
                    <a:pt x="333376" y="654844"/>
                    <a:pt x="329407" y="638175"/>
                  </a:cubicBezTo>
                  <a:cubicBezTo>
                    <a:pt x="325438" y="621506"/>
                    <a:pt x="324644" y="600869"/>
                    <a:pt x="319882" y="600075"/>
                  </a:cubicBezTo>
                  <a:cubicBezTo>
                    <a:pt x="315120" y="599281"/>
                    <a:pt x="305595" y="615949"/>
                    <a:pt x="300832" y="633412"/>
                  </a:cubicBezTo>
                  <a:cubicBezTo>
                    <a:pt x="296069" y="650875"/>
                    <a:pt x="294482" y="684213"/>
                    <a:pt x="291307" y="704850"/>
                  </a:cubicBezTo>
                  <a:cubicBezTo>
                    <a:pt x="288132" y="725488"/>
                    <a:pt x="286544" y="750887"/>
                    <a:pt x="281782" y="757237"/>
                  </a:cubicBezTo>
                  <a:cubicBezTo>
                    <a:pt x="277020" y="763587"/>
                    <a:pt x="265907" y="754063"/>
                    <a:pt x="262732" y="742950"/>
                  </a:cubicBezTo>
                  <a:cubicBezTo>
                    <a:pt x="259557" y="731837"/>
                    <a:pt x="263526" y="708818"/>
                    <a:pt x="262732" y="690562"/>
                  </a:cubicBezTo>
                  <a:cubicBezTo>
                    <a:pt x="261938" y="672306"/>
                    <a:pt x="261144" y="646906"/>
                    <a:pt x="257969" y="633412"/>
                  </a:cubicBezTo>
                  <a:cubicBezTo>
                    <a:pt x="254794" y="619918"/>
                    <a:pt x="249238" y="605631"/>
                    <a:pt x="243682" y="609600"/>
                  </a:cubicBezTo>
                  <a:cubicBezTo>
                    <a:pt x="238126" y="613569"/>
                    <a:pt x="229394" y="638969"/>
                    <a:pt x="224632" y="657225"/>
                  </a:cubicBezTo>
                  <a:cubicBezTo>
                    <a:pt x="219870" y="675481"/>
                    <a:pt x="219076" y="702468"/>
                    <a:pt x="215107" y="719137"/>
                  </a:cubicBezTo>
                  <a:cubicBezTo>
                    <a:pt x="211138" y="735806"/>
                    <a:pt x="207169" y="754062"/>
                    <a:pt x="200819" y="757237"/>
                  </a:cubicBezTo>
                  <a:cubicBezTo>
                    <a:pt x="194469" y="760412"/>
                    <a:pt x="180182" y="750093"/>
                    <a:pt x="177007" y="738187"/>
                  </a:cubicBezTo>
                  <a:cubicBezTo>
                    <a:pt x="173832" y="726281"/>
                    <a:pt x="182563" y="704850"/>
                    <a:pt x="181769" y="685800"/>
                  </a:cubicBezTo>
                  <a:cubicBezTo>
                    <a:pt x="180975" y="666750"/>
                    <a:pt x="175419" y="635793"/>
                    <a:pt x="172244" y="623887"/>
                  </a:cubicBezTo>
                  <a:cubicBezTo>
                    <a:pt x="169069" y="611981"/>
                    <a:pt x="169069" y="609600"/>
                    <a:pt x="162719" y="614362"/>
                  </a:cubicBezTo>
                  <a:cubicBezTo>
                    <a:pt x="156369" y="619124"/>
                    <a:pt x="141288" y="638175"/>
                    <a:pt x="134144" y="652462"/>
                  </a:cubicBezTo>
                  <a:cubicBezTo>
                    <a:pt x="127000" y="666749"/>
                    <a:pt x="127794" y="686593"/>
                    <a:pt x="119857" y="700087"/>
                  </a:cubicBezTo>
                  <a:cubicBezTo>
                    <a:pt x="111920" y="713581"/>
                    <a:pt x="88106" y="737394"/>
                    <a:pt x="86519" y="733425"/>
                  </a:cubicBezTo>
                  <a:cubicBezTo>
                    <a:pt x="84932" y="729456"/>
                    <a:pt x="107157" y="694531"/>
                    <a:pt x="110332" y="676275"/>
                  </a:cubicBezTo>
                  <a:cubicBezTo>
                    <a:pt x="113507" y="658019"/>
                    <a:pt x="113507" y="631031"/>
                    <a:pt x="105569" y="623887"/>
                  </a:cubicBezTo>
                  <a:cubicBezTo>
                    <a:pt x="97632" y="616743"/>
                    <a:pt x="68263" y="619918"/>
                    <a:pt x="62707" y="633412"/>
                  </a:cubicBezTo>
                  <a:cubicBezTo>
                    <a:pt x="57151" y="646906"/>
                    <a:pt x="72232" y="682625"/>
                    <a:pt x="72232" y="704850"/>
                  </a:cubicBezTo>
                  <a:cubicBezTo>
                    <a:pt x="72232" y="727075"/>
                    <a:pt x="70644" y="758031"/>
                    <a:pt x="62707" y="766762"/>
                  </a:cubicBezTo>
                  <a:cubicBezTo>
                    <a:pt x="54770" y="775493"/>
                    <a:pt x="32544" y="770731"/>
                    <a:pt x="24607" y="757237"/>
                  </a:cubicBezTo>
                  <a:cubicBezTo>
                    <a:pt x="16670" y="743743"/>
                    <a:pt x="18257" y="720725"/>
                    <a:pt x="15082" y="685800"/>
                  </a:cubicBezTo>
                  <a:cubicBezTo>
                    <a:pt x="11907" y="650875"/>
                    <a:pt x="6351" y="660399"/>
                    <a:pt x="5557" y="566737"/>
                  </a:cubicBezTo>
                  <a:close/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7" name="Line 107"/>
            <p:cNvSpPr/>
            <p:nvPr/>
          </p:nvSpPr>
          <p:spPr>
            <a:xfrm flipH="1">
              <a:off x="2043720" y="3524760"/>
              <a:ext cx="149040" cy="9396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8" name="Line 108"/>
            <p:cNvSpPr/>
            <p:nvPr/>
          </p:nvSpPr>
          <p:spPr>
            <a:xfrm>
              <a:off x="2200320" y="3529440"/>
              <a:ext cx="83880" cy="7020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9" name="Line 109"/>
            <p:cNvSpPr/>
            <p:nvPr/>
          </p:nvSpPr>
          <p:spPr>
            <a:xfrm flipV="1">
              <a:off x="2630880" y="3688920"/>
              <a:ext cx="2160" cy="144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0" name="Line 110"/>
            <p:cNvSpPr/>
            <p:nvPr/>
          </p:nvSpPr>
          <p:spPr>
            <a:xfrm>
              <a:off x="2675880" y="3618720"/>
              <a:ext cx="123120" cy="7020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1" name="Line 111"/>
            <p:cNvSpPr/>
            <p:nvPr/>
          </p:nvSpPr>
          <p:spPr>
            <a:xfrm flipH="1">
              <a:off x="3553920" y="3473280"/>
              <a:ext cx="56160" cy="7488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2" name="Line 112"/>
            <p:cNvSpPr/>
            <p:nvPr/>
          </p:nvSpPr>
          <p:spPr>
            <a:xfrm>
              <a:off x="3610080" y="3473280"/>
              <a:ext cx="111960" cy="7488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3" name="Line 113"/>
            <p:cNvSpPr/>
            <p:nvPr/>
          </p:nvSpPr>
          <p:spPr>
            <a:xfrm>
              <a:off x="4169520" y="3596760"/>
              <a:ext cx="139680" cy="9216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4" name="Line 114"/>
            <p:cNvSpPr/>
            <p:nvPr/>
          </p:nvSpPr>
          <p:spPr>
            <a:xfrm flipH="1">
              <a:off x="4089240" y="3599640"/>
              <a:ext cx="83880" cy="7056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5" name="Line 115"/>
            <p:cNvSpPr/>
            <p:nvPr/>
          </p:nvSpPr>
          <p:spPr>
            <a:xfrm>
              <a:off x="4896720" y="3548160"/>
              <a:ext cx="83880" cy="7056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6" name="Line 116"/>
            <p:cNvSpPr/>
            <p:nvPr/>
          </p:nvSpPr>
          <p:spPr>
            <a:xfrm flipH="1">
              <a:off x="4561200" y="3082680"/>
              <a:ext cx="156600" cy="4356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7" name="Line 117"/>
            <p:cNvSpPr/>
            <p:nvPr/>
          </p:nvSpPr>
          <p:spPr>
            <a:xfrm flipV="1">
              <a:off x="3720240" y="2915280"/>
              <a:ext cx="1800" cy="7020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8" name="Line 118"/>
            <p:cNvSpPr/>
            <p:nvPr/>
          </p:nvSpPr>
          <p:spPr>
            <a:xfrm flipH="1">
              <a:off x="3722040" y="3029400"/>
              <a:ext cx="27720" cy="2664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9" name="Line 119"/>
            <p:cNvSpPr/>
            <p:nvPr/>
          </p:nvSpPr>
          <p:spPr>
            <a:xfrm>
              <a:off x="3604320" y="2835720"/>
              <a:ext cx="117720" cy="7956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0" name="Line 120"/>
            <p:cNvSpPr/>
            <p:nvPr/>
          </p:nvSpPr>
          <p:spPr>
            <a:xfrm flipH="1">
              <a:off x="3470040" y="2845080"/>
              <a:ext cx="83880" cy="7020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1" name="Line 121"/>
            <p:cNvSpPr/>
            <p:nvPr/>
          </p:nvSpPr>
          <p:spPr>
            <a:xfrm flipH="1">
              <a:off x="2630880" y="3618720"/>
              <a:ext cx="45000" cy="7020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2" name="Line 122"/>
            <p:cNvSpPr/>
            <p:nvPr/>
          </p:nvSpPr>
          <p:spPr>
            <a:xfrm flipV="1">
              <a:off x="2970360" y="2774520"/>
              <a:ext cx="136080" cy="2052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3" name="Line 123"/>
            <p:cNvSpPr/>
            <p:nvPr/>
          </p:nvSpPr>
          <p:spPr>
            <a:xfrm>
              <a:off x="2970360" y="2795040"/>
              <a:ext cx="52200" cy="12024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4" name="Line 124"/>
            <p:cNvSpPr/>
            <p:nvPr/>
          </p:nvSpPr>
          <p:spPr>
            <a:xfrm flipH="1">
              <a:off x="2127600" y="2840400"/>
              <a:ext cx="173520" cy="468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5" name="Line 125"/>
            <p:cNvSpPr/>
            <p:nvPr/>
          </p:nvSpPr>
          <p:spPr>
            <a:xfrm flipH="1">
              <a:off x="2295360" y="2840400"/>
              <a:ext cx="5760" cy="14508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6" name="Line 126"/>
            <p:cNvSpPr/>
            <p:nvPr/>
          </p:nvSpPr>
          <p:spPr>
            <a:xfrm flipH="1" flipV="1">
              <a:off x="2547000" y="2001240"/>
              <a:ext cx="45000" cy="11232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7" name="Line 127"/>
            <p:cNvSpPr/>
            <p:nvPr/>
          </p:nvSpPr>
          <p:spPr>
            <a:xfrm flipH="1">
              <a:off x="2547000" y="2113560"/>
              <a:ext cx="45000" cy="9864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8" name="Line 128"/>
            <p:cNvSpPr/>
            <p:nvPr/>
          </p:nvSpPr>
          <p:spPr>
            <a:xfrm flipV="1">
              <a:off x="2323440" y="2001240"/>
              <a:ext cx="55800" cy="468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9" name="Line 129"/>
            <p:cNvSpPr/>
            <p:nvPr/>
          </p:nvSpPr>
          <p:spPr>
            <a:xfrm flipH="1">
              <a:off x="2315880" y="2001240"/>
              <a:ext cx="1800" cy="7020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0" name="Line 130"/>
            <p:cNvSpPr/>
            <p:nvPr/>
          </p:nvSpPr>
          <p:spPr>
            <a:xfrm flipV="1">
              <a:off x="2088360" y="1893240"/>
              <a:ext cx="55800" cy="4212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1" name="Line 131"/>
            <p:cNvSpPr/>
            <p:nvPr/>
          </p:nvSpPr>
          <p:spPr>
            <a:xfrm flipH="1">
              <a:off x="2127600" y="1780560"/>
              <a:ext cx="139680" cy="936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2" name="Line 132"/>
            <p:cNvSpPr/>
            <p:nvPr/>
          </p:nvSpPr>
          <p:spPr>
            <a:xfrm flipH="1">
              <a:off x="2127600" y="1696320"/>
              <a:ext cx="44640" cy="7956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3" name="Line 133"/>
            <p:cNvSpPr/>
            <p:nvPr/>
          </p:nvSpPr>
          <p:spPr>
            <a:xfrm flipH="1" flipV="1">
              <a:off x="2882880" y="1719720"/>
              <a:ext cx="61560" cy="8460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4" name="Line 134"/>
            <p:cNvSpPr/>
            <p:nvPr/>
          </p:nvSpPr>
          <p:spPr>
            <a:xfrm flipH="1">
              <a:off x="2882880" y="1804320"/>
              <a:ext cx="61560" cy="5616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5" name="Line 135"/>
            <p:cNvSpPr/>
            <p:nvPr/>
          </p:nvSpPr>
          <p:spPr>
            <a:xfrm flipV="1">
              <a:off x="4426920" y="2099520"/>
              <a:ext cx="1800" cy="7020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6" name="Line 136"/>
            <p:cNvSpPr/>
            <p:nvPr/>
          </p:nvSpPr>
          <p:spPr>
            <a:xfrm flipH="1">
              <a:off x="2630880" y="1339920"/>
              <a:ext cx="43200" cy="5796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7" name="Line 137"/>
            <p:cNvSpPr/>
            <p:nvPr/>
          </p:nvSpPr>
          <p:spPr>
            <a:xfrm>
              <a:off x="3699720" y="1654200"/>
              <a:ext cx="50040" cy="4680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8" name="Line 138"/>
            <p:cNvSpPr/>
            <p:nvPr/>
          </p:nvSpPr>
          <p:spPr>
            <a:xfrm flipH="1">
              <a:off x="3453480" y="1691640"/>
              <a:ext cx="44640" cy="7020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9" name="Line 139"/>
            <p:cNvSpPr/>
            <p:nvPr/>
          </p:nvSpPr>
          <p:spPr>
            <a:xfrm flipV="1">
              <a:off x="3503880" y="1686960"/>
              <a:ext cx="78120" cy="936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0" name="Line 140"/>
            <p:cNvSpPr/>
            <p:nvPr/>
          </p:nvSpPr>
          <p:spPr>
            <a:xfrm flipV="1">
              <a:off x="3677040" y="1823040"/>
              <a:ext cx="22680" cy="10296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1" name="Line 141"/>
            <p:cNvSpPr/>
            <p:nvPr/>
          </p:nvSpPr>
          <p:spPr>
            <a:xfrm flipV="1">
              <a:off x="4331880" y="1855800"/>
              <a:ext cx="50040" cy="5148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2" name="Line 142"/>
            <p:cNvSpPr/>
            <p:nvPr/>
          </p:nvSpPr>
          <p:spPr>
            <a:xfrm flipH="1">
              <a:off x="4952520" y="1804320"/>
              <a:ext cx="45000" cy="7956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3" name="Line 143"/>
            <p:cNvSpPr/>
            <p:nvPr/>
          </p:nvSpPr>
          <p:spPr>
            <a:xfrm>
              <a:off x="5075640" y="1916640"/>
              <a:ext cx="89640" cy="5148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4" name="Line 144"/>
            <p:cNvSpPr/>
            <p:nvPr/>
          </p:nvSpPr>
          <p:spPr>
            <a:xfrm>
              <a:off x="5998680" y="1954080"/>
              <a:ext cx="50400" cy="3276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5" name="Line 145"/>
            <p:cNvSpPr/>
            <p:nvPr/>
          </p:nvSpPr>
          <p:spPr>
            <a:xfrm flipV="1">
              <a:off x="5758200" y="1780560"/>
              <a:ext cx="61560" cy="8460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6" name="CustomShape 146"/>
            <p:cNvSpPr/>
            <p:nvPr/>
          </p:nvSpPr>
          <p:spPr>
            <a:xfrm>
              <a:off x="5187960" y="2001960"/>
              <a:ext cx="323640" cy="132840"/>
            </a:xfrm>
            <a:custGeom>
              <a:avLst/>
              <a:gdLst/>
              <a:ahLst/>
              <a:cxnLst/>
              <a:rect l="l" t="t" r="r" b="b"/>
              <a:pathLst>
                <a:path w="276225" h="136525">
                  <a:moveTo>
                    <a:pt x="0" y="19844"/>
                  </a:moveTo>
                  <a:cubicBezTo>
                    <a:pt x="24606" y="38100"/>
                    <a:pt x="49213" y="56356"/>
                    <a:pt x="71438" y="62706"/>
                  </a:cubicBezTo>
                  <a:cubicBezTo>
                    <a:pt x="93663" y="69056"/>
                    <a:pt x="114300" y="67469"/>
                    <a:pt x="133350" y="57944"/>
                  </a:cubicBezTo>
                  <a:cubicBezTo>
                    <a:pt x="152400" y="48419"/>
                    <a:pt x="163513" y="11112"/>
                    <a:pt x="185738" y="5556"/>
                  </a:cubicBezTo>
                  <a:cubicBezTo>
                    <a:pt x="207963" y="0"/>
                    <a:pt x="257175" y="7144"/>
                    <a:pt x="266700" y="24606"/>
                  </a:cubicBezTo>
                  <a:cubicBezTo>
                    <a:pt x="276225" y="42069"/>
                    <a:pt x="259557" y="92869"/>
                    <a:pt x="242888" y="110331"/>
                  </a:cubicBezTo>
                  <a:cubicBezTo>
                    <a:pt x="226219" y="127793"/>
                    <a:pt x="192088" y="136525"/>
                    <a:pt x="166688" y="129381"/>
                  </a:cubicBezTo>
                  <a:cubicBezTo>
                    <a:pt x="141288" y="122237"/>
                    <a:pt x="105569" y="79375"/>
                    <a:pt x="90488" y="67469"/>
                  </a:cubicBezTo>
                  <a:cubicBezTo>
                    <a:pt x="75407" y="55563"/>
                    <a:pt x="82550" y="52388"/>
                    <a:pt x="76200" y="57944"/>
                  </a:cubicBezTo>
                  <a:cubicBezTo>
                    <a:pt x="69850" y="63500"/>
                    <a:pt x="61119" y="82153"/>
                    <a:pt x="52388" y="100806"/>
                  </a:cubicBezTo>
                </a:path>
              </a:pathLst>
            </a:custGeom>
            <a:noFill/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7" name="Line 147"/>
            <p:cNvSpPr/>
            <p:nvPr/>
          </p:nvSpPr>
          <p:spPr>
            <a:xfrm>
              <a:off x="5450400" y="1954080"/>
              <a:ext cx="45000" cy="4212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8" name="Line 148"/>
            <p:cNvSpPr/>
            <p:nvPr/>
          </p:nvSpPr>
          <p:spPr>
            <a:xfrm flipV="1">
              <a:off x="5081400" y="2934000"/>
              <a:ext cx="83880" cy="6084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9" name="Line 149"/>
            <p:cNvSpPr/>
            <p:nvPr/>
          </p:nvSpPr>
          <p:spPr>
            <a:xfrm flipH="1" flipV="1">
              <a:off x="3693960" y="2108880"/>
              <a:ext cx="72720" cy="7488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0" name="CustomShape 150"/>
            <p:cNvSpPr/>
            <p:nvPr/>
          </p:nvSpPr>
          <p:spPr>
            <a:xfrm>
              <a:off x="2727360" y="1751040"/>
              <a:ext cx="95040" cy="8064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1" name="CustomShape 151"/>
            <p:cNvSpPr/>
            <p:nvPr/>
          </p:nvSpPr>
          <p:spPr>
            <a:xfrm>
              <a:off x="3533760" y="2951280"/>
              <a:ext cx="91800" cy="8064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2" name="CustomShape 152"/>
            <p:cNvSpPr/>
            <p:nvPr/>
          </p:nvSpPr>
          <p:spPr>
            <a:xfrm>
              <a:off x="4443480" y="2998800"/>
              <a:ext cx="95040" cy="8064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3" name="CustomShape 153"/>
            <p:cNvSpPr/>
            <p:nvPr/>
          </p:nvSpPr>
          <p:spPr>
            <a:xfrm>
              <a:off x="5232240" y="2941560"/>
              <a:ext cx="95040" cy="8064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4" name="CustomShape 154"/>
            <p:cNvSpPr/>
            <p:nvPr/>
          </p:nvSpPr>
          <p:spPr>
            <a:xfrm>
              <a:off x="3554280" y="1751040"/>
              <a:ext cx="95040" cy="8064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5" name="CustomShape 155"/>
            <p:cNvSpPr/>
            <p:nvPr/>
          </p:nvSpPr>
          <p:spPr>
            <a:xfrm>
              <a:off x="3800520" y="2035080"/>
              <a:ext cx="95040" cy="8208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6" name="CustomShape 156"/>
            <p:cNvSpPr/>
            <p:nvPr/>
          </p:nvSpPr>
          <p:spPr>
            <a:xfrm>
              <a:off x="4219560" y="1751040"/>
              <a:ext cx="95040" cy="8064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7" name="CustomShape 157"/>
            <p:cNvSpPr/>
            <p:nvPr/>
          </p:nvSpPr>
          <p:spPr>
            <a:xfrm>
              <a:off x="4197240" y="2013120"/>
              <a:ext cx="95040" cy="8208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8" name="CustomShape 158"/>
            <p:cNvSpPr/>
            <p:nvPr/>
          </p:nvSpPr>
          <p:spPr>
            <a:xfrm>
              <a:off x="2370240" y="2070000"/>
              <a:ext cx="91800" cy="8064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9" name="CustomShape 159"/>
            <p:cNvSpPr/>
            <p:nvPr/>
          </p:nvSpPr>
          <p:spPr>
            <a:xfrm>
              <a:off x="3146400" y="2027160"/>
              <a:ext cx="95040" cy="8208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0" name="CustomShape 160"/>
            <p:cNvSpPr/>
            <p:nvPr/>
          </p:nvSpPr>
          <p:spPr>
            <a:xfrm>
              <a:off x="2146320" y="2979720"/>
              <a:ext cx="93240" cy="8064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1" name="CustomShape 161"/>
            <p:cNvSpPr/>
            <p:nvPr/>
          </p:nvSpPr>
          <p:spPr>
            <a:xfrm>
              <a:off x="2001960" y="1779480"/>
              <a:ext cx="91800" cy="80640"/>
            </a:xfrm>
            <a:custGeom>
              <a:avLst/>
              <a:gdLst/>
              <a:ahLst/>
              <a:cxnLst/>
              <a:rect l="l" t="t" r="r" b="b"/>
              <a:pathLst>
                <a:path w="80169" h="83343">
                  <a:moveTo>
                    <a:pt x="3969" y="26194"/>
                  </a:moveTo>
                  <a:cubicBezTo>
                    <a:pt x="7938" y="15082"/>
                    <a:pt x="48419" y="0"/>
                    <a:pt x="61119" y="2381"/>
                  </a:cubicBezTo>
                  <a:cubicBezTo>
                    <a:pt x="73819" y="4762"/>
                    <a:pt x="80169" y="27781"/>
                    <a:pt x="80169" y="40481"/>
                  </a:cubicBezTo>
                  <a:cubicBezTo>
                    <a:pt x="80169" y="53181"/>
                    <a:pt x="68263" y="73819"/>
                    <a:pt x="61119" y="78581"/>
                  </a:cubicBezTo>
                  <a:cubicBezTo>
                    <a:pt x="53975" y="83343"/>
                    <a:pt x="43657" y="73818"/>
                    <a:pt x="37307" y="69056"/>
                  </a:cubicBezTo>
                  <a:cubicBezTo>
                    <a:pt x="30957" y="64294"/>
                    <a:pt x="0" y="37306"/>
                    <a:pt x="3969" y="26194"/>
                  </a:cubicBezTo>
                  <a:close/>
                </a:path>
              </a:pathLst>
            </a:custGeom>
            <a:solidFill>
              <a:schemeClr val="tx1"/>
            </a:solidFill>
            <a:ln w="158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82" name="CustomShape 162"/>
          <p:cNvSpPr/>
          <p:nvPr/>
        </p:nvSpPr>
        <p:spPr>
          <a:xfrm>
            <a:off x="-94080" y="6581880"/>
            <a:ext cx="3087566" cy="2514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720" tIns="40680" rIns="81720" bIns="406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Gill Sans MT" panose="020B0502020104020203"/>
              </a:rPr>
              <a:t>Adapted from: Kurz A et al. Drugs 2003;63:649–71</a:t>
            </a:r>
            <a:endParaRPr lang="ru-RU" sz="1100" b="0" strike="noStrike" spc="-1">
              <a:latin typeface="Arial" panose="020B0604020202020204"/>
            </a:endParaRPr>
          </a:p>
        </p:txBody>
      </p:sp>
      <p:pic>
        <p:nvPicPr>
          <p:cNvPr id="16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70560" cy="46481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2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20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2000"/>
                                        <p:tgtEl>
                                          <p:spTgt spid="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20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20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20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20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3" dur="2000"/>
                                        <p:tgtEl>
                                          <p:spTgt spid="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6" dur="20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9" dur="2000"/>
                                        <p:tgtEl>
                                          <p:spTgt spid="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2" dur="2000"/>
                                        <p:tgtEl>
                                          <p:spTgt spid="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5" dur="2000"/>
                                        <p:tgtEl>
                                          <p:spTgt spid="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8" dur="2000"/>
                                        <p:tgtEl>
                                          <p:spTgt spid="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1" dur="2000"/>
                                        <p:tgtEl>
                                          <p:spTgt spid="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4" dur="200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7" dur="2000"/>
                                        <p:tgtEl>
                                          <p:spTgt spid="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0" dur="2000"/>
                                        <p:tgtEl>
                                          <p:spTgt spid="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3" dur="2000"/>
                                        <p:tgtEl>
                                          <p:spTgt spid="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6" dur="2000"/>
                                        <p:tgtEl>
                                          <p:spTgt spid="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9" dur="2000"/>
                                        <p:tgtEl>
                                          <p:spTgt spid="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2" dur="200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5" dur="2000"/>
                                        <p:tgtEl>
                                          <p:spTgt spid="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8" dur="2000"/>
                                        <p:tgtEl>
                                          <p:spTgt spid="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1" dur="2000"/>
                                        <p:tgtEl>
                                          <p:spTgt spid="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4" dur="20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7" dur="2000"/>
                                        <p:tgtEl>
                                          <p:spTgt spid="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0" dur="200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3" dur="1000"/>
                                        <p:tgtEl>
                                          <p:spTgt spid="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6" dur="10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006 2.59259E-006 L -0.05504 -0.39885 E">
                                      <p:cBhvr>
                                        <p:cTn id="110" dur="3000" fill="hold"/>
                                        <p:tgtEl>
                                          <p:spTgt spid="1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006 -4.07407E-006 L -0.08646 -0.24143 E">
                                      <p:cBhvr>
                                        <p:cTn id="112" dur="3000" fill="hold"/>
                                        <p:tgtEl>
                                          <p:spTgt spid="1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006 -3.7037E-006 L -0.11025 -0.77685 E">
                                      <p:cBhvr>
                                        <p:cTn id="114" dur="3000" fill="hold"/>
                                        <p:tgtEl>
                                          <p:spTgt spid="1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006 -3.7037E-007 L -0.14948 -0.77685 E">
                                      <p:cBhvr>
                                        <p:cTn id="116" dur="3000" fill="hold"/>
                                        <p:tgtEl>
                                          <p:spTgt spid="1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2685 L -0.00364 -0.36158 E">
                                      <p:cBhvr>
                                        <p:cTn id="118" dur="300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06 1.48148E-006 L -0.00782 -0.80857 E">
                                      <p:cBhvr>
                                        <p:cTn id="120" dur="3000" fill="hold"/>
                                        <p:tgtEl>
                                          <p:spTgt spid="1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4 0.00578 L 0.13021 -0.42477 E">
                                      <p:cBhvr>
                                        <p:cTn id="122" dur="30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7 0.00578 L -0.06649 -0.75024 E">
                                      <p:cBhvr>
                                        <p:cTn id="124" dur="3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06 7.40741E-007 L -0.03559 -0.2787 E">
                                      <p:cBhvr>
                                        <p:cTn id="126" dur="30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006 1.48148E-006 L 0.07101 -0.43056 E">
                                      <p:cBhvr>
                                        <p:cTn id="128" dur="3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06 2.59259E-006 L 0.02379 -0.40949 E">
                                      <p:cBhvr>
                                        <p:cTn id="130" dur="3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06 2.96296E-006 L 0.03959 -0.7456 E">
                                      <p:cBhvr>
                                        <p:cTn id="132" dur="30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06 2.96296E-006 L 0.10243 -0.7456 E">
                                      <p:cBhvr>
                                        <p:cTn id="134" dur="30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06 1.48148E-006 L 0.07101 -0.79792 E">
                                      <p:cBhvr>
                                        <p:cTn id="136" dur="3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07 2.59259E-006 L 0.0316 -0.22037 E">
                                      <p:cBhvr>
                                        <p:cTn id="138" dur="3000" fill="hold"/>
                                        <p:tgtEl>
                                          <p:spTgt spid="1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006 2.96296E-006 L -0.06303 -0.43056 E">
                                      <p:cBhvr>
                                        <p:cTn id="140" dur="3000" fill="hold"/>
                                        <p:tgtEl>
                                          <p:spTgt spid="1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07 -3.7037E-007 L -0.19687 -0.76667 E">
                                      <p:cBhvr>
                                        <p:cTn id="142" dur="5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06 1.11111E-006 L -0.09462 -0.73519 E">
                                      <p:cBhvr>
                                        <p:cTn id="144" dur="5000" fill="hold"/>
                                        <p:tgtEl>
                                          <p:spTgt spid="1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4537 E">
                                      <p:cBhvr>
                                        <p:cTn id="146" dur="5000" fill="hold"/>
                                        <p:tgtEl>
                                          <p:spTgt spid="1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006 -3.7037E-007 L -0.06302 -0.76667 E">
                                      <p:cBhvr>
                                        <p:cTn id="148" dur="5000" fill="hold"/>
                                        <p:tgtEl>
                                          <p:spTgt spid="1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006 2.59259E-006 L -0.04705 -0.74537 E">
                                      <p:cBhvr>
                                        <p:cTn id="150" dur="5000" fill="hold"/>
                                        <p:tgtEl>
                                          <p:spTgt spid="1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4537 E">
                                      <p:cBhvr>
                                        <p:cTn id="152" dur="5000" fill="hold"/>
                                        <p:tgtEl>
                                          <p:spTgt spid="1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06 -1.85185E-006 L -0.14965 -0.79815 E">
                                      <p:cBhvr>
                                        <p:cTn id="154" dur="50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06 4.44444E-006 L 0.17327 -0.74537 E">
                                      <p:cBhvr>
                                        <p:cTn id="156" dur="5000" fill="hold"/>
                                        <p:tgtEl>
                                          <p:spTgt spid="1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006 1.11111E-006 L 0.09444 -0.72454 E">
                                      <p:cBhvr>
                                        <p:cTn id="158" dur="5000" fill="hold"/>
                                        <p:tgtEl>
                                          <p:spTgt spid="1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06 -3.7037E-007 L 0.03941 -0.75602 E">
                                      <p:cBhvr>
                                        <p:cTn id="160" dur="500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06 1.48148E-006 L -0.06302 -0.77732 E">
                                      <p:cBhvr>
                                        <p:cTn id="162" dur="5000" fill="hold"/>
                                        <p:tgtEl>
                                          <p:spTgt spid="1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06 2.59259E-006 L 0.11042 -0.72431 E">
                                      <p:cBhvr>
                                        <p:cTn id="164" dur="5000" fill="hold"/>
                                        <p:tgtEl>
                                          <p:spTgt spid="1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4537 E">
                                      <p:cBhvr>
                                        <p:cTn id="166" dur="5000" fill="hold"/>
                                        <p:tgtEl>
                                          <p:spTgt spid="1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4537 E">
                                      <p:cBhvr>
                                        <p:cTn id="168" dur="5000" fill="hold"/>
                                        <p:tgtEl>
                                          <p:spTgt spid="1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4537 E">
                                      <p:cBhvr>
                                        <p:cTn id="170" dur="5000" fill="hold"/>
                                        <p:tgtEl>
                                          <p:spTgt spid="1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4537 E">
                                      <p:cBhvr>
                                        <p:cTn id="172" dur="5000" fill="hold"/>
                                        <p:tgtEl>
                                          <p:spTgt spid="1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07 -2.59259E-006 L 0.10226 -0.79791 E">
                                      <p:cBhvr>
                                        <p:cTn id="174" dur="5000" fill="hold"/>
                                        <p:tgtEl>
                                          <p:spTgt spid="1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06 -7.40741E-007 L -0.15556 -0.32292 E">
                                      <p:cBhvr>
                                        <p:cTn id="176" dur="30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9" dur="3000"/>
                                        <p:tgtEl>
                                          <p:spTgt spid="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2" dur="3000"/>
                                        <p:tgtEl>
                                          <p:spTgt spid="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5" dur="3000"/>
                                        <p:tgtEl>
                                          <p:spTgt spid="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8" dur="3000"/>
                                        <p:tgtEl>
                                          <p:spTgt spid="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1" dur="3000"/>
                                        <p:tgtEl>
                                          <p:spTgt spid="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4" dur="300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7" dur="3000"/>
                                        <p:tgtEl>
                                          <p:spTgt spid="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0" dur="3000"/>
                                        <p:tgtEl>
                                          <p:spTgt spid="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3" dur="3000"/>
                                        <p:tgtEl>
                                          <p:spTgt spid="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6" dur="3000"/>
                                        <p:tgtEl>
                                          <p:spTgt spid="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90951" y="1412876"/>
            <a:ext cx="50927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4"/>
          <p:cNvSpPr>
            <a:spLocks noChangeArrowheads="1"/>
          </p:cNvSpPr>
          <p:nvPr/>
        </p:nvSpPr>
        <p:spPr bwMode="auto">
          <a:xfrm>
            <a:off x="334434" y="549276"/>
            <a:ext cx="1824567" cy="5364163"/>
          </a:xfrm>
          <a:prstGeom prst="can">
            <a:avLst>
              <a:gd name="adj" fmla="val 6366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609" tIns="40805" rIns="81609" bIns="40805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4100" name="AutoShape 5"/>
          <p:cNvSpPr>
            <a:spLocks noChangeArrowheads="1"/>
          </p:cNvSpPr>
          <p:nvPr/>
        </p:nvSpPr>
        <p:spPr bwMode="auto">
          <a:xfrm>
            <a:off x="9935634" y="549276"/>
            <a:ext cx="1824567" cy="5400675"/>
          </a:xfrm>
          <a:prstGeom prst="can">
            <a:avLst>
              <a:gd name="adj" fmla="val 59748"/>
            </a:avLst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609" tIns="40805" rIns="81609" bIns="40805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259078" name="Oval 6"/>
          <p:cNvSpPr>
            <a:spLocks noChangeArrowheads="1"/>
          </p:cNvSpPr>
          <p:nvPr/>
        </p:nvSpPr>
        <p:spPr bwMode="auto">
          <a:xfrm>
            <a:off x="431800" y="2708275"/>
            <a:ext cx="287867" cy="215900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609" tIns="40805" rIns="81609" bIns="40805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259079" name="Oval 7"/>
          <p:cNvSpPr>
            <a:spLocks noChangeArrowheads="1"/>
          </p:cNvSpPr>
          <p:nvPr/>
        </p:nvSpPr>
        <p:spPr bwMode="auto">
          <a:xfrm>
            <a:off x="1390651" y="2924175"/>
            <a:ext cx="287867" cy="215900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609" tIns="40805" rIns="81609" bIns="40805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259080" name="Oval 8"/>
          <p:cNvSpPr>
            <a:spLocks noChangeArrowheads="1"/>
          </p:cNvSpPr>
          <p:nvPr/>
        </p:nvSpPr>
        <p:spPr bwMode="auto">
          <a:xfrm>
            <a:off x="624417" y="3068638"/>
            <a:ext cx="287867" cy="215900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609" tIns="40805" rIns="81609" bIns="40805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259081" name="Oval 9"/>
          <p:cNvSpPr>
            <a:spLocks noChangeArrowheads="1"/>
          </p:cNvSpPr>
          <p:nvPr/>
        </p:nvSpPr>
        <p:spPr bwMode="auto">
          <a:xfrm>
            <a:off x="1295400" y="3429000"/>
            <a:ext cx="287867" cy="215900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609" tIns="40805" rIns="81609" bIns="40805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259082" name="Oval 10"/>
          <p:cNvSpPr>
            <a:spLocks noChangeArrowheads="1"/>
          </p:cNvSpPr>
          <p:nvPr/>
        </p:nvSpPr>
        <p:spPr bwMode="auto">
          <a:xfrm>
            <a:off x="527051" y="3789363"/>
            <a:ext cx="287867" cy="215900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609" tIns="40805" rIns="81609" bIns="40805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259083" name="Oval 11"/>
          <p:cNvSpPr>
            <a:spLocks noChangeArrowheads="1"/>
          </p:cNvSpPr>
          <p:nvPr/>
        </p:nvSpPr>
        <p:spPr bwMode="auto">
          <a:xfrm>
            <a:off x="1295400" y="4149725"/>
            <a:ext cx="287867" cy="215900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609" tIns="40805" rIns="81609" bIns="40805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259084" name="Oval 12"/>
          <p:cNvSpPr>
            <a:spLocks noChangeArrowheads="1"/>
          </p:cNvSpPr>
          <p:nvPr/>
        </p:nvSpPr>
        <p:spPr bwMode="auto">
          <a:xfrm>
            <a:off x="1775884" y="3141663"/>
            <a:ext cx="287867" cy="215900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609" tIns="40805" rIns="81609" bIns="40805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259085" name="Oval 13"/>
          <p:cNvSpPr>
            <a:spLocks noChangeArrowheads="1"/>
          </p:cNvSpPr>
          <p:nvPr/>
        </p:nvSpPr>
        <p:spPr bwMode="auto">
          <a:xfrm>
            <a:off x="1488017" y="3933825"/>
            <a:ext cx="287867" cy="215900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609" tIns="40805" rIns="81609" bIns="40805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259086" name="Oval 14"/>
          <p:cNvSpPr>
            <a:spLocks noChangeArrowheads="1"/>
          </p:cNvSpPr>
          <p:nvPr/>
        </p:nvSpPr>
        <p:spPr bwMode="auto">
          <a:xfrm>
            <a:off x="1102784" y="2420938"/>
            <a:ext cx="287867" cy="215900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609" tIns="40805" rIns="81609" bIns="40805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259087" name="Oval 15"/>
          <p:cNvSpPr>
            <a:spLocks noChangeArrowheads="1"/>
          </p:cNvSpPr>
          <p:nvPr/>
        </p:nvSpPr>
        <p:spPr bwMode="auto">
          <a:xfrm>
            <a:off x="912284" y="4724400"/>
            <a:ext cx="287867" cy="215900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609" tIns="40805" rIns="81609" bIns="40805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259088" name="Oval 16"/>
          <p:cNvSpPr>
            <a:spLocks noChangeArrowheads="1"/>
          </p:cNvSpPr>
          <p:nvPr/>
        </p:nvSpPr>
        <p:spPr bwMode="auto">
          <a:xfrm>
            <a:off x="1775884" y="4724400"/>
            <a:ext cx="287867" cy="215900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609" tIns="40805" rIns="81609" bIns="40805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259089" name="Oval 17"/>
          <p:cNvSpPr>
            <a:spLocks noChangeArrowheads="1"/>
          </p:cNvSpPr>
          <p:nvPr/>
        </p:nvSpPr>
        <p:spPr bwMode="auto">
          <a:xfrm>
            <a:off x="1488017" y="5229225"/>
            <a:ext cx="287867" cy="215900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609" tIns="40805" rIns="81609" bIns="40805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239184" y="6083300"/>
            <a:ext cx="2207683" cy="3594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1609" tIns="40805" rIns="81609" bIns="40805">
            <a:spAutoFit/>
          </a:bodyPr>
          <a:lstStyle/>
          <a:p>
            <a:pPr algn="ctr" eaLnBrk="0" hangingPunct="0">
              <a:defRPr/>
            </a:pPr>
            <a:r>
              <a:rPr lang="ru-RU" sz="1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  <a:sym typeface="Helvetica Neue Light" charset="0"/>
              </a:rPr>
              <a:t>Воротная вена</a:t>
            </a:r>
            <a:endParaRPr lang="en-GB" sz="18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  <a:sym typeface="Helvetica Neue Light" charset="0"/>
            </a:endParaRP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9941985" y="6083300"/>
            <a:ext cx="2017183" cy="6365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1609" tIns="40805" rIns="81609" bIns="40805">
            <a:spAutoFit/>
          </a:bodyPr>
          <a:lstStyle/>
          <a:p>
            <a:pPr algn="ctr" eaLnBrk="0" hangingPunct="0">
              <a:defRPr/>
            </a:pPr>
            <a:r>
              <a:rPr lang="ru-RU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  <a:sym typeface="Helvetica Neue Light" charset="0"/>
              </a:rPr>
              <a:t>Системный кровоток</a:t>
            </a:r>
            <a:endParaRPr lang="en-GB" sz="1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  <a:sym typeface="Helvetica Neue Light" charset="0"/>
            </a:endParaRPr>
          </a:p>
        </p:txBody>
      </p:sp>
      <p:sp>
        <p:nvSpPr>
          <p:cNvPr id="259092" name="Oval 20"/>
          <p:cNvSpPr>
            <a:spLocks noChangeArrowheads="1"/>
          </p:cNvSpPr>
          <p:nvPr/>
        </p:nvSpPr>
        <p:spPr bwMode="auto">
          <a:xfrm>
            <a:off x="1678517" y="3500438"/>
            <a:ext cx="287867" cy="2159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609" tIns="40805" rIns="81609" bIns="40805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259093" name="Oval 21"/>
          <p:cNvSpPr>
            <a:spLocks noChangeArrowheads="1"/>
          </p:cNvSpPr>
          <p:nvPr/>
        </p:nvSpPr>
        <p:spPr bwMode="auto">
          <a:xfrm>
            <a:off x="527051" y="4292600"/>
            <a:ext cx="287867" cy="2159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609" tIns="40805" rIns="81609" bIns="40805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259094" name="Oval 22"/>
          <p:cNvSpPr>
            <a:spLocks noChangeArrowheads="1"/>
          </p:cNvSpPr>
          <p:nvPr/>
        </p:nvSpPr>
        <p:spPr bwMode="auto">
          <a:xfrm>
            <a:off x="1678517" y="4437063"/>
            <a:ext cx="287867" cy="2159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609" tIns="40805" rIns="81609" bIns="40805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259095" name="Oval 23"/>
          <p:cNvSpPr>
            <a:spLocks noChangeArrowheads="1"/>
          </p:cNvSpPr>
          <p:nvPr/>
        </p:nvSpPr>
        <p:spPr bwMode="auto">
          <a:xfrm>
            <a:off x="1007533" y="4941888"/>
            <a:ext cx="287867" cy="2159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609" tIns="40805" rIns="81609" bIns="40805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259096" name="Oval 24"/>
          <p:cNvSpPr>
            <a:spLocks noChangeArrowheads="1"/>
          </p:cNvSpPr>
          <p:nvPr/>
        </p:nvSpPr>
        <p:spPr bwMode="auto">
          <a:xfrm>
            <a:off x="1200151" y="2636838"/>
            <a:ext cx="287867" cy="2159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609" tIns="40805" rIns="81609" bIns="40805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259097" name="Text Box 25"/>
          <p:cNvSpPr txBox="1">
            <a:spLocks noChangeArrowheads="1"/>
          </p:cNvSpPr>
          <p:nvPr/>
        </p:nvSpPr>
        <p:spPr bwMode="auto">
          <a:xfrm>
            <a:off x="3312590" y="4608306"/>
            <a:ext cx="5566833" cy="63640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1609" tIns="40805" rIns="81609" bIns="40805">
            <a:spAutoFit/>
          </a:bodyPr>
          <a:lstStyle/>
          <a:p>
            <a:pPr algn="ctr" eaLnBrk="0" hangingPunct="0">
              <a:defRPr/>
            </a:pP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  <a:sym typeface="Helvetica Neue Light" charset="0"/>
              </a:rPr>
              <a:t>Оксикокодон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  <a:sym typeface="Helvetica Neue Light" charset="0"/>
              </a:rPr>
              <a:t> проходит печеночный барьер. Системная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  <a:sym typeface="Helvetica Neue Light" charset="0"/>
              </a:rPr>
              <a:t>биодоступность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  <a:sym typeface="Helvetica Neue Light" charset="0"/>
              </a:rPr>
              <a:t> достигает </a:t>
            </a:r>
            <a:r>
              <a:rPr lang="en-GB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  <a:sym typeface="Helvetica Neue Light" charset="0"/>
              </a:rPr>
              <a:t>8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  <a:sym typeface="Helvetica Neue Light" charset="0"/>
              </a:rPr>
              <a:t>0</a:t>
            </a:r>
            <a:r>
              <a:rPr lang="en-GB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  <a:sym typeface="Helvetica Neue Light" charset="0"/>
              </a:rPr>
              <a:t>%</a:t>
            </a:r>
            <a:endParaRPr lang="en-GB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  <a:sym typeface="Helvetica Neue Light" charset="0"/>
            </a:endParaRPr>
          </a:p>
        </p:txBody>
      </p:sp>
      <p:sp>
        <p:nvSpPr>
          <p:cNvPr id="259098" name="Text Box 26"/>
          <p:cNvSpPr txBox="1">
            <a:spLocks noChangeArrowheads="1"/>
          </p:cNvSpPr>
          <p:nvPr/>
        </p:nvSpPr>
        <p:spPr bwMode="auto">
          <a:xfrm>
            <a:off x="3312590" y="5589241"/>
            <a:ext cx="5566833" cy="82107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1609" tIns="40805" rIns="81609" bIns="40805">
            <a:spAutoFit/>
          </a:bodyPr>
          <a:lstStyle/>
          <a:p>
            <a:pPr algn="ctr" eaLnBrk="0" hangingPunct="0"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  <a:sym typeface="Helvetica Neue Light" charset="0"/>
              </a:rPr>
              <a:t>Налоксон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  <a:sym typeface="Helvetica Neue Light" charset="0"/>
              </a:rPr>
              <a:t>метаболизируется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  <a:sym typeface="Helvetica Neue Light" charset="0"/>
              </a:rPr>
              <a:t> при первом прохождении через печень. </a:t>
            </a:r>
          </a:p>
          <a:p>
            <a:pPr algn="ctr" eaLnBrk="0" hangingPunct="0"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  <a:sym typeface="Helvetica Neue Light" charset="0"/>
              </a:rPr>
              <a:t>Имеет минимальную системную биодоступность (3%)</a:t>
            </a:r>
            <a:endParaRPr lang="en-GB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  <a:sym typeface="Helvetica Neue Light" charset="0"/>
            </a:endParaRPr>
          </a:p>
        </p:txBody>
      </p:sp>
      <p:sp>
        <p:nvSpPr>
          <p:cNvPr id="259099" name="Text Box 27"/>
          <p:cNvSpPr txBox="1">
            <a:spLocks noChangeArrowheads="1"/>
          </p:cNvSpPr>
          <p:nvPr/>
        </p:nvSpPr>
        <p:spPr bwMode="auto">
          <a:xfrm>
            <a:off x="9360363" y="1772818"/>
            <a:ext cx="2592460" cy="2159899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1609" tIns="40805" rIns="81609" bIns="40805">
            <a:spAutoFit/>
          </a:bodyPr>
          <a:lstStyle/>
          <a:p>
            <a:pPr algn="ctr" eaLnBrk="0" hangingPunct="0">
              <a:defRPr/>
            </a:pPr>
            <a:r>
              <a:rPr lang="ru-RU" sz="15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  <a:sym typeface="Helvetica Neue Light" charset="0"/>
              </a:rPr>
              <a:t>Оксикодон в отличие от </a:t>
            </a:r>
            <a:r>
              <a:rPr lang="ru-RU" sz="15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  <a:sym typeface="Helvetica Neue Light" charset="0"/>
              </a:rPr>
              <a:t>налоксона</a:t>
            </a:r>
            <a:r>
              <a:rPr lang="ru-RU" sz="15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  <a:sym typeface="Helvetica Neue Light" charset="0"/>
              </a:rPr>
              <a:t> попадает в системный кровоток и ЦНС, оказывая </a:t>
            </a:r>
            <a:r>
              <a:rPr lang="ru-RU" sz="15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  <a:sym typeface="Helvetica Neue Light" charset="0"/>
              </a:rPr>
              <a:t>аналгетический</a:t>
            </a:r>
            <a:r>
              <a:rPr lang="ru-RU" sz="15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  <a:sym typeface="Helvetica Neue Light" charset="0"/>
              </a:rPr>
              <a:t> эффект</a:t>
            </a:r>
          </a:p>
          <a:p>
            <a:pPr algn="ctr" eaLnBrk="0" hangingPunct="0">
              <a:defRPr/>
            </a:pPr>
            <a:r>
              <a:rPr lang="ru-RU" sz="15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  <a:sym typeface="Helvetica Neue Light" charset="0"/>
              </a:rPr>
              <a:t>Налоксон</a:t>
            </a:r>
            <a:r>
              <a:rPr lang="ru-RU" sz="15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  <a:sym typeface="Helvetica Neue Light" charset="0"/>
              </a:rPr>
              <a:t> </a:t>
            </a:r>
          </a:p>
          <a:p>
            <a:pPr algn="ctr" eaLnBrk="0" hangingPunct="0">
              <a:defRPr/>
            </a:pPr>
            <a:r>
              <a:rPr lang="ru-RU" sz="15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  <a:sym typeface="Helvetica Neue Light" charset="0"/>
              </a:rPr>
              <a:t>не блокирует этот </a:t>
            </a:r>
            <a:r>
              <a:rPr lang="ru-RU" sz="15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  <a:sym typeface="Helvetica Neue Light" charset="0"/>
              </a:rPr>
              <a:t>аналгетический</a:t>
            </a:r>
            <a:r>
              <a:rPr lang="ru-RU" sz="15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  <a:sym typeface="Helvetica Neue Light" charset="0"/>
              </a:rPr>
              <a:t> эффект </a:t>
            </a:r>
            <a:r>
              <a:rPr lang="ru-RU" sz="15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  <a:sym typeface="Helvetica Neue Light" charset="0"/>
              </a:rPr>
              <a:t>оксикодона</a:t>
            </a:r>
            <a:endParaRPr lang="en-GB" sz="15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  <a:sym typeface="Helvetica Neue Light" charset="0"/>
            </a:endParaRPr>
          </a:p>
        </p:txBody>
      </p:sp>
      <p:sp>
        <p:nvSpPr>
          <p:cNvPr id="259100" name="Text Box 28"/>
          <p:cNvSpPr txBox="1">
            <a:spLocks noChangeArrowheads="1"/>
          </p:cNvSpPr>
          <p:nvPr/>
        </p:nvSpPr>
        <p:spPr bwMode="auto">
          <a:xfrm>
            <a:off x="222854" y="1628802"/>
            <a:ext cx="2224743" cy="1698234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1609" tIns="40805" rIns="81609" bIns="40805">
            <a:spAutoFit/>
          </a:bodyPr>
          <a:lstStyle/>
          <a:p>
            <a:pPr algn="ctr" eaLnBrk="0" hangingPunct="0">
              <a:defRPr/>
            </a:pPr>
            <a:r>
              <a:rPr lang="ru-RU" sz="15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  <a:sym typeface="Helvetica Neue Light" charset="0"/>
              </a:rPr>
              <a:t>Оксикодон и Налоксон, составляющие Таргин,</a:t>
            </a:r>
          </a:p>
          <a:p>
            <a:pPr algn="ctr" eaLnBrk="0" hangingPunct="0">
              <a:defRPr/>
            </a:pPr>
            <a:r>
              <a:rPr lang="ru-RU" sz="15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  <a:sym typeface="Helvetica Neue Light" charset="0"/>
              </a:rPr>
              <a:t>попадают в портальный кровоток</a:t>
            </a:r>
          </a:p>
          <a:p>
            <a:pPr algn="ctr" eaLnBrk="0" hangingPunct="0">
              <a:defRPr/>
            </a:pPr>
            <a:r>
              <a:rPr lang="ru-RU" sz="15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  <a:sym typeface="Helvetica Neue Light" charset="0"/>
              </a:rPr>
              <a:t>после всасывания из кишечника</a:t>
            </a:r>
            <a:endParaRPr lang="en-GB" sz="15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  <a:sym typeface="Helvetica Neue Light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9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9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9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9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9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9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9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9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9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9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9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9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9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9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9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9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9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9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9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9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9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9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23 L 0.34218 -0.00394 L 0.83941 0.01088 " pathEditMode="relative" ptsTypes="AAA">
                                      <p:cBhvr>
                                        <p:cTn id="112" dur="2000" fill="hold"/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25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2.96296E-6 L 0.35278 -0.00555 L 0.84445 0.17593 " pathEditMode="relative" ptsTypes="AAA">
                                      <p:cBhvr>
                                        <p:cTn id="117" dur="2000" fill="hold"/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25694 0.04815 L 0.75138 -0.01482 " pathEditMode="relative" ptsTypes="AAA">
                                      <p:cBhvr>
                                        <p:cTn id="119" dur="3000" fill="hold"/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4.81481E-6 L 0.31527 -0.15556 L 0.74722 -0.17037 " pathEditMode="relative" ptsTypes="AAA">
                                      <p:cBhvr>
                                        <p:cTn id="121" dur="3000" fill="hold"/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77778E-6 L 0.32361 0.07408 L 0.84722 0.25371 " pathEditMode="relative" ptsTypes="AAA">
                                      <p:cBhvr>
                                        <p:cTn id="123" dur="2000" fill="hold"/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49444 -0.10555 L 0.80139 0.00556 " pathEditMode="relative" ptsTypes="AAA">
                                      <p:cBhvr>
                                        <p:cTn id="125" dur="3000" fill="hold"/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9 -0.00162 L 0.26197 -0.04977 L 0.81892 -0.19051 " pathEditMode="relative" rAng="0" ptsTypes="AAA">
                                      <p:cBhvr>
                                        <p:cTn id="127" dur="3000" fill="hold"/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00" y="-940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4.07407E-6 L 0.26666 -0.4 L 0.78194 0.01666 " pathEditMode="relative" ptsTypes="AAA">
                                      <p:cBhvr>
                                        <p:cTn id="129" dur="2000" fill="hold"/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0.30695 -0.32592 L 0.79445 -0.15926 " pathEditMode="relative" ptsTypes="AAA">
                                      <p:cBhvr>
                                        <p:cTn id="131" dur="3000" fill="hold"/>
                                        <p:tgtEl>
                                          <p:spTgt spid="259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0.24583 -0.00741 L 0.7375 -0.06111 " pathEditMode="relative" ptsTypes="AAA">
                                      <p:cBhvr>
                                        <p:cTn id="133" dur="30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54722 -0.22963 L 0.81667 -0.21296 " pathEditMode="relative" ptsTypes="AAA">
                                      <p:cBhvr>
                                        <p:cTn id="135" dur="2000" fill="hold"/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39028 -0.37037 L 0.79306 -0.06667 " pathEditMode="relative" ptsTypes="AAA">
                                      <p:cBhvr>
                                        <p:cTn id="137" dur="3000" fill="hold"/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533 L 0.34723 -0.01481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59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0" y="-100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59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25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35278 -0.07593 " pathEditMode="relative" ptsTypes="AA">
                                      <p:cBhvr>
                                        <p:cTn id="149" dur="2000" fill="hold"/>
                                        <p:tgtEl>
                                          <p:spTgt spid="259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0.00092 L 0.39358 -0.12686 " pathEditMode="relative" ptsTypes="AA">
                                      <p:cBhvr>
                                        <p:cTn id="151" dur="2000" fill="hold"/>
                                        <p:tgtEl>
                                          <p:spTgt spid="259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45972 -0.28148 " pathEditMode="relative" ptsTypes="AA">
                                      <p:cBhvr>
                                        <p:cTn id="153" dur="2000" fill="hold"/>
                                        <p:tgtEl>
                                          <p:spTgt spid="259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5.55556E-6 L 0.31251 -0.3037 " pathEditMode="relative" ptsTypes="AA">
                                      <p:cBhvr>
                                        <p:cTn id="155" dur="2000" fill="hold"/>
                                        <p:tgtEl>
                                          <p:spTgt spid="259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259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259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259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259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259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259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259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259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259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259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259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59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259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259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259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259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259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59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9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000"/>
                                        <p:tgtEl>
                                          <p:spTgt spid="259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259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800" decel="100000" fill="hold"/>
                                        <p:tgtEl>
                                          <p:spTgt spid="259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9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8" grpId="0" animBg="1"/>
      <p:bldP spid="259078" grpId="1" animBg="1"/>
      <p:bldP spid="259078" grpId="2" animBg="1"/>
      <p:bldP spid="259079" grpId="0" animBg="1"/>
      <p:bldP spid="259079" grpId="1" animBg="1"/>
      <p:bldP spid="259079" grpId="2" animBg="1"/>
      <p:bldP spid="259080" grpId="0" animBg="1"/>
      <p:bldP spid="259080" grpId="1" animBg="1"/>
      <p:bldP spid="259080" grpId="2" animBg="1"/>
      <p:bldP spid="259081" grpId="0" animBg="1"/>
      <p:bldP spid="259081" grpId="1" animBg="1"/>
      <p:bldP spid="259081" grpId="2" animBg="1"/>
      <p:bldP spid="259082" grpId="0" animBg="1"/>
      <p:bldP spid="259082" grpId="1" animBg="1"/>
      <p:bldP spid="259082" grpId="2" animBg="1"/>
      <p:bldP spid="259083" grpId="0" animBg="1"/>
      <p:bldP spid="259083" grpId="1" animBg="1"/>
      <p:bldP spid="259083" grpId="2" animBg="1"/>
      <p:bldP spid="259084" grpId="0" animBg="1"/>
      <p:bldP spid="259084" grpId="1" animBg="1"/>
      <p:bldP spid="259084" grpId="2" animBg="1"/>
      <p:bldP spid="259085" grpId="0" animBg="1"/>
      <p:bldP spid="259085" grpId="1" animBg="1"/>
      <p:bldP spid="259085" grpId="2" animBg="1"/>
      <p:bldP spid="259086" grpId="0" animBg="1"/>
      <p:bldP spid="259086" grpId="1" animBg="1"/>
      <p:bldP spid="259086" grpId="2" animBg="1"/>
      <p:bldP spid="259087" grpId="0" animBg="1"/>
      <p:bldP spid="259087" grpId="1" animBg="1"/>
      <p:bldP spid="259087" grpId="2" animBg="1"/>
      <p:bldP spid="259088" grpId="0" animBg="1"/>
      <p:bldP spid="259088" grpId="1" animBg="1"/>
      <p:bldP spid="259088" grpId="2" animBg="1"/>
      <p:bldP spid="259089" grpId="0" animBg="1"/>
      <p:bldP spid="259089" grpId="1" animBg="1"/>
      <p:bldP spid="259089" grpId="2" animBg="1"/>
      <p:bldP spid="259092" grpId="0" animBg="1"/>
      <p:bldP spid="259092" grpId="1" animBg="1"/>
      <p:bldP spid="259092" grpId="2" animBg="1"/>
      <p:bldP spid="259093" grpId="0" animBg="1"/>
      <p:bldP spid="259093" grpId="1" animBg="1"/>
      <p:bldP spid="259093" grpId="2" animBg="1"/>
      <p:bldP spid="259094" grpId="0" animBg="1"/>
      <p:bldP spid="259094" grpId="1" animBg="1"/>
      <p:bldP spid="259094" grpId="2" animBg="1"/>
      <p:bldP spid="259095" grpId="0" animBg="1"/>
      <p:bldP spid="259095" grpId="1" animBg="1"/>
      <p:bldP spid="259095" grpId="2" animBg="1"/>
      <p:bldP spid="259096" grpId="0" animBg="1"/>
      <p:bldP spid="259096" grpId="1" animBg="1"/>
      <p:bldP spid="259096" grpId="2" animBg="1"/>
      <p:bldP spid="259100" grpId="0" build="allAtOnce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295401" y="1192214"/>
            <a:ext cx="10850033" cy="1512887"/>
          </a:xfrm>
          <a:prstGeom prst="rect">
            <a:avLst/>
          </a:prstGeom>
          <a:solidFill>
            <a:srgbClr val="FFE05D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341968" y="4221164"/>
            <a:ext cx="10850033" cy="1512887"/>
          </a:xfrm>
          <a:prstGeom prst="rect">
            <a:avLst/>
          </a:prstGeom>
          <a:solidFill>
            <a:srgbClr val="FFA7A7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295401" y="2708275"/>
            <a:ext cx="10850033" cy="1512888"/>
          </a:xfrm>
          <a:prstGeom prst="rect">
            <a:avLst/>
          </a:prstGeom>
          <a:solidFill>
            <a:srgbClr val="61FF6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Схема поступления опиоида в кровь из пролонгированной энтеральной лекарственной формы</a:t>
            </a: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1295401" y="5734050"/>
            <a:ext cx="108500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V="1">
            <a:off x="1295400" y="1196976"/>
            <a:ext cx="0" cy="4537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 rot="-5400000">
            <a:off x="-435983" y="3245128"/>
            <a:ext cx="24192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Narrow" pitchFamily="34" charset="0"/>
              </a:rPr>
              <a:t>Концентрация препарата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1295401" y="4221163"/>
            <a:ext cx="109452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1295401" y="2708275"/>
            <a:ext cx="109452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719667" y="5373688"/>
            <a:ext cx="4804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Narrow" pitchFamily="34" charset="0"/>
              </a:rPr>
              <a:t>0</a:t>
            </a:r>
          </a:p>
        </p:txBody>
      </p:sp>
      <p:sp>
        <p:nvSpPr>
          <p:cNvPr id="466956" name="Rectangle 12"/>
          <p:cNvSpPr>
            <a:spLocks noChangeArrowheads="1"/>
          </p:cNvSpPr>
          <p:nvPr/>
        </p:nvSpPr>
        <p:spPr bwMode="auto">
          <a:xfrm>
            <a:off x="7440085" y="6165850"/>
            <a:ext cx="4751916" cy="32778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defRPr/>
            </a:pPr>
            <a:r>
              <a:rPr lang="ru-RU" b="1" i="0" dirty="0">
                <a:latin typeface="Arial Narrow" pitchFamily="34" charset="0"/>
              </a:rPr>
              <a:t>Таблетки </a:t>
            </a:r>
            <a:r>
              <a:rPr lang="en-US" b="1" i="0" dirty="0">
                <a:latin typeface="Arial Narrow" pitchFamily="34" charset="0"/>
              </a:rPr>
              <a:t>CR</a:t>
            </a:r>
            <a:endParaRPr lang="ru-RU" b="1" i="0" dirty="0">
              <a:latin typeface="Arial Narrow" pitchFamily="34" charset="0"/>
            </a:endParaRPr>
          </a:p>
        </p:txBody>
      </p:sp>
      <p:sp>
        <p:nvSpPr>
          <p:cNvPr id="466957" name="Line 13"/>
          <p:cNvSpPr>
            <a:spLocks noChangeShapeType="1"/>
          </p:cNvSpPr>
          <p:nvPr/>
        </p:nvSpPr>
        <p:spPr bwMode="auto">
          <a:xfrm flipV="1">
            <a:off x="1295400" y="5848350"/>
            <a:ext cx="3744384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4790018" y="5935663"/>
            <a:ext cx="1631949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>
                <a:latin typeface="Arial Narrow" pitchFamily="34" charset="0"/>
              </a:rPr>
              <a:t>12 час</a:t>
            </a:r>
          </a:p>
        </p:txBody>
      </p:sp>
      <p:sp>
        <p:nvSpPr>
          <p:cNvPr id="466959" name="Freeform 15"/>
          <p:cNvSpPr>
            <a:spLocks/>
          </p:cNvSpPr>
          <p:nvPr/>
        </p:nvSpPr>
        <p:spPr bwMode="auto">
          <a:xfrm>
            <a:off x="1295401" y="2636838"/>
            <a:ext cx="5761567" cy="3097212"/>
          </a:xfrm>
          <a:custGeom>
            <a:avLst/>
            <a:gdLst>
              <a:gd name="T0" fmla="*/ 0 w 2722"/>
              <a:gd name="T1" fmla="*/ 2147483647 h 1951"/>
              <a:gd name="T2" fmla="*/ 2147483647 w 2722"/>
              <a:gd name="T3" fmla="*/ 2147483647 h 1951"/>
              <a:gd name="T4" fmla="*/ 2147483647 w 2722"/>
              <a:gd name="T5" fmla="*/ 2147483647 h 1951"/>
              <a:gd name="T6" fmla="*/ 2147483647 w 2722"/>
              <a:gd name="T7" fmla="*/ 2147483647 h 1951"/>
              <a:gd name="T8" fmla="*/ 0 60000 65536"/>
              <a:gd name="T9" fmla="*/ 0 60000 65536"/>
              <a:gd name="T10" fmla="*/ 0 60000 65536"/>
              <a:gd name="T11" fmla="*/ 0 60000 65536"/>
              <a:gd name="T12" fmla="*/ 0 w 2722"/>
              <a:gd name="T13" fmla="*/ 0 h 1951"/>
              <a:gd name="T14" fmla="*/ 2722 w 2722"/>
              <a:gd name="T15" fmla="*/ 1951 h 19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2" h="1951">
                <a:moveTo>
                  <a:pt x="0" y="1951"/>
                </a:moveTo>
                <a:cubicBezTo>
                  <a:pt x="166" y="1247"/>
                  <a:pt x="333" y="544"/>
                  <a:pt x="590" y="272"/>
                </a:cubicBezTo>
                <a:cubicBezTo>
                  <a:pt x="847" y="0"/>
                  <a:pt x="1187" y="38"/>
                  <a:pt x="1542" y="318"/>
                </a:cubicBezTo>
                <a:cubicBezTo>
                  <a:pt x="1897" y="598"/>
                  <a:pt x="2309" y="1274"/>
                  <a:pt x="2722" y="1951"/>
                </a:cubicBezTo>
              </a:path>
            </a:pathLst>
          </a:custGeom>
          <a:noFill/>
          <a:ln w="19050">
            <a:solidFill>
              <a:srgbClr val="345F01"/>
            </a:solidFill>
            <a:prstDash val="lgDash"/>
            <a:round/>
            <a:headEnd/>
            <a:tailEnd/>
          </a:ln>
          <a:effectLst>
            <a:prstShdw prst="shdw17" dist="17961" dir="2700000">
              <a:srgbClr val="1F3901"/>
            </a:prstShdw>
          </a:effectLst>
        </p:spPr>
        <p:txBody>
          <a:bodyPr anchor="ctr"/>
          <a:lstStyle/>
          <a:p>
            <a:endParaRPr lang="ru-RU"/>
          </a:p>
        </p:txBody>
      </p:sp>
      <p:sp>
        <p:nvSpPr>
          <p:cNvPr id="466960" name="Freeform 16"/>
          <p:cNvSpPr>
            <a:spLocks/>
          </p:cNvSpPr>
          <p:nvPr/>
        </p:nvSpPr>
        <p:spPr bwMode="auto">
          <a:xfrm>
            <a:off x="5039785" y="2636838"/>
            <a:ext cx="5761567" cy="3097212"/>
          </a:xfrm>
          <a:custGeom>
            <a:avLst/>
            <a:gdLst>
              <a:gd name="T0" fmla="*/ 0 w 2722"/>
              <a:gd name="T1" fmla="*/ 2147483647 h 1951"/>
              <a:gd name="T2" fmla="*/ 2147483647 w 2722"/>
              <a:gd name="T3" fmla="*/ 2147483647 h 1951"/>
              <a:gd name="T4" fmla="*/ 2147483647 w 2722"/>
              <a:gd name="T5" fmla="*/ 2147483647 h 1951"/>
              <a:gd name="T6" fmla="*/ 2147483647 w 2722"/>
              <a:gd name="T7" fmla="*/ 2147483647 h 1951"/>
              <a:gd name="T8" fmla="*/ 0 60000 65536"/>
              <a:gd name="T9" fmla="*/ 0 60000 65536"/>
              <a:gd name="T10" fmla="*/ 0 60000 65536"/>
              <a:gd name="T11" fmla="*/ 0 60000 65536"/>
              <a:gd name="T12" fmla="*/ 0 w 2722"/>
              <a:gd name="T13" fmla="*/ 0 h 1951"/>
              <a:gd name="T14" fmla="*/ 2722 w 2722"/>
              <a:gd name="T15" fmla="*/ 1951 h 19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2" h="1951">
                <a:moveTo>
                  <a:pt x="0" y="1951"/>
                </a:moveTo>
                <a:cubicBezTo>
                  <a:pt x="166" y="1247"/>
                  <a:pt x="333" y="544"/>
                  <a:pt x="590" y="272"/>
                </a:cubicBezTo>
                <a:cubicBezTo>
                  <a:pt x="847" y="0"/>
                  <a:pt x="1187" y="38"/>
                  <a:pt x="1542" y="318"/>
                </a:cubicBezTo>
                <a:cubicBezTo>
                  <a:pt x="1897" y="598"/>
                  <a:pt x="2309" y="1274"/>
                  <a:pt x="2722" y="1951"/>
                </a:cubicBezTo>
              </a:path>
            </a:pathLst>
          </a:custGeom>
          <a:noFill/>
          <a:ln w="19050">
            <a:solidFill>
              <a:srgbClr val="345F01"/>
            </a:solidFill>
            <a:prstDash val="lgDash"/>
            <a:round/>
            <a:headEnd/>
            <a:tailEnd/>
          </a:ln>
          <a:effectLst>
            <a:prstShdw prst="shdw17" dist="17961" dir="2700000">
              <a:srgbClr val="1F3901"/>
            </a:prstShdw>
          </a:effectLst>
        </p:spPr>
        <p:txBody>
          <a:bodyPr anchor="ctr"/>
          <a:lstStyle/>
          <a:p>
            <a:endParaRPr lang="ru-RU"/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>
            <a:off x="8784167" y="5516564"/>
            <a:ext cx="0" cy="433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8765118" y="5808663"/>
            <a:ext cx="7489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Narrow" pitchFamily="34" charset="0"/>
              </a:rPr>
              <a:t>24 час</a:t>
            </a: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6805084" y="4797425"/>
            <a:ext cx="3012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0">
                <a:latin typeface="Arial Narrow" pitchFamily="34" charset="0"/>
              </a:rPr>
              <a:t>Ощущение боли</a:t>
            </a: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6383867" y="3429000"/>
            <a:ext cx="22076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0">
                <a:latin typeface="Arial Narrow" pitchFamily="34" charset="0"/>
              </a:rPr>
              <a:t>Анальгезия</a:t>
            </a: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2381251" y="1700213"/>
            <a:ext cx="9810749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ru-RU" b="1" i="0">
                <a:latin typeface="Arial Narrow" pitchFamily="34" charset="0"/>
              </a:rPr>
              <a:t>Побочные эффекты (депрессия дыхания, эйфория)</a:t>
            </a:r>
          </a:p>
        </p:txBody>
      </p:sp>
      <p:sp>
        <p:nvSpPr>
          <p:cNvPr id="57366" name="AutoShape 22"/>
          <p:cNvSpPr>
            <a:spLocks noChangeArrowheads="1"/>
          </p:cNvSpPr>
          <p:nvPr/>
        </p:nvSpPr>
        <p:spPr bwMode="auto">
          <a:xfrm>
            <a:off x="1678518" y="2076451"/>
            <a:ext cx="190500" cy="631825"/>
          </a:xfrm>
          <a:prstGeom prst="upDownArrow">
            <a:avLst>
              <a:gd name="adj1" fmla="val 31657"/>
              <a:gd name="adj2" fmla="val 80951"/>
            </a:avLst>
          </a:prstGeom>
          <a:solidFill>
            <a:srgbClr val="A70105"/>
          </a:solidFill>
          <a:ln w="9525" algn="ctr">
            <a:solidFill>
              <a:srgbClr val="A7010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6967" name="Rectangle 23"/>
          <p:cNvSpPr>
            <a:spLocks noChangeArrowheads="1"/>
          </p:cNvSpPr>
          <p:nvPr/>
        </p:nvSpPr>
        <p:spPr bwMode="auto">
          <a:xfrm>
            <a:off x="1200152" y="6194426"/>
            <a:ext cx="4032249" cy="32778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lIns="0" rIns="0"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defRPr/>
            </a:pPr>
            <a:r>
              <a:rPr lang="ru-RU">
                <a:latin typeface="Arial Narrow" pitchFamily="34" charset="0"/>
              </a:rPr>
              <a:t>Инвазивные лек. формы.</a:t>
            </a:r>
          </a:p>
        </p:txBody>
      </p:sp>
      <p:sp>
        <p:nvSpPr>
          <p:cNvPr id="57368" name="Line 24"/>
          <p:cNvSpPr>
            <a:spLocks noChangeShapeType="1"/>
          </p:cNvSpPr>
          <p:nvPr/>
        </p:nvSpPr>
        <p:spPr bwMode="auto">
          <a:xfrm flipV="1">
            <a:off x="334433" y="6381750"/>
            <a:ext cx="670984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57369" name="Freeform 25"/>
          <p:cNvSpPr>
            <a:spLocks/>
          </p:cNvSpPr>
          <p:nvPr/>
        </p:nvSpPr>
        <p:spPr bwMode="auto">
          <a:xfrm>
            <a:off x="1295401" y="2060576"/>
            <a:ext cx="960967" cy="3673475"/>
          </a:xfrm>
          <a:custGeom>
            <a:avLst/>
            <a:gdLst>
              <a:gd name="T0" fmla="*/ 0 w 454"/>
              <a:gd name="T1" fmla="*/ 2147483647 h 2314"/>
              <a:gd name="T2" fmla="*/ 2147483647 w 454"/>
              <a:gd name="T3" fmla="*/ 0 h 2314"/>
              <a:gd name="T4" fmla="*/ 2147483647 w 454"/>
              <a:gd name="T5" fmla="*/ 2147483647 h 2314"/>
              <a:gd name="T6" fmla="*/ 0 60000 65536"/>
              <a:gd name="T7" fmla="*/ 0 60000 65536"/>
              <a:gd name="T8" fmla="*/ 0 60000 65536"/>
              <a:gd name="T9" fmla="*/ 0 w 454"/>
              <a:gd name="T10" fmla="*/ 0 h 2314"/>
              <a:gd name="T11" fmla="*/ 454 w 454"/>
              <a:gd name="T12" fmla="*/ 2314 h 23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" h="2314">
                <a:moveTo>
                  <a:pt x="0" y="2314"/>
                </a:moveTo>
                <a:cubicBezTo>
                  <a:pt x="75" y="1157"/>
                  <a:pt x="151" y="0"/>
                  <a:pt x="227" y="0"/>
                </a:cubicBezTo>
                <a:cubicBezTo>
                  <a:pt x="303" y="0"/>
                  <a:pt x="378" y="1157"/>
                  <a:pt x="454" y="2314"/>
                </a:cubicBezTo>
              </a:path>
            </a:pathLst>
          </a:cu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57370" name="Line 26"/>
          <p:cNvSpPr>
            <a:spLocks noChangeShapeType="1"/>
          </p:cNvSpPr>
          <p:nvPr/>
        </p:nvSpPr>
        <p:spPr bwMode="auto">
          <a:xfrm>
            <a:off x="5039784" y="5516564"/>
            <a:ext cx="0" cy="433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57371" name="Line 27"/>
          <p:cNvSpPr>
            <a:spLocks noChangeShapeType="1"/>
          </p:cNvSpPr>
          <p:nvPr/>
        </p:nvSpPr>
        <p:spPr bwMode="auto">
          <a:xfrm>
            <a:off x="1295400" y="5516564"/>
            <a:ext cx="0" cy="433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66972" name="Line 28"/>
          <p:cNvSpPr>
            <a:spLocks noChangeShapeType="1"/>
          </p:cNvSpPr>
          <p:nvPr/>
        </p:nvSpPr>
        <p:spPr bwMode="auto">
          <a:xfrm flipV="1">
            <a:off x="5039785" y="5848350"/>
            <a:ext cx="374438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66973" name="Line 29"/>
          <p:cNvSpPr>
            <a:spLocks noChangeShapeType="1"/>
          </p:cNvSpPr>
          <p:nvPr/>
        </p:nvSpPr>
        <p:spPr bwMode="auto">
          <a:xfrm flipV="1">
            <a:off x="5615517" y="6381750"/>
            <a:ext cx="1919816" cy="0"/>
          </a:xfrm>
          <a:prstGeom prst="line">
            <a:avLst/>
          </a:prstGeom>
          <a:noFill/>
          <a:ln w="38100">
            <a:solidFill>
              <a:srgbClr val="345F01"/>
            </a:solidFill>
            <a:prstDash val="dash"/>
            <a:round/>
            <a:headEnd/>
            <a:tailEnd/>
          </a:ln>
          <a:effectLst>
            <a:prstShdw prst="shdw17" dist="17961" dir="2700000">
              <a:srgbClr val="1F3901"/>
            </a:prstShdw>
          </a:effectLst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66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66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66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6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6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6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6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6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6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6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56" grpId="0" animBg="1"/>
      <p:bldP spid="466957" grpId="0" animBg="1"/>
      <p:bldP spid="466959" grpId="0" animBg="1"/>
      <p:bldP spid="466960" grpId="0" animBg="1"/>
      <p:bldP spid="466972" grpId="0" animBg="1"/>
      <p:bldP spid="46697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 txBox="1">
            <a:spLocks/>
          </p:cNvSpPr>
          <p:nvPr/>
        </p:nvSpPr>
        <p:spPr>
          <a:xfrm>
            <a:off x="226111" y="3584055"/>
            <a:ext cx="5609207" cy="2299391"/>
          </a:xfrm>
          <a:prstGeom prst="rect">
            <a:avLst/>
          </a:prstGeom>
        </p:spPr>
        <p:txBody>
          <a:bodyPr vert="horz" lIns="137160" tIns="6858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98882" indent="-198882" defTabSz="685800">
              <a:spcBef>
                <a:spcPts val="188"/>
              </a:spcBef>
              <a:buClr>
                <a:srgbClr val="53548A"/>
              </a:buClr>
              <a:defRPr/>
            </a:pPr>
            <a:r>
              <a:rPr lang="ru-RU" sz="1050" b="1" dirty="0">
                <a:solidFill>
                  <a:sysClr val="windowText" lastClr="000000"/>
                </a:solidFill>
              </a:rPr>
              <a:t>МНН</a:t>
            </a:r>
            <a:r>
              <a:rPr lang="ru-RU" sz="1050" dirty="0">
                <a:solidFill>
                  <a:sysClr val="windowText" lastClr="000000"/>
                </a:solidFill>
              </a:rPr>
              <a:t>: Тапентадол</a:t>
            </a:r>
          </a:p>
          <a:p>
            <a:pPr marL="198882" indent="-198882" defTabSz="685800">
              <a:spcBef>
                <a:spcPts val="188"/>
              </a:spcBef>
              <a:buClr>
                <a:srgbClr val="53548A"/>
              </a:buClr>
              <a:defRPr/>
            </a:pPr>
            <a:r>
              <a:rPr lang="ru-RU" sz="1050" b="1" dirty="0">
                <a:solidFill>
                  <a:sysClr val="windowText" lastClr="000000"/>
                </a:solidFill>
              </a:rPr>
              <a:t>Фармакотерапевтическая группа</a:t>
            </a:r>
            <a:r>
              <a:rPr lang="ru-RU" sz="1050" dirty="0">
                <a:solidFill>
                  <a:sysClr val="windowText" lastClr="000000"/>
                </a:solidFill>
              </a:rPr>
              <a:t>: анальгезирующее наркотическое средство</a:t>
            </a:r>
          </a:p>
          <a:p>
            <a:pPr marL="198882" indent="-198882" defTabSz="685800">
              <a:spcBef>
                <a:spcPts val="188"/>
              </a:spcBef>
              <a:buClr>
                <a:srgbClr val="53548A"/>
              </a:buClr>
              <a:defRPr/>
            </a:pPr>
            <a:r>
              <a:rPr lang="ru-RU" sz="1050" b="1" dirty="0">
                <a:solidFill>
                  <a:sysClr val="windowText" lastClr="000000"/>
                </a:solidFill>
              </a:rPr>
              <a:t>Показания к применению</a:t>
            </a:r>
            <a:r>
              <a:rPr lang="ru-RU" sz="1050" dirty="0">
                <a:solidFill>
                  <a:sysClr val="windowText" lastClr="000000"/>
                </a:solidFill>
              </a:rPr>
              <a:t>: терапия хронического болевого синдрома средней и высокой степени тяжести, требующего назначения  опиоидных анальгетиков</a:t>
            </a:r>
          </a:p>
          <a:p>
            <a:pPr marL="198882" indent="-198882" defTabSz="685800">
              <a:spcBef>
                <a:spcPts val="188"/>
              </a:spcBef>
              <a:buClr>
                <a:srgbClr val="53548A"/>
              </a:buClr>
              <a:defRPr/>
            </a:pPr>
            <a:r>
              <a:rPr lang="ru-RU" sz="1050" b="1" dirty="0">
                <a:solidFill>
                  <a:sysClr val="windowText" lastClr="000000"/>
                </a:solidFill>
              </a:rPr>
              <a:t>Форма выпуска</a:t>
            </a:r>
            <a:r>
              <a:rPr lang="ru-RU" sz="1050" dirty="0">
                <a:solidFill>
                  <a:sysClr val="windowText" lastClr="000000"/>
                </a:solidFill>
              </a:rPr>
              <a:t>: таблетки пролонгированного действия  50 мг №20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39" y="1273949"/>
            <a:ext cx="3286359" cy="22219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86604" y="1273950"/>
            <a:ext cx="4242513" cy="2345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14000"/>
              </a:lnSpc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5DB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Палексия  не уступает по эффективности классическим опиоидам, но обладает лучшей гастроинтестинальной переносимостью </a:t>
            </a:r>
          </a:p>
          <a:p>
            <a:pPr marL="257175" indent="-257175">
              <a:lnSpc>
                <a:spcPct val="114000"/>
              </a:lnSpc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5DB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Палексия – препарат с  благоприятным  фармакологическим профилем  и  низким потенциалом взаимодействия с другими лекарственными  средствами</a:t>
            </a:r>
          </a:p>
          <a:p>
            <a:pPr marL="257175" indent="-257175">
              <a:lnSpc>
                <a:spcPct val="114000"/>
              </a:lnSpc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5DB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Палексия – опиоидный анальгетик с низким аддиктивным потенциалом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9600" y="300792"/>
            <a:ext cx="8863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Палексия   -  уверенность в контроле над болью</a:t>
            </a:r>
          </a:p>
        </p:txBody>
      </p:sp>
    </p:spTree>
    <p:extLst>
      <p:ext uri="{BB962C8B-B14F-4D97-AF65-F5344CB8AC3E}">
        <p14:creationId xmlns:p14="http://schemas.microsoft.com/office/powerpoint/2010/main" val="139396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58230"/>
            <a:ext cx="12192000" cy="609600"/>
          </a:xfrm>
        </p:spPr>
        <p:txBody>
          <a:bodyPr anchor="ctr">
            <a:normAutofit/>
          </a:bodyPr>
          <a:lstStyle/>
          <a:p>
            <a:endParaRPr lang="ru-RU" sz="1100" dirty="0"/>
          </a:p>
          <a:p>
            <a:endParaRPr lang="en-GB" sz="1100" dirty="0"/>
          </a:p>
          <a:p>
            <a:endParaRPr lang="en-GB" sz="1100" dirty="0"/>
          </a:p>
        </p:txBody>
      </p:sp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1767155" y="274836"/>
            <a:ext cx="7253651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400" b="1" spc="-1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ДОСТОИНСТВА</a:t>
            </a:r>
            <a:r>
              <a:rPr sz="2400" b="1" spc="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ТАПЕНТАДОЛА</a:t>
            </a:r>
            <a:r>
              <a:rPr sz="2400" b="1" spc="1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(ПАЛЕКСИИ)</a:t>
            </a:r>
          </a:p>
        </p:txBody>
      </p:sp>
      <p:sp>
        <p:nvSpPr>
          <p:cNvPr id="6" name="object 3"/>
          <p:cNvSpPr/>
          <p:nvPr/>
        </p:nvSpPr>
        <p:spPr>
          <a:xfrm>
            <a:off x="510820" y="1034796"/>
            <a:ext cx="3968591" cy="803275"/>
          </a:xfrm>
          <a:custGeom>
            <a:avLst/>
            <a:gdLst/>
            <a:ahLst/>
            <a:cxnLst/>
            <a:rect l="l" t="t" r="r" b="b"/>
            <a:pathLst>
              <a:path w="5291455" h="803275">
                <a:moveTo>
                  <a:pt x="5157470" y="0"/>
                </a:moveTo>
                <a:lnTo>
                  <a:pt x="133858" y="0"/>
                </a:lnTo>
                <a:lnTo>
                  <a:pt x="91548" y="6825"/>
                </a:lnTo>
                <a:lnTo>
                  <a:pt x="54803" y="25830"/>
                </a:lnTo>
                <a:lnTo>
                  <a:pt x="25827" y="54809"/>
                </a:lnTo>
                <a:lnTo>
                  <a:pt x="6824" y="91553"/>
                </a:lnTo>
                <a:lnTo>
                  <a:pt x="0" y="133857"/>
                </a:lnTo>
                <a:lnTo>
                  <a:pt x="0" y="669289"/>
                </a:lnTo>
                <a:lnTo>
                  <a:pt x="6824" y="711594"/>
                </a:lnTo>
                <a:lnTo>
                  <a:pt x="25827" y="748338"/>
                </a:lnTo>
                <a:lnTo>
                  <a:pt x="54803" y="777317"/>
                </a:lnTo>
                <a:lnTo>
                  <a:pt x="91548" y="796322"/>
                </a:lnTo>
                <a:lnTo>
                  <a:pt x="133858" y="803148"/>
                </a:lnTo>
                <a:lnTo>
                  <a:pt x="5157470" y="803148"/>
                </a:lnTo>
                <a:lnTo>
                  <a:pt x="5199774" y="796322"/>
                </a:lnTo>
                <a:lnTo>
                  <a:pt x="5236518" y="777317"/>
                </a:lnTo>
                <a:lnTo>
                  <a:pt x="5265497" y="748338"/>
                </a:lnTo>
                <a:lnTo>
                  <a:pt x="5284502" y="711594"/>
                </a:lnTo>
                <a:lnTo>
                  <a:pt x="5291328" y="669289"/>
                </a:lnTo>
                <a:lnTo>
                  <a:pt x="5291328" y="133857"/>
                </a:lnTo>
                <a:lnTo>
                  <a:pt x="5284502" y="91553"/>
                </a:lnTo>
                <a:lnTo>
                  <a:pt x="5265497" y="54809"/>
                </a:lnTo>
                <a:lnTo>
                  <a:pt x="5236518" y="25830"/>
                </a:lnTo>
                <a:lnTo>
                  <a:pt x="5199774" y="6825"/>
                </a:lnTo>
                <a:lnTo>
                  <a:pt x="5157470" y="0"/>
                </a:lnTo>
                <a:close/>
              </a:path>
            </a:pathLst>
          </a:custGeom>
          <a:solidFill>
            <a:srgbClr val="2D418D"/>
          </a:solidFill>
        </p:spPr>
        <p:txBody>
          <a:bodyPr wrap="square" lIns="0" tIns="0" rIns="0" bIns="0" rtlCol="0"/>
          <a:lstStyle/>
          <a:p>
            <a:pPr marL="12700" algn="ctr">
              <a:lnSpc>
                <a:spcPct val="100000"/>
              </a:lnSpc>
              <a:spcBef>
                <a:spcPts val="775"/>
              </a:spcBef>
            </a:pPr>
            <a:endParaRPr lang="ru-RU" sz="16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/>
            </a:endParaRPr>
          </a:p>
          <a:p>
            <a:pPr marL="12700" algn="ctr">
              <a:lnSpc>
                <a:spcPct val="100000"/>
              </a:lnSpc>
              <a:spcBef>
                <a:spcPts val="775"/>
              </a:spcBef>
            </a:pPr>
            <a:r>
              <a:rPr lang="ru-RU" sz="12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ФОРМА</a:t>
            </a:r>
            <a:r>
              <a:rPr lang="ru-RU" sz="1200" b="1" spc="-2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200" b="1" spc="-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КОРОТКОГО</a:t>
            </a:r>
            <a:r>
              <a:rPr lang="ru-RU" sz="1200" b="1" spc="-5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200" b="1" spc="-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ДЕЙСТВИЯ</a:t>
            </a:r>
            <a:endParaRPr lang="ru-RU" sz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/>
            </a:endParaRPr>
          </a:p>
          <a:p>
            <a:pPr marL="41910" algn="ctr">
              <a:lnSpc>
                <a:spcPct val="100000"/>
              </a:lnSpc>
              <a:spcBef>
                <a:spcPts val="675"/>
              </a:spcBef>
            </a:pPr>
            <a:r>
              <a:rPr lang="ru-RU" sz="1200" b="1" spc="-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50</a:t>
            </a:r>
            <a:r>
              <a:rPr lang="ru-RU" sz="1200" b="1" spc="-5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2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мг</a:t>
            </a:r>
            <a:endParaRPr lang="ru-RU" sz="12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6962990" y="1034796"/>
            <a:ext cx="3968591" cy="803275"/>
          </a:xfrm>
          <a:custGeom>
            <a:avLst/>
            <a:gdLst/>
            <a:ahLst/>
            <a:cxnLst/>
            <a:rect l="l" t="t" r="r" b="b"/>
            <a:pathLst>
              <a:path w="5291455" h="803275">
                <a:moveTo>
                  <a:pt x="5157470" y="0"/>
                </a:moveTo>
                <a:lnTo>
                  <a:pt x="133858" y="0"/>
                </a:lnTo>
                <a:lnTo>
                  <a:pt x="91548" y="6825"/>
                </a:lnTo>
                <a:lnTo>
                  <a:pt x="54803" y="25830"/>
                </a:lnTo>
                <a:lnTo>
                  <a:pt x="25827" y="54809"/>
                </a:lnTo>
                <a:lnTo>
                  <a:pt x="6824" y="91553"/>
                </a:lnTo>
                <a:lnTo>
                  <a:pt x="0" y="133857"/>
                </a:lnTo>
                <a:lnTo>
                  <a:pt x="0" y="669289"/>
                </a:lnTo>
                <a:lnTo>
                  <a:pt x="6824" y="711594"/>
                </a:lnTo>
                <a:lnTo>
                  <a:pt x="25827" y="748338"/>
                </a:lnTo>
                <a:lnTo>
                  <a:pt x="54803" y="777317"/>
                </a:lnTo>
                <a:lnTo>
                  <a:pt x="91548" y="796322"/>
                </a:lnTo>
                <a:lnTo>
                  <a:pt x="133858" y="803148"/>
                </a:lnTo>
                <a:lnTo>
                  <a:pt x="5157470" y="803148"/>
                </a:lnTo>
                <a:lnTo>
                  <a:pt x="5199774" y="796322"/>
                </a:lnTo>
                <a:lnTo>
                  <a:pt x="5236518" y="777317"/>
                </a:lnTo>
                <a:lnTo>
                  <a:pt x="5265497" y="748338"/>
                </a:lnTo>
                <a:lnTo>
                  <a:pt x="5284502" y="711594"/>
                </a:lnTo>
                <a:lnTo>
                  <a:pt x="5291328" y="669289"/>
                </a:lnTo>
                <a:lnTo>
                  <a:pt x="5291328" y="133857"/>
                </a:lnTo>
                <a:lnTo>
                  <a:pt x="5284502" y="91553"/>
                </a:lnTo>
                <a:lnTo>
                  <a:pt x="5265497" y="54809"/>
                </a:lnTo>
                <a:lnTo>
                  <a:pt x="5236518" y="25830"/>
                </a:lnTo>
                <a:lnTo>
                  <a:pt x="5199774" y="6825"/>
                </a:lnTo>
                <a:lnTo>
                  <a:pt x="5157470" y="0"/>
                </a:lnTo>
                <a:close/>
              </a:path>
            </a:pathLst>
          </a:custGeom>
          <a:solidFill>
            <a:srgbClr val="2D418D"/>
          </a:solidFill>
        </p:spPr>
        <p:txBody>
          <a:bodyPr wrap="square" lIns="0" tIns="0" rIns="0" bIns="0" rtlCol="0"/>
          <a:lstStyle/>
          <a:p>
            <a:pPr marL="12700" algn="ctr">
              <a:lnSpc>
                <a:spcPct val="100000"/>
              </a:lnSpc>
              <a:spcBef>
                <a:spcPts val="710"/>
              </a:spcBef>
            </a:pPr>
            <a:endParaRPr lang="ru-RU" sz="14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/>
            </a:endParaRPr>
          </a:p>
          <a:p>
            <a:pPr marL="12700" algn="ctr">
              <a:lnSpc>
                <a:spcPct val="100000"/>
              </a:lnSpc>
              <a:spcBef>
                <a:spcPts val="710"/>
              </a:spcBef>
            </a:pPr>
            <a:r>
              <a:rPr lang="ru-RU" sz="1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РЕТАРДНАЯ</a:t>
            </a:r>
            <a:r>
              <a:rPr lang="ru-RU" sz="1400" b="1" spc="-5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ФОРМА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/>
            </a:endParaRPr>
          </a:p>
          <a:p>
            <a:pPr marL="12700" algn="ctr">
              <a:lnSpc>
                <a:spcPct val="100000"/>
              </a:lnSpc>
              <a:spcBef>
                <a:spcPts val="615"/>
              </a:spcBef>
            </a:pPr>
            <a:r>
              <a:rPr lang="ru-RU" sz="1400" b="1" spc="-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50</a:t>
            </a:r>
            <a:r>
              <a:rPr lang="ru-RU" sz="1400" b="1" spc="-3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мг,</a:t>
            </a:r>
            <a:r>
              <a:rPr lang="ru-RU" sz="1400" b="1" spc="-2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400" b="1" spc="-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100</a:t>
            </a:r>
            <a:r>
              <a:rPr lang="ru-RU" sz="1400" b="1" spc="-3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мг, 150 мг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90" y="1183427"/>
            <a:ext cx="384081" cy="5060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680" y="1183427"/>
            <a:ext cx="384081" cy="5060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0836" y="2400517"/>
            <a:ext cx="1015074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7180" marR="106045" indent="-285115" algn="ctr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7180" algn="l"/>
                <a:tab pos="297815" algn="l"/>
              </a:tabLst>
            </a:pPr>
            <a:r>
              <a:rPr lang="ru-RU" sz="18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Эффективен</a:t>
            </a:r>
            <a:r>
              <a:rPr lang="ru-RU" sz="1800" b="1" spc="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8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при</a:t>
            </a: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800" b="1" spc="-5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ноцицептивной</a:t>
            </a:r>
            <a:r>
              <a:rPr lang="ru-RU" sz="1800" b="1" spc="2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800" b="1" spc="-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висцеральной,</a:t>
            </a:r>
            <a:r>
              <a:rPr lang="ru-RU" sz="1800" b="1" spc="1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800" b="1" spc="-5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нейропатической</a:t>
            </a:r>
            <a:r>
              <a:rPr lang="ru-RU" sz="1800" b="1" spc="5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800" b="1" spc="-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боли</a:t>
            </a:r>
            <a:r>
              <a:rPr lang="ru-RU" sz="1800" b="1" spc="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800" b="1" spc="-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и </a:t>
            </a:r>
            <a:r>
              <a:rPr lang="ru-RU" sz="1800" b="1" spc="-484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800" b="1" spc="-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боли,</a:t>
            </a:r>
            <a:r>
              <a:rPr lang="ru-RU" sz="1800" b="1" spc="1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800" b="1" spc="-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вызванной</a:t>
            </a:r>
            <a:r>
              <a:rPr lang="ru-RU" sz="1800" b="1" spc="1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800" b="1" spc="-1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воспалительным</a:t>
            </a:r>
            <a:r>
              <a:rPr lang="ru-RU" sz="1800" b="1" spc="2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800" b="1" spc="-1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процессом</a:t>
            </a:r>
            <a:endParaRPr lang="ru-RU" sz="1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/>
            </a:endParaRPr>
          </a:p>
          <a:p>
            <a:pPr marL="299085" indent="-287020" algn="ctr">
              <a:lnSpc>
                <a:spcPct val="100000"/>
              </a:lnSpc>
              <a:spcBef>
                <a:spcPts val="121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ru-RU" sz="1800" b="1" spc="-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Можно</a:t>
            </a:r>
            <a:r>
              <a:rPr lang="ru-RU" sz="1800" b="1" spc="4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8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назначать</a:t>
            </a:r>
            <a:r>
              <a:rPr lang="ru-RU" sz="1800" b="1" spc="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8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больным</a:t>
            </a:r>
            <a:r>
              <a:rPr lang="ru-RU" sz="1800" b="1" spc="1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800" b="1" spc="-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с</a:t>
            </a:r>
            <a:r>
              <a:rPr lang="ru-RU" sz="1800" b="1" spc="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800" b="1" spc="-1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когнитивными</a:t>
            </a:r>
            <a:r>
              <a:rPr lang="ru-RU" sz="1800" b="1" spc="3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800" b="1" spc="-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нарушениями,</a:t>
            </a:r>
            <a:r>
              <a:rPr lang="ru-RU" sz="1800" b="1" spc="2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800" b="1" spc="-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пациентам</a:t>
            </a:r>
            <a:r>
              <a:rPr lang="ru-RU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800" b="1" spc="-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65+</a:t>
            </a:r>
            <a:endParaRPr lang="ru-RU" sz="1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/>
            </a:endParaRPr>
          </a:p>
          <a:p>
            <a:pPr marL="302895" indent="-287020" algn="ctr">
              <a:lnSpc>
                <a:spcPct val="100000"/>
              </a:lnSpc>
              <a:spcBef>
                <a:spcPts val="1180"/>
              </a:spcBef>
              <a:buFont typeface="Arial MT"/>
              <a:buChar char="•"/>
              <a:tabLst>
                <a:tab pos="302895" algn="l"/>
                <a:tab pos="303530" algn="l"/>
              </a:tabLst>
            </a:pPr>
            <a:r>
              <a:rPr lang="ru-RU" sz="1800" b="1" spc="-1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Реже,</a:t>
            </a:r>
            <a:r>
              <a:rPr lang="ru-RU" sz="1800" b="1" spc="1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8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чем</a:t>
            </a:r>
            <a:r>
              <a:rPr lang="ru-RU" sz="1800" b="1" spc="1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800" b="1" spc="-1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другие</a:t>
            </a:r>
            <a:r>
              <a:rPr lang="ru-RU" sz="1800" b="1" spc="1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8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опиоиды</a:t>
            </a:r>
            <a:r>
              <a:rPr lang="ru-RU" sz="1800" b="1" spc="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800" b="1" spc="-1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вызывает</a:t>
            </a:r>
            <a:r>
              <a:rPr lang="ru-RU" sz="1800" b="1" spc="1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800" b="1" spc="-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запоры</a:t>
            </a:r>
            <a:endParaRPr lang="ru-RU" sz="1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820" y="3997054"/>
            <a:ext cx="4523517" cy="1915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1940" marR="5080" indent="-26987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81940" algn="l"/>
                <a:tab pos="282575" algn="l"/>
              </a:tabLst>
            </a:pPr>
            <a:r>
              <a:rPr lang="ru-RU" sz="16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Максимальная</a:t>
            </a:r>
            <a:r>
              <a:rPr lang="ru-RU" sz="1600" b="1" spc="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600" b="1" spc="-1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эффективная</a:t>
            </a:r>
            <a:r>
              <a:rPr lang="ru-RU" sz="1600" b="1" spc="1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6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концентрация</a:t>
            </a:r>
            <a:r>
              <a:rPr lang="ru-RU" sz="1600" b="1" spc="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6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600" b="1" spc="-1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крови</a:t>
            </a:r>
            <a:r>
              <a:rPr lang="ru-RU" sz="1600" b="1" spc="1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6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определяется</a:t>
            </a:r>
            <a:r>
              <a:rPr lang="ru-RU" sz="1600" b="1" spc="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6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через</a:t>
            </a:r>
            <a:r>
              <a:rPr lang="ru-RU" sz="1600" b="1" spc="1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6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1,25</a:t>
            </a:r>
            <a:r>
              <a:rPr lang="ru-RU" sz="1600" b="1" spc="1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6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час</a:t>
            </a:r>
            <a:r>
              <a:rPr lang="ru-RU" sz="1600" b="1" spc="1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600" b="1" spc="-1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после</a:t>
            </a:r>
            <a:r>
              <a:rPr lang="ru-RU" sz="1600" b="1" spc="2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600" b="1" spc="-1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приема </a:t>
            </a:r>
            <a:r>
              <a:rPr lang="ru-RU" sz="1600" b="1" spc="-484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600" b="1" spc="-1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внутрь</a:t>
            </a: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/>
            </a:endParaRPr>
          </a:p>
          <a:p>
            <a:pPr marL="281940" indent="-269875">
              <a:lnSpc>
                <a:spcPct val="100000"/>
              </a:lnSpc>
              <a:spcBef>
                <a:spcPts val="1295"/>
              </a:spcBef>
              <a:buFont typeface="Arial MT"/>
              <a:buChar char="•"/>
              <a:tabLst>
                <a:tab pos="281940" algn="l"/>
                <a:tab pos="282575" algn="l"/>
              </a:tabLst>
            </a:pPr>
            <a:r>
              <a:rPr lang="ru-RU" sz="16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Длительность</a:t>
            </a:r>
            <a:r>
              <a:rPr lang="ru-RU" sz="1600" b="1" spc="2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600" b="1" spc="-1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действия</a:t>
            </a:r>
            <a:r>
              <a:rPr lang="ru-RU" sz="1600" b="1" spc="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6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4-6 часов</a:t>
            </a: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/>
            </a:endParaRPr>
          </a:p>
          <a:p>
            <a:pPr marL="309245" indent="-287020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309245" algn="l"/>
                <a:tab pos="309880" algn="l"/>
              </a:tabLst>
            </a:pPr>
            <a:r>
              <a:rPr lang="ru-RU" sz="16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Начальная доза</a:t>
            </a:r>
            <a:r>
              <a:rPr lang="ru-RU" sz="1600" b="1" spc="1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6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50</a:t>
            </a:r>
            <a:r>
              <a:rPr lang="ru-RU" sz="1600" b="1" spc="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6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-100</a:t>
            </a:r>
            <a:r>
              <a:rPr lang="ru-RU" sz="1600" b="1" spc="1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6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мг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6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4-6</a:t>
            </a:r>
            <a:r>
              <a:rPr lang="ru-RU" sz="1600" b="1" spc="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6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раза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6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в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600" b="1" spc="-1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сутки</a:t>
            </a: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50121" y="4277899"/>
            <a:ext cx="46439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2575" marR="5080" indent="-27051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83210" algn="l"/>
              </a:tabLst>
            </a:pPr>
            <a:r>
              <a:rPr lang="ru-RU" sz="16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Максимальная </a:t>
            </a:r>
            <a:r>
              <a:rPr lang="ru-RU" sz="1600" b="1" spc="-1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эффективная </a:t>
            </a:r>
            <a:r>
              <a:rPr lang="ru-RU" sz="16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концентрация в </a:t>
            </a:r>
            <a:r>
              <a:rPr lang="ru-RU" sz="1600" b="1" spc="-484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600" b="1" spc="-1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крови фиксируется </a:t>
            </a:r>
            <a:r>
              <a:rPr lang="ru-RU" sz="16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в интервале между 3 и 6 </a:t>
            </a:r>
            <a:r>
              <a:rPr lang="ru-RU" sz="1600" b="1" spc="-484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6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часами</a:t>
            </a:r>
            <a:r>
              <a:rPr lang="ru-RU" sz="1600" b="1" spc="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600" b="1" spc="-1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после</a:t>
            </a:r>
            <a:r>
              <a:rPr lang="ru-RU" sz="1600" b="1" spc="1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600" b="1" spc="-1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приема</a:t>
            </a:r>
            <a:r>
              <a:rPr lang="ru-RU" sz="16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600" b="1" spc="-1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внутрь</a:t>
            </a: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/>
            </a:endParaRPr>
          </a:p>
          <a:p>
            <a:pPr marL="292100" indent="-270510">
              <a:lnSpc>
                <a:spcPct val="100000"/>
              </a:lnSpc>
              <a:spcBef>
                <a:spcPts val="1185"/>
              </a:spcBef>
              <a:buFont typeface="Arial MT"/>
              <a:buChar char="•"/>
              <a:tabLst>
                <a:tab pos="292100" algn="l"/>
                <a:tab pos="292735" algn="l"/>
              </a:tabLst>
            </a:pPr>
            <a:r>
              <a:rPr lang="ru-RU" sz="16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Длительность</a:t>
            </a:r>
            <a:r>
              <a:rPr lang="ru-RU" sz="1600" b="1" spc="2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600" b="1" spc="-1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действия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6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12</a:t>
            </a:r>
            <a:r>
              <a:rPr lang="ru-RU" sz="1600" b="1" spc="-1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 </a:t>
            </a:r>
            <a:r>
              <a:rPr lang="ru-RU" sz="16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/>
              </a:rPr>
              <a:t>часов</a:t>
            </a: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492" y="223641"/>
            <a:ext cx="615614" cy="609653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3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670560" cy="464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58230"/>
            <a:ext cx="12192000" cy="609600"/>
          </a:xfrm>
        </p:spPr>
        <p:txBody>
          <a:bodyPr anchor="ctr">
            <a:normAutofit/>
          </a:bodyPr>
          <a:lstStyle/>
          <a:p>
            <a:endParaRPr lang="ru-RU" sz="1100" dirty="0"/>
          </a:p>
          <a:p>
            <a:pPr>
              <a:buNone/>
            </a:pPr>
            <a:endParaRPr lang="en-GB" sz="11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33600" y="0"/>
            <a:ext cx="6553200" cy="620688"/>
          </a:xfrm>
        </p:spPr>
        <p:txBody>
          <a:bodyPr vert="horz">
            <a:normAutofit/>
          </a:bodyPr>
          <a:lstStyle/>
          <a:p>
            <a:pPr algn="ctr"/>
            <a:r>
              <a:rPr lang="ru-RU" sz="32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Трамадол</a:t>
            </a:r>
            <a:r>
              <a:rPr lang="ru-RU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vs.</a:t>
            </a:r>
            <a:r>
              <a:rPr lang="ru-RU" sz="32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Тапентадол</a:t>
            </a:r>
            <a:endParaRPr lang="ru-RU" sz="32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78094" y="620688"/>
          <a:ext cx="10849510" cy="565663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19591"/>
                <a:gridCol w="2527583"/>
                <a:gridCol w="2219630"/>
                <a:gridCol w="3582706"/>
              </a:tblGrid>
              <a:tr h="3436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ru-RU" sz="1050" b="1" dirty="0">
                        <a:solidFill>
                          <a:srgbClr val="54585A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ТРАМАДОЛ</a:t>
                      </a:r>
                      <a:endParaRPr lang="ru-RU" sz="1400" b="1" dirty="0">
                        <a:solidFill>
                          <a:srgbClr val="54585A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ТАПЕНТАДОЛ</a:t>
                      </a:r>
                      <a:endParaRPr lang="ru-RU" sz="1400" b="1" dirty="0">
                        <a:solidFill>
                          <a:srgbClr val="54585A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Комментарий</a:t>
                      </a:r>
                    </a:p>
                  </a:txBody>
                  <a:tcPr anchor="ctr"/>
                </a:tc>
              </a:tr>
              <a:tr h="104057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ru-RU" sz="1050" b="1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Активность исходной молекулы</a:t>
                      </a:r>
                      <a:endParaRPr lang="ru-RU" sz="1050" b="1" i="0" dirty="0">
                        <a:solidFill>
                          <a:srgbClr val="54585A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Пролекарство</a:t>
                      </a:r>
                      <a:r>
                        <a:rPr lang="ru-RU" sz="14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активный метаболит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</a:t>
                      </a:r>
                      <a:r>
                        <a:rPr lang="ru-RU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О-</a:t>
                      </a:r>
                      <a:r>
                        <a:rPr lang="ru-RU" sz="1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десметилтрамадол</a:t>
                      </a:r>
                      <a:r>
                        <a:rPr lang="ru-RU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lang="ru-RU" sz="1400" b="1" baseline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 более высокой активностью</a:t>
                      </a:r>
                      <a:endParaRPr lang="ru-RU" sz="1400" b="1" dirty="0">
                        <a:solidFill>
                          <a:srgbClr val="54585A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Лекарство,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</a:t>
                      </a:r>
                      <a:r>
                        <a:rPr lang="ru-RU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ет активных</a:t>
                      </a:r>
                      <a:r>
                        <a:rPr lang="ru-RU" sz="14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метаболитов</a:t>
                      </a:r>
                      <a:endParaRPr lang="ru-RU" sz="1400" b="1" dirty="0">
                        <a:solidFill>
                          <a:srgbClr val="54585A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 </a:t>
                      </a:r>
                      <a:r>
                        <a:rPr lang="ru-RU" sz="1200" b="1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тапентадола</a:t>
                      </a:r>
                      <a:r>
                        <a:rPr lang="ru-RU" sz="12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2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более предсказуемая ФК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2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нет риска кумуляции</a:t>
                      </a:r>
                      <a:endParaRPr lang="ru-RU" sz="1200" b="1" dirty="0">
                        <a:solidFill>
                          <a:srgbClr val="54585A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  <a:tr h="99829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ru-RU" sz="1050" b="1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Метаболизм</a:t>
                      </a:r>
                      <a:r>
                        <a:rPr lang="ru-RU" sz="1050" b="1" i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ru-RU" sz="1050" b="1" i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(основной путь)</a:t>
                      </a:r>
                      <a:endParaRPr lang="ru-RU" sz="1050" b="1" i="0" dirty="0">
                        <a:solidFill>
                          <a:srgbClr val="54585A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Окисление:</a:t>
                      </a:r>
                      <a:r>
                        <a:rPr lang="ru-RU" sz="14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u="sng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CY</a:t>
                      </a:r>
                      <a:r>
                        <a:rPr lang="ru-RU" sz="1400" b="1" u="sng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Р2</a:t>
                      </a:r>
                      <a:r>
                        <a:rPr lang="en-US" sz="1400" b="1" u="sng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D6</a:t>
                      </a:r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400" b="1" u="none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CY</a:t>
                      </a:r>
                      <a:r>
                        <a:rPr lang="ru-RU" sz="1400" b="1" u="none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</a:t>
                      </a:r>
                      <a:r>
                        <a:rPr lang="en-US" sz="1400" b="1" u="none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3A4, CY</a:t>
                      </a:r>
                      <a:r>
                        <a:rPr lang="ru-RU" sz="1400" b="1" u="none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Р2</a:t>
                      </a:r>
                      <a:r>
                        <a:rPr lang="en-US" sz="1400" b="1" u="none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B6</a:t>
                      </a:r>
                      <a:endParaRPr lang="ru-RU" sz="1400" b="1" u="none" dirty="0">
                        <a:solidFill>
                          <a:srgbClr val="54585A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Глюкуронизация</a:t>
                      </a:r>
                      <a:r>
                        <a:rPr lang="ru-RU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u="none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UGT1A6</a:t>
                      </a:r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UGT1A</a:t>
                      </a:r>
                      <a:r>
                        <a:rPr lang="ru-RU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UGT2B7</a:t>
                      </a:r>
                      <a:endParaRPr lang="ru-RU" sz="1400" b="1" dirty="0">
                        <a:solidFill>
                          <a:srgbClr val="54585A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У </a:t>
                      </a:r>
                      <a:r>
                        <a:rPr lang="ru-RU" sz="1200" b="1" kern="12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тапентадола</a:t>
                      </a: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: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меньше риск лек. взаимодействий</a:t>
                      </a:r>
                      <a:endParaRPr lang="en-US" sz="1200" b="1" kern="12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нет влияния полиморфизма </a:t>
                      </a:r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CYP2D6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anchor="ctr"/>
                </a:tc>
              </a:tr>
              <a:tr h="60170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ru-RU" sz="1050" b="1" i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Аффинитет к µ-опиоидным рецепторам</a:t>
                      </a:r>
                      <a:endParaRPr lang="ru-RU" sz="1050" b="1" i="0" dirty="0">
                        <a:solidFill>
                          <a:srgbClr val="54585A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 </a:t>
                      </a:r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r>
                        <a:rPr lang="ru-RU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000 раз слабее морфина</a:t>
                      </a:r>
                      <a:endParaRPr lang="ru-RU" sz="1400" b="1" dirty="0">
                        <a:solidFill>
                          <a:srgbClr val="54585A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 50</a:t>
                      </a:r>
                      <a:r>
                        <a:rPr lang="ru-RU" sz="14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раз слабее морфина</a:t>
                      </a:r>
                      <a:endParaRPr lang="ru-RU" sz="1400" b="1" dirty="0">
                        <a:solidFill>
                          <a:srgbClr val="54585A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У </a:t>
                      </a:r>
                      <a:r>
                        <a:rPr lang="ru-RU" sz="1200" b="1" kern="12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тапентадола</a:t>
                      </a: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выше сродство</a:t>
                      </a:r>
                    </a:p>
                  </a:txBody>
                  <a:tcPr anchor="ctr"/>
                </a:tc>
              </a:tr>
              <a:tr h="6572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b="1" i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Анальгетический потенциал (</a:t>
                      </a:r>
                      <a:r>
                        <a:rPr lang="en-US" sz="1050" b="1" i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vs. </a:t>
                      </a:r>
                      <a:r>
                        <a:rPr lang="ru-RU" sz="1050" b="1" i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морфин </a:t>
                      </a:r>
                      <a:r>
                        <a:rPr lang="en-US" sz="1050" b="1" i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per </a:t>
                      </a:r>
                      <a:r>
                        <a:rPr lang="en-US" sz="1050" b="1" i="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os</a:t>
                      </a:r>
                      <a:r>
                        <a:rPr lang="ru-RU" sz="1050" b="1" i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lang="ru-RU" sz="1050" b="1" i="0" dirty="0">
                        <a:solidFill>
                          <a:srgbClr val="54585A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10-11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: 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2,5-3,0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: 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У </a:t>
                      </a:r>
                      <a:r>
                        <a:rPr lang="ru-RU" sz="1200" b="1" kern="12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тапентадола</a:t>
                      </a: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выше активность</a:t>
                      </a:r>
                    </a:p>
                  </a:txBody>
                  <a:tcPr anchor="ctr"/>
                </a:tc>
              </a:tr>
              <a:tr h="65720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ru-RU" sz="1050" b="1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Блокада</a:t>
                      </a:r>
                      <a:r>
                        <a:rPr lang="ru-RU" sz="1050" b="1" i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обратного захвата моноаминов</a:t>
                      </a:r>
                      <a:endParaRPr lang="ru-RU" sz="1050" b="1" i="0" dirty="0">
                        <a:solidFill>
                          <a:srgbClr val="54585A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Норадреналин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Серотонин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Норадреналин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У </a:t>
                      </a:r>
                      <a:r>
                        <a:rPr lang="ru-RU" sz="1200" b="1" kern="12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тапентадола</a:t>
                      </a: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минимизирован риск серотониновых НЯ и лек. взаимодействий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anchor="ctr"/>
                </a:tc>
              </a:tr>
              <a:tr h="6572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Показания к применению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Боль умеренной интенсивности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Боль умеренной и сильной интенсивности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kern="12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Тапентадол</a:t>
                      </a: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может применяться на 2 и 3 ступенях лестницы обезболивания ВОЗ</a:t>
                      </a:r>
                    </a:p>
                  </a:txBody>
                  <a:tcPr anchor="ctr"/>
                </a:tc>
              </a:tr>
              <a:tr h="508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Рецептурный бланк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148-1/у-88</a:t>
                      </a:r>
                      <a:endParaRPr lang="ru-RU" sz="1400" b="1" baseline="30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Раздел </a:t>
                      </a:r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IV</a:t>
                      </a:r>
                      <a:r>
                        <a:rPr lang="ru-RU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в приказе МЗ РФ от 22</a:t>
                      </a:r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.04.</a:t>
                      </a:r>
                      <a:r>
                        <a:rPr lang="ru-RU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2014 г. N183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70560" cy="464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9CCA6E0-926C-4CE4-F765-E6244FE778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73" t="26614" b="11373"/>
          <a:stretch/>
        </p:blipFill>
        <p:spPr>
          <a:xfrm>
            <a:off x="721985" y="2520171"/>
            <a:ext cx="10582147" cy="39405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2C2F54C-B62E-FAC8-F317-07FE7EEFCE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8" t="12133" r="22830" b="11465"/>
          <a:stretch/>
        </p:blipFill>
        <p:spPr>
          <a:xfrm>
            <a:off x="8974495" y="397239"/>
            <a:ext cx="2113009" cy="201117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2C2032E-B948-9A45-9501-8F28E7EC3B9C}"/>
              </a:ext>
            </a:extLst>
          </p:cNvPr>
          <p:cNvSpPr/>
          <p:nvPr/>
        </p:nvSpPr>
        <p:spPr>
          <a:xfrm>
            <a:off x="721986" y="1115060"/>
            <a:ext cx="2004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>
                <a:solidFill>
                  <a:srgbClr val="4CBBC6"/>
                </a:solidFill>
              </a:rPr>
              <a:t>ЛП-№(001039)-(РГ-</a:t>
            </a:r>
            <a:r>
              <a:rPr lang="en-US" sz="1400">
                <a:solidFill>
                  <a:srgbClr val="4CBBC6"/>
                </a:solidFill>
              </a:rPr>
              <a:t>RU)</a:t>
            </a:r>
            <a:r>
              <a:rPr lang="ru-RU" sz="1400">
                <a:solidFill>
                  <a:srgbClr val="4CBBC6"/>
                </a:solidFill>
              </a:rPr>
              <a:t> от 19.07.2022</a:t>
            </a:r>
          </a:p>
        </p:txBody>
      </p:sp>
      <p:sp>
        <p:nvSpPr>
          <p:cNvPr id="2" name="Объект 6">
            <a:extLst>
              <a:ext uri="{FF2B5EF4-FFF2-40B4-BE49-F238E27FC236}">
                <a16:creationId xmlns:a16="http://schemas.microsoft.com/office/drawing/2014/main" xmlns="" id="{EA58538C-3754-188D-1EE5-55E8D4B5C71E}"/>
              </a:ext>
            </a:extLst>
          </p:cNvPr>
          <p:cNvSpPr txBox="1">
            <a:spLocks/>
          </p:cNvSpPr>
          <p:nvPr/>
        </p:nvSpPr>
        <p:spPr>
          <a:xfrm>
            <a:off x="3373832" y="616799"/>
            <a:ext cx="4952986" cy="1662364"/>
          </a:xfrm>
          <a:prstGeom prst="rect">
            <a:avLst/>
          </a:prstGeom>
          <a:ln>
            <a:noFill/>
            <a:prstDash val="sysDot"/>
          </a:ln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МНН: 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</a:rPr>
              <a:t>Тирозил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D-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</a:rPr>
              <a:t>аргинил-фенилаланил-глицин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амида           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ЛЕКАРСТВЕННАЯ ФОРМА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: Раствор для подкожного введения, 4 мг/мл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Фармакотерапевтическая группа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: прочие анальгетики и антипиретики 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cs typeface="Calibri" panose="020F0502020204030204"/>
              </a:rPr>
              <a:t>                                                                                                                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Код АТХ: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N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02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BG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Особые меры предосторожности при хранении: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хранить и перевозить в холодильнике (2-8 °С) в оригинальной пачке. Не замораживать.                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Срок годности: 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2 года</a:t>
            </a:r>
            <a:endParaRPr lang="ru-RU" sz="1200" dirty="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BE1168F-D639-9D84-0A0D-7C502F6B893E}"/>
              </a:ext>
            </a:extLst>
          </p:cNvPr>
          <p:cNvSpPr/>
          <p:nvPr/>
        </p:nvSpPr>
        <p:spPr>
          <a:xfrm>
            <a:off x="6743677" y="2925729"/>
            <a:ext cx="4461636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ru-RU" sz="2000" b="1">
                <a:solidFill>
                  <a:srgbClr val="4CBBC6"/>
                </a:solidFill>
                <a:ea typeface="+mn-lt"/>
                <a:cs typeface="+mn-lt"/>
              </a:rPr>
              <a:t>активирует </a:t>
            </a:r>
            <a:r>
              <a:rPr lang="ru-RU" sz="2000" b="1" err="1">
                <a:solidFill>
                  <a:srgbClr val="4CBBC6"/>
                </a:solidFill>
                <a:ea typeface="+mn-lt"/>
                <a:cs typeface="+mn-lt"/>
              </a:rPr>
              <a:t>антиноцицептивную</a:t>
            </a:r>
            <a:r>
              <a:rPr lang="ru-RU" sz="2000" b="1">
                <a:solidFill>
                  <a:srgbClr val="4CBBC6"/>
                </a:solidFill>
                <a:ea typeface="+mn-lt"/>
                <a:cs typeface="+mn-lt"/>
              </a:rPr>
              <a:t> систему (через торможение кальциевых каналов) 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ru-RU">
                <a:ea typeface="+mn-lt"/>
                <a:cs typeface="+mn-lt"/>
              </a:rPr>
              <a:t>и, таким образом, нарушает межнейронную передачу болевых импульсов на различных уровнях ЦНС, 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ru-RU">
                <a:ea typeface="+mn-lt"/>
                <a:cs typeface="+mn-lt"/>
              </a:rPr>
              <a:t>а также изменяет интенсивность восприятия боли, воздействуя на высшие отделы головного мозга.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55E0BBB-8DC7-02EA-D3CC-1308AEC6CF0F}"/>
              </a:ext>
            </a:extLst>
          </p:cNvPr>
          <p:cNvSpPr/>
          <p:nvPr/>
        </p:nvSpPr>
        <p:spPr>
          <a:xfrm>
            <a:off x="1218728" y="2777707"/>
            <a:ext cx="5249323" cy="369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ru-RU" sz="2000" b="1" dirty="0">
                <a:solidFill>
                  <a:srgbClr val="4CBBC6"/>
                </a:solidFill>
                <a:ea typeface="+mn-lt"/>
                <a:cs typeface="+mn-lt"/>
              </a:rPr>
              <a:t>высокоспецифичный </a:t>
            </a:r>
            <a:r>
              <a:rPr lang="ru-RU" sz="2000" b="1" dirty="0" err="1">
                <a:ea typeface="+mn-lt"/>
                <a:cs typeface="+mn-lt"/>
              </a:rPr>
              <a:t>агонист</a:t>
            </a:r>
            <a:r>
              <a:rPr lang="ru-RU" sz="2000" b="1" dirty="0">
                <a:ea typeface="+mn-lt"/>
                <a:cs typeface="+mn-lt"/>
              </a:rPr>
              <a:t> µ1-опиоидных рецепторов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ru-RU" dirty="0">
                <a:ea typeface="+mn-lt"/>
                <a:cs typeface="+mn-lt"/>
              </a:rPr>
              <a:t>Практически не взаимодействует с остальными </a:t>
            </a:r>
            <a:r>
              <a:rPr lang="ru-RU" dirty="0" err="1">
                <a:ea typeface="+mn-lt"/>
                <a:cs typeface="+mn-lt"/>
              </a:rPr>
              <a:t>опиоидными</a:t>
            </a:r>
            <a:r>
              <a:rPr lang="ru-RU" dirty="0">
                <a:ea typeface="+mn-lt"/>
                <a:cs typeface="+mn-lt"/>
              </a:rPr>
              <a:t> рецепторами: взаимодействие с </a:t>
            </a:r>
            <a:r>
              <a:rPr lang="ru-RU" dirty="0" err="1">
                <a:ea typeface="+mn-lt"/>
                <a:cs typeface="+mn-lt"/>
              </a:rPr>
              <a:t>δ-рецепторами </a:t>
            </a:r>
            <a:r>
              <a:rPr lang="ru-RU" dirty="0">
                <a:ea typeface="+mn-lt"/>
                <a:cs typeface="+mn-lt"/>
              </a:rPr>
              <a:t>на 3 порядка ниже, чем с </a:t>
            </a:r>
            <a:r>
              <a:rPr lang="ru-RU" dirty="0" err="1">
                <a:ea typeface="+mn-lt"/>
                <a:cs typeface="+mn-lt"/>
              </a:rPr>
              <a:t>µ-опиоидными</a:t>
            </a:r>
            <a:r>
              <a:rPr lang="ru-RU" dirty="0">
                <a:ea typeface="+mn-lt"/>
                <a:cs typeface="+mn-lt"/>
              </a:rPr>
              <a:t> рецепторами, с остальными рецепторами взаимодействие не определяется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ru-RU" dirty="0">
                <a:ea typeface="+mn-lt"/>
                <a:cs typeface="+mn-lt"/>
              </a:rPr>
              <a:t>Взаимодействует как с периферическими,                 так и центральными рецепторами, однако преимущественно действует на спинальном уровне.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3C00A55-96D6-6C67-D50F-806CB8BA50C2}"/>
              </a:ext>
            </a:extLst>
          </p:cNvPr>
          <p:cNvSpPr/>
          <p:nvPr/>
        </p:nvSpPr>
        <p:spPr>
          <a:xfrm>
            <a:off x="721985" y="3072984"/>
            <a:ext cx="496743" cy="356016"/>
          </a:xfrm>
          <a:prstGeom prst="rect">
            <a:avLst/>
          </a:prstGeom>
          <a:solidFill>
            <a:srgbClr val="4C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71D579B-C976-5534-F7A3-5FC1244F915A}"/>
              </a:ext>
            </a:extLst>
          </p:cNvPr>
          <p:cNvSpPr/>
          <p:nvPr/>
        </p:nvSpPr>
        <p:spPr>
          <a:xfrm>
            <a:off x="10807389" y="2977387"/>
            <a:ext cx="496743" cy="356016"/>
          </a:xfrm>
          <a:prstGeom prst="rect">
            <a:avLst/>
          </a:prstGeom>
          <a:solidFill>
            <a:srgbClr val="4C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70560" cy="4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02312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58230"/>
            <a:ext cx="12192000" cy="609600"/>
          </a:xfrm>
        </p:spPr>
        <p:txBody>
          <a:bodyPr anchor="ctr">
            <a:normAutofit/>
          </a:bodyPr>
          <a:lstStyle/>
          <a:p>
            <a:endParaRPr lang="ru-RU" sz="1100" dirty="0"/>
          </a:p>
          <a:p>
            <a:pPr>
              <a:buNone/>
            </a:pPr>
            <a:endParaRPr lang="en-GB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660971" y="195209"/>
            <a:ext cx="108700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Приложение Г5.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Адъювантные</a:t>
            </a: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анальгетики и средства для симптоматической терапии</a:t>
            </a:r>
          </a:p>
        </p:txBody>
      </p:sp>
      <p:sp>
        <p:nvSpPr>
          <p:cNvPr id="5" name="Объект 1"/>
          <p:cNvSpPr txBox="1"/>
          <p:nvPr/>
        </p:nvSpPr>
        <p:spPr>
          <a:xfrm>
            <a:off x="277318" y="1664444"/>
            <a:ext cx="4167265" cy="4161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Глюкокортикостероиды</a:t>
            </a:r>
            <a:endParaRPr lang="ru-RU" sz="1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Дексаметазон 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Преднизолон 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Антидепрессанты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Амитриптилин 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Имипрамин 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ru-RU" sz="1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Венлафаксин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ru-RU" sz="1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Дулоксетин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Антиконвульсанты (противоэпилептические ср-ва)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</a:t>
            </a:r>
            <a:r>
              <a:rPr lang="ru-RU" sz="1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Габапентин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ru-RU" sz="1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Прегабалин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</a:t>
            </a:r>
            <a:r>
              <a:rPr lang="ru-RU" sz="1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Карбамазепин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Клоназепам 		</a:t>
            </a:r>
          </a:p>
          <a:p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398903" y="1516596"/>
            <a:ext cx="3450554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Агонист центральных α2-адренорецепторов и I1-имидазолиновых рецепторов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 </a:t>
            </a:r>
            <a:r>
              <a:rPr lang="ru-RU" sz="1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Клонидин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		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Местный анестетик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Лидокаин	</a:t>
            </a:r>
          </a:p>
          <a:p>
            <a:pPr marL="0" indent="0">
              <a:buNone/>
            </a:pPr>
            <a:r>
              <a:rPr lang="ru-RU" sz="1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Анксиолитики</a:t>
            </a: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(транквилизаторы)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 Диазепам 		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 </a:t>
            </a:r>
            <a:r>
              <a:rPr lang="ru-RU" sz="1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Бромдигидрохлорфенилбензодиазепин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		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Нейролептики (антипсихотические средства)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Галоперидол 		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 </a:t>
            </a:r>
            <a:r>
              <a:rPr lang="ru-RU" sz="1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Хлорпротиксен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		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Миорелаксанты центрального действия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 Тизанидин   		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Толперизон 	</a:t>
            </a:r>
          </a:p>
        </p:txBody>
      </p:sp>
      <p:sp>
        <p:nvSpPr>
          <p:cNvPr id="8" name="Содержимое 5"/>
          <p:cNvSpPr txBox="1"/>
          <p:nvPr/>
        </p:nvSpPr>
        <p:spPr>
          <a:xfrm>
            <a:off x="8335463" y="1516596"/>
            <a:ext cx="3450555" cy="4308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Антагонисты 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H1-</a:t>
            </a:r>
            <a:r>
              <a:rPr lang="ru-RU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гистаминовых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рецепторов</a:t>
            </a:r>
          </a:p>
          <a:p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 </a:t>
            </a:r>
            <a:r>
              <a:rPr lang="ru-RU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Дифенгидрамин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</a:p>
          <a:p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Хлоропирамин  		</a:t>
            </a:r>
          </a:p>
          <a:p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 </a:t>
            </a:r>
            <a:r>
              <a:rPr lang="ru-RU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Клемастин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		</a:t>
            </a:r>
          </a:p>
          <a:p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Антагонисты 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H2-</a:t>
            </a:r>
            <a:r>
              <a:rPr lang="ru-RU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гистаминовых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рецепторов</a:t>
            </a:r>
          </a:p>
          <a:p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22 Ранитидин 		</a:t>
            </a:r>
          </a:p>
          <a:p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 Фамотидин	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Ингибиторы протонной помпы</a:t>
            </a:r>
          </a:p>
          <a:p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</a:t>
            </a:r>
            <a:r>
              <a:rPr lang="ru-RU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Омепразол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</a:p>
          <a:p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 </a:t>
            </a:r>
            <a:r>
              <a:rPr lang="ru-RU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Эзомепразол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</a:p>
          <a:p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Спазмолитики</a:t>
            </a:r>
          </a:p>
          <a:p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 </a:t>
            </a:r>
            <a:r>
              <a:rPr lang="ru-RU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Дротаверин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</a:p>
          <a:p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 </a:t>
            </a:r>
            <a:r>
              <a:rPr lang="ru-RU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Гиосцина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бутилбромид</a:t>
            </a:r>
            <a:r>
              <a:rPr lang="ru-RU" dirty="0"/>
              <a:t>	</a:t>
            </a:r>
          </a:p>
        </p:txBody>
      </p:sp>
      <p:pic>
        <p:nvPicPr>
          <p:cNvPr id="9" name="Picture 3" descr="https://lungdiseasenews.com/wp-content/uploads/2015/02/astrazeneca-1024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1959" y="0"/>
            <a:ext cx="500041" cy="500042"/>
          </a:xfrm>
          <a:prstGeom prst="rect">
            <a:avLst/>
          </a:prstGeom>
          <a:noFill/>
        </p:spPr>
      </p:pic>
      <p:pic>
        <p:nvPicPr>
          <p:cNvPr id="10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70560" cy="464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07"/>
            <a:ext cx="12157493" cy="1505309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/>
                <a:cs typeface="Calibri" panose="020F0502020204030204"/>
              </a:rPr>
              <a:t>            Положение </a:t>
            </a:r>
            <a:r>
              <a:rPr lang="ru-RU" sz="1800" dirty="0">
                <a:latin typeface="Times New Roman" panose="02020603050405020304"/>
                <a:cs typeface="Calibri" panose="020F0502020204030204"/>
              </a:rPr>
              <a:t>об организации оказания паллиативной медицинской помощи и порядок взаимодействия медицинских организаций, организаций социального обслуживания и общественных объединений, иных некоммерческих организаций, осуществляющих свою деятельность в сфере охраны здоровья (Приказ Минздрава России </a:t>
            </a:r>
            <a:r>
              <a:rPr lang="ru-RU" sz="1800" dirty="0" smtClean="0">
                <a:latin typeface="Times New Roman" panose="02020603050405020304"/>
                <a:cs typeface="Calibri" panose="020F0502020204030204"/>
              </a:rPr>
              <a:t>№208н</a:t>
            </a:r>
            <a:r>
              <a:rPr lang="ru-RU" sz="1800" dirty="0">
                <a:latin typeface="Times New Roman" panose="02020603050405020304"/>
                <a:cs typeface="Calibri" panose="020F0502020204030204"/>
              </a:rPr>
              <a:t>, Минтруда России </a:t>
            </a:r>
            <a:r>
              <a:rPr lang="ru-RU" sz="1800" dirty="0" smtClean="0">
                <a:latin typeface="Times New Roman" panose="02020603050405020304"/>
                <a:cs typeface="Calibri" panose="020F0502020204030204"/>
              </a:rPr>
              <a:t>№243н </a:t>
            </a:r>
            <a:r>
              <a:rPr lang="ru-RU" sz="1800" dirty="0">
                <a:latin typeface="Times New Roman" panose="02020603050405020304"/>
                <a:cs typeface="Calibri" panose="020F0502020204030204"/>
              </a:rPr>
              <a:t>от </a:t>
            </a:r>
            <a:r>
              <a:rPr lang="ru-RU" sz="1800" dirty="0" smtClean="0">
                <a:latin typeface="Times New Roman" panose="02020603050405020304"/>
                <a:cs typeface="Calibri" panose="020F0502020204030204"/>
              </a:rPr>
              <a:t>14.05.2025)</a:t>
            </a:r>
            <a:endParaRPr lang="ru-RU" sz="1800" dirty="0">
              <a:latin typeface="Times New Roman" panose="02020603050405020304"/>
              <a:cs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7523" y="1558148"/>
            <a:ext cx="11547892" cy="439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/>
                <a:cs typeface="Calibri" panose="020F0502020204030204"/>
              </a:rPr>
              <a:t>Паллиативная медицинская помощь</a:t>
            </a:r>
            <a:endParaRPr lang="ru-RU"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2492" y="2209981"/>
            <a:ext cx="5371377" cy="500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/>
                <a:cs typeface="Calibri" panose="020F0502020204030204"/>
              </a:rPr>
              <a:t>Первичная</a:t>
            </a:r>
            <a:endParaRPr lang="ru-RU"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13897" y="2206207"/>
            <a:ext cx="5842956" cy="500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/>
                <a:cs typeface="Calibri" panose="020F0502020204030204"/>
              </a:rPr>
              <a:t>Специализированная</a:t>
            </a:r>
            <a:endParaRPr lang="ru-RU"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49361" y="3047820"/>
            <a:ext cx="2725944" cy="2225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/>
                <a:cs typeface="Calibri" panose="020F0502020204030204"/>
              </a:rPr>
              <a:t>Врачебная (врачи-терапевты участковые, врачи общей практики(семейные врачи), врачи-специалисты</a:t>
            </a:r>
            <a:endParaRPr lang="ru-RU" sz="1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7906" y="3044048"/>
            <a:ext cx="2380889" cy="2225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/>
                <a:cs typeface="Calibri" panose="020F0502020204030204"/>
              </a:rPr>
              <a:t>Доврачебная (медицинские работники со средним образованием)</a:t>
            </a:r>
            <a:endParaRPr lang="ru-RU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334445" y="3079629"/>
            <a:ext cx="1725283" cy="2216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/>
                <a:cs typeface="Calibri" panose="020F0502020204030204"/>
              </a:rPr>
              <a:t>Стационарно (Отделение ПМП, хоспис, отделение СУ, дом СУ, респираторный центр</a:t>
            </a:r>
            <a:endParaRPr lang="ru-RU" sz="1600" dirty="0">
              <a:latin typeface="Times New Roman" panose="02020603050405020304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362591" y="3075857"/>
            <a:ext cx="1874807" cy="2191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/>
                <a:cs typeface="Calibri" panose="020F0502020204030204"/>
              </a:rPr>
              <a:t>Дневной стационар (на базе медицинской организации)</a:t>
            </a:r>
            <a:endParaRPr lang="ru-RU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18209" y="3072082"/>
            <a:ext cx="1966823" cy="2225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/>
                <a:cs typeface="Calibri" panose="020F0502020204030204"/>
              </a:rPr>
              <a:t>Амбулаторно (кабинет ПМП, отделение выездной патронажной ПМП)</a:t>
            </a:r>
            <a:endParaRPr lang="ru-RU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8241" y="5414693"/>
            <a:ext cx="5371380" cy="1216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/>
                <a:cs typeface="Calibri" panose="020F0502020204030204"/>
              </a:rPr>
              <a:t>Амбулаторно, в том числе на дому при вызове медицинского работника и при осуществлении медицинского патронажа</a:t>
            </a:r>
            <a:endParaRPr lang="ru-RU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2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143" y="120770"/>
            <a:ext cx="560717" cy="4658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58230"/>
            <a:ext cx="12192000" cy="609600"/>
          </a:xfrm>
        </p:spPr>
        <p:txBody>
          <a:bodyPr anchor="ctr">
            <a:normAutofit/>
          </a:bodyPr>
          <a:lstStyle/>
          <a:p>
            <a:endParaRPr lang="ru-RU" sz="1100" dirty="0"/>
          </a:p>
          <a:p>
            <a:endParaRPr lang="en-GB" sz="1100" dirty="0"/>
          </a:p>
          <a:p>
            <a:endParaRPr lang="en-GB" sz="1100" dirty="0"/>
          </a:p>
        </p:txBody>
      </p:sp>
      <p:sp>
        <p:nvSpPr>
          <p:cNvPr id="4" name="Содержимое 6"/>
          <p:cNvSpPr txBox="1"/>
          <p:nvPr/>
        </p:nvSpPr>
        <p:spPr>
          <a:xfrm>
            <a:off x="3298004" y="1243173"/>
            <a:ext cx="5388796" cy="49150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Бисфософонаты</a:t>
            </a:r>
            <a:endParaRPr lang="ru-RU" sz="1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Золедроновая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кислота		</a:t>
            </a:r>
          </a:p>
          <a:p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 </a:t>
            </a:r>
            <a:r>
              <a:rPr lang="ru-RU" sz="1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Ибандроновая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кислота</a:t>
            </a: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</a:p>
          <a:p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Противорвотное средство, </a:t>
            </a:r>
            <a:r>
              <a:rPr lang="ru-RU" sz="1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прокинетик</a:t>
            </a:r>
            <a:endParaRPr lang="ru-RU" sz="1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Метоклопрамид  </a:t>
            </a: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 	</a:t>
            </a:r>
          </a:p>
          <a:p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Слабительные средства</a:t>
            </a:r>
          </a:p>
          <a:p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 Лактулоза 		</a:t>
            </a:r>
          </a:p>
          <a:p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 </a:t>
            </a:r>
            <a:r>
              <a:rPr lang="ru-RU" sz="1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Макрогол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		</a:t>
            </a:r>
          </a:p>
          <a:p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33 </a:t>
            </a:r>
            <a:r>
              <a:rPr lang="ru-RU" sz="1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Бисакодил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		</a:t>
            </a:r>
          </a:p>
          <a:p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 </a:t>
            </a:r>
            <a:r>
              <a:rPr lang="ru-RU" sz="1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Сеннозиды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 и В 		</a:t>
            </a:r>
          </a:p>
          <a:p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 </a:t>
            </a:r>
            <a:r>
              <a:rPr lang="ru-RU" sz="1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Пикосульфат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натрия 	 </a:t>
            </a: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Снотворное средство</a:t>
            </a:r>
          </a:p>
          <a:p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</a:t>
            </a:r>
            <a:r>
              <a:rPr lang="ru-RU" sz="1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Золпидем</a:t>
            </a:r>
            <a:endParaRPr lang="ru-RU" sz="1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971" y="195209"/>
            <a:ext cx="108700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Приложение Г5.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Адъювантные</a:t>
            </a: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анальгетики и средства для симптоматической терапии</a:t>
            </a:r>
          </a:p>
        </p:txBody>
      </p:sp>
      <p:pic>
        <p:nvPicPr>
          <p:cNvPr id="6" name="Picture 3" descr="https://lungdiseasenews.com/wp-content/uploads/2015/02/astrazeneca-1024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1959" y="0"/>
            <a:ext cx="500041" cy="500042"/>
          </a:xfrm>
          <a:prstGeom prst="rect">
            <a:avLst/>
          </a:prstGeom>
          <a:noFill/>
        </p:spPr>
      </p:pic>
      <p:pic>
        <p:nvPicPr>
          <p:cNvPr id="7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70560" cy="464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76" y="819686"/>
            <a:ext cx="11624048" cy="52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509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-18701" t="9021" r="9032" b="11078"/>
          <a:stretch/>
        </p:blipFill>
        <p:spPr bwMode="auto">
          <a:xfrm>
            <a:off x="-2160917" y="764704"/>
            <a:ext cx="142028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875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4820" r="1540" b="11634"/>
          <a:stretch/>
        </p:blipFill>
        <p:spPr bwMode="auto">
          <a:xfrm>
            <a:off x="431371" y="1052736"/>
            <a:ext cx="1142526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717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86329" y="177800"/>
            <a:ext cx="65341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ahoma"/>
              </a:rPr>
              <a:t>ПРИОРИТЕТНЫЕ</a:t>
            </a:r>
            <a:r>
              <a:rPr sz="1600" spc="-5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ahoma"/>
              </a:rPr>
              <a:t> </a:t>
            </a:r>
            <a:r>
              <a:rPr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ahoma"/>
              </a:rPr>
              <a:t>ЗАДАЧИ</a:t>
            </a:r>
            <a:r>
              <a:rPr sz="1600" spc="-45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ahoma"/>
              </a:rPr>
              <a:t> </a:t>
            </a:r>
            <a:r>
              <a:rPr sz="1600" spc="-1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ahoma"/>
              </a:rPr>
              <a:t>ПРОЕКТА</a:t>
            </a:r>
            <a:endParaRPr sz="1600" dirty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mbria" pitchFamily="18" charset="0"/>
              <a:cs typeface="Tahoma"/>
            </a:endParaRPr>
          </a:p>
          <a:p>
            <a:pPr marL="12700">
              <a:lnSpc>
                <a:spcPts val="1595"/>
              </a:lnSpc>
            </a:pPr>
            <a:r>
              <a:rPr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ahoma"/>
              </a:rPr>
              <a:t>«РАЗВИТИЕ</a:t>
            </a:r>
            <a:r>
              <a:rPr sz="1600" spc="-5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ahoma"/>
              </a:rPr>
              <a:t> </a:t>
            </a:r>
            <a:r>
              <a:rPr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ahoma"/>
              </a:rPr>
              <a:t>СИСТЕМЫ</a:t>
            </a:r>
            <a:r>
              <a:rPr sz="1600" spc="-55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ahoma"/>
              </a:rPr>
              <a:t> </a:t>
            </a:r>
            <a:r>
              <a:rPr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ahoma"/>
              </a:rPr>
              <a:t>ОКАЗАНИЯ</a:t>
            </a:r>
            <a:r>
              <a:rPr sz="1600" spc="-5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ahoma"/>
              </a:rPr>
              <a:t> </a:t>
            </a:r>
            <a:r>
              <a:rPr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ahoma"/>
              </a:rPr>
              <a:t>ПАЛЛИАТИВНОЙ</a:t>
            </a:r>
            <a:r>
              <a:rPr sz="1600" spc="-4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ahoma"/>
              </a:rPr>
              <a:t> </a:t>
            </a:r>
            <a:r>
              <a:rPr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ahoma"/>
              </a:rPr>
              <a:t>МЕДИЦИНСКОЙ</a:t>
            </a:r>
            <a:r>
              <a:rPr sz="1600" spc="-55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ahoma"/>
              </a:rPr>
              <a:t> </a:t>
            </a:r>
            <a:r>
              <a:rPr sz="1600" spc="-1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ahoma"/>
              </a:rPr>
              <a:t>ПОМОЩИ</a:t>
            </a:r>
            <a:r>
              <a:rPr lang="ru-RU" sz="1600" spc="-1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ahoma"/>
              </a:rPr>
              <a:t> </a:t>
            </a:r>
            <a:r>
              <a:rPr sz="1600" spc="-1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ahoma"/>
              </a:rPr>
              <a:t>»</a:t>
            </a:r>
            <a:endParaRPr sz="160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mbria" pitchFamily="18" charset="0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6672" y="656590"/>
            <a:ext cx="73723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b="1" spc="-50" dirty="0">
                <a:solidFill>
                  <a:srgbClr val="DCE6F1"/>
                </a:solidFill>
                <a:latin typeface="Tahoma"/>
                <a:cs typeface="Tahoma"/>
              </a:rPr>
              <a:t>1</a:t>
            </a:r>
            <a:endParaRPr sz="8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78248" y="656590"/>
            <a:ext cx="482790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03370" algn="l"/>
              </a:tabLst>
            </a:pPr>
            <a:r>
              <a:rPr sz="8800" b="1" spc="-50" dirty="0">
                <a:solidFill>
                  <a:srgbClr val="DCE6F1"/>
                </a:solidFill>
                <a:latin typeface="Tahoma"/>
                <a:cs typeface="Tahoma"/>
              </a:rPr>
              <a:t>2</a:t>
            </a:r>
            <a:r>
              <a:rPr sz="8800" b="1" dirty="0">
                <a:solidFill>
                  <a:srgbClr val="DCE6F1"/>
                </a:solidFill>
                <a:latin typeface="Tahoma"/>
                <a:cs typeface="Tahoma"/>
              </a:rPr>
              <a:t>	</a:t>
            </a:r>
            <a:r>
              <a:rPr sz="8800" b="1" spc="-50" dirty="0">
                <a:solidFill>
                  <a:srgbClr val="DCE6F1"/>
                </a:solidFill>
                <a:latin typeface="Tahoma"/>
                <a:cs typeface="Tahoma"/>
              </a:rPr>
              <a:t>3</a:t>
            </a:r>
            <a:endParaRPr sz="8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6672" y="3664153"/>
            <a:ext cx="73723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b="1" spc="-50" dirty="0">
                <a:solidFill>
                  <a:srgbClr val="DCE6F1"/>
                </a:solidFill>
                <a:latin typeface="Tahoma"/>
                <a:cs typeface="Tahoma"/>
              </a:rPr>
              <a:t>4</a:t>
            </a:r>
            <a:endParaRPr sz="8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78248" y="3677539"/>
            <a:ext cx="73723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b="1" spc="-50" dirty="0">
                <a:solidFill>
                  <a:srgbClr val="DCE6F1"/>
                </a:solidFill>
                <a:latin typeface="Tahoma"/>
                <a:cs typeface="Tahoma"/>
              </a:rPr>
              <a:t>5</a:t>
            </a:r>
            <a:endParaRPr sz="8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42756" y="3677539"/>
            <a:ext cx="73723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b="1" spc="-50" dirty="0">
                <a:solidFill>
                  <a:srgbClr val="DCE6F1"/>
                </a:solidFill>
                <a:latin typeface="Tahoma"/>
                <a:cs typeface="Tahoma"/>
              </a:rPr>
              <a:t>6</a:t>
            </a:r>
            <a:endParaRPr sz="8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8020" y="1937131"/>
            <a:ext cx="3726815" cy="1611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245" marR="104775" indent="-170180">
              <a:lnSpc>
                <a:spcPct val="100000"/>
              </a:lnSpc>
              <a:spcBef>
                <a:spcPts val="105"/>
              </a:spcBef>
              <a:buClr>
                <a:srgbClr val="1F3A73"/>
              </a:buClr>
              <a:buFont typeface="Microsoft Sans Serif"/>
              <a:buChar char="●"/>
              <a:tabLst>
                <a:tab pos="184785" algn="l"/>
              </a:tabLst>
            </a:pP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Внедрение</a:t>
            </a:r>
            <a:r>
              <a:rPr sz="11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11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ведение</a:t>
            </a:r>
            <a:r>
              <a:rPr sz="11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системы</a:t>
            </a:r>
            <a:r>
              <a:rPr sz="11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учета</a:t>
            </a:r>
            <a:r>
              <a:rPr sz="11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пациентов, 	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нуждающихся</a:t>
            </a:r>
            <a:r>
              <a:rPr sz="11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sz="11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паллиативной</a:t>
            </a:r>
            <a:r>
              <a:rPr sz="11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медицинской</a:t>
            </a:r>
            <a:r>
              <a:rPr sz="11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помощи</a:t>
            </a:r>
            <a:endParaRPr sz="1100">
              <a:latin typeface="Tahoma"/>
              <a:cs typeface="Tahoma"/>
            </a:endParaRPr>
          </a:p>
          <a:p>
            <a:pPr marL="182880" indent="-170180">
              <a:lnSpc>
                <a:spcPct val="100000"/>
              </a:lnSpc>
              <a:spcBef>
                <a:spcPts val="295"/>
              </a:spcBef>
              <a:buClr>
                <a:srgbClr val="1F3A73"/>
              </a:buClr>
              <a:buFont typeface="Microsoft Sans Serif"/>
              <a:buChar char="●"/>
              <a:tabLst>
                <a:tab pos="182880" algn="l"/>
              </a:tabLst>
            </a:pP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Информирование</a:t>
            </a:r>
            <a:r>
              <a:rPr sz="11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населения</a:t>
            </a:r>
            <a:endParaRPr sz="1100">
              <a:latin typeface="Tahoma"/>
              <a:cs typeface="Tahoma"/>
            </a:endParaRPr>
          </a:p>
          <a:p>
            <a:pPr marL="12700" marR="5080" indent="170180">
              <a:lnSpc>
                <a:spcPct val="100000"/>
              </a:lnSpc>
              <a:spcBef>
                <a:spcPts val="305"/>
              </a:spcBef>
              <a:buClr>
                <a:srgbClr val="1F3A73"/>
              </a:buClr>
              <a:buFont typeface="Microsoft Sans Serif"/>
              <a:buChar char="●"/>
              <a:tabLst>
                <a:tab pos="182880" algn="l"/>
              </a:tabLst>
            </a:pP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Контроль</a:t>
            </a:r>
            <a:r>
              <a:rPr sz="11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за</a:t>
            </a:r>
            <a:r>
              <a:rPr sz="11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своевременностью</a:t>
            </a:r>
            <a:r>
              <a:rPr sz="11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обеспечения лекарственными</a:t>
            </a:r>
            <a:r>
              <a:rPr sz="11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препаратами,</a:t>
            </a:r>
            <a:r>
              <a:rPr sz="1100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содержащим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НС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1100" spc="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Tahoma"/>
                <a:cs typeface="Tahoma"/>
              </a:rPr>
              <a:t>ПВ,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медицинскими</a:t>
            </a:r>
            <a:r>
              <a:rPr sz="11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изделиями</a:t>
            </a:r>
            <a:r>
              <a:rPr sz="11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11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лечебным</a:t>
            </a:r>
            <a:r>
              <a:rPr sz="11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питанием</a:t>
            </a:r>
            <a:r>
              <a:rPr sz="11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на</a:t>
            </a:r>
            <a:r>
              <a:rPr sz="11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Tahoma"/>
                <a:cs typeface="Tahoma"/>
              </a:rPr>
              <a:t>дому</a:t>
            </a:r>
            <a:endParaRPr sz="1100">
              <a:latin typeface="Tahoma"/>
              <a:cs typeface="Tahoma"/>
            </a:endParaRPr>
          </a:p>
          <a:p>
            <a:pPr marL="12700" marR="308610" indent="170180">
              <a:lnSpc>
                <a:spcPct val="100000"/>
              </a:lnSpc>
              <a:buClr>
                <a:srgbClr val="1F3A73"/>
              </a:buClr>
              <a:buFont typeface="Microsoft Sans Serif"/>
              <a:buChar char="●"/>
              <a:tabLst>
                <a:tab pos="182880" algn="l"/>
              </a:tabLst>
            </a:pPr>
            <a:r>
              <a:rPr sz="1100" dirty="0">
                <a:latin typeface="Tahoma"/>
                <a:cs typeface="Tahoma"/>
              </a:rPr>
              <a:t>Обеспечение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первичного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посещения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в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первые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48 </a:t>
            </a:r>
            <a:r>
              <a:rPr sz="1100" dirty="0">
                <a:latin typeface="Tahoma"/>
                <a:cs typeface="Tahoma"/>
              </a:rPr>
              <a:t>часов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после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признания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нуждаемости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в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ПМП</a:t>
            </a:r>
            <a:endParaRPr sz="1100">
              <a:latin typeface="Tahoma"/>
              <a:cs typeface="Tahoma"/>
            </a:endParaRPr>
          </a:p>
          <a:p>
            <a:pPr marL="182880" indent="-170180">
              <a:lnSpc>
                <a:spcPct val="100000"/>
              </a:lnSpc>
              <a:buClr>
                <a:srgbClr val="1F3A73"/>
              </a:buClr>
              <a:buFont typeface="Microsoft Sans Serif"/>
              <a:buChar char="●"/>
              <a:tabLst>
                <a:tab pos="182880" algn="l"/>
              </a:tabLst>
            </a:pP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Укомплектование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кадрами амбулаторного </a:t>
            </a:r>
            <a:r>
              <a:rPr sz="1100" spc="-20" dirty="0">
                <a:solidFill>
                  <a:srgbClr val="404040"/>
                </a:solidFill>
                <a:latin typeface="Tahoma"/>
                <a:cs typeface="Tahoma"/>
              </a:rPr>
              <a:t>звена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85809" y="1858137"/>
            <a:ext cx="3433445" cy="1649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245" marR="5080" indent="-170180">
              <a:lnSpc>
                <a:spcPct val="100000"/>
              </a:lnSpc>
              <a:spcBef>
                <a:spcPts val="105"/>
              </a:spcBef>
              <a:buClr>
                <a:srgbClr val="1F3A73"/>
              </a:buClr>
              <a:buFont typeface="Microsoft Sans Serif"/>
              <a:buChar char="●"/>
              <a:tabLst>
                <a:tab pos="184785" algn="l"/>
              </a:tabLst>
            </a:pPr>
            <a:r>
              <a:rPr sz="1100" spc="-40" dirty="0">
                <a:solidFill>
                  <a:srgbClr val="404040"/>
                </a:solidFill>
                <a:latin typeface="Tahoma"/>
                <a:cs typeface="Tahoma"/>
              </a:rPr>
              <a:t>Формирование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404040"/>
                </a:solidFill>
                <a:latin typeface="Tahoma"/>
                <a:cs typeface="Tahoma"/>
              </a:rPr>
              <a:t>заявок </a:t>
            </a:r>
            <a:r>
              <a:rPr sz="1100" spc="-20" dirty="0">
                <a:solidFill>
                  <a:srgbClr val="404040"/>
                </a:solidFill>
                <a:latin typeface="Tahoma"/>
                <a:cs typeface="Tahoma"/>
              </a:rPr>
              <a:t>на</a:t>
            </a:r>
            <a:r>
              <a:rPr sz="11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Tahoma"/>
                <a:cs typeface="Tahoma"/>
              </a:rPr>
              <a:t>НС,</a:t>
            </a:r>
            <a:r>
              <a:rPr sz="11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соответствующих 	</a:t>
            </a:r>
            <a:r>
              <a:rPr sz="1100" spc="-40" dirty="0">
                <a:solidFill>
                  <a:srgbClr val="404040"/>
                </a:solidFill>
                <a:latin typeface="Tahoma"/>
                <a:cs typeface="Tahoma"/>
              </a:rPr>
              <a:t>методическим</a:t>
            </a:r>
            <a:r>
              <a:rPr sz="1100" spc="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404040"/>
                </a:solidFill>
                <a:latin typeface="Tahoma"/>
                <a:cs typeface="Tahoma"/>
              </a:rPr>
              <a:t>рекомендациям</a:t>
            </a:r>
            <a:r>
              <a:rPr sz="11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по</a:t>
            </a:r>
            <a:r>
              <a:rPr sz="11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определению 	</a:t>
            </a:r>
            <a:r>
              <a:rPr sz="1100" spc="-40" dirty="0">
                <a:solidFill>
                  <a:srgbClr val="404040"/>
                </a:solidFill>
                <a:latin typeface="Tahoma"/>
                <a:cs typeface="Tahoma"/>
              </a:rPr>
              <a:t>потребности</a:t>
            </a:r>
            <a:r>
              <a:rPr sz="1100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sz="11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404040"/>
                </a:solidFill>
                <a:latin typeface="Tahoma"/>
                <a:cs typeface="Tahoma"/>
              </a:rPr>
              <a:t>наркотических</a:t>
            </a:r>
            <a:r>
              <a:rPr sz="1100" spc="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404040"/>
                </a:solidFill>
                <a:latin typeface="Tahoma"/>
                <a:cs typeface="Tahoma"/>
              </a:rPr>
              <a:t>средствах</a:t>
            </a:r>
            <a:r>
              <a:rPr sz="1100" spc="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Tahoma"/>
                <a:cs typeface="Tahoma"/>
              </a:rPr>
              <a:t>и 	</a:t>
            </a:r>
            <a:r>
              <a:rPr sz="1100" spc="-40" dirty="0">
                <a:solidFill>
                  <a:srgbClr val="404040"/>
                </a:solidFill>
                <a:latin typeface="Tahoma"/>
                <a:cs typeface="Tahoma"/>
              </a:rPr>
              <a:t>психотропных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404040"/>
                </a:solidFill>
                <a:latin typeface="Tahoma"/>
                <a:cs typeface="Tahoma"/>
              </a:rPr>
              <a:t>веществах,</a:t>
            </a:r>
            <a:r>
              <a:rPr sz="11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404040"/>
                </a:solidFill>
                <a:latin typeface="Tahoma"/>
                <a:cs typeface="Tahoma"/>
              </a:rPr>
              <a:t>предназначенных</a:t>
            </a:r>
            <a:r>
              <a:rPr sz="1100" spc="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Tahoma"/>
                <a:cs typeface="Tahoma"/>
              </a:rPr>
              <a:t>для 	</a:t>
            </a:r>
            <a:r>
              <a:rPr sz="1100" spc="-40" dirty="0">
                <a:solidFill>
                  <a:srgbClr val="404040"/>
                </a:solidFill>
                <a:latin typeface="Tahoma"/>
                <a:cs typeface="Tahoma"/>
              </a:rPr>
              <a:t>медицинского</a:t>
            </a:r>
            <a:r>
              <a:rPr sz="1100" spc="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404040"/>
                </a:solidFill>
                <a:latin typeface="Tahoma"/>
                <a:cs typeface="Tahoma"/>
              </a:rPr>
              <a:t>применения,</a:t>
            </a:r>
            <a:r>
              <a:rPr sz="1100" spc="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404040"/>
                </a:solidFill>
                <a:latin typeface="Tahoma"/>
                <a:cs typeface="Tahoma"/>
              </a:rPr>
              <a:t>утвержденных</a:t>
            </a:r>
            <a:r>
              <a:rPr sz="1100" spc="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приказом 	</a:t>
            </a:r>
            <a:r>
              <a:rPr sz="1100" spc="-35" dirty="0">
                <a:solidFill>
                  <a:srgbClr val="404040"/>
                </a:solidFill>
                <a:latin typeface="Tahoma"/>
                <a:cs typeface="Tahoma"/>
              </a:rPr>
              <a:t>Минздрава</a:t>
            </a:r>
            <a:r>
              <a:rPr sz="11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404040"/>
                </a:solidFill>
                <a:latin typeface="Tahoma"/>
                <a:cs typeface="Tahoma"/>
              </a:rPr>
              <a:t>России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Tahoma"/>
                <a:cs typeface="Tahoma"/>
              </a:rPr>
              <a:t>от</a:t>
            </a:r>
            <a:r>
              <a:rPr sz="11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404040"/>
                </a:solidFill>
                <a:latin typeface="Tahoma"/>
                <a:cs typeface="Tahoma"/>
              </a:rPr>
              <a:t>16.11.2017</a:t>
            </a:r>
            <a:r>
              <a:rPr sz="11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1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Tahoma"/>
                <a:cs typeface="Tahoma"/>
              </a:rPr>
              <a:t>913</a:t>
            </a:r>
            <a:endParaRPr sz="1100">
              <a:latin typeface="Tahoma"/>
              <a:cs typeface="Tahoma"/>
            </a:endParaRPr>
          </a:p>
          <a:p>
            <a:pPr marL="182880" indent="-170180">
              <a:lnSpc>
                <a:spcPct val="100000"/>
              </a:lnSpc>
              <a:spcBef>
                <a:spcPts val="295"/>
              </a:spcBef>
              <a:buClr>
                <a:srgbClr val="1F3A73"/>
              </a:buClr>
              <a:buFont typeface="Microsoft Sans Serif"/>
              <a:buChar char="●"/>
              <a:tabLst>
                <a:tab pos="182880" algn="l"/>
              </a:tabLst>
            </a:pPr>
            <a:r>
              <a:rPr sz="1100" spc="-35" dirty="0">
                <a:solidFill>
                  <a:srgbClr val="404040"/>
                </a:solidFill>
                <a:latin typeface="Tahoma"/>
                <a:cs typeface="Tahoma"/>
              </a:rPr>
              <a:t>Лечение</a:t>
            </a:r>
            <a:r>
              <a:rPr sz="11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Tahoma"/>
                <a:cs typeface="Tahoma"/>
              </a:rPr>
              <a:t>на</a:t>
            </a:r>
            <a:r>
              <a:rPr sz="11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404040"/>
                </a:solidFill>
                <a:latin typeface="Tahoma"/>
                <a:cs typeface="Tahoma"/>
              </a:rPr>
              <a:t>основе</a:t>
            </a:r>
            <a:r>
              <a:rPr sz="1100" spc="-35" dirty="0">
                <a:solidFill>
                  <a:srgbClr val="404040"/>
                </a:solidFill>
                <a:latin typeface="Tahoma"/>
                <a:cs typeface="Tahoma"/>
              </a:rPr>
              <a:t> клинических</a:t>
            </a:r>
            <a:r>
              <a:rPr sz="11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рекомендаций</a:t>
            </a:r>
            <a:endParaRPr sz="1100">
              <a:latin typeface="Tahoma"/>
              <a:cs typeface="Tahoma"/>
            </a:endParaRPr>
          </a:p>
          <a:p>
            <a:pPr marL="182245" marR="145415" indent="-170180">
              <a:lnSpc>
                <a:spcPct val="122700"/>
              </a:lnSpc>
              <a:spcBef>
                <a:spcPts val="5"/>
              </a:spcBef>
              <a:buClr>
                <a:srgbClr val="1F3A73"/>
              </a:buClr>
              <a:buFont typeface="Microsoft Sans Serif"/>
              <a:buChar char="●"/>
              <a:tabLst>
                <a:tab pos="190500" algn="l"/>
              </a:tabLst>
            </a:pP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Обеспечение</a:t>
            </a:r>
            <a:r>
              <a:rPr sz="11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выборки</a:t>
            </a:r>
            <a:r>
              <a:rPr sz="11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заявленной</a:t>
            </a:r>
            <a:r>
              <a:rPr sz="11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потребности 	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НС</a:t>
            </a:r>
            <a:r>
              <a:rPr sz="11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1100" spc="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Tahoma"/>
                <a:cs typeface="Tahoma"/>
              </a:rPr>
              <a:t>ПВ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85809" y="3519677"/>
            <a:ext cx="34156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indent="-170180">
              <a:lnSpc>
                <a:spcPct val="100000"/>
              </a:lnSpc>
              <a:spcBef>
                <a:spcPts val="105"/>
              </a:spcBef>
              <a:buClr>
                <a:srgbClr val="1F3A73"/>
              </a:buClr>
              <a:buFont typeface="Microsoft Sans Serif"/>
              <a:buChar char="●"/>
              <a:tabLst>
                <a:tab pos="182880" algn="l"/>
              </a:tabLst>
            </a:pP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Внедрение</a:t>
            </a:r>
            <a:r>
              <a:rPr sz="11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выписки</a:t>
            </a:r>
            <a:r>
              <a:rPr sz="1100" spc="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НС</a:t>
            </a:r>
            <a:r>
              <a:rPr sz="11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по</a:t>
            </a:r>
            <a:r>
              <a:rPr sz="11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электронному</a:t>
            </a:r>
            <a:r>
              <a:rPr sz="11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рецепту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35771" y="4886959"/>
            <a:ext cx="3663950" cy="1779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245" marR="387350" indent="-170180">
              <a:lnSpc>
                <a:spcPct val="100000"/>
              </a:lnSpc>
              <a:spcBef>
                <a:spcPts val="100"/>
              </a:spcBef>
              <a:buClr>
                <a:srgbClr val="1F3A73"/>
              </a:buClr>
              <a:buFont typeface="Microsoft Sans Serif"/>
              <a:buChar char="●"/>
              <a:tabLst>
                <a:tab pos="184785" algn="l"/>
              </a:tabLst>
            </a:pP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Освоение</a:t>
            </a:r>
            <a:r>
              <a:rPr sz="11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ИОМ,</a:t>
            </a:r>
            <a:r>
              <a:rPr sz="11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разработанных</a:t>
            </a:r>
            <a:r>
              <a:rPr sz="11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на</a:t>
            </a:r>
            <a:r>
              <a:rPr sz="1100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основе 	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клинических</a:t>
            </a:r>
            <a:r>
              <a:rPr sz="11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рекомендаций</a:t>
            </a:r>
            <a:r>
              <a:rPr sz="11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врачами</a:t>
            </a:r>
            <a:r>
              <a:rPr sz="11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11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средним 	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медицинским</a:t>
            </a:r>
            <a:r>
              <a:rPr sz="11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персоналом</a:t>
            </a:r>
            <a:endParaRPr sz="1100">
              <a:latin typeface="Tahoma"/>
              <a:cs typeface="Tahoma"/>
            </a:endParaRPr>
          </a:p>
          <a:p>
            <a:pPr marL="182245" marR="101600" indent="-170180">
              <a:lnSpc>
                <a:spcPct val="100000"/>
              </a:lnSpc>
              <a:spcBef>
                <a:spcPts val="305"/>
              </a:spcBef>
              <a:buClr>
                <a:srgbClr val="1F3A73"/>
              </a:buClr>
              <a:buFont typeface="Microsoft Sans Serif"/>
              <a:buChar char="●"/>
              <a:tabLst>
                <a:tab pos="184785" algn="l"/>
              </a:tabLst>
            </a:pP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Разработка</a:t>
            </a:r>
            <a:r>
              <a:rPr sz="11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клинических</a:t>
            </a:r>
            <a:r>
              <a:rPr sz="11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рекомендаций</a:t>
            </a:r>
            <a:r>
              <a:rPr sz="11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по</a:t>
            </a:r>
            <a:r>
              <a:rPr sz="11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лечению 	белково-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энергетический</a:t>
            </a:r>
            <a:r>
              <a:rPr sz="1100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недостаточности, 	дыхательной</a:t>
            </a:r>
            <a:r>
              <a:rPr sz="11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недостаточности,</a:t>
            </a:r>
            <a:r>
              <a:rPr sz="11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пролежней</a:t>
            </a:r>
            <a:endParaRPr sz="1100">
              <a:latin typeface="Tahoma"/>
              <a:cs typeface="Tahoma"/>
            </a:endParaRPr>
          </a:p>
          <a:p>
            <a:pPr marL="182245" marR="5080" indent="-170180">
              <a:lnSpc>
                <a:spcPct val="100000"/>
              </a:lnSpc>
              <a:spcBef>
                <a:spcPts val="300"/>
              </a:spcBef>
              <a:buClr>
                <a:srgbClr val="1F3A73"/>
              </a:buClr>
              <a:buFont typeface="Microsoft Sans Serif"/>
              <a:buChar char="●"/>
              <a:tabLst>
                <a:tab pos="184785" algn="l"/>
              </a:tabLst>
            </a:pP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Организация</a:t>
            </a:r>
            <a:r>
              <a:rPr sz="11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работы</a:t>
            </a:r>
            <a:r>
              <a:rPr sz="11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кафедр</a:t>
            </a:r>
            <a:r>
              <a:rPr sz="11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11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курсов</a:t>
            </a:r>
            <a:r>
              <a:rPr sz="1100" spc="3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паллиативной 	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медицинской</a:t>
            </a:r>
            <a:r>
              <a:rPr sz="11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помощи</a:t>
            </a:r>
            <a:r>
              <a:rPr sz="11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sz="11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ВУЗах,</a:t>
            </a:r>
            <a:r>
              <a:rPr sz="11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подведомственных</a:t>
            </a:r>
            <a:endParaRPr sz="1100">
              <a:latin typeface="Tahoma"/>
              <a:cs typeface="Tahoma"/>
            </a:endParaRPr>
          </a:p>
          <a:p>
            <a:pPr marL="184785" marR="569595">
              <a:lnSpc>
                <a:spcPct val="100000"/>
              </a:lnSpc>
            </a:pP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Минздраву</a:t>
            </a:r>
            <a:r>
              <a:rPr sz="11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России</a:t>
            </a:r>
            <a:r>
              <a:rPr sz="11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sz="11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рамках</a:t>
            </a:r>
            <a:r>
              <a:rPr sz="11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постдипломного образования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07847" y="952500"/>
            <a:ext cx="11476355" cy="5830570"/>
            <a:chOff x="307847" y="952500"/>
            <a:chExt cx="11476355" cy="5830570"/>
          </a:xfrm>
        </p:grpSpPr>
        <p:sp>
          <p:nvSpPr>
            <p:cNvPr id="14" name="object 14"/>
            <p:cNvSpPr/>
            <p:nvPr/>
          </p:nvSpPr>
          <p:spPr>
            <a:xfrm>
              <a:off x="307847" y="952500"/>
              <a:ext cx="11476355" cy="5825490"/>
            </a:xfrm>
            <a:custGeom>
              <a:avLst/>
              <a:gdLst/>
              <a:ahLst/>
              <a:cxnLst/>
              <a:rect l="l" t="t" r="r" b="b"/>
              <a:pathLst>
                <a:path w="11476355" h="5825490">
                  <a:moveTo>
                    <a:pt x="0" y="2860548"/>
                  </a:moveTo>
                  <a:lnTo>
                    <a:pt x="11475974" y="2860548"/>
                  </a:lnTo>
                </a:path>
                <a:path w="11476355" h="5825490">
                  <a:moveTo>
                    <a:pt x="3808476" y="35051"/>
                  </a:moveTo>
                  <a:lnTo>
                    <a:pt x="3800855" y="5825416"/>
                  </a:lnTo>
                </a:path>
                <a:path w="11476355" h="5825490">
                  <a:moveTo>
                    <a:pt x="7904987" y="0"/>
                  </a:moveTo>
                  <a:lnTo>
                    <a:pt x="7904987" y="5536717"/>
                  </a:lnTo>
                </a:path>
              </a:pathLst>
            </a:custGeom>
            <a:ln w="9144">
              <a:solidFill>
                <a:srgbClr val="7E7E7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6592" y="987551"/>
              <a:ext cx="935990" cy="828040"/>
            </a:xfrm>
            <a:custGeom>
              <a:avLst/>
              <a:gdLst/>
              <a:ahLst/>
              <a:cxnLst/>
              <a:rect l="l" t="t" r="r" b="b"/>
              <a:pathLst>
                <a:path w="935989" h="828039">
                  <a:moveTo>
                    <a:pt x="728853" y="0"/>
                  </a:moveTo>
                  <a:lnTo>
                    <a:pt x="206883" y="0"/>
                  </a:lnTo>
                  <a:lnTo>
                    <a:pt x="0" y="413765"/>
                  </a:lnTo>
                  <a:lnTo>
                    <a:pt x="206883" y="827532"/>
                  </a:lnTo>
                  <a:lnTo>
                    <a:pt x="728853" y="827532"/>
                  </a:lnTo>
                  <a:lnTo>
                    <a:pt x="935735" y="413765"/>
                  </a:lnTo>
                  <a:lnTo>
                    <a:pt x="728853" y="0"/>
                  </a:lnTo>
                  <a:close/>
                </a:path>
              </a:pathLst>
            </a:custGeom>
            <a:solidFill>
              <a:srgbClr val="005D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0911" y="1216152"/>
              <a:ext cx="370331" cy="37185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003292" y="987551"/>
              <a:ext cx="935990" cy="828040"/>
            </a:xfrm>
            <a:custGeom>
              <a:avLst/>
              <a:gdLst/>
              <a:ahLst/>
              <a:cxnLst/>
              <a:rect l="l" t="t" r="r" b="b"/>
              <a:pathLst>
                <a:path w="935989" h="828039">
                  <a:moveTo>
                    <a:pt x="728853" y="0"/>
                  </a:moveTo>
                  <a:lnTo>
                    <a:pt x="206883" y="0"/>
                  </a:lnTo>
                  <a:lnTo>
                    <a:pt x="0" y="413765"/>
                  </a:lnTo>
                  <a:lnTo>
                    <a:pt x="206883" y="827532"/>
                  </a:lnTo>
                  <a:lnTo>
                    <a:pt x="728853" y="827532"/>
                  </a:lnTo>
                  <a:lnTo>
                    <a:pt x="935736" y="413765"/>
                  </a:lnTo>
                  <a:lnTo>
                    <a:pt x="728853" y="0"/>
                  </a:lnTo>
                  <a:close/>
                </a:path>
              </a:pathLst>
            </a:custGeom>
            <a:solidFill>
              <a:srgbClr val="005D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5419" y="1223772"/>
              <a:ext cx="409955" cy="40995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098279" y="987551"/>
              <a:ext cx="935990" cy="828040"/>
            </a:xfrm>
            <a:custGeom>
              <a:avLst/>
              <a:gdLst/>
              <a:ahLst/>
              <a:cxnLst/>
              <a:rect l="l" t="t" r="r" b="b"/>
              <a:pathLst>
                <a:path w="935990" h="828039">
                  <a:moveTo>
                    <a:pt x="728852" y="0"/>
                  </a:moveTo>
                  <a:lnTo>
                    <a:pt x="206883" y="0"/>
                  </a:lnTo>
                  <a:lnTo>
                    <a:pt x="0" y="413765"/>
                  </a:lnTo>
                  <a:lnTo>
                    <a:pt x="206883" y="827532"/>
                  </a:lnTo>
                  <a:lnTo>
                    <a:pt x="728852" y="827532"/>
                  </a:lnTo>
                  <a:lnTo>
                    <a:pt x="935736" y="413765"/>
                  </a:lnTo>
                  <a:lnTo>
                    <a:pt x="728852" y="0"/>
                  </a:lnTo>
                  <a:close/>
                </a:path>
              </a:pathLst>
            </a:custGeom>
            <a:solidFill>
              <a:srgbClr val="005D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51264" y="1171956"/>
              <a:ext cx="431292" cy="46177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55547" y="3974592"/>
              <a:ext cx="935990" cy="829310"/>
            </a:xfrm>
            <a:custGeom>
              <a:avLst/>
              <a:gdLst/>
              <a:ahLst/>
              <a:cxnLst/>
              <a:rect l="l" t="t" r="r" b="b"/>
              <a:pathLst>
                <a:path w="935989" h="829310">
                  <a:moveTo>
                    <a:pt x="728472" y="0"/>
                  </a:moveTo>
                  <a:lnTo>
                    <a:pt x="207264" y="0"/>
                  </a:lnTo>
                  <a:lnTo>
                    <a:pt x="0" y="414527"/>
                  </a:lnTo>
                  <a:lnTo>
                    <a:pt x="207264" y="829055"/>
                  </a:lnTo>
                  <a:lnTo>
                    <a:pt x="728472" y="829055"/>
                  </a:lnTo>
                  <a:lnTo>
                    <a:pt x="935735" y="414527"/>
                  </a:lnTo>
                  <a:lnTo>
                    <a:pt x="728472" y="0"/>
                  </a:lnTo>
                  <a:close/>
                </a:path>
              </a:pathLst>
            </a:custGeom>
            <a:solidFill>
              <a:srgbClr val="005D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4147" y="4155948"/>
              <a:ext cx="472440" cy="47396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003292" y="3959351"/>
              <a:ext cx="935990" cy="828040"/>
            </a:xfrm>
            <a:custGeom>
              <a:avLst/>
              <a:gdLst/>
              <a:ahLst/>
              <a:cxnLst/>
              <a:rect l="l" t="t" r="r" b="b"/>
              <a:pathLst>
                <a:path w="935989" h="828039">
                  <a:moveTo>
                    <a:pt x="728853" y="0"/>
                  </a:moveTo>
                  <a:lnTo>
                    <a:pt x="206883" y="0"/>
                  </a:lnTo>
                  <a:lnTo>
                    <a:pt x="0" y="413766"/>
                  </a:lnTo>
                  <a:lnTo>
                    <a:pt x="206883" y="827532"/>
                  </a:lnTo>
                  <a:lnTo>
                    <a:pt x="728853" y="827532"/>
                  </a:lnTo>
                  <a:lnTo>
                    <a:pt x="935736" y="413766"/>
                  </a:lnTo>
                  <a:lnTo>
                    <a:pt x="728853" y="0"/>
                  </a:lnTo>
                  <a:close/>
                </a:path>
              </a:pathLst>
            </a:custGeom>
            <a:solidFill>
              <a:srgbClr val="005D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62371" y="4171188"/>
              <a:ext cx="400812" cy="40081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9072371" y="3959351"/>
              <a:ext cx="935990" cy="828040"/>
            </a:xfrm>
            <a:custGeom>
              <a:avLst/>
              <a:gdLst/>
              <a:ahLst/>
              <a:cxnLst/>
              <a:rect l="l" t="t" r="r" b="b"/>
              <a:pathLst>
                <a:path w="935990" h="828039">
                  <a:moveTo>
                    <a:pt x="728852" y="0"/>
                  </a:moveTo>
                  <a:lnTo>
                    <a:pt x="206882" y="0"/>
                  </a:lnTo>
                  <a:lnTo>
                    <a:pt x="0" y="413766"/>
                  </a:lnTo>
                  <a:lnTo>
                    <a:pt x="206882" y="827532"/>
                  </a:lnTo>
                  <a:lnTo>
                    <a:pt x="728852" y="827532"/>
                  </a:lnTo>
                  <a:lnTo>
                    <a:pt x="935735" y="413766"/>
                  </a:lnTo>
                  <a:lnTo>
                    <a:pt x="728852" y="0"/>
                  </a:lnTo>
                  <a:close/>
                </a:path>
              </a:pathLst>
            </a:custGeom>
            <a:solidFill>
              <a:srgbClr val="005D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94876" y="4102607"/>
              <a:ext cx="487679" cy="486156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973326" y="970279"/>
            <a:ext cx="192023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Эффективность</a:t>
            </a:r>
            <a:r>
              <a:rPr sz="1200" b="1" spc="-8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Tahoma"/>
                <a:cs typeface="Tahoma"/>
              </a:rPr>
              <a:t>работы 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при</a:t>
            </a:r>
            <a:r>
              <a:rPr sz="1200" b="1" spc="-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Tahoma"/>
                <a:cs typeface="Tahoma"/>
              </a:rPr>
              <a:t>оказании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001F5F"/>
                </a:solidFill>
                <a:latin typeface="Tahoma"/>
                <a:cs typeface="Tahoma"/>
              </a:rPr>
              <a:t>паллиативной</a:t>
            </a:r>
            <a:endParaRPr sz="1200">
              <a:latin typeface="Tahoma"/>
              <a:cs typeface="Tahoma"/>
            </a:endParaRPr>
          </a:p>
          <a:p>
            <a:pPr marL="12700" marR="26034">
              <a:lnSpc>
                <a:spcPct val="100000"/>
              </a:lnSpc>
            </a:pP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медицинской</a:t>
            </a:r>
            <a:r>
              <a:rPr sz="1200" b="1" spc="-8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Tahoma"/>
                <a:cs typeface="Tahoma"/>
              </a:rPr>
              <a:t>помощи 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на</a:t>
            </a:r>
            <a:r>
              <a:rPr sz="1200" b="1" spc="-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амбулаторном</a:t>
            </a:r>
            <a:r>
              <a:rPr sz="1200" b="1" spc="-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001F5F"/>
                </a:solidFill>
                <a:latin typeface="Tahoma"/>
                <a:cs typeface="Tahoma"/>
              </a:rPr>
              <a:t>этапе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00369" y="925829"/>
            <a:ext cx="190690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1F5F"/>
                </a:solidFill>
                <a:latin typeface="Tahoma"/>
                <a:cs typeface="Tahoma"/>
              </a:rPr>
              <a:t>Нормативное-правовое 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регулирование</a:t>
            </a:r>
            <a:r>
              <a:rPr sz="1200" b="1" spc="-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50" dirty="0">
                <a:solidFill>
                  <a:srgbClr val="001F5F"/>
                </a:solidFill>
                <a:latin typeface="Tahoma"/>
                <a:cs typeface="Tahoma"/>
              </a:rPr>
              <a:t>и </a:t>
            </a:r>
            <a:r>
              <a:rPr sz="1200" b="1" spc="-10" dirty="0">
                <a:solidFill>
                  <a:srgbClr val="001F5F"/>
                </a:solidFill>
                <a:latin typeface="Tahoma"/>
                <a:cs typeface="Tahoma"/>
              </a:rPr>
              <a:t>цифровизация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001F5F"/>
                </a:solidFill>
                <a:latin typeface="Tahoma"/>
                <a:cs typeface="Tahoma"/>
              </a:rPr>
              <a:t>паллиативной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медицинской</a:t>
            </a:r>
            <a:r>
              <a:rPr sz="1200" b="1" spc="-8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Tahoma"/>
                <a:cs typeface="Tahoma"/>
              </a:rPr>
              <a:t>помощи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46828" y="1936216"/>
            <a:ext cx="3519804" cy="636072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82880" indent="-170180">
              <a:lnSpc>
                <a:spcPct val="100000"/>
              </a:lnSpc>
              <a:spcBef>
                <a:spcPts val="400"/>
              </a:spcBef>
              <a:buClr>
                <a:srgbClr val="1F3A73"/>
              </a:buClr>
              <a:buFont typeface="Microsoft Sans Serif"/>
              <a:buChar char="●"/>
              <a:tabLst>
                <a:tab pos="182880" algn="l"/>
              </a:tabLst>
            </a:pP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Использование</a:t>
            </a:r>
            <a:r>
              <a:rPr sz="1100" spc="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телемедицинских</a:t>
            </a:r>
            <a:r>
              <a:rPr sz="1100" spc="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технологий</a:t>
            </a:r>
            <a:endParaRPr sz="1100" dirty="0">
              <a:latin typeface="Tahoma"/>
              <a:cs typeface="Tahoma"/>
            </a:endParaRPr>
          </a:p>
          <a:p>
            <a:pPr marL="182880" indent="-170180">
              <a:lnSpc>
                <a:spcPct val="100000"/>
              </a:lnSpc>
              <a:spcBef>
                <a:spcPts val="300"/>
              </a:spcBef>
              <a:buClr>
                <a:srgbClr val="1F3A73"/>
              </a:buClr>
              <a:buFont typeface="Microsoft Sans Serif"/>
              <a:buChar char="●"/>
              <a:tabLst>
                <a:tab pos="182880" algn="l"/>
              </a:tabLst>
            </a:pPr>
            <a:r>
              <a:rPr sz="1100" dirty="0" err="1" smtClean="0">
                <a:solidFill>
                  <a:srgbClr val="404040"/>
                </a:solidFill>
                <a:latin typeface="Tahoma"/>
                <a:cs typeface="Tahoma"/>
              </a:rPr>
              <a:t>Внесение</a:t>
            </a:r>
            <a:r>
              <a:rPr sz="1100" spc="-20" dirty="0" smtClean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изменений</a:t>
            </a:r>
            <a:r>
              <a:rPr sz="11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sz="11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приказ</a:t>
            </a:r>
            <a:r>
              <a:rPr sz="11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Tahoma"/>
                <a:cs typeface="Tahoma"/>
              </a:rPr>
              <a:t>348н</a:t>
            </a:r>
            <a:endParaRPr sz="1100" dirty="0">
              <a:latin typeface="Tahoma"/>
              <a:cs typeface="Tahoma"/>
            </a:endParaRPr>
          </a:p>
          <a:p>
            <a:pPr marL="182880" indent="-170180">
              <a:lnSpc>
                <a:spcPct val="100000"/>
              </a:lnSpc>
              <a:spcBef>
                <a:spcPts val="300"/>
              </a:spcBef>
              <a:buClr>
                <a:srgbClr val="1F3A73"/>
              </a:buClr>
              <a:buFont typeface="Microsoft Sans Serif"/>
              <a:buChar char="●"/>
              <a:tabLst>
                <a:tab pos="182880" algn="l"/>
              </a:tabLst>
            </a:pP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Актуализация</a:t>
            </a:r>
            <a:r>
              <a:rPr sz="11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ТПГГ</a:t>
            </a:r>
            <a:r>
              <a:rPr sz="11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sz="11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части объемов</a:t>
            </a:r>
            <a:r>
              <a:rPr sz="11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11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тарифов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83994" y="4094733"/>
            <a:ext cx="17125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1F5F"/>
                </a:solidFill>
                <a:latin typeface="Tahoma"/>
                <a:cs typeface="Tahoma"/>
              </a:rPr>
              <a:t>Эффективность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001F5F"/>
                </a:solidFill>
                <a:latin typeface="Tahoma"/>
                <a:cs typeface="Tahoma"/>
              </a:rPr>
              <a:t>работы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стационарного</a:t>
            </a:r>
            <a:r>
              <a:rPr sz="1200" b="1" spc="-6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Tahoma"/>
                <a:cs typeface="Tahoma"/>
              </a:rPr>
              <a:t>звена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6276" y="4808601"/>
            <a:ext cx="321310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245" marR="5080" indent="-170180">
              <a:lnSpc>
                <a:spcPct val="100000"/>
              </a:lnSpc>
              <a:spcBef>
                <a:spcPts val="100"/>
              </a:spcBef>
              <a:buClr>
                <a:srgbClr val="1F3A73"/>
              </a:buClr>
              <a:buFont typeface="Microsoft Sans Serif"/>
              <a:buChar char="●"/>
              <a:tabLst>
                <a:tab pos="184785" algn="l"/>
              </a:tabLst>
            </a:pP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Соблюдение</a:t>
            </a:r>
            <a:r>
              <a:rPr sz="11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11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оперативная</a:t>
            </a:r>
            <a:r>
              <a:rPr sz="11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оптимизация</a:t>
            </a:r>
            <a:r>
              <a:rPr sz="11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Tahoma"/>
                <a:cs typeface="Tahoma"/>
              </a:rPr>
              <a:t>схем 	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маршрутизации</a:t>
            </a:r>
            <a:r>
              <a:rPr sz="11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пациентов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6276" y="5181980"/>
            <a:ext cx="3672840" cy="1687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245" marR="5080" indent="-170180">
              <a:lnSpc>
                <a:spcPct val="100000"/>
              </a:lnSpc>
              <a:spcBef>
                <a:spcPts val="100"/>
              </a:spcBef>
              <a:buClr>
                <a:srgbClr val="1F3A73"/>
              </a:buClr>
              <a:buFont typeface="Microsoft Sans Serif"/>
              <a:buChar char="●"/>
              <a:tabLst>
                <a:tab pos="184785" algn="l"/>
              </a:tabLst>
            </a:pP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Обеспечение</a:t>
            </a:r>
            <a:r>
              <a:rPr sz="11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преемственности</a:t>
            </a:r>
            <a:r>
              <a:rPr sz="11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амбулаторно- 	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поликлинического</a:t>
            </a:r>
            <a:r>
              <a:rPr sz="1100" spc="3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11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стационарного</a:t>
            </a:r>
            <a:r>
              <a:rPr sz="11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этапов</a:t>
            </a:r>
            <a:r>
              <a:rPr sz="11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оказания 	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медицинской</a:t>
            </a:r>
            <a:r>
              <a:rPr sz="11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помощи</a:t>
            </a:r>
            <a:endParaRPr sz="1100">
              <a:latin typeface="Tahoma"/>
              <a:cs typeface="Tahoma"/>
            </a:endParaRPr>
          </a:p>
          <a:p>
            <a:pPr marL="182245" marR="603885" indent="-170180">
              <a:lnSpc>
                <a:spcPct val="100000"/>
              </a:lnSpc>
              <a:spcBef>
                <a:spcPts val="305"/>
              </a:spcBef>
              <a:buClr>
                <a:srgbClr val="1F3A73"/>
              </a:buClr>
              <a:buFont typeface="Microsoft Sans Serif"/>
              <a:buChar char="●"/>
              <a:tabLst>
                <a:tab pos="184785" algn="l"/>
              </a:tabLst>
            </a:pP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Обновление</a:t>
            </a:r>
            <a:r>
              <a:rPr sz="11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материально-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технической</a:t>
            </a:r>
            <a:r>
              <a:rPr sz="11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Tahoma"/>
                <a:cs typeface="Tahoma"/>
              </a:rPr>
              <a:t>базы 	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медицинских</a:t>
            </a:r>
            <a:r>
              <a:rPr sz="11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организаций</a:t>
            </a:r>
            <a:endParaRPr sz="1100">
              <a:latin typeface="Tahoma"/>
              <a:cs typeface="Tahoma"/>
            </a:endParaRPr>
          </a:p>
          <a:p>
            <a:pPr marL="182880" indent="-170180">
              <a:lnSpc>
                <a:spcPct val="100000"/>
              </a:lnSpc>
              <a:spcBef>
                <a:spcPts val="300"/>
              </a:spcBef>
              <a:buClr>
                <a:srgbClr val="1F3A73"/>
              </a:buClr>
              <a:buFont typeface="Microsoft Sans Serif"/>
              <a:buChar char="●"/>
              <a:tabLst>
                <a:tab pos="182880" algn="l"/>
              </a:tabLst>
            </a:pP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Проведение</a:t>
            </a:r>
            <a:r>
              <a:rPr sz="11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ремонтных</a:t>
            </a:r>
            <a:r>
              <a:rPr sz="11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мероприятий</a:t>
            </a:r>
            <a:endParaRPr sz="1100">
              <a:latin typeface="Tahoma"/>
              <a:cs typeface="Tahoma"/>
            </a:endParaRPr>
          </a:p>
          <a:p>
            <a:pPr marL="182880" indent="-170180">
              <a:lnSpc>
                <a:spcPct val="100000"/>
              </a:lnSpc>
              <a:spcBef>
                <a:spcPts val="300"/>
              </a:spcBef>
              <a:buClr>
                <a:srgbClr val="1F3A73"/>
              </a:buClr>
              <a:buFont typeface="Microsoft Sans Serif"/>
              <a:buChar char="●"/>
              <a:tabLst>
                <a:tab pos="182880" algn="l"/>
              </a:tabLst>
            </a:pP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Укомплектование</a:t>
            </a:r>
            <a:r>
              <a:rPr sz="11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кадрами</a:t>
            </a:r>
            <a:r>
              <a:rPr sz="11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стационарного </a:t>
            </a:r>
            <a:r>
              <a:rPr sz="1100" spc="-20" dirty="0">
                <a:solidFill>
                  <a:srgbClr val="404040"/>
                </a:solidFill>
                <a:latin typeface="Tahoma"/>
                <a:cs typeface="Tahoma"/>
              </a:rPr>
              <a:t>звена</a:t>
            </a:r>
            <a:endParaRPr sz="1100">
              <a:latin typeface="Tahoma"/>
              <a:cs typeface="Tahoma"/>
            </a:endParaRPr>
          </a:p>
          <a:p>
            <a:pPr marL="182245" marR="17145" indent="-170180">
              <a:lnSpc>
                <a:spcPct val="100000"/>
              </a:lnSpc>
              <a:spcBef>
                <a:spcPts val="300"/>
              </a:spcBef>
              <a:buClr>
                <a:srgbClr val="1F3A73"/>
              </a:buClr>
              <a:buFont typeface="Microsoft Sans Serif"/>
              <a:buChar char="●"/>
              <a:tabLst>
                <a:tab pos="184785" algn="l"/>
              </a:tabLst>
            </a:pP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Обеспечение</a:t>
            </a:r>
            <a:r>
              <a:rPr sz="11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работы</a:t>
            </a:r>
            <a:r>
              <a:rPr sz="11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стационарных</a:t>
            </a:r>
            <a:r>
              <a:rPr sz="11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подразделений</a:t>
            </a:r>
            <a:r>
              <a:rPr sz="11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Tahoma"/>
                <a:cs typeface="Tahoma"/>
              </a:rPr>
              <a:t>в 	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системе</a:t>
            </a:r>
            <a:r>
              <a:rPr sz="11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ЕГИСЗ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114915" y="3991102"/>
            <a:ext cx="1091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1F5F"/>
                </a:solidFill>
                <a:latin typeface="Tahoma"/>
                <a:cs typeface="Tahoma"/>
              </a:rPr>
              <a:t>Обучение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200" b="1" spc="-10" dirty="0">
                <a:solidFill>
                  <a:srgbClr val="001F5F"/>
                </a:solidFill>
                <a:latin typeface="Tahoma"/>
                <a:cs typeface="Tahoma"/>
              </a:rPr>
              <a:t>медицинских работников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039857" y="984884"/>
            <a:ext cx="20186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Повышение</a:t>
            </a:r>
            <a:r>
              <a:rPr sz="1200" b="1" spc="-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Tahoma"/>
                <a:cs typeface="Tahoma"/>
              </a:rPr>
              <a:t>доступности 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и</a:t>
            </a:r>
            <a:r>
              <a:rPr sz="1200" b="1" spc="-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Tahoma"/>
                <a:cs typeface="Tahoma"/>
              </a:rPr>
              <a:t>качества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001F5F"/>
                </a:solidFill>
                <a:latin typeface="Tahoma"/>
                <a:cs typeface="Tahoma"/>
              </a:rPr>
              <a:t>обезболивания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46828" y="4977129"/>
            <a:ext cx="3695065" cy="181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245" marR="357505" indent="-170180">
              <a:lnSpc>
                <a:spcPct val="100000"/>
              </a:lnSpc>
              <a:spcBef>
                <a:spcPts val="100"/>
              </a:spcBef>
              <a:buClr>
                <a:srgbClr val="1F3A73"/>
              </a:buClr>
              <a:buFont typeface="Microsoft Sans Serif"/>
              <a:buChar char="●"/>
              <a:tabLst>
                <a:tab pos="184785" algn="l"/>
              </a:tabLst>
            </a:pP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Внедрение</a:t>
            </a:r>
            <a:r>
              <a:rPr sz="11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11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контроль</a:t>
            </a:r>
            <a:r>
              <a:rPr sz="11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соблюдения</a:t>
            </a:r>
            <a:r>
              <a:rPr sz="11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клинических 	рекомендаций</a:t>
            </a:r>
            <a:endParaRPr sz="1100" dirty="0">
              <a:latin typeface="Tahoma"/>
              <a:cs typeface="Tahoma"/>
            </a:endParaRPr>
          </a:p>
          <a:p>
            <a:pPr marL="182245" marR="435609" indent="-170180">
              <a:lnSpc>
                <a:spcPct val="100000"/>
              </a:lnSpc>
              <a:spcBef>
                <a:spcPts val="300"/>
              </a:spcBef>
              <a:buClr>
                <a:srgbClr val="1F3A73"/>
              </a:buClr>
              <a:buFont typeface="Microsoft Sans Serif"/>
              <a:buChar char="●"/>
              <a:tabLst>
                <a:tab pos="184785" algn="l"/>
              </a:tabLst>
            </a:pP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Контроль</a:t>
            </a:r>
            <a:r>
              <a:rPr sz="11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за</a:t>
            </a:r>
            <a:r>
              <a:rPr sz="11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соблюдением</a:t>
            </a:r>
            <a:r>
              <a:rPr sz="11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положений</a:t>
            </a:r>
            <a:r>
              <a:rPr sz="11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Приказа 	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Минздрава</a:t>
            </a:r>
            <a:r>
              <a:rPr sz="11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России</a:t>
            </a:r>
            <a:r>
              <a:rPr sz="11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Минтруда</a:t>
            </a:r>
            <a:r>
              <a:rPr sz="11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 err="1">
                <a:solidFill>
                  <a:srgbClr val="404040"/>
                </a:solidFill>
                <a:latin typeface="Tahoma"/>
                <a:cs typeface="Tahoma"/>
              </a:rPr>
              <a:t>России</a:t>
            </a:r>
            <a:r>
              <a:rPr sz="11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1100" spc="-10" dirty="0" smtClean="0">
                <a:solidFill>
                  <a:srgbClr val="404040"/>
                </a:solidFill>
                <a:latin typeface="Tahoma"/>
                <a:cs typeface="Tahoma"/>
              </a:rPr>
              <a:t>208</a:t>
            </a:r>
            <a:r>
              <a:rPr sz="1100" spc="-10" dirty="0" smtClean="0">
                <a:solidFill>
                  <a:srgbClr val="404040"/>
                </a:solidFill>
                <a:latin typeface="Tahoma"/>
                <a:cs typeface="Tahoma"/>
              </a:rPr>
              <a:t>н/</a:t>
            </a:r>
            <a:r>
              <a:rPr lang="ru-RU" sz="1100" spc="-10" dirty="0" smtClean="0">
                <a:solidFill>
                  <a:srgbClr val="404040"/>
                </a:solidFill>
                <a:latin typeface="Tahoma"/>
                <a:cs typeface="Tahoma"/>
              </a:rPr>
              <a:t>243</a:t>
            </a:r>
            <a:r>
              <a:rPr sz="1100" spc="-10" dirty="0" smtClean="0">
                <a:solidFill>
                  <a:srgbClr val="404040"/>
                </a:solidFill>
                <a:latin typeface="Tahoma"/>
                <a:cs typeface="Tahoma"/>
              </a:rPr>
              <a:t>н</a:t>
            </a:r>
            <a:endParaRPr sz="1100" dirty="0">
              <a:latin typeface="Tahoma"/>
              <a:cs typeface="Tahoma"/>
            </a:endParaRPr>
          </a:p>
          <a:p>
            <a:pPr marL="182245" marR="5080" indent="-170180">
              <a:lnSpc>
                <a:spcPct val="100000"/>
              </a:lnSpc>
              <a:spcBef>
                <a:spcPts val="305"/>
              </a:spcBef>
              <a:buClr>
                <a:srgbClr val="1F3A73"/>
              </a:buClr>
              <a:buFont typeface="Microsoft Sans Serif"/>
              <a:buChar char="●"/>
              <a:tabLst>
                <a:tab pos="184785" algn="l"/>
              </a:tabLst>
            </a:pP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Гармонизация</a:t>
            </a:r>
            <a:r>
              <a:rPr sz="11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НПА</a:t>
            </a:r>
            <a:r>
              <a:rPr sz="11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регионального</a:t>
            </a:r>
            <a:r>
              <a:rPr sz="11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уровня 	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федеральному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 законодательству</a:t>
            </a:r>
            <a:r>
              <a:rPr sz="11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sz="1100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части</a:t>
            </a:r>
            <a:r>
              <a:rPr sz="1100" spc="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работы</a:t>
            </a:r>
            <a:r>
              <a:rPr sz="11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с</a:t>
            </a:r>
            <a:r>
              <a:rPr sz="1100" spc="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Tahoma"/>
                <a:cs typeface="Tahoma"/>
              </a:rPr>
              <a:t>НС 	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11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ПВ</a:t>
            </a:r>
            <a:r>
              <a:rPr sz="11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11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организации</a:t>
            </a:r>
            <a:r>
              <a:rPr sz="11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паллиативной</a:t>
            </a:r>
            <a:r>
              <a:rPr sz="11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медицинской</a:t>
            </a:r>
            <a:endParaRPr sz="1100" dirty="0">
              <a:latin typeface="Tahoma"/>
              <a:cs typeface="Tahoma"/>
            </a:endParaRPr>
          </a:p>
          <a:p>
            <a:pPr marL="184785">
              <a:lnSpc>
                <a:spcPct val="100000"/>
              </a:lnSpc>
            </a:pP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помощи</a:t>
            </a:r>
            <a:r>
              <a:rPr sz="1100" spc="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1100" spc="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межведомственному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взаимодействию</a:t>
            </a:r>
            <a:endParaRPr sz="1100" dirty="0">
              <a:latin typeface="Tahoma"/>
              <a:cs typeface="Tahoma"/>
            </a:endParaRPr>
          </a:p>
          <a:p>
            <a:pPr marL="182245" marR="389890" indent="-170180">
              <a:lnSpc>
                <a:spcPct val="100000"/>
              </a:lnSpc>
              <a:spcBef>
                <a:spcPts val="300"/>
              </a:spcBef>
              <a:buClr>
                <a:srgbClr val="1F3A73"/>
              </a:buClr>
              <a:buFont typeface="Microsoft Sans Serif"/>
              <a:buChar char="●"/>
              <a:tabLst>
                <a:tab pos="184785" algn="l"/>
              </a:tabLst>
            </a:pP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Оценка</a:t>
            </a:r>
            <a:r>
              <a:rPr sz="1100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удовлетворенности</a:t>
            </a:r>
            <a:r>
              <a:rPr sz="1100" spc="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качеством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оказания 	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паллиативной</a:t>
            </a:r>
            <a:r>
              <a:rPr sz="11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404040"/>
                </a:solidFill>
                <a:latin typeface="Tahoma"/>
                <a:cs typeface="Tahoma"/>
              </a:rPr>
              <a:t>медицинской</a:t>
            </a:r>
            <a:r>
              <a:rPr sz="11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ahoma"/>
                <a:cs typeface="Tahoma"/>
              </a:rPr>
              <a:t>помощи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038215" y="4002404"/>
            <a:ext cx="18967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1F5F"/>
                </a:solidFill>
                <a:latin typeface="Tahoma"/>
                <a:cs typeface="Tahoma"/>
              </a:rPr>
              <a:t>Ведомственный</a:t>
            </a:r>
            <a:endParaRPr sz="120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и</a:t>
            </a:r>
            <a:r>
              <a:rPr sz="1200" b="1" spc="-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внутренний</a:t>
            </a:r>
            <a:r>
              <a:rPr sz="1200" b="1" spc="-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Tahoma"/>
                <a:cs typeface="Tahoma"/>
              </a:rPr>
              <a:t>контроль 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за</a:t>
            </a:r>
            <a:r>
              <a:rPr sz="1200" b="1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качеством</a:t>
            </a:r>
            <a:r>
              <a:rPr sz="1200" b="1" spc="-4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Tahoma"/>
                <a:cs typeface="Tahoma"/>
              </a:rPr>
              <a:t>оказания </a:t>
            </a:r>
            <a:r>
              <a:rPr sz="1200" b="1" dirty="0">
                <a:solidFill>
                  <a:srgbClr val="001F5F"/>
                </a:solidFill>
                <a:latin typeface="Tahoma"/>
                <a:cs typeface="Tahoma"/>
              </a:rPr>
              <a:t>медицинской</a:t>
            </a:r>
            <a:r>
              <a:rPr sz="1200" b="1" spc="-8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Tahoma"/>
                <a:cs typeface="Tahoma"/>
              </a:rPr>
              <a:t>помощи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7" name="object 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670560" cy="464819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07435" y="2922661"/>
            <a:ext cx="10751578" cy="285429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6000" b="1" dirty="0" smtClean="0">
                <a:solidFill>
                  <a:schemeClr val="tx2"/>
                </a:solidFill>
                <a:latin typeface="Monotype Corsiva" pitchFamily="66" charset="0"/>
              </a:rPr>
              <a:t>Благодарю за внимание</a:t>
            </a:r>
            <a:endParaRPr lang="ru-RU" sz="60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751851" y="464820"/>
            <a:ext cx="7158799" cy="2150194"/>
          </a:xfrm>
        </p:spPr>
        <p:txBody>
          <a:bodyPr>
            <a:noAutofit/>
          </a:bodyPr>
          <a:lstStyle/>
          <a:p>
            <a:pPr algn="ctr" eaLnBrk="1" hangingPunct="1">
              <a:buNone/>
              <a:defRPr/>
            </a:pPr>
            <a:r>
              <a:rPr lang="ru-RU" sz="3200" b="1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«Доверие к медицине сохраняется до той поры, пока последняя способна справляться с болью»</a:t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 (тезис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онкологической этики)</a:t>
            </a:r>
          </a:p>
        </p:txBody>
      </p:sp>
      <p:pic>
        <p:nvPicPr>
          <p:cNvPr id="6" name="Picture 3" descr="IMG_77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548680"/>
            <a:ext cx="422446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70560" cy="4648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45585" y="4587503"/>
            <a:ext cx="73074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КГБУЗ «Алтайский краевой онкологический диспансер»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Главный внештатный специалист МЗ Алтайского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края, МЗ РФ в СФО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паллиативной медицинской помощи взрослому населению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Павлишинец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Виктор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Михайлович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18.02.2026 г.    Барнаул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766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967542" y="903776"/>
            <a:ext cx="8256917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83499" y="205330"/>
            <a:ext cx="9168341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ОБЩИЕ КРИТЕРИИ ОТНЕСЕНИЯ К НУЖДАЮЩИМСЯ В ПАЛЛИАТИВНОЙ МЕДИЦИНСКОЙ ПОМОЩИ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0" y="1484784"/>
          <a:ext cx="121920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ject 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670560" cy="464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159563" y="1196752"/>
            <a:ext cx="8256917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11830" y="86349"/>
            <a:ext cx="9168341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Критерии отнесения к нуждающимся в ПМП в зависимости от группы неизлечимых прогрессирующих заболеваний и состояний</a:t>
            </a:r>
            <a:endParaRPr lang="ru-RU" altLang="ru-RU" sz="20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1531" y="1333218"/>
            <a:ext cx="9192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РАЗЛИЧНЫЕ ФОРМЫ ЗЛОКАЧЕСТВЕННЫХ НОВООБРАЗОВАНИЙ </a:t>
            </a:r>
            <a:r>
              <a:rPr lang="ru-RU" sz="2000" dirty="0" smtClean="0">
                <a:latin typeface="+mj-lt"/>
              </a:rPr>
              <a:t/>
            </a:r>
            <a:br>
              <a:rPr lang="ru-RU" sz="2000" dirty="0" smtClean="0">
                <a:latin typeface="+mj-lt"/>
              </a:rPr>
            </a:br>
            <a:endParaRPr lang="ru-RU" sz="2000" dirty="0">
              <a:latin typeface="+mj-lt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2420888"/>
          <a:ext cx="12192000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ject 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670560" cy="464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6700" y="254253"/>
            <a:ext cx="64465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ИНФРАСТРУКТУРА</a:t>
            </a:r>
            <a:r>
              <a:rPr sz="1400" b="1" spc="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ЗДРАВООХРАНЕНИЯ </a:t>
            </a:r>
            <a:r>
              <a:rPr sz="1400" b="1" spc="-2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АЛТАЙСКОГО</a:t>
            </a:r>
            <a:r>
              <a:rPr sz="1400" b="1" spc="-1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КРАЯ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59785" y="323468"/>
            <a:ext cx="120227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585858"/>
                </a:solidFill>
                <a:latin typeface="Corbel" panose="020B0503020204020204"/>
                <a:cs typeface="Corbel" panose="020B0503020204020204"/>
              </a:rPr>
              <a:t>2</a:t>
            </a:r>
            <a:endParaRPr sz="1000">
              <a:latin typeface="Corbel" panose="020B0503020204020204"/>
              <a:cs typeface="Corbel" panose="020B0503020204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937" y="2909317"/>
            <a:ext cx="4665980" cy="262892"/>
          </a:xfrm>
          <a:prstGeom prst="rect">
            <a:avLst/>
          </a:prstGeom>
          <a:solidFill>
            <a:srgbClr val="6AA84F"/>
          </a:solidFill>
        </p:spPr>
        <p:txBody>
          <a:bodyPr vert="horz" wrap="square" lIns="0" tIns="92710" rIns="0" bIns="0" rtlCol="0">
            <a:spAutoFit/>
          </a:bodyPr>
          <a:lstStyle/>
          <a:p>
            <a:pPr marL="1254125" marR="706755" indent="-541020">
              <a:lnSpc>
                <a:spcPct val="100000"/>
              </a:lnSpc>
              <a:spcBef>
                <a:spcPts val="730"/>
              </a:spcBef>
            </a:pPr>
            <a:r>
              <a:rPr sz="11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Численность</a:t>
            </a:r>
            <a:r>
              <a:rPr sz="1100" b="1" spc="-4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сельского</a:t>
            </a:r>
            <a:r>
              <a:rPr sz="1100" b="1" spc="-4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населения </a:t>
            </a:r>
            <a:r>
              <a:rPr sz="11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997</a:t>
            </a:r>
            <a:r>
              <a:rPr sz="11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589 </a:t>
            </a:r>
            <a:r>
              <a:rPr sz="11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человек</a:t>
            </a:r>
            <a:endParaRPr sz="11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0416" y="629412"/>
            <a:ext cx="2188633" cy="584775"/>
          </a:xfrm>
          <a:prstGeom prst="rect">
            <a:avLst/>
          </a:prstGeom>
          <a:solidFill>
            <a:srgbClr val="3C85C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 panose="02020603050405020304"/>
              <a:cs typeface="Times New Roman" panose="02020603050405020304"/>
            </a:endParaRPr>
          </a:p>
          <a:p>
            <a:pPr marL="67945" marR="317500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79</a:t>
            </a:r>
            <a:r>
              <a:rPr sz="1000" b="1" spc="-2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больниц,</a:t>
            </a:r>
            <a:r>
              <a:rPr sz="10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имеющих стационары</a:t>
            </a:r>
            <a:r>
              <a:rPr sz="1000" b="1" spc="3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общего профиля,</a:t>
            </a:r>
            <a:endParaRPr sz="1000">
              <a:latin typeface="Calibri" panose="020F0502020204030204"/>
              <a:cs typeface="Calibri" panose="020F0502020204030204"/>
            </a:endParaRPr>
          </a:p>
          <a:p>
            <a:pPr marL="67945">
              <a:lnSpc>
                <a:spcPct val="100000"/>
              </a:lnSpc>
              <a:spcBef>
                <a:spcPts val="5"/>
              </a:spcBef>
            </a:pPr>
            <a:r>
              <a:rPr sz="1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21</a:t>
            </a:r>
            <a:r>
              <a:rPr sz="10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поликлиника</a:t>
            </a:r>
            <a:endParaRPr sz="1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76143" y="641604"/>
            <a:ext cx="2194560" cy="670696"/>
          </a:xfrm>
          <a:prstGeom prst="rect">
            <a:avLst/>
          </a:prstGeom>
          <a:solidFill>
            <a:srgbClr val="3C85C5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 panose="02020603050405020304"/>
              <a:cs typeface="Times New Roman" panose="02020603050405020304"/>
            </a:endParaRPr>
          </a:p>
          <a:p>
            <a:pPr marL="212090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186 </a:t>
            </a:r>
            <a:r>
              <a:rPr sz="1000" b="1" spc="-2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СВА,</a:t>
            </a:r>
            <a:endParaRPr sz="1000">
              <a:latin typeface="Calibri" panose="020F0502020204030204"/>
              <a:cs typeface="Calibri" panose="020F0502020204030204"/>
            </a:endParaRPr>
          </a:p>
          <a:p>
            <a:pPr marL="233680" marR="115570" indent="-21590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865</a:t>
            </a:r>
            <a:r>
              <a:rPr sz="10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ФАПов,</a:t>
            </a:r>
            <a:r>
              <a:rPr sz="1000" b="1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0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том</a:t>
            </a:r>
            <a:r>
              <a:rPr sz="1000" b="1" spc="-2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числе </a:t>
            </a:r>
            <a:r>
              <a:rPr sz="1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25</a:t>
            </a:r>
            <a:r>
              <a:rPr sz="10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мобильных</a:t>
            </a:r>
            <a:endParaRPr sz="1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79568" y="646177"/>
            <a:ext cx="2130213" cy="709168"/>
          </a:xfrm>
          <a:prstGeom prst="rect">
            <a:avLst/>
          </a:prstGeom>
          <a:solidFill>
            <a:srgbClr val="3C85C5"/>
          </a:solidFill>
        </p:spPr>
        <p:txBody>
          <a:bodyPr vert="horz" wrap="square" lIns="0" tIns="92710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730"/>
              </a:spcBef>
            </a:pPr>
            <a:r>
              <a:rPr sz="1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9</a:t>
            </a:r>
            <a:r>
              <a:rPr sz="10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спец.</a:t>
            </a:r>
            <a:r>
              <a:rPr sz="1000" b="1" spc="-3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больниц,</a:t>
            </a:r>
            <a:endParaRPr sz="1000">
              <a:latin typeface="Calibri" panose="020F0502020204030204"/>
              <a:cs typeface="Calibri" panose="020F0502020204030204"/>
            </a:endParaRPr>
          </a:p>
          <a:p>
            <a:pPr marL="125095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17</a:t>
            </a:r>
            <a:r>
              <a:rPr sz="1000" b="1" spc="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диспансеров,</a:t>
            </a:r>
            <a:endParaRPr sz="1000">
              <a:latin typeface="Calibri" panose="020F0502020204030204"/>
              <a:cs typeface="Calibri" panose="020F0502020204030204"/>
            </a:endParaRPr>
          </a:p>
          <a:p>
            <a:pPr marL="68580" marR="362585" indent="55880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8</a:t>
            </a:r>
            <a:r>
              <a:rPr sz="1000" b="1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центров,</a:t>
            </a:r>
            <a:r>
              <a:rPr sz="1000" b="1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000" b="1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т.ч.</a:t>
            </a:r>
            <a:r>
              <a:rPr sz="1000" b="1" spc="-3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3, </a:t>
            </a:r>
            <a:r>
              <a:rPr sz="1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имеющие</a:t>
            </a:r>
            <a:r>
              <a:rPr sz="1000" b="1" spc="-4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стационар</a:t>
            </a:r>
            <a:endParaRPr sz="1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17969" y="646177"/>
            <a:ext cx="2136140" cy="724557"/>
          </a:xfrm>
          <a:prstGeom prst="rect">
            <a:avLst/>
          </a:prstGeom>
          <a:solidFill>
            <a:srgbClr val="3C85C5"/>
          </a:solidFill>
        </p:spPr>
        <p:txBody>
          <a:bodyPr vert="horz" wrap="square" lIns="0" tIns="107950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850"/>
              </a:spcBef>
            </a:pPr>
            <a:r>
              <a:rPr sz="1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sz="1000" b="1" spc="-3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родильных</a:t>
            </a:r>
            <a:r>
              <a:rPr sz="1000" b="1" spc="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00" b="1" spc="-2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дома,</a:t>
            </a:r>
            <a:endParaRPr sz="1000">
              <a:latin typeface="Calibri" panose="020F0502020204030204"/>
              <a:cs typeface="Calibri" panose="020F0502020204030204"/>
            </a:endParaRPr>
          </a:p>
          <a:p>
            <a:pPr marL="161925" indent="-93980">
              <a:lnSpc>
                <a:spcPct val="100000"/>
              </a:lnSpc>
              <a:buAutoNum type="arabicPlain"/>
              <a:tabLst>
                <a:tab pos="162560" algn="l"/>
              </a:tabLst>
            </a:pPr>
            <a:r>
              <a:rPr sz="10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госпиталь,</a:t>
            </a:r>
            <a:endParaRPr sz="1000">
              <a:latin typeface="Calibri" panose="020F0502020204030204"/>
              <a:cs typeface="Calibri" panose="020F0502020204030204"/>
            </a:endParaRPr>
          </a:p>
          <a:p>
            <a:pPr marL="161925" indent="-93980">
              <a:lnSpc>
                <a:spcPct val="100000"/>
              </a:lnSpc>
              <a:buAutoNum type="arabicPlain"/>
              <a:tabLst>
                <a:tab pos="162560" algn="l"/>
              </a:tabLst>
            </a:pPr>
            <a:r>
              <a:rPr sz="1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дома</a:t>
            </a:r>
            <a:r>
              <a:rPr sz="1000" b="1" spc="-3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ребенка,</a:t>
            </a:r>
            <a:endParaRPr sz="1000">
              <a:latin typeface="Calibri" panose="020F0502020204030204"/>
              <a:cs typeface="Calibri" panose="020F0502020204030204"/>
            </a:endParaRPr>
          </a:p>
          <a:p>
            <a:pPr marL="68580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6</a:t>
            </a:r>
            <a:r>
              <a:rPr sz="1000" b="1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сан-</a:t>
            </a:r>
            <a:r>
              <a:rPr sz="1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кур. </a:t>
            </a:r>
            <a:r>
              <a:rPr sz="10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организаций</a:t>
            </a:r>
            <a:endParaRPr sz="1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15727" y="649224"/>
            <a:ext cx="1867747" cy="673261"/>
          </a:xfrm>
          <a:prstGeom prst="rect">
            <a:avLst/>
          </a:prstGeom>
          <a:solidFill>
            <a:srgbClr val="3C85C5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 panose="02020603050405020304"/>
              <a:cs typeface="Times New Roman" panose="02020603050405020304"/>
            </a:endParaRPr>
          </a:p>
          <a:p>
            <a:pPr marL="69850"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3</a:t>
            </a:r>
            <a:r>
              <a:rPr sz="1100" b="1" spc="-2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станции</a:t>
            </a:r>
            <a:r>
              <a:rPr sz="1100" b="1" spc="-4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СМП,</a:t>
            </a:r>
            <a:endParaRPr sz="1100">
              <a:latin typeface="Calibri" panose="020F0502020204030204"/>
              <a:cs typeface="Calibri" panose="020F0502020204030204"/>
            </a:endParaRPr>
          </a:p>
          <a:p>
            <a:pPr marL="69850"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1 </a:t>
            </a:r>
            <a:r>
              <a:rPr sz="11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центр</a:t>
            </a:r>
            <a:endParaRPr sz="1100">
              <a:latin typeface="Calibri" panose="020F0502020204030204"/>
              <a:cs typeface="Calibri" panose="020F0502020204030204"/>
            </a:endParaRPr>
          </a:p>
          <a:p>
            <a:pPr marL="69850"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переливания</a:t>
            </a:r>
            <a:r>
              <a:rPr sz="1100" b="1" spc="-4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крови</a:t>
            </a:r>
            <a:endParaRPr sz="11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28989" y="1600582"/>
            <a:ext cx="3565313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ПАЛЛИАТИВНАЯ</a:t>
            </a:r>
            <a:r>
              <a:rPr sz="1100" b="1" spc="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МЕДИЦИНСКАЯ</a:t>
            </a:r>
            <a:r>
              <a:rPr sz="1100" b="1" spc="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1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ПОМОЩЬ</a:t>
            </a:r>
            <a:endParaRPr sz="11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6954" y="3567429"/>
            <a:ext cx="1731433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 panose="020F0502020204030204"/>
                <a:cs typeface="Calibri" panose="020F0502020204030204"/>
              </a:rPr>
              <a:t>Населенные</a:t>
            </a:r>
            <a:r>
              <a:rPr sz="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800" dirty="0">
                <a:latin typeface="Calibri" panose="020F0502020204030204"/>
                <a:cs typeface="Calibri" panose="020F0502020204030204"/>
              </a:rPr>
              <a:t>пункты</a:t>
            </a:r>
            <a:r>
              <a:rPr sz="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800" dirty="0">
                <a:latin typeface="Calibri" panose="020F0502020204030204"/>
                <a:cs typeface="Calibri" panose="020F0502020204030204"/>
              </a:rPr>
              <a:t>с</a:t>
            </a:r>
            <a:r>
              <a:rPr sz="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800" spc="-10" dirty="0">
                <a:latin typeface="Calibri" panose="020F0502020204030204"/>
                <a:cs typeface="Calibri" panose="020F0502020204030204"/>
              </a:rPr>
              <a:t>числом</a:t>
            </a:r>
            <a:r>
              <a:rPr sz="800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sz="800" dirty="0">
                <a:latin typeface="Calibri" panose="020F0502020204030204"/>
                <a:cs typeface="Calibri" panose="020F0502020204030204"/>
              </a:rPr>
              <a:t>жителей</a:t>
            </a:r>
            <a:r>
              <a:rPr sz="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800" dirty="0">
                <a:latin typeface="Calibri" panose="020F0502020204030204"/>
                <a:cs typeface="Calibri" panose="020F0502020204030204"/>
              </a:rPr>
              <a:t>менее</a:t>
            </a:r>
            <a:r>
              <a:rPr sz="800" spc="-25" dirty="0">
                <a:latin typeface="Calibri" panose="020F0502020204030204"/>
                <a:cs typeface="Calibri" panose="020F0502020204030204"/>
              </a:rPr>
              <a:t> 100</a:t>
            </a:r>
            <a:endParaRPr sz="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6954" y="3924681"/>
            <a:ext cx="173143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 panose="020F0502020204030204"/>
                <a:cs typeface="Calibri" panose="020F0502020204030204"/>
              </a:rPr>
              <a:t>Населенные</a:t>
            </a:r>
            <a:r>
              <a:rPr sz="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800" dirty="0">
                <a:latin typeface="Calibri" panose="020F0502020204030204"/>
                <a:cs typeface="Calibri" panose="020F0502020204030204"/>
              </a:rPr>
              <a:t>пункты</a:t>
            </a:r>
            <a:r>
              <a:rPr sz="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800" dirty="0">
                <a:latin typeface="Calibri" panose="020F0502020204030204"/>
                <a:cs typeface="Calibri" panose="020F0502020204030204"/>
              </a:rPr>
              <a:t>с</a:t>
            </a:r>
            <a:r>
              <a:rPr sz="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800" spc="-10" dirty="0">
                <a:latin typeface="Calibri" panose="020F0502020204030204"/>
                <a:cs typeface="Calibri" panose="020F0502020204030204"/>
              </a:rPr>
              <a:t>числом</a:t>
            </a:r>
            <a:r>
              <a:rPr sz="800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sz="800" dirty="0">
                <a:latin typeface="Calibri" panose="020F0502020204030204"/>
                <a:cs typeface="Calibri" panose="020F0502020204030204"/>
              </a:rPr>
              <a:t>жителей</a:t>
            </a:r>
            <a:r>
              <a:rPr sz="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800" dirty="0">
                <a:latin typeface="Calibri" panose="020F0502020204030204"/>
                <a:cs typeface="Calibri" panose="020F0502020204030204"/>
              </a:rPr>
              <a:t>от</a:t>
            </a:r>
            <a:r>
              <a:rPr sz="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800" dirty="0">
                <a:latin typeface="Calibri" panose="020F0502020204030204"/>
                <a:cs typeface="Calibri" panose="020F0502020204030204"/>
              </a:rPr>
              <a:t>100</a:t>
            </a:r>
            <a:r>
              <a:rPr sz="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800" dirty="0">
                <a:latin typeface="Calibri" panose="020F0502020204030204"/>
                <a:cs typeface="Calibri" panose="020F0502020204030204"/>
              </a:rPr>
              <a:t>до</a:t>
            </a:r>
            <a:r>
              <a:rPr sz="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800" spc="-25" dirty="0">
                <a:latin typeface="Calibri" panose="020F0502020204030204"/>
                <a:cs typeface="Calibri" panose="020F0502020204030204"/>
              </a:rPr>
              <a:t>300</a:t>
            </a:r>
            <a:endParaRPr sz="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9774" y="4441698"/>
            <a:ext cx="173143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 panose="020F0502020204030204"/>
                <a:cs typeface="Calibri" panose="020F0502020204030204"/>
              </a:rPr>
              <a:t>Населенные</a:t>
            </a:r>
            <a:r>
              <a:rPr sz="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800" dirty="0">
                <a:latin typeface="Calibri" panose="020F0502020204030204"/>
                <a:cs typeface="Calibri" panose="020F0502020204030204"/>
              </a:rPr>
              <a:t>пункты</a:t>
            </a:r>
            <a:r>
              <a:rPr sz="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800" dirty="0">
                <a:latin typeface="Calibri" panose="020F0502020204030204"/>
                <a:cs typeface="Calibri" panose="020F0502020204030204"/>
              </a:rPr>
              <a:t>с</a:t>
            </a:r>
            <a:r>
              <a:rPr sz="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800" spc="-10" dirty="0">
                <a:latin typeface="Calibri" panose="020F0502020204030204"/>
                <a:cs typeface="Calibri" panose="020F0502020204030204"/>
              </a:rPr>
              <a:t>числом</a:t>
            </a:r>
            <a:r>
              <a:rPr sz="800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sz="800" dirty="0">
                <a:latin typeface="Calibri" panose="020F0502020204030204"/>
                <a:cs typeface="Calibri" panose="020F0502020204030204"/>
              </a:rPr>
              <a:t>жителей</a:t>
            </a:r>
            <a:r>
              <a:rPr sz="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800" dirty="0">
                <a:latin typeface="Calibri" panose="020F0502020204030204"/>
                <a:cs typeface="Calibri" panose="020F0502020204030204"/>
              </a:rPr>
              <a:t>от</a:t>
            </a:r>
            <a:r>
              <a:rPr sz="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800" dirty="0">
                <a:latin typeface="Calibri" panose="020F0502020204030204"/>
                <a:cs typeface="Calibri" panose="020F0502020204030204"/>
              </a:rPr>
              <a:t>301</a:t>
            </a:r>
            <a:r>
              <a:rPr sz="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800" dirty="0">
                <a:latin typeface="Calibri" panose="020F0502020204030204"/>
                <a:cs typeface="Calibri" panose="020F0502020204030204"/>
              </a:rPr>
              <a:t>до</a:t>
            </a:r>
            <a:r>
              <a:rPr sz="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800" spc="-20" dirty="0">
                <a:latin typeface="Calibri" panose="020F0502020204030204"/>
                <a:cs typeface="Calibri" panose="020F0502020204030204"/>
              </a:rPr>
              <a:t>1000</a:t>
            </a:r>
            <a:endParaRPr sz="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6954" y="5031105"/>
            <a:ext cx="173143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 panose="020F0502020204030204"/>
                <a:cs typeface="Calibri" panose="020F0502020204030204"/>
              </a:rPr>
              <a:t>Населенные</a:t>
            </a:r>
            <a:r>
              <a:rPr sz="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800" dirty="0">
                <a:latin typeface="Calibri" panose="020F0502020204030204"/>
                <a:cs typeface="Calibri" panose="020F0502020204030204"/>
              </a:rPr>
              <a:t>пункты</a:t>
            </a:r>
            <a:r>
              <a:rPr sz="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800" dirty="0">
                <a:latin typeface="Calibri" panose="020F0502020204030204"/>
                <a:cs typeface="Calibri" panose="020F0502020204030204"/>
              </a:rPr>
              <a:t>с</a:t>
            </a:r>
            <a:r>
              <a:rPr sz="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800" spc="-10" dirty="0">
                <a:latin typeface="Calibri" panose="020F0502020204030204"/>
                <a:cs typeface="Calibri" panose="020F0502020204030204"/>
              </a:rPr>
              <a:t>числом</a:t>
            </a:r>
            <a:r>
              <a:rPr sz="800" spc="200" dirty="0">
                <a:latin typeface="Calibri" panose="020F0502020204030204"/>
                <a:cs typeface="Calibri" panose="020F0502020204030204"/>
              </a:rPr>
              <a:t> </a:t>
            </a:r>
            <a:r>
              <a:rPr sz="800" dirty="0">
                <a:latin typeface="Calibri" panose="020F0502020204030204"/>
                <a:cs typeface="Calibri" panose="020F0502020204030204"/>
              </a:rPr>
              <a:t>жителей</a:t>
            </a:r>
            <a:r>
              <a:rPr sz="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800" dirty="0">
                <a:latin typeface="Calibri" panose="020F0502020204030204"/>
                <a:cs typeface="Calibri" panose="020F0502020204030204"/>
              </a:rPr>
              <a:t>от</a:t>
            </a:r>
            <a:r>
              <a:rPr sz="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800" dirty="0">
                <a:latin typeface="Calibri" panose="020F0502020204030204"/>
                <a:cs typeface="Calibri" panose="020F0502020204030204"/>
              </a:rPr>
              <a:t>1001</a:t>
            </a:r>
            <a:r>
              <a:rPr sz="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800" dirty="0">
                <a:latin typeface="Calibri" panose="020F0502020204030204"/>
                <a:cs typeface="Calibri" panose="020F0502020204030204"/>
              </a:rPr>
              <a:t>до</a:t>
            </a:r>
            <a:r>
              <a:rPr sz="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800" spc="-20" dirty="0">
                <a:latin typeface="Calibri" panose="020F0502020204030204"/>
                <a:cs typeface="Calibri" panose="020F0502020204030204"/>
              </a:rPr>
              <a:t>2000</a:t>
            </a:r>
            <a:endParaRPr sz="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1758" y="5739790"/>
            <a:ext cx="173143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 panose="020F0502020204030204"/>
                <a:cs typeface="Calibri" panose="020F0502020204030204"/>
              </a:rPr>
              <a:t>Населенные</a:t>
            </a:r>
            <a:r>
              <a:rPr sz="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800" dirty="0">
                <a:latin typeface="Calibri" panose="020F0502020204030204"/>
                <a:cs typeface="Calibri" panose="020F0502020204030204"/>
              </a:rPr>
              <a:t>пункты</a:t>
            </a:r>
            <a:r>
              <a:rPr sz="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800" dirty="0">
                <a:latin typeface="Calibri" panose="020F0502020204030204"/>
                <a:cs typeface="Calibri" panose="020F0502020204030204"/>
              </a:rPr>
              <a:t>с</a:t>
            </a:r>
            <a:r>
              <a:rPr sz="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800" spc="-10" dirty="0">
                <a:latin typeface="Calibri" panose="020F0502020204030204"/>
                <a:cs typeface="Calibri" panose="020F0502020204030204"/>
              </a:rPr>
              <a:t>числом</a:t>
            </a:r>
            <a:endParaRPr sz="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dirty="0">
                <a:latin typeface="Calibri" panose="020F0502020204030204"/>
                <a:cs typeface="Calibri" panose="020F0502020204030204"/>
              </a:rPr>
              <a:t>жителей</a:t>
            </a:r>
            <a:r>
              <a:rPr sz="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800" dirty="0">
                <a:latin typeface="Calibri" panose="020F0502020204030204"/>
                <a:cs typeface="Calibri" panose="020F0502020204030204"/>
              </a:rPr>
              <a:t>более</a:t>
            </a:r>
            <a:r>
              <a:rPr sz="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800" spc="-20" dirty="0">
                <a:latin typeface="Calibri" panose="020F0502020204030204"/>
                <a:cs typeface="Calibri" panose="020F0502020204030204"/>
              </a:rPr>
              <a:t>2000</a:t>
            </a:r>
            <a:endParaRPr sz="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31719" y="3512058"/>
            <a:ext cx="739987" cy="276357"/>
          </a:xfrm>
          <a:prstGeom prst="rect">
            <a:avLst/>
          </a:prstGeom>
          <a:ln w="25908">
            <a:solidFill>
              <a:srgbClr val="68BD5E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123190">
              <a:lnSpc>
                <a:spcPct val="100000"/>
              </a:lnSpc>
              <a:spcBef>
                <a:spcPts val="235"/>
              </a:spcBef>
            </a:pPr>
            <a:r>
              <a:rPr sz="1600" b="1" spc="-25" dirty="0">
                <a:solidFill>
                  <a:srgbClr val="234060"/>
                </a:solidFill>
                <a:latin typeface="Calibri" panose="020F0502020204030204"/>
                <a:cs typeface="Calibri" panose="020F0502020204030204"/>
              </a:rPr>
              <a:t>461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31719" y="3915917"/>
            <a:ext cx="741680" cy="290464"/>
          </a:xfrm>
          <a:prstGeom prst="rect">
            <a:avLst/>
          </a:prstGeom>
          <a:ln w="25908">
            <a:solidFill>
              <a:srgbClr val="F0C231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345"/>
              </a:spcBef>
            </a:pPr>
            <a:r>
              <a:rPr sz="1600" b="1" spc="-25" dirty="0">
                <a:solidFill>
                  <a:srgbClr val="234060"/>
                </a:solidFill>
                <a:latin typeface="Calibri" panose="020F0502020204030204"/>
                <a:cs typeface="Calibri" panose="020F0502020204030204"/>
              </a:rPr>
              <a:t>355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43911" y="4370070"/>
            <a:ext cx="721360" cy="359714"/>
          </a:xfrm>
          <a:prstGeom prst="rect">
            <a:avLst/>
          </a:prstGeom>
          <a:ln w="25908">
            <a:solidFill>
              <a:srgbClr val="51AFDF"/>
            </a:solidFill>
          </a:ln>
        </p:spPr>
        <p:txBody>
          <a:bodyPr vert="horz" wrap="square" lIns="0" tIns="112395" rIns="0" bIns="0" rtlCol="0">
            <a:spAutoFit/>
          </a:bodyPr>
          <a:lstStyle/>
          <a:p>
            <a:pPr marL="116840">
              <a:lnSpc>
                <a:spcPct val="100000"/>
              </a:lnSpc>
              <a:spcBef>
                <a:spcPts val="885"/>
              </a:spcBef>
            </a:pPr>
            <a:r>
              <a:rPr sz="1600" b="1" spc="-25" dirty="0">
                <a:solidFill>
                  <a:srgbClr val="234060"/>
                </a:solidFill>
                <a:latin typeface="Calibri" panose="020F0502020204030204"/>
                <a:cs typeface="Calibri" panose="020F0502020204030204"/>
              </a:rPr>
              <a:t>511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43911" y="4943095"/>
            <a:ext cx="721360" cy="447558"/>
          </a:xfrm>
          <a:prstGeom prst="rect">
            <a:avLst/>
          </a:prstGeom>
          <a:ln w="25908">
            <a:solidFill>
              <a:srgbClr val="8E7BC3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Times New Roman" panose="02020603050405020304"/>
              <a:cs typeface="Times New Roman" panose="02020603050405020304"/>
            </a:endParaRPr>
          </a:p>
          <a:p>
            <a:pPr marL="116840">
              <a:lnSpc>
                <a:spcPct val="100000"/>
              </a:lnSpc>
            </a:pPr>
            <a:r>
              <a:rPr sz="1600" b="1" spc="-25" dirty="0">
                <a:solidFill>
                  <a:srgbClr val="234060"/>
                </a:solidFill>
                <a:latin typeface="Calibri" panose="020F0502020204030204"/>
                <a:cs typeface="Calibri" panose="020F0502020204030204"/>
              </a:rPr>
              <a:t>133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43911" y="5653279"/>
            <a:ext cx="721360" cy="424475"/>
          </a:xfrm>
          <a:prstGeom prst="rect">
            <a:avLst/>
          </a:prstGeom>
          <a:ln w="25908">
            <a:solidFill>
              <a:srgbClr val="76A4AE"/>
            </a:solidFill>
          </a:ln>
        </p:spPr>
        <p:txBody>
          <a:bodyPr vert="horz" wrap="square" lIns="0" tIns="176530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90"/>
              </a:spcBef>
            </a:pPr>
            <a:r>
              <a:rPr sz="1600" b="1" spc="-25" dirty="0">
                <a:solidFill>
                  <a:srgbClr val="234060"/>
                </a:solidFill>
                <a:latin typeface="Calibri" panose="020F0502020204030204"/>
                <a:cs typeface="Calibri" panose="020F0502020204030204"/>
              </a:rPr>
              <a:t>91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82111" y="4341877"/>
            <a:ext cx="1733973" cy="115416"/>
          </a:xfrm>
          <a:prstGeom prst="rect">
            <a:avLst/>
          </a:prstGeom>
          <a:solidFill>
            <a:srgbClr val="51AFDF"/>
          </a:solidFill>
        </p:spPr>
        <p:txBody>
          <a:bodyPr vert="horz" wrap="square" lIns="0" tIns="0" rIns="0" bIns="0" rtlCol="0">
            <a:spAutoFit/>
          </a:bodyPr>
          <a:lstStyle/>
          <a:p>
            <a:pPr marL="68580">
              <a:lnSpc>
                <a:spcPts val="870"/>
              </a:lnSpc>
            </a:pPr>
            <a:r>
              <a:rPr sz="8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388</a:t>
            </a:r>
            <a:r>
              <a:rPr sz="800" b="1" spc="-3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ФАПа</a:t>
            </a:r>
            <a:r>
              <a:rPr sz="800" b="1" spc="-2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8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5</a:t>
            </a:r>
            <a:r>
              <a:rPr sz="800" b="1" spc="-2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ФП</a:t>
            </a:r>
            <a:endParaRPr sz="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82111" y="4483609"/>
            <a:ext cx="1733973" cy="245745"/>
          </a:xfrm>
          <a:prstGeom prst="rect">
            <a:avLst/>
          </a:prstGeom>
          <a:solidFill>
            <a:srgbClr val="51AFDF"/>
          </a:solidFill>
        </p:spPr>
        <p:txBody>
          <a:bodyPr vert="horz" wrap="square" lIns="0" tIns="8890" rIns="0" bIns="0" rtlCol="0">
            <a:spAutoFit/>
          </a:bodyPr>
          <a:lstStyle/>
          <a:p>
            <a:pPr marL="68580" marR="607060">
              <a:lnSpc>
                <a:spcPts val="860"/>
              </a:lnSpc>
              <a:spcBef>
                <a:spcPts val="70"/>
              </a:spcBef>
            </a:pPr>
            <a:r>
              <a:rPr sz="8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91</a:t>
            </a:r>
            <a:r>
              <a:rPr sz="800" b="1" spc="-3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врачебные</a:t>
            </a:r>
            <a:r>
              <a:rPr sz="800" b="1" spc="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амбулатории</a:t>
            </a:r>
            <a:endParaRPr sz="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82111" y="4751833"/>
            <a:ext cx="1733973" cy="115416"/>
          </a:xfrm>
          <a:prstGeom prst="rect">
            <a:avLst/>
          </a:prstGeom>
          <a:solidFill>
            <a:srgbClr val="51AFDF"/>
          </a:solidFill>
        </p:spPr>
        <p:txBody>
          <a:bodyPr vert="horz" wrap="square" lIns="0" tIns="0" rIns="0" bIns="0" rtlCol="0">
            <a:spAutoFit/>
          </a:bodyPr>
          <a:lstStyle/>
          <a:p>
            <a:pPr marL="74930">
              <a:lnSpc>
                <a:spcPts val="880"/>
              </a:lnSpc>
            </a:pPr>
            <a:r>
              <a:rPr sz="8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6</a:t>
            </a:r>
            <a:r>
              <a:rPr sz="800" b="1" spc="-2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участковых</a:t>
            </a:r>
            <a:r>
              <a:rPr sz="800" b="1" spc="-2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больниц</a:t>
            </a:r>
            <a:endParaRPr sz="800">
              <a:latin typeface="Calibri" panose="020F0502020204030204"/>
              <a:cs typeface="Calibri" panose="020F0502020204030204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3192273" y="4943855"/>
          <a:ext cx="1722967" cy="647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2967"/>
              </a:tblGrid>
              <a:tr h="119380">
                <a:tc>
                  <a:txBody>
                    <a:bodyPr/>
                    <a:lstStyle/>
                    <a:p>
                      <a:pPr marL="67945">
                        <a:lnSpc>
                          <a:spcPts val="825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42</a:t>
                      </a:r>
                      <a:r>
                        <a:rPr sz="800" b="1" spc="-3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ФАПов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и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1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ФП</a:t>
                      </a:r>
                      <a:endParaRPr sz="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8E7BC3"/>
                    </a:solidFill>
                  </a:tcPr>
                </a:tc>
              </a:tr>
              <a:tr h="265430">
                <a:tc>
                  <a:txBody>
                    <a:bodyPr/>
                    <a:lstStyle/>
                    <a:p>
                      <a:pPr marL="67945">
                        <a:lnSpc>
                          <a:spcPts val="910"/>
                        </a:lnSpc>
                        <a:spcBef>
                          <a:spcPts val="2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73</a:t>
                      </a:r>
                      <a:r>
                        <a:rPr sz="800" b="1" spc="-3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врачебные</a:t>
                      </a:r>
                      <a:endParaRPr sz="8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67945">
                        <a:lnSpc>
                          <a:spcPts val="910"/>
                        </a:lnSpc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амбулатории</a:t>
                      </a:r>
                      <a:endParaRPr sz="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54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8E7BC3"/>
                    </a:solidFill>
                  </a:tcPr>
                </a:tc>
              </a:tr>
              <a:tr h="138430">
                <a:tc>
                  <a:txBody>
                    <a:bodyPr/>
                    <a:lstStyle/>
                    <a:p>
                      <a:pPr marL="60325">
                        <a:lnSpc>
                          <a:spcPts val="935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1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районная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больница</a:t>
                      </a:r>
                      <a:endParaRPr sz="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8E7BC3"/>
                    </a:solidFill>
                  </a:tcPr>
                </a:tc>
              </a:tr>
              <a:tr h="124460">
                <a:tc>
                  <a:txBody>
                    <a:bodyPr/>
                    <a:lstStyle/>
                    <a:p>
                      <a:pPr marL="67945">
                        <a:lnSpc>
                          <a:spcPts val="885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7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участковых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больниц</a:t>
                      </a:r>
                      <a:endParaRPr sz="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8E7BC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3190239" y="5634229"/>
          <a:ext cx="1725507" cy="622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5507"/>
              </a:tblGrid>
              <a:tr h="0">
                <a:tc>
                  <a:txBody>
                    <a:bodyPr/>
                    <a:lstStyle/>
                    <a:p>
                      <a:pPr marL="69850">
                        <a:lnSpc>
                          <a:spcPts val="82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58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ЦРБ</a:t>
                      </a:r>
                      <a:endParaRPr sz="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6A4AE"/>
                    </a:solidFill>
                  </a:tcPr>
                </a:tc>
              </a:tr>
              <a:tr h="221615">
                <a:tc>
                  <a:txBody>
                    <a:bodyPr/>
                    <a:lstStyle/>
                    <a:p>
                      <a:pPr marL="69850">
                        <a:lnSpc>
                          <a:spcPts val="75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22</a:t>
                      </a:r>
                      <a:r>
                        <a:rPr sz="800" b="1" spc="-3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врачебные</a:t>
                      </a:r>
                      <a:endParaRPr sz="8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69850">
                        <a:lnSpc>
                          <a:spcPts val="895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амбулатории</a:t>
                      </a:r>
                      <a:r>
                        <a:rPr sz="800" b="1" spc="15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и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6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ФАПов</a:t>
                      </a:r>
                      <a:endParaRPr sz="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6A4AE"/>
                    </a:solidFill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4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районные</a:t>
                      </a:r>
                      <a:r>
                        <a:rPr sz="800" b="1" spc="-3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больницы</a:t>
                      </a:r>
                      <a:endParaRPr sz="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825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76A4AE"/>
                    </a:solidFill>
                  </a:tcPr>
                </a:tc>
              </a:tr>
              <a:tr h="142240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5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участковые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больницы</a:t>
                      </a:r>
                      <a:endParaRPr sz="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810" marB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76A4AE"/>
                    </a:solidFill>
                  </a:tcPr>
                </a:tc>
              </a:tr>
            </a:tbl>
          </a:graphicData>
        </a:graphic>
      </p:graphicFrame>
      <p:sp>
        <p:nvSpPr>
          <p:cNvPr id="26" name="object 26"/>
          <p:cNvSpPr txBox="1"/>
          <p:nvPr/>
        </p:nvSpPr>
        <p:spPr>
          <a:xfrm>
            <a:off x="3186176" y="3918204"/>
            <a:ext cx="1723813" cy="132087"/>
          </a:xfrm>
          <a:prstGeom prst="rect">
            <a:avLst/>
          </a:prstGeom>
          <a:solidFill>
            <a:srgbClr val="FFD966"/>
          </a:solidFill>
        </p:spPr>
        <p:txBody>
          <a:bodyPr vert="horz" wrap="square" lIns="0" tIns="889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70"/>
              </a:spcBef>
            </a:pPr>
            <a:r>
              <a:rPr sz="800" b="1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289</a:t>
            </a:r>
            <a:r>
              <a:rPr sz="800" b="1" spc="-30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800" b="1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ФАПов</a:t>
            </a:r>
            <a:r>
              <a:rPr sz="800" b="1" spc="-35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800" b="1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800" b="1" spc="-10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800" b="1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10</a:t>
            </a:r>
            <a:r>
              <a:rPr sz="800" b="1" spc="-30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800" b="1" spc="-25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ФП</a:t>
            </a:r>
            <a:endParaRPr sz="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86176" y="4105656"/>
            <a:ext cx="1723813" cy="130805"/>
          </a:xfrm>
          <a:prstGeom prst="rect">
            <a:avLst/>
          </a:prstGeom>
          <a:solidFill>
            <a:srgbClr val="FFD966"/>
          </a:solidFill>
        </p:spPr>
        <p:txBody>
          <a:bodyPr vert="horz" wrap="square" lIns="0" tIns="7620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60"/>
              </a:spcBef>
            </a:pPr>
            <a:r>
              <a:rPr sz="800" b="1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16</a:t>
            </a:r>
            <a:r>
              <a:rPr sz="800" b="1" spc="-25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800" b="1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домовых</a:t>
            </a:r>
            <a:r>
              <a:rPr sz="800" b="1" spc="-25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800" b="1" spc="-10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хозяйства</a:t>
            </a:r>
            <a:endParaRPr sz="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67888" y="3675889"/>
            <a:ext cx="1723813" cy="132087"/>
          </a:xfrm>
          <a:prstGeom prst="rect">
            <a:avLst/>
          </a:prstGeom>
          <a:solidFill>
            <a:srgbClr val="6AA84F"/>
          </a:solidFill>
        </p:spPr>
        <p:txBody>
          <a:bodyPr vert="horz" wrap="square" lIns="0" tIns="8890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70"/>
              </a:spcBef>
            </a:pPr>
            <a:r>
              <a:rPr sz="8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115</a:t>
            </a:r>
            <a:r>
              <a:rPr sz="800" b="1" spc="-2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домовых</a:t>
            </a:r>
            <a:r>
              <a:rPr sz="800" b="1" spc="-3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хозяйств</a:t>
            </a:r>
            <a:endParaRPr sz="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67888" y="3499104"/>
            <a:ext cx="1723813" cy="132087"/>
          </a:xfrm>
          <a:prstGeom prst="rect">
            <a:avLst/>
          </a:prstGeom>
          <a:solidFill>
            <a:srgbClr val="6AA84F"/>
          </a:solidFill>
        </p:spPr>
        <p:txBody>
          <a:bodyPr vert="horz" wrap="square" lIns="0" tIns="889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70"/>
              </a:spcBef>
            </a:pPr>
            <a:r>
              <a:rPr sz="8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95</a:t>
            </a:r>
            <a:r>
              <a:rPr sz="800" b="1" spc="-3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ФАПов</a:t>
            </a:r>
            <a:r>
              <a:rPr sz="800" b="1" spc="-2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8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4</a:t>
            </a:r>
            <a:r>
              <a:rPr sz="800" b="1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ФП</a:t>
            </a:r>
            <a:endParaRPr sz="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8073" y="3506362"/>
            <a:ext cx="6397787" cy="2545392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249936" y="1786127"/>
            <a:ext cx="5503333" cy="832406"/>
          </a:xfrm>
          <a:prstGeom prst="rect">
            <a:avLst/>
          </a:prstGeom>
          <a:solidFill>
            <a:srgbClr val="FFD799"/>
          </a:solidFill>
        </p:spPr>
        <p:txBody>
          <a:bodyPr vert="horz" wrap="square" lIns="0" tIns="14604" rIns="0" bIns="0" rtlCol="0">
            <a:spAutoFit/>
          </a:bodyPr>
          <a:lstStyle/>
          <a:p>
            <a:pPr marL="68580" marR="1772920" indent="1711325">
              <a:lnSpc>
                <a:spcPct val="103000"/>
              </a:lnSpc>
              <a:spcBef>
                <a:spcPts val="115"/>
              </a:spcBef>
            </a:pPr>
            <a:r>
              <a:rPr sz="1050" b="1" spc="-10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Взрослые </a:t>
            </a:r>
            <a:r>
              <a:rPr sz="1050" b="1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Количество</a:t>
            </a:r>
            <a:r>
              <a:rPr sz="1050" b="1" spc="-55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50" b="1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кабинетов</a:t>
            </a:r>
            <a:r>
              <a:rPr sz="1050" b="1" spc="-15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50" b="1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ПМП</a:t>
            </a:r>
            <a:r>
              <a:rPr sz="1050" b="1" spc="-30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50" b="1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1050" b="1" spc="-15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50" b="1" spc="-25" dirty="0" smtClean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1</a:t>
            </a:r>
            <a:r>
              <a:rPr lang="ru-RU" sz="1050" b="1" spc="-25" dirty="0" smtClean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3</a:t>
            </a:r>
            <a:endParaRPr sz="1050" dirty="0">
              <a:latin typeface="Calibri" panose="020F0502020204030204"/>
              <a:cs typeface="Calibri" panose="020F0502020204030204"/>
            </a:endParaRPr>
          </a:p>
          <a:p>
            <a:pPr marL="68580" marR="1006475">
              <a:lnSpc>
                <a:spcPct val="100000"/>
              </a:lnSpc>
            </a:pPr>
            <a:r>
              <a:rPr sz="1050" b="1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Количество</a:t>
            </a:r>
            <a:r>
              <a:rPr sz="1050" b="1" spc="-40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50" b="1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выездных</a:t>
            </a:r>
            <a:r>
              <a:rPr sz="1050" b="1" spc="-15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50" b="1" spc="-10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патронажных</a:t>
            </a:r>
            <a:r>
              <a:rPr sz="1050" b="1" spc="-30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50" b="1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бригад</a:t>
            </a:r>
            <a:r>
              <a:rPr sz="1050" b="1" spc="10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50" b="1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ПМП</a:t>
            </a:r>
            <a:r>
              <a:rPr sz="1050" b="1" spc="-15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ru-RU" sz="1050" b="1" dirty="0" smtClean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–</a:t>
            </a:r>
            <a:r>
              <a:rPr sz="1050" b="1" dirty="0" smtClean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ru-RU" sz="1050" b="1" spc="-50" dirty="0" smtClean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14</a:t>
            </a:r>
            <a:endParaRPr lang="en-US" sz="1050" b="1" spc="-50" dirty="0" smtClean="0">
              <a:solidFill>
                <a:srgbClr val="3C85C5"/>
              </a:solidFill>
              <a:latin typeface="Calibri" panose="020F0502020204030204"/>
              <a:cs typeface="Calibri" panose="020F0502020204030204"/>
            </a:endParaRPr>
          </a:p>
          <a:p>
            <a:pPr marL="68580" marR="1006475">
              <a:lnSpc>
                <a:spcPct val="100000"/>
              </a:lnSpc>
            </a:pPr>
            <a:r>
              <a:rPr sz="1050" b="1" spc="-10" dirty="0" smtClean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50" b="1" spc="-10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Количество</a:t>
            </a:r>
            <a:r>
              <a:rPr sz="1050" b="1" spc="-30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50" b="1" spc="-10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стационарных</a:t>
            </a:r>
            <a:r>
              <a:rPr sz="1050" b="1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отделений</a:t>
            </a:r>
            <a:r>
              <a:rPr sz="1050" b="1" spc="5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50" b="1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ПМП</a:t>
            </a:r>
            <a:r>
              <a:rPr sz="1050" b="1" spc="10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ru-RU" sz="1050" b="1" dirty="0" smtClean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–</a:t>
            </a:r>
            <a:r>
              <a:rPr sz="1050" b="1" spc="5" dirty="0" smtClean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ru-RU" sz="1050" b="1" spc="-50" dirty="0" smtClean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6</a:t>
            </a:r>
            <a:endParaRPr lang="en-US" sz="1050" b="1" spc="-50" dirty="0" smtClean="0">
              <a:solidFill>
                <a:srgbClr val="3C85C5"/>
              </a:solidFill>
              <a:latin typeface="Calibri" panose="020F0502020204030204"/>
              <a:cs typeface="Calibri" panose="020F0502020204030204"/>
            </a:endParaRPr>
          </a:p>
          <a:p>
            <a:pPr marL="68580" marR="1006475">
              <a:lnSpc>
                <a:spcPct val="100000"/>
              </a:lnSpc>
            </a:pPr>
            <a:r>
              <a:rPr sz="1050" b="1" dirty="0" err="1" smtClean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Общее</a:t>
            </a:r>
            <a:r>
              <a:rPr sz="1050" b="1" spc="-45" dirty="0" smtClean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50" b="1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количество</a:t>
            </a:r>
            <a:r>
              <a:rPr sz="1050" b="1" spc="-40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50" b="1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паллиативных</a:t>
            </a:r>
            <a:r>
              <a:rPr sz="1050" b="1" spc="-25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50" b="1" dirty="0" err="1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коек</a:t>
            </a:r>
            <a:r>
              <a:rPr sz="1050" b="1" spc="-20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50" b="1" dirty="0" smtClean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lang="ru-RU" sz="1050" b="1" dirty="0" smtClean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222</a:t>
            </a:r>
            <a:endParaRPr sz="105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423152" y="1825752"/>
            <a:ext cx="5503333" cy="739561"/>
          </a:xfrm>
          <a:prstGeom prst="rect">
            <a:avLst/>
          </a:prstGeom>
          <a:solidFill>
            <a:srgbClr val="FFD799"/>
          </a:solidFill>
        </p:spPr>
        <p:txBody>
          <a:bodyPr vert="horz" wrap="square" lIns="0" tIns="109855" rIns="0" bIns="0" rtlCol="0">
            <a:spAutoFit/>
          </a:bodyPr>
          <a:lstStyle/>
          <a:p>
            <a:pPr marL="1827530">
              <a:lnSpc>
                <a:spcPts val="1230"/>
              </a:lnSpc>
              <a:spcBef>
                <a:spcPts val="865"/>
              </a:spcBef>
            </a:pPr>
            <a:r>
              <a:rPr sz="1050" b="1" spc="-10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Детские</a:t>
            </a:r>
            <a:endParaRPr sz="1050">
              <a:latin typeface="Calibri" panose="020F0502020204030204"/>
              <a:cs typeface="Calibri" panose="020F0502020204030204"/>
            </a:endParaRPr>
          </a:p>
          <a:p>
            <a:pPr marL="69850" marR="975360">
              <a:lnSpc>
                <a:spcPct val="90000"/>
              </a:lnSpc>
              <a:spcBef>
                <a:spcPts val="100"/>
              </a:spcBef>
            </a:pPr>
            <a:r>
              <a:rPr sz="1050" b="1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Количество</a:t>
            </a:r>
            <a:r>
              <a:rPr sz="1050" b="1" spc="-40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50" b="1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выездных</a:t>
            </a:r>
            <a:r>
              <a:rPr sz="1050" b="1" spc="-15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50" b="1" spc="-10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патронажных</a:t>
            </a:r>
            <a:r>
              <a:rPr sz="1050" b="1" spc="-30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50" b="1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бригад</a:t>
            </a:r>
            <a:r>
              <a:rPr sz="1050" b="1" spc="5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50" b="1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ПМП</a:t>
            </a:r>
            <a:r>
              <a:rPr sz="1050" b="1" spc="-15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50" b="1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1050" b="1" spc="24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ru-RU" sz="1050" b="1" spc="-50" dirty="0" smtClean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5</a:t>
            </a:r>
            <a:r>
              <a:rPr sz="1050" b="1" smtClean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endParaRPr lang="en-US" sz="1050" b="1" dirty="0" smtClean="0">
              <a:solidFill>
                <a:srgbClr val="3C85C5"/>
              </a:solidFill>
              <a:latin typeface="Calibri" panose="020F0502020204030204"/>
              <a:cs typeface="Calibri" panose="020F0502020204030204"/>
            </a:endParaRPr>
          </a:p>
          <a:p>
            <a:pPr marL="69850" marR="975360">
              <a:lnSpc>
                <a:spcPct val="90000"/>
              </a:lnSpc>
              <a:spcBef>
                <a:spcPts val="100"/>
              </a:spcBef>
            </a:pPr>
            <a:r>
              <a:rPr sz="1050" b="1" smtClean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Количество</a:t>
            </a:r>
            <a:r>
              <a:rPr sz="1050" b="1" spc="-40" smtClean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50" b="1" spc="-10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стационарных</a:t>
            </a:r>
            <a:r>
              <a:rPr sz="1050" b="1" spc="-15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50" b="1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отделений</a:t>
            </a:r>
            <a:r>
              <a:rPr sz="1050" b="1" spc="-5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50" b="1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ПМП</a:t>
            </a:r>
            <a:r>
              <a:rPr sz="1050" b="1" spc="-5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50" b="1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1050" b="1" spc="-5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50" b="1" spc="-5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3</a:t>
            </a:r>
            <a:r>
              <a:rPr sz="1050" b="1" spc="40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endParaRPr lang="en-US" sz="1050" b="1" spc="400" dirty="0" smtClean="0">
              <a:solidFill>
                <a:srgbClr val="3C85C5"/>
              </a:solidFill>
              <a:latin typeface="Calibri" panose="020F0502020204030204"/>
              <a:cs typeface="Calibri" panose="020F0502020204030204"/>
            </a:endParaRPr>
          </a:p>
          <a:p>
            <a:pPr marL="69850" marR="975360">
              <a:lnSpc>
                <a:spcPct val="90000"/>
              </a:lnSpc>
              <a:spcBef>
                <a:spcPts val="100"/>
              </a:spcBef>
            </a:pPr>
            <a:r>
              <a:rPr sz="1050" b="1" smtClean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Общее</a:t>
            </a:r>
            <a:r>
              <a:rPr sz="1050" b="1" spc="-45" smtClean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50" b="1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количество</a:t>
            </a:r>
            <a:r>
              <a:rPr sz="1050" b="1" spc="-40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50" b="1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паллиативных</a:t>
            </a:r>
            <a:r>
              <a:rPr sz="1050" b="1" spc="-25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50" b="1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коек</a:t>
            </a:r>
            <a:r>
              <a:rPr sz="1050" b="1" spc="-25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50" b="1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1050" b="1" spc="-15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050" b="1" spc="-25" dirty="0">
                <a:solidFill>
                  <a:srgbClr val="3C85C5"/>
                </a:solidFill>
                <a:latin typeface="Calibri" panose="020F0502020204030204"/>
                <a:cs typeface="Calibri" panose="020F0502020204030204"/>
              </a:rPr>
              <a:t>23</a:t>
            </a:r>
            <a:endParaRPr sz="10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122078" y="3107818"/>
            <a:ext cx="397002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ОСОБЕННОСТИ</a:t>
            </a:r>
            <a:r>
              <a:rPr sz="11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ТЕРРИТОРИИ</a:t>
            </a:r>
            <a:r>
              <a:rPr sz="1100" b="1" spc="-4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АЛТАЙСКОГО</a:t>
            </a:r>
            <a:r>
              <a:rPr sz="1100" b="1" spc="-4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100" b="1" spc="-2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КРАЯ</a:t>
            </a:r>
            <a:endParaRPr sz="11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272" y="117348"/>
            <a:ext cx="670560" cy="464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78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456577"/>
              </p:ext>
            </p:extLst>
          </p:nvPr>
        </p:nvGraphicFramePr>
        <p:xfrm>
          <a:off x="3" y="1412875"/>
          <a:ext cx="12191998" cy="566247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875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012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99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93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2397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042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00699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№ </a:t>
                      </a:r>
                      <a:r>
                        <a:rPr kumimoji="0" lang="ru-RU" altLang="ru-RU" sz="9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</a:t>
                      </a: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kumimoji="0" lang="ru-RU" altLang="ru-RU" sz="9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1" marR="121921" marT="45726" marB="45726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Наименование медицинской организации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1" marR="121921" marT="45726" marB="45726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Территория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1" marR="121921" marT="45726" marB="45726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Дата </a:t>
                      </a:r>
                      <a:r>
                        <a:rPr kumimoji="0" lang="ru-RU" altLang="ru-RU" sz="1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орг-ции</a:t>
                      </a:r>
                      <a:endParaRPr kumimoji="0" lang="ru-RU" altLang="ru-RU" sz="10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(год)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1" marR="121921" marT="45726" marB="45726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Наименование структурного подразделения, оказывающего ПМП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1" marR="121921" marT="45726" marB="45726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Количество коек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1" marR="121921" marT="45726" marB="45726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8640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1" marR="121921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КГБУЗ </a:t>
                      </a: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«Городская больница № 2» г. Рубцовска.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1" marR="121921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Рубцовский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админгистративный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округ</a:t>
                      </a:r>
                    </a:p>
                  </a:txBody>
                  <a:tcPr marL="121921" marR="121921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2015</a:t>
                      </a:r>
                    </a:p>
                  </a:txBody>
                  <a:tcPr marL="121921" marR="121921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Стационарное отделение  ПМП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Отделение выездной патронажной службы ПМП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Респираторный центр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endParaRPr kumimoji="0" lang="ru-RU" altLang="ru-RU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121921" marR="121921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</a:p>
                  </a:txBody>
                  <a:tcPr marL="121921" marR="121921" marT="45726" marB="45726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6038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1" marR="121921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КГБУЗ «Городская больница № 3» г. Барнаула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1" marR="121921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Барнаульский,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Заринский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, Каменский административные округи</a:t>
                      </a:r>
                    </a:p>
                  </a:txBody>
                  <a:tcPr marL="121921" marR="121921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1" marR="121921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Стационарное отделение ПМП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Отделение выездной патронажной службы ПМП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Респираторный центр</a:t>
                      </a:r>
                    </a:p>
                  </a:txBody>
                  <a:tcPr marL="121921" marR="121921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15</a:t>
                      </a:r>
                    </a:p>
                  </a:txBody>
                  <a:tcPr marL="121921" marR="121921" marT="45726" marB="45726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8640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1" marR="121921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КГБУЗ «</a:t>
                      </a:r>
                      <a:r>
                        <a:rPr kumimoji="0" lang="ru-RU" alt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Бийская</a:t>
                      </a: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ЦРБ» г. Бийск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1" marR="121921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Бийский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административный округ</a:t>
                      </a:r>
                    </a:p>
                  </a:txBody>
                  <a:tcPr marL="121921" marR="121921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1" marR="121921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Стационарное отделение  ПМП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Отделение выездной патронажной службы ПМП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Респираторный центр</a:t>
                      </a:r>
                    </a:p>
                  </a:txBody>
                  <a:tcPr marL="121921" marR="121921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15</a:t>
                      </a:r>
                    </a:p>
                  </a:txBody>
                  <a:tcPr marL="121921" marR="121921" marT="45726" marB="45726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1561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1" marR="121921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КГБУЗ «Ключевская ЦРБ»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1" marR="121921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Славгородский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административный округ</a:t>
                      </a:r>
                    </a:p>
                  </a:txBody>
                  <a:tcPr marL="121921" marR="121921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2020</a:t>
                      </a:r>
                    </a:p>
                  </a:txBody>
                  <a:tcPr marL="121921" marR="121921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Стационарное отделение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Отделение выездной патронажной службы ПМП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1" marR="121921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</a:p>
                  </a:txBody>
                  <a:tcPr marL="121921" marR="121921" marT="45726" marB="45726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46038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1" marR="121921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КГБУЗ </a:t>
                      </a: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«Каменская ЦРБ» г. Камень-на-Оби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1" marR="121921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Каменский административный округ</a:t>
                      </a:r>
                    </a:p>
                  </a:txBody>
                  <a:tcPr marL="121921" marR="121921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1" marR="121921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Стационарное отделение ПМП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Отделение выездной патронажной службы ПМП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endParaRPr kumimoji="0" lang="ru-RU" altLang="ru-RU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1" marR="121921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itchFamily="34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itchFamily="34" charset="0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1" marR="121921" marT="45726" marB="45726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46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1" marR="121921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КГБУЗ </a:t>
                      </a: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</a:t>
                      </a:r>
                      <a:r>
                        <a:rPr kumimoji="0" lang="ru-RU" alt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Рубцовская</a:t>
                      </a: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ЦРБ» г. Рубцовск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1" marR="121921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Рубцовский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админгистративный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округ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1" marR="121921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2024</a:t>
                      </a:r>
                    </a:p>
                  </a:txBody>
                  <a:tcPr marL="121921" marR="121921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Стационарное отделение ПМП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1921" marR="121921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25</a:t>
                      </a:r>
                    </a:p>
                  </a:txBody>
                  <a:tcPr marL="121921" marR="121921" marT="45726" marB="45726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612" name="TextBox 16"/>
          <p:cNvSpPr txBox="1">
            <a:spLocks noChangeArrowheads="1"/>
          </p:cNvSpPr>
          <p:nvPr/>
        </p:nvSpPr>
        <p:spPr bwMode="auto">
          <a:xfrm>
            <a:off x="912284" y="115888"/>
            <a:ext cx="107526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Структурные подразделения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медицинских организаций, оказывающие ПМП взрослому населению </a:t>
            </a:r>
          </a:p>
          <a:p>
            <a:pPr algn="ctr" eaLnBrk="1" hangingPunct="1"/>
            <a:r>
              <a:rPr lang="ru-RU" altLang="ru-RU" sz="1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на </a:t>
            </a:r>
            <a:r>
              <a:rPr lang="ru-RU" altLang="ru-RU" sz="1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01.0</a:t>
            </a:r>
            <a:r>
              <a:rPr lang="en-US" altLang="ru-RU" sz="1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1</a:t>
            </a:r>
            <a:r>
              <a:rPr lang="ru-RU" altLang="ru-RU" sz="1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.202</a:t>
            </a:r>
            <a:r>
              <a:rPr lang="ru-RU" altLang="ru-RU" sz="1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6</a:t>
            </a:r>
            <a:r>
              <a:rPr lang="ru-RU" altLang="ru-RU" sz="1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ru-RU" sz="1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г.</a:t>
            </a:r>
          </a:p>
        </p:txBody>
      </p:sp>
      <p:pic>
        <p:nvPicPr>
          <p:cNvPr id="4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143" y="129396"/>
            <a:ext cx="670560" cy="51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4425</TotalTime>
  <Words>5271</Words>
  <Application>Microsoft Office PowerPoint</Application>
  <PresentationFormat>Произвольный</PresentationFormat>
  <Paragraphs>1045</Paragraphs>
  <Slides>55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1_Default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Положение об организации оказания паллиативной медицинской помощи и порядок взаимодействия медицинских организаций, организаций социального обслуживания и общественных объединений, иных некоммерческих организаций, осуществляющих свою деятельность в сфере охраны здоровья (Приказ Минздрава России №208н, Минтруда России №243н от 14.05.2025)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Целевые индикаторы программы  «Развитие системы оказание ПМП в Алтайском крае» </vt:lpstr>
      <vt:lpstr>Пациенты, получившие паллиативную медицинскую помощь</vt:lpstr>
      <vt:lpstr>Презентация PowerPoint</vt:lpstr>
      <vt:lpstr>            Объем оказанной паллиативной медицинской      помощи в     стационарных условиях </vt:lpstr>
      <vt:lpstr>31 890 человек состоят в регистре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Просидол, возобновление производства и выпуск в гражданский оборот  Введен в гражданский оборот в I квартале 2024 года</vt:lpstr>
      <vt:lpstr>Презентация PowerPoint</vt:lpstr>
      <vt:lpstr>Фентанил, пластырь трансдермальный – внесение изменений в инструкцию по  медицинскому применению</vt:lpstr>
      <vt:lpstr>Презентация PowerPoint</vt:lpstr>
      <vt:lpstr>Презентация PowerPoint</vt:lpstr>
      <vt:lpstr>Презентация PowerPoint</vt:lpstr>
      <vt:lpstr>               Налоксон + Оксикодон, зарегистрирован в установленном порядке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поступления опиоида в кровь из пролонгированной энтеральной лекарственной формы</vt:lpstr>
      <vt:lpstr>Презентация PowerPoint</vt:lpstr>
      <vt:lpstr>ДОСТОИНСТВА ТАПЕНТАДОЛА (ПАЛЕКСИИ)</vt:lpstr>
      <vt:lpstr>Трамадол vs.Тапентадол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«Доверие к медицине сохраняется до той поры, пока последняя способна справляться с болью»  (тезис  онкологической этики)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Yuliya Yakovleva</dc:creator>
  <cp:lastModifiedBy>Григорьева Татьяна Сергеевна</cp:lastModifiedBy>
  <cp:revision>361</cp:revision>
  <dcterms:created xsi:type="dcterms:W3CDTF">2021-11-22T08:31:00Z</dcterms:created>
  <dcterms:modified xsi:type="dcterms:W3CDTF">2026-02-18T00:30:11Z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3395B21542AA462191168A03EADB7231_12</vt:lpwstr>
  </property>
  <property fmtid="{D5CDD505-2E9C-101B-9397-08002B2CF9AE}" pid="3" name="KSOProductBuildVer">
    <vt:lpwstr>1049-12.2.0.18607</vt:lpwstr>
  </property>
</Properties>
</file>