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84" r:id="rId3"/>
    <p:sldId id="285" r:id="rId4"/>
    <p:sldId id="287" r:id="rId5"/>
    <p:sldId id="288" r:id="rId6"/>
    <p:sldId id="286" r:id="rId7"/>
    <p:sldId id="260" r:id="rId8"/>
    <p:sldId id="275" r:id="rId9"/>
    <p:sldId id="276" r:id="rId10"/>
    <p:sldId id="290" r:id="rId11"/>
    <p:sldId id="263" r:id="rId12"/>
    <p:sldId id="291" r:id="rId13"/>
    <p:sldId id="261" r:id="rId14"/>
    <p:sldId id="262" r:id="rId15"/>
    <p:sldId id="272" r:id="rId16"/>
    <p:sldId id="271" r:id="rId17"/>
    <p:sldId id="273" r:id="rId18"/>
    <p:sldId id="269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211" autoAdjust="0"/>
  </p:normalViewPr>
  <p:slideViewPr>
    <p:cSldViewPr>
      <p:cViewPr>
        <p:scale>
          <a:sx n="108" d="100"/>
          <a:sy n="108" d="100"/>
        </p:scale>
        <p:origin x="-1704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C532A9-A4BB-4936-9963-2F844EA8F3EF}" type="datetimeFigureOut">
              <a:rPr lang="ru-RU" smtClean="0"/>
              <a:pPr/>
              <a:t>17.02.2026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2F075C-55BB-4B48-9290-C6B4E25D81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8046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buClr>
                <a:srgbClr val="000000"/>
              </a:buClr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buClr>
                <a:srgbClr val="000000"/>
              </a:buClr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buClr>
                <a:srgbClr val="000000"/>
              </a:buClr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buClr>
                <a:srgbClr val="000000"/>
              </a:buClr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fld id="{6F38364F-A6E4-48E9-BB2A-F775771F0DAF}" type="slidenum">
              <a:rPr lang="en-GB" altLang="ru-RU"/>
              <a:pPr eaLnBrk="1" hangingPunct="1">
                <a:spcBef>
                  <a:spcPct val="0"/>
                </a:spcBef>
                <a:buFont typeface="Wingdings" pitchFamily="2" charset="2"/>
                <a:buNone/>
              </a:pPr>
              <a:t>8</a:t>
            </a:fld>
            <a:endParaRPr lang="en-GB" altLang="ru-RU"/>
          </a:p>
        </p:txBody>
      </p:sp>
      <p:sp>
        <p:nvSpPr>
          <p:cNvPr id="1228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1888" y="677863"/>
            <a:ext cx="4594225" cy="3446462"/>
          </a:xfrm>
          <a:ln/>
        </p:spPr>
      </p:sp>
      <p:sp>
        <p:nvSpPr>
          <p:cNvPr id="1228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3711410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buClr>
                <a:srgbClr val="000000"/>
              </a:buClr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buClr>
                <a:srgbClr val="000000"/>
              </a:buClr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buClr>
                <a:srgbClr val="000000"/>
              </a:buClr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buClr>
                <a:srgbClr val="000000"/>
              </a:buClr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fld id="{A90E2183-2584-4D50-BC8C-E0B90E62B1E9}" type="slidenum">
              <a:rPr lang="en-GB" altLang="ru-RU"/>
              <a:pPr eaLnBrk="1" hangingPunct="1">
                <a:spcBef>
                  <a:spcPct val="0"/>
                </a:spcBef>
                <a:buFont typeface="Wingdings" pitchFamily="2" charset="2"/>
                <a:buNone/>
              </a:pPr>
              <a:t>9</a:t>
            </a:fld>
            <a:endParaRPr lang="en-GB" altLang="ru-RU"/>
          </a:p>
        </p:txBody>
      </p:sp>
      <p:sp>
        <p:nvSpPr>
          <p:cNvPr id="1239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1888" y="677863"/>
            <a:ext cx="4594225" cy="3446462"/>
          </a:xfrm>
          <a:ln/>
        </p:spPr>
      </p:sp>
      <p:sp>
        <p:nvSpPr>
          <p:cNvPr id="1239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7371063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38707257-B49C-4D09-B16D-00A203B86DC5}" type="slidenum">
              <a:rPr lang="en-GB" altLang="ru-RU" smtClean="0"/>
              <a:pPr/>
              <a:t>12</a:t>
            </a:fld>
            <a:endParaRPr lang="en-GB" altLang="ru-RU" smtClean="0"/>
          </a:p>
        </p:txBody>
      </p:sp>
      <p:sp>
        <p:nvSpPr>
          <p:cNvPr id="942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1888" y="677863"/>
            <a:ext cx="4594225" cy="3446462"/>
          </a:xfrm>
          <a:ln/>
        </p:spPr>
      </p:sp>
      <p:sp>
        <p:nvSpPr>
          <p:cNvPr id="942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  <a:noFill/>
          <a:ln/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3313443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buClr>
                <a:srgbClr val="000000"/>
              </a:buClr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buClr>
                <a:srgbClr val="000000"/>
              </a:buClr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buClr>
                <a:srgbClr val="000000"/>
              </a:buClr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buClr>
                <a:srgbClr val="000000"/>
              </a:buClr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fld id="{4AEFFF79-75DD-4F42-BE36-0E0E4FA3EB67}" type="slidenum">
              <a:rPr lang="en-GB" altLang="ru-RU"/>
              <a:pPr eaLnBrk="1" hangingPunct="1">
                <a:spcBef>
                  <a:spcPct val="0"/>
                </a:spcBef>
                <a:buFont typeface="Wingdings" panose="05000000000000000000" pitchFamily="2" charset="2"/>
                <a:buNone/>
              </a:pPr>
              <a:t>14</a:t>
            </a:fld>
            <a:endParaRPr lang="en-GB" altLang="ru-RU"/>
          </a:p>
        </p:txBody>
      </p:sp>
      <p:sp>
        <p:nvSpPr>
          <p:cNvPr id="931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1888" y="677863"/>
            <a:ext cx="4594225" cy="3446462"/>
          </a:xfrm>
          <a:ln/>
        </p:spPr>
      </p:sp>
      <p:sp>
        <p:nvSpPr>
          <p:cNvPr id="931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1596150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F678A84-C849-4DCD-8182-C40B17BD6224}" type="slidenum">
              <a:rPr lang="en-GB"/>
              <a:pPr/>
              <a:t>15</a:t>
            </a:fld>
            <a:endParaRPr lang="en-GB"/>
          </a:p>
        </p:txBody>
      </p:sp>
      <p:sp>
        <p:nvSpPr>
          <p:cNvPr id="104449" name="Text Box 1"/>
          <p:cNvSpPr txBox="1">
            <a:spLocks noChangeArrowheads="1"/>
          </p:cNvSpPr>
          <p:nvPr/>
        </p:nvSpPr>
        <p:spPr bwMode="auto">
          <a:xfrm>
            <a:off x="1143000" y="677863"/>
            <a:ext cx="4572000" cy="34464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445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26342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7DCD82D-0481-4D7B-8A7E-A4AA0C8E0F74}" type="slidenum">
              <a:rPr lang="en-GB"/>
              <a:pPr/>
              <a:t>16</a:t>
            </a:fld>
            <a:endParaRPr lang="en-GB"/>
          </a:p>
        </p:txBody>
      </p:sp>
      <p:sp>
        <p:nvSpPr>
          <p:cNvPr id="102401" name="Text Box 1"/>
          <p:cNvSpPr txBox="1">
            <a:spLocks noChangeArrowheads="1"/>
          </p:cNvSpPr>
          <p:nvPr/>
        </p:nvSpPr>
        <p:spPr bwMode="auto">
          <a:xfrm>
            <a:off x="1143000" y="677863"/>
            <a:ext cx="4572000" cy="34464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40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81595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23D0386-7DC2-4CB7-8EE6-A452C241650F}" type="slidenum">
              <a:rPr lang="en-GB"/>
              <a:pPr/>
              <a:t>17</a:t>
            </a:fld>
            <a:endParaRPr lang="en-GB"/>
          </a:p>
        </p:txBody>
      </p:sp>
      <p:sp>
        <p:nvSpPr>
          <p:cNvPr id="110593" name="Text Box 1"/>
          <p:cNvSpPr txBox="1">
            <a:spLocks noChangeArrowheads="1"/>
          </p:cNvSpPr>
          <p:nvPr/>
        </p:nvSpPr>
        <p:spPr bwMode="auto">
          <a:xfrm>
            <a:off x="1143000" y="677863"/>
            <a:ext cx="4572000" cy="34464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059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7500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6583362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Ранняя диагностика рака прямой  кишки.   </a:t>
            </a:r>
            <a:b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Заведующий хирургическим отделом КГБУЗ «АКОД»  Белоножка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А.В.</a:t>
            </a:r>
            <a:b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Барнаул-</a:t>
            </a:r>
            <a: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18.02.20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94404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827088" y="260350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rgbClr val="FF0000"/>
                </a:solidFill>
              </a:rPr>
              <a:t>Скрининг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sz="3600" dirty="0" err="1" smtClean="0">
                <a:solidFill>
                  <a:srgbClr val="FF0000"/>
                </a:solidFill>
              </a:rPr>
              <a:t>скрининговые</a:t>
            </a:r>
            <a:r>
              <a:rPr lang="ru-RU" sz="3600" dirty="0" smtClean="0">
                <a:solidFill>
                  <a:srgbClr val="FF0000"/>
                </a:solidFill>
              </a:rPr>
              <a:t> тесты</a:t>
            </a:r>
          </a:p>
        </p:txBody>
      </p:sp>
      <p:sp>
        <p:nvSpPr>
          <p:cNvPr id="14643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68313" y="1700213"/>
            <a:ext cx="8207375" cy="4824412"/>
          </a:xfrm>
        </p:spPr>
        <p:txBody>
          <a:bodyPr>
            <a:normAutofit lnSpcReduction="10000"/>
          </a:bodyPr>
          <a:lstStyle/>
          <a:p>
            <a:pPr marL="609600" indent="-609600" algn="l" eaLnBrk="1" hangingPunct="1">
              <a:defRPr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</a:rPr>
              <a:t>1</a:t>
            </a:r>
            <a:r>
              <a:rPr lang="ru-RU" sz="2800" dirty="0" smtClean="0">
                <a:latin typeface="Times New Roman" pitchFamily="18" charset="0"/>
              </a:rPr>
              <a:t>.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</a:rPr>
              <a:t>Пальцевое ректальное исследование-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</a:rPr>
              <a:t>рутинный метод, позволяет обнаружить до 15% случаев рака прямой кишки.</a:t>
            </a:r>
          </a:p>
          <a:p>
            <a:pPr marL="609600" indent="-609600" algn="l" eaLnBrk="1" hangingPunct="1">
              <a:defRPr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</a:rPr>
              <a:t>2.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</a:rPr>
              <a:t>Эндоскопические  исследования</a:t>
            </a:r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</a:rPr>
              <a:t>-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</a:rPr>
              <a:t>сигмоскопия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</a:rPr>
              <a:t>,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</a:rPr>
              <a:t>колоноскопия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</a:rPr>
              <a:t>-считается эталонным тестом.</a:t>
            </a:r>
          </a:p>
          <a:p>
            <a:pPr marL="609600" indent="-609600" algn="l" eaLnBrk="1" hangingPunct="1">
              <a:defRPr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</a:rPr>
              <a:t>3.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</a:rPr>
              <a:t>Рентгенологическое исследование</a:t>
            </a:r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</a:rPr>
              <a:t>-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</a:rPr>
              <a:t>позволяет выявить до 90% случаев.</a:t>
            </a:r>
          </a:p>
          <a:p>
            <a:pPr marL="609600" indent="-609600" algn="l" eaLnBrk="1" hangingPunct="1">
              <a:defRPr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</a:rPr>
              <a:t>4.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</a:rPr>
              <a:t>Другие методы скрининга-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</a:rPr>
              <a:t>(генетическое обследование и тестирование, иммунохимический анализ, чувствительность метода низкая 65,8%</a:t>
            </a:r>
          </a:p>
        </p:txBody>
      </p:sp>
      <p:pic>
        <p:nvPicPr>
          <p:cNvPr id="46084" name="Picture 6" descr="proct_is24%281%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2852738"/>
            <a:ext cx="1116012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5" name="Picture 7" descr="b3c80df09347198f2cc7774e0517f18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475" y="3860800"/>
            <a:ext cx="115252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6" name="Picture 8" descr="3540eefa08b06fc35f0e8e1844667c6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1844675"/>
            <a:ext cx="1116012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7" name="Picture 9" descr="&amp;Bcy;&amp;acy;&amp;ncy;&amp;ncy;&amp;iecy;&amp;rcy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4868863"/>
            <a:ext cx="1042987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9347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19" y="274638"/>
            <a:ext cx="8435281" cy="724538"/>
          </a:xfrm>
        </p:spPr>
        <p:txBody>
          <a:bodyPr>
            <a:normAutofit fontScale="90000"/>
          </a:bodyPr>
          <a:lstStyle/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Анатомия прямой кишки.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Хирургическое лечение в зависимости от уровня локализации нижнего края опухоли. 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D:\DCIM\107_PANA\P107006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5400000">
            <a:off x="-58356" y="1309052"/>
            <a:ext cx="5586140" cy="4966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1907704" y="3501008"/>
            <a:ext cx="4608512" cy="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1691680" y="1916832"/>
            <a:ext cx="4752528" cy="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1835696" y="4221088"/>
            <a:ext cx="4680520" cy="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353455" y="2471410"/>
            <a:ext cx="35283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Передняя резекция прямой кишки</a:t>
            </a:r>
            <a:endParaRPr lang="ru-RU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5364088" y="3501008"/>
            <a:ext cx="3528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Низкая передняя резекция или брюшно-анальная резекция</a:t>
            </a:r>
            <a:endParaRPr lang="ru-RU" sz="1600" dirty="0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2915816" y="4725144"/>
            <a:ext cx="3528392" cy="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353455" y="4156533"/>
            <a:ext cx="3779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БАР, </a:t>
            </a:r>
            <a:r>
              <a:rPr lang="ru-RU" sz="1600" dirty="0" err="1" smtClean="0"/>
              <a:t>интерсфинктерная</a:t>
            </a:r>
            <a:r>
              <a:rPr lang="ru-RU" sz="1600" dirty="0" smtClean="0"/>
              <a:t> резекция или экстирпация прямой кишки. </a:t>
            </a:r>
            <a:endParaRPr lang="ru-RU" sz="1600" dirty="0"/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5364088" y="4725144"/>
            <a:ext cx="1152128" cy="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1907704" y="5877272"/>
            <a:ext cx="4608512" cy="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353455" y="4936812"/>
            <a:ext cx="2828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Брюшно-промежностная </a:t>
            </a:r>
          </a:p>
          <a:p>
            <a:r>
              <a:rPr lang="ru-RU" sz="1600" dirty="0" smtClean="0"/>
              <a:t>экстирпация прямой кишки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060404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7" grpId="0"/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1"/>
          <p:cNvSpPr>
            <a:spLocks noGrp="1" noChangeArrowheads="1"/>
          </p:cNvSpPr>
          <p:nvPr>
            <p:ph type="title"/>
          </p:nvPr>
        </p:nvSpPr>
        <p:spPr>
          <a:xfrm>
            <a:off x="179388" y="285750"/>
            <a:ext cx="8507412" cy="703263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Clr>
                <a:srgbClr val="FFCC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4000" dirty="0" err="1" smtClean="0">
                <a:solidFill>
                  <a:srgbClr val="FF0000"/>
                </a:solidFill>
                <a:latin typeface="Times New Roman" pitchFamily="18" charset="0"/>
              </a:rPr>
              <a:t>Задачи</a:t>
            </a:r>
            <a:r>
              <a:rPr lang="en-GB" sz="40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GB" sz="4000" dirty="0" err="1" smtClean="0">
                <a:solidFill>
                  <a:srgbClr val="FF0000"/>
                </a:solidFill>
                <a:latin typeface="Times New Roman" pitchFamily="18" charset="0"/>
              </a:rPr>
              <a:t>пальцевого</a:t>
            </a:r>
            <a:r>
              <a:rPr lang="en-GB" sz="40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GB" sz="4000" dirty="0" err="1" smtClean="0">
                <a:solidFill>
                  <a:srgbClr val="FF0000"/>
                </a:solidFill>
                <a:latin typeface="Times New Roman" pitchFamily="18" charset="0"/>
              </a:rPr>
              <a:t>исследования</a:t>
            </a:r>
            <a:r>
              <a:rPr lang="en-GB" sz="4000" dirty="0" smtClean="0">
                <a:solidFill>
                  <a:srgbClr val="FFFF00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362950" cy="51863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2400" smtClean="0">
                <a:latin typeface="Times New Roman" pitchFamily="18" charset="0"/>
              </a:rPr>
              <a:t>оценить состояние тонуса сфинктера и исключить поражение слизистой оболочки заднепроходного канала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2400" smtClean="0">
                <a:latin typeface="Times New Roman" pitchFamily="18" charset="0"/>
              </a:rPr>
              <a:t>обнаружить и локализовать  опухоль, определить ее размер, характер роста, изъязвление, подвижность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2400" smtClean="0">
                <a:latin typeface="Times New Roman" pitchFamily="18" charset="0"/>
              </a:rPr>
              <a:t>определить степень проходимости кишки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2400" smtClean="0">
                <a:latin typeface="Times New Roman" pitchFamily="18" charset="0"/>
              </a:rPr>
              <a:t>выявить состояние окружающей клетчатки, переход на стенки таза, наличие увеличенных лимфоузлов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2400" smtClean="0">
                <a:latin typeface="Times New Roman" pitchFamily="18" charset="0"/>
              </a:rPr>
              <a:t>определить состояние простаты, прямокишечно-маточного углубления (при метастазах Шницлера), состояние гениталий у женщин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2400" smtClean="0">
                <a:latin typeface="Times New Roman" pitchFamily="18" charset="0"/>
              </a:rPr>
              <a:t>дать оценку отделяемого из прямой кишки (слизистое, кровянистое, гнойное, ихорозное)</a:t>
            </a:r>
            <a:r>
              <a:rPr lang="ar-SA" sz="2400" smtClean="0">
                <a:latin typeface="Times New Roman" pitchFamily="18" charset="0"/>
                <a:cs typeface="Arial" charset="0"/>
              </a:rPr>
              <a:t>‏</a:t>
            </a:r>
            <a:endParaRPr lang="en-GB" sz="2400" smtClean="0">
              <a:latin typeface="Times New Roman" pitchFamily="18" charset="0"/>
            </a:endParaRPr>
          </a:p>
        </p:txBody>
      </p:sp>
      <p:pic>
        <p:nvPicPr>
          <p:cNvPr id="47108" name="Picture 5" descr="proct_is9%281%2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08400" y="5661025"/>
            <a:ext cx="1466850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9" name="Picture 6" descr="proct_is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1188" y="5661025"/>
            <a:ext cx="1495425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0" name="Picture 7" descr="proct_is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64388" y="5524500"/>
            <a:ext cx="1495425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411407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42988" y="260350"/>
            <a:ext cx="7772400" cy="14700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dirty="0" smtClean="0">
                <a:solidFill>
                  <a:schemeClr val="tx2"/>
                </a:solidFill>
                <a:latin typeface="Times New Roman" pitchFamily="18" charset="0"/>
              </a:rPr>
              <a:t>Факторы риска.</a:t>
            </a:r>
            <a:r>
              <a:rPr lang="ru-RU" sz="4000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4000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4000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4000" dirty="0" smtClean="0">
                <a:solidFill>
                  <a:srgbClr val="FFFF00"/>
                </a:solidFill>
                <a:latin typeface="Times New Roman" pitchFamily="18" charset="0"/>
              </a:rPr>
            </a:br>
            <a:endParaRPr lang="ru-RU" sz="4000" dirty="0" smtClean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1773238"/>
            <a:ext cx="8496300" cy="5084762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altLang="ru-RU" sz="2800" dirty="0" smtClean="0">
                <a:solidFill>
                  <a:schemeClr val="tx1"/>
                </a:solidFill>
                <a:latin typeface="Times New Roman" pitchFamily="18" charset="0"/>
              </a:rPr>
              <a:t>1.</a:t>
            </a:r>
            <a:r>
              <a:rPr lang="ru-RU" altLang="ru-RU" sz="2800" dirty="0" smtClean="0">
                <a:solidFill>
                  <a:srgbClr val="FF0000"/>
                </a:solidFill>
                <a:latin typeface="Times New Roman" pitchFamily="18" charset="0"/>
              </a:rPr>
              <a:t>Хронические воспалительные заболевания кишечника </a:t>
            </a:r>
            <a:r>
              <a:rPr lang="ru-RU" altLang="ru-RU" sz="2800" dirty="0" smtClean="0">
                <a:solidFill>
                  <a:schemeClr val="tx2"/>
                </a:solidFill>
                <a:latin typeface="Times New Roman" pitchFamily="18" charset="0"/>
              </a:rPr>
              <a:t>( язвенный колит, болезнь Крона), полипы толстой кишки( особенно семейный </a:t>
            </a:r>
            <a:r>
              <a:rPr lang="ru-RU" altLang="ru-RU" sz="2800" dirty="0" err="1" smtClean="0">
                <a:solidFill>
                  <a:schemeClr val="tx2"/>
                </a:solidFill>
                <a:latin typeface="Times New Roman" pitchFamily="18" charset="0"/>
              </a:rPr>
              <a:t>полипоз</a:t>
            </a:r>
            <a:r>
              <a:rPr lang="ru-RU" altLang="ru-RU" sz="2800" dirty="0" smtClean="0">
                <a:solidFill>
                  <a:schemeClr val="tx2"/>
                </a:solidFill>
                <a:latin typeface="Times New Roman" pitchFamily="18" charset="0"/>
              </a:rPr>
              <a:t>).</a:t>
            </a:r>
          </a:p>
          <a:p>
            <a:pPr algn="l" eaLnBrk="1" hangingPunct="1">
              <a:defRPr/>
            </a:pPr>
            <a:r>
              <a:rPr lang="ru-RU" altLang="ru-RU" sz="2800" dirty="0" smtClean="0">
                <a:solidFill>
                  <a:schemeClr val="tx1"/>
                </a:solidFill>
                <a:latin typeface="Times New Roman" pitchFamily="18" charset="0"/>
              </a:rPr>
              <a:t>2. </a:t>
            </a:r>
            <a:r>
              <a:rPr lang="ru-RU" altLang="ru-RU" sz="2800" dirty="0" smtClean="0">
                <a:solidFill>
                  <a:srgbClr val="FF0000"/>
                </a:solidFill>
                <a:latin typeface="Times New Roman" pitchFamily="18" charset="0"/>
              </a:rPr>
              <a:t>Рак толстой кишки у близких родственников</a:t>
            </a:r>
            <a:r>
              <a:rPr lang="ru-RU" altLang="ru-RU" sz="2800" dirty="0" smtClean="0">
                <a:solidFill>
                  <a:schemeClr val="tx2"/>
                </a:solidFill>
                <a:latin typeface="Times New Roman" pitchFamily="18" charset="0"/>
              </a:rPr>
              <a:t> в возрасте до 60 лет. </a:t>
            </a:r>
          </a:p>
          <a:p>
            <a:pPr algn="l" eaLnBrk="1" hangingPunct="1">
              <a:defRPr/>
            </a:pPr>
            <a:r>
              <a:rPr lang="ru-RU" altLang="ru-RU" sz="2800" dirty="0" smtClean="0">
                <a:solidFill>
                  <a:schemeClr val="tx1"/>
                </a:solidFill>
                <a:latin typeface="Times New Roman" pitchFamily="18" charset="0"/>
              </a:rPr>
              <a:t>3. </a:t>
            </a:r>
            <a:r>
              <a:rPr lang="ru-RU" altLang="ru-RU" sz="2800" dirty="0" smtClean="0">
                <a:solidFill>
                  <a:srgbClr val="FF0000"/>
                </a:solidFill>
                <a:latin typeface="Times New Roman" pitchFamily="18" charset="0"/>
              </a:rPr>
              <a:t>Возраст важный фактор риска </a:t>
            </a:r>
            <a:r>
              <a:rPr lang="ru-RU" altLang="ru-RU" sz="2800" dirty="0" smtClean="0">
                <a:solidFill>
                  <a:schemeClr val="tx2"/>
                </a:solidFill>
                <a:latin typeface="Times New Roman" pitchFamily="18" charset="0"/>
              </a:rPr>
              <a:t>( в возрасте 40 лет 8 случаев на 100 000 населения, а в 60 и старше 150 случаев на 100 000 населения.</a:t>
            </a:r>
          </a:p>
          <a:p>
            <a:pPr algn="l" eaLnBrk="1" hangingPunct="1">
              <a:defRPr/>
            </a:pPr>
            <a:r>
              <a:rPr lang="ru-RU" altLang="ru-RU" sz="2800" dirty="0" smtClean="0">
                <a:solidFill>
                  <a:schemeClr val="tx1"/>
                </a:solidFill>
                <a:latin typeface="Times New Roman" pitchFamily="18" charset="0"/>
              </a:rPr>
              <a:t>4</a:t>
            </a:r>
            <a:r>
              <a:rPr lang="ru-RU" altLang="ru-RU" sz="2800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ru-RU" altLang="ru-RU" sz="2800" dirty="0" smtClean="0">
                <a:solidFill>
                  <a:srgbClr val="FF0000"/>
                </a:solidFill>
                <a:latin typeface="Times New Roman" pitchFamily="18" charset="0"/>
              </a:rPr>
              <a:t>Пациенты получавшие лечение по поводу данного заболевания </a:t>
            </a:r>
            <a:r>
              <a:rPr lang="ru-RU" altLang="ru-RU" sz="2800" dirty="0" smtClean="0">
                <a:solidFill>
                  <a:schemeClr val="tx2"/>
                </a:solidFill>
                <a:latin typeface="Times New Roman" pitchFamily="18" charset="0"/>
              </a:rPr>
              <a:t>относят к группе риска возникновения второй опухоли</a:t>
            </a:r>
          </a:p>
        </p:txBody>
      </p:sp>
    </p:spTree>
    <p:extLst>
      <p:ext uri="{BB962C8B-B14F-4D97-AF65-F5344CB8AC3E}">
        <p14:creationId xmlns:p14="http://schemas.microsoft.com/office/powerpoint/2010/main" val="609597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04813"/>
            <a:ext cx="9144000" cy="187325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4800" dirty="0" smtClean="0">
                <a:solidFill>
                  <a:schemeClr val="tx2"/>
                </a:solidFill>
                <a:latin typeface="Times New Roman" pitchFamily="18" charset="0"/>
              </a:rPr>
              <a:t>Ф</a:t>
            </a:r>
            <a:r>
              <a:rPr lang="en-GB" sz="4800" dirty="0" smtClean="0">
                <a:solidFill>
                  <a:schemeClr val="tx2"/>
                </a:solidFill>
                <a:latin typeface="Times New Roman" pitchFamily="18" charset="0"/>
              </a:rPr>
              <a:t>акторы риска:</a:t>
            </a:r>
            <a:r>
              <a:rPr lang="en-GB" sz="2800" dirty="0" smtClean="0">
                <a:solidFill>
                  <a:schemeClr val="tx2"/>
                </a:solidFill>
              </a:rPr>
              <a:t>  </a:t>
            </a:r>
            <a:r>
              <a:rPr lang="en-GB" sz="2800" b="0" dirty="0" smtClean="0">
                <a:solidFill>
                  <a:srgbClr val="FFFF00"/>
                </a:solidFill>
              </a:rPr>
              <a:t/>
            </a:r>
            <a:br>
              <a:rPr lang="en-GB" sz="2800" b="0" dirty="0" smtClean="0">
                <a:solidFill>
                  <a:srgbClr val="FFFF00"/>
                </a:solidFill>
              </a:rPr>
            </a:br>
            <a:endParaRPr lang="en-GB" sz="2800" b="0" dirty="0" smtClean="0">
              <a:solidFill>
                <a:srgbClr val="FFFF00"/>
              </a:solidFill>
            </a:endParaRP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2327275"/>
            <a:ext cx="8229600" cy="4530725"/>
          </a:xfrm>
        </p:spPr>
        <p:txBody>
          <a:bodyPr>
            <a:normAutofit/>
          </a:bodyPr>
          <a:lstStyle/>
          <a:p>
            <a:pPr eaLnBrk="1" hangingPunct="1">
              <a:lnSpc>
                <a:spcPct val="100000"/>
              </a:lnSpc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ru-RU" altLang="ru-RU" sz="3600" dirty="0" smtClean="0">
                <a:solidFill>
                  <a:schemeClr val="tx2"/>
                </a:solidFill>
                <a:latin typeface="Times New Roman" pitchFamily="18" charset="0"/>
              </a:rPr>
              <a:t>5. </a:t>
            </a:r>
            <a:r>
              <a:rPr lang="en-GB" altLang="ru-RU" sz="3600" dirty="0" err="1" smtClean="0">
                <a:solidFill>
                  <a:srgbClr val="FF0000"/>
                </a:solidFill>
                <a:latin typeface="Times New Roman" pitchFamily="18" charset="0"/>
              </a:rPr>
              <a:t>нарушение</a:t>
            </a:r>
            <a:r>
              <a:rPr lang="en-GB" altLang="ru-RU" sz="36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GB" altLang="ru-RU" sz="3600" dirty="0" err="1" smtClean="0">
                <a:solidFill>
                  <a:srgbClr val="FF0000"/>
                </a:solidFill>
                <a:latin typeface="Times New Roman" pitchFamily="18" charset="0"/>
              </a:rPr>
              <a:t>питания</a:t>
            </a:r>
            <a:r>
              <a:rPr lang="en-GB" altLang="ru-RU" sz="36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GB" altLang="ru-RU" sz="3600" dirty="0" smtClean="0">
                <a:solidFill>
                  <a:schemeClr val="tx2"/>
                </a:solidFill>
                <a:latin typeface="Times New Roman" pitchFamily="18" charset="0"/>
              </a:rPr>
              <a:t>(</a:t>
            </a:r>
            <a:r>
              <a:rPr lang="en-GB" altLang="ru-RU" sz="3600" dirty="0" err="1" smtClean="0">
                <a:solidFill>
                  <a:schemeClr val="tx2"/>
                </a:solidFill>
                <a:latin typeface="Times New Roman" pitchFamily="18" charset="0"/>
              </a:rPr>
              <a:t>употребление</a:t>
            </a:r>
            <a:r>
              <a:rPr lang="en-GB" altLang="ru-RU" sz="3600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GB" altLang="ru-RU" sz="3600" dirty="0" err="1" smtClean="0">
                <a:solidFill>
                  <a:schemeClr val="tx2"/>
                </a:solidFill>
                <a:latin typeface="Times New Roman" pitchFamily="18" charset="0"/>
              </a:rPr>
              <a:t>высококалорийной</a:t>
            </a:r>
            <a:r>
              <a:rPr lang="en-GB" altLang="ru-RU" sz="3600" dirty="0" smtClean="0">
                <a:solidFill>
                  <a:schemeClr val="tx2"/>
                </a:solidFill>
                <a:latin typeface="Times New Roman" pitchFamily="18" charset="0"/>
              </a:rPr>
              <a:t>, </a:t>
            </a:r>
            <a:r>
              <a:rPr lang="en-GB" altLang="ru-RU" sz="3600" dirty="0" err="1" smtClean="0">
                <a:solidFill>
                  <a:schemeClr val="tx2"/>
                </a:solidFill>
                <a:latin typeface="Times New Roman" pitchFamily="18" charset="0"/>
              </a:rPr>
              <a:t>жирной</a:t>
            </a:r>
            <a:r>
              <a:rPr lang="en-GB" altLang="ru-RU" sz="3600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GB" altLang="ru-RU" sz="3600" dirty="0" err="1" smtClean="0">
                <a:solidFill>
                  <a:schemeClr val="tx2"/>
                </a:solidFill>
                <a:latin typeface="Times New Roman" pitchFamily="18" charset="0"/>
              </a:rPr>
              <a:t>пищи</a:t>
            </a:r>
            <a:r>
              <a:rPr lang="en-GB" altLang="ru-RU" sz="3600" dirty="0" smtClean="0">
                <a:solidFill>
                  <a:schemeClr val="tx2"/>
                </a:solidFill>
                <a:latin typeface="Times New Roman" pitchFamily="18" charset="0"/>
              </a:rPr>
              <a:t>);</a:t>
            </a:r>
          </a:p>
          <a:p>
            <a:pPr eaLnBrk="1" hangingPunct="1">
              <a:lnSpc>
                <a:spcPct val="100000"/>
              </a:lnSpc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ru-RU" altLang="ru-RU" sz="3600" dirty="0" smtClean="0">
                <a:solidFill>
                  <a:schemeClr val="tx2"/>
                </a:solidFill>
                <a:latin typeface="Times New Roman" pitchFamily="18" charset="0"/>
              </a:rPr>
              <a:t>6</a:t>
            </a:r>
            <a:r>
              <a:rPr lang="ru-RU" altLang="ru-RU" sz="3600" dirty="0" smtClean="0">
                <a:solidFill>
                  <a:schemeClr val="tx1"/>
                </a:solidFill>
                <a:latin typeface="Times New Roman" pitchFamily="18" charset="0"/>
              </a:rPr>
              <a:t>. </a:t>
            </a:r>
            <a:r>
              <a:rPr lang="en-GB" altLang="ru-RU" sz="3600" dirty="0" err="1" smtClean="0">
                <a:solidFill>
                  <a:srgbClr val="FF0000"/>
                </a:solidFill>
                <a:latin typeface="Times New Roman" pitchFamily="18" charset="0"/>
              </a:rPr>
              <a:t>злоупотребление</a:t>
            </a:r>
            <a:r>
              <a:rPr lang="en-GB" altLang="ru-RU" sz="36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GB" altLang="ru-RU" sz="3600" dirty="0" err="1" smtClean="0">
                <a:solidFill>
                  <a:srgbClr val="FF0000"/>
                </a:solidFill>
                <a:latin typeface="Times New Roman" pitchFamily="18" charset="0"/>
              </a:rPr>
              <a:t>алкоголем</a:t>
            </a:r>
            <a:r>
              <a:rPr lang="en-GB" altLang="ru-RU" sz="3600" dirty="0" smtClean="0">
                <a:solidFill>
                  <a:srgbClr val="FF0000"/>
                </a:solidFill>
                <a:latin typeface="Times New Roman" pitchFamily="18" charset="0"/>
              </a:rPr>
              <a:t>;</a:t>
            </a:r>
          </a:p>
          <a:p>
            <a:pPr eaLnBrk="1" hangingPunct="1">
              <a:lnSpc>
                <a:spcPct val="100000"/>
              </a:lnSpc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ru-RU" altLang="ru-RU" sz="3600" dirty="0" smtClean="0">
                <a:solidFill>
                  <a:schemeClr val="tx2"/>
                </a:solidFill>
                <a:latin typeface="Times New Roman" pitchFamily="18" charset="0"/>
              </a:rPr>
              <a:t>7. </a:t>
            </a:r>
            <a:r>
              <a:rPr lang="en-GB" altLang="ru-RU" sz="3600" dirty="0" err="1" smtClean="0">
                <a:solidFill>
                  <a:srgbClr val="FF0000"/>
                </a:solidFill>
                <a:latin typeface="Times New Roman" pitchFamily="18" charset="0"/>
              </a:rPr>
              <a:t>социальный</a:t>
            </a:r>
            <a:r>
              <a:rPr lang="en-GB" altLang="ru-RU" sz="36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GB" altLang="ru-RU" sz="3600" dirty="0" err="1" smtClean="0">
                <a:solidFill>
                  <a:srgbClr val="FF0000"/>
                </a:solidFill>
                <a:latin typeface="Times New Roman" pitchFamily="18" charset="0"/>
              </a:rPr>
              <a:t>статус</a:t>
            </a:r>
            <a:r>
              <a:rPr lang="en-GB" altLang="ru-RU" sz="3600" dirty="0" smtClean="0">
                <a:solidFill>
                  <a:srgbClr val="FF0000"/>
                </a:solidFill>
                <a:latin typeface="Times New Roman" pitchFamily="18" charset="0"/>
              </a:rPr>
              <a:t> и </a:t>
            </a:r>
            <a:r>
              <a:rPr lang="en-GB" altLang="ru-RU" sz="3600" dirty="0" err="1" smtClean="0">
                <a:solidFill>
                  <a:srgbClr val="FF0000"/>
                </a:solidFill>
                <a:latin typeface="Times New Roman" pitchFamily="18" charset="0"/>
              </a:rPr>
              <a:t>окружающая</a:t>
            </a:r>
            <a:r>
              <a:rPr lang="en-GB" altLang="ru-RU" sz="36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GB" altLang="ru-RU" sz="3600" dirty="0" err="1" smtClean="0">
                <a:solidFill>
                  <a:srgbClr val="FF0000"/>
                </a:solidFill>
                <a:latin typeface="Times New Roman" pitchFamily="18" charset="0"/>
              </a:rPr>
              <a:t>среда</a:t>
            </a:r>
            <a:r>
              <a:rPr lang="ru-RU" altLang="ru-RU" sz="3600" dirty="0" smtClean="0">
                <a:solidFill>
                  <a:srgbClr val="FF0000"/>
                </a:solidFill>
                <a:latin typeface="Times New Roman" pitchFamily="18" charset="0"/>
              </a:rPr>
              <a:t>.</a:t>
            </a:r>
          </a:p>
          <a:p>
            <a:pPr eaLnBrk="1" hangingPunct="1">
              <a:lnSpc>
                <a:spcPct val="100000"/>
              </a:lnSpc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ru-RU" altLang="ru-RU" sz="3600" dirty="0" smtClean="0">
                <a:solidFill>
                  <a:schemeClr val="tx2"/>
                </a:solidFill>
                <a:latin typeface="Times New Roman" pitchFamily="18" charset="0"/>
              </a:rPr>
              <a:t>8.</a:t>
            </a:r>
            <a:r>
              <a:rPr lang="ru-RU" altLang="ru-RU" sz="3600" dirty="0" smtClean="0">
                <a:solidFill>
                  <a:srgbClr val="FF0000"/>
                </a:solidFill>
                <a:latin typeface="Times New Roman" pitchFamily="18" charset="0"/>
              </a:rPr>
              <a:t>Нарушение функции кишечника.</a:t>
            </a:r>
            <a:endParaRPr lang="en-GB" altLang="ru-RU" sz="3600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80217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119063"/>
            <a:ext cx="8435975" cy="1252537"/>
          </a:xfrm>
          <a:ln/>
        </p:spPr>
        <p:txBody>
          <a:bodyPr/>
          <a:lstStyle/>
          <a:p>
            <a:pPr>
              <a:lnSpc>
                <a:spcPct val="100000"/>
              </a:lnSpc>
              <a:buClr>
                <a:srgbClr val="00FF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Дифференциальная</a:t>
            </a:r>
            <a:r>
              <a:rPr lang="en-GB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диагностика</a:t>
            </a:r>
            <a:r>
              <a:rPr lang="en-GB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рака</a:t>
            </a:r>
            <a:r>
              <a:rPr lang="en-GB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прямой</a:t>
            </a:r>
            <a:r>
              <a:rPr lang="en-GB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кишки</a:t>
            </a:r>
            <a:r>
              <a:rPr lang="en-GB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проводится</a:t>
            </a:r>
            <a:r>
              <a:rPr lang="en-GB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</a:t>
            </a:r>
            <a:r>
              <a:rPr lang="en-GB" sz="3600" b="1" dirty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GB" sz="40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1196975"/>
            <a:ext cx="8435975" cy="5335588"/>
          </a:xfrm>
          <a:ln/>
        </p:spPr>
        <p:txBody>
          <a:bodyPr/>
          <a:lstStyle/>
          <a:p>
            <a:pPr>
              <a:lnSpc>
                <a:spcPct val="90000"/>
              </a:lnSpc>
              <a:spcBef>
                <a:spcPts val="6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А) с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геморроем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колитом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хроническим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неспецифическим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язвенным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проктосигмоидитом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хронической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дизентерией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анальной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трещиной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неспецифической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гранулемой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туберкулезом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сифилисом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актиномикозом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др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.;</a:t>
            </a:r>
          </a:p>
          <a:p>
            <a:pPr>
              <a:lnSpc>
                <a:spcPct val="90000"/>
              </a:lnSpc>
              <a:spcBef>
                <a:spcPts val="6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Б) с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доброкачественными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опухолями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особенно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ворсинчатыми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аденоматозными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полипами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lnSpc>
                <a:spcPct val="90000"/>
              </a:lnSpc>
              <a:spcBef>
                <a:spcPts val="6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В) с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меланобластомой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анального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отдела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прямой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кишки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lnSpc>
                <a:spcPct val="90000"/>
              </a:lnSpc>
              <a:spcBef>
                <a:spcPts val="6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Г) с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внекишечными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опухолями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малого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таза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мезенхимомами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неврогенные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тератоидно-дермоидные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кисты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метастатические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узлы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Шницлера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>
              <a:lnSpc>
                <a:spcPct val="90000"/>
              </a:lnSpc>
              <a:spcBef>
                <a:spcPts val="6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Д)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вторичное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прорастание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прямую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кишку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рака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матки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влагалища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предстательной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железы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эндометриоз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др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-176213"/>
            <a:ext cx="8229600" cy="2044701"/>
          </a:xfrm>
          <a:ln/>
        </p:spPr>
        <p:txBody>
          <a:bodyPr/>
          <a:lstStyle/>
          <a:p>
            <a:pPr>
              <a:lnSpc>
                <a:spcPct val="100000"/>
              </a:lnSpc>
              <a:buClr>
                <a:srgbClr val="FF99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Наиболее часто встречающиеся ошибки в диагностике и тактике лечения больных колоректальным раком</a:t>
            </a:r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01625" y="1676400"/>
            <a:ext cx="8540750" cy="4848225"/>
          </a:xfrm>
          <a:ln/>
        </p:spPr>
        <p:txBody>
          <a:bodyPr/>
          <a:lstStyle/>
          <a:p>
            <a:pPr>
              <a:lnSpc>
                <a:spcPct val="100000"/>
              </a:lnSpc>
              <a:spcBef>
                <a:spcPts val="7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Не соблюдаются утвержденные общепринятые алгоритмы обследования.</a:t>
            </a:r>
          </a:p>
          <a:p>
            <a:pPr>
              <a:lnSpc>
                <a:spcPct val="100000"/>
              </a:lnSpc>
              <a:spcBef>
                <a:spcPts val="7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Врачебные ошибки при проведении инструментальных методов исследования (ошибки УЗИ, ФГС, RRS).</a:t>
            </a:r>
          </a:p>
          <a:p>
            <a:pPr>
              <a:lnSpc>
                <a:spcPct val="100000"/>
              </a:lnSpc>
              <a:spcBef>
                <a:spcPts val="7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Необоснованные отказы больным в неотложной хирургической помощи по месту жительства (при острой кишечной непроходимости, перитоните, кровотечении).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74625"/>
            <a:ext cx="8229600" cy="1069975"/>
          </a:xfrm>
          <a:ln/>
        </p:spPr>
        <p:txBody>
          <a:bodyPr/>
          <a:lstStyle/>
          <a:p>
            <a:pPr>
              <a:lnSpc>
                <a:spcPct val="100000"/>
              </a:lnSpc>
              <a:buClr>
                <a:srgbClr val="FFCC66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ПРОФИЛАКТИКА РАКА </a:t>
            </a:r>
            <a:br>
              <a:rPr lang="en-GB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GB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ПРЯМОЙ КИШКИ</a:t>
            </a:r>
            <a:r>
              <a:rPr lang="en-GB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484313"/>
            <a:ext cx="9144000" cy="5373687"/>
          </a:xfrm>
          <a:ln/>
        </p:spPr>
        <p:txBody>
          <a:bodyPr/>
          <a:lstStyle/>
          <a:p>
            <a:pPr marL="606425" indent="-606425">
              <a:lnSpc>
                <a:spcPct val="80000"/>
              </a:lnSpc>
              <a:spcBef>
                <a:spcPts val="600"/>
              </a:spcBef>
              <a:buFont typeface="Wingdings" charset="2"/>
              <a:buNone/>
              <a:tabLst>
                <a:tab pos="712788" algn="l"/>
                <a:tab pos="1162050" algn="l"/>
                <a:tab pos="1611313" algn="l"/>
                <a:tab pos="2060575" algn="l"/>
                <a:tab pos="2509838" algn="l"/>
                <a:tab pos="2959100" algn="l"/>
                <a:tab pos="3408363" algn="l"/>
                <a:tab pos="3857625" algn="l"/>
                <a:tab pos="4306888" algn="l"/>
                <a:tab pos="4756150" algn="l"/>
                <a:tab pos="5205413" algn="l"/>
                <a:tab pos="5654675" algn="l"/>
                <a:tab pos="6103938" algn="l"/>
                <a:tab pos="6553200" algn="l"/>
                <a:tab pos="7002463" algn="l"/>
                <a:tab pos="7451725" algn="l"/>
                <a:tab pos="7900988" algn="l"/>
                <a:tab pos="8350250" algn="l"/>
                <a:tab pos="8799513" algn="l"/>
                <a:tab pos="9248775" algn="l"/>
              </a:tabLst>
            </a:pP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1. Выявление групп повышенного риска и проведение профилактических осмотров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606425" indent="-606425">
              <a:lnSpc>
                <a:spcPct val="80000"/>
              </a:lnSpc>
              <a:spcBef>
                <a:spcPts val="600"/>
              </a:spcBef>
              <a:buFont typeface="Wingdings" charset="2"/>
              <a:buNone/>
              <a:tabLst>
                <a:tab pos="712788" algn="l"/>
                <a:tab pos="1162050" algn="l"/>
                <a:tab pos="1611313" algn="l"/>
                <a:tab pos="2060575" algn="l"/>
                <a:tab pos="2509838" algn="l"/>
                <a:tab pos="2959100" algn="l"/>
                <a:tab pos="3408363" algn="l"/>
                <a:tab pos="3857625" algn="l"/>
                <a:tab pos="4306888" algn="l"/>
                <a:tab pos="4756150" algn="l"/>
                <a:tab pos="5205413" algn="l"/>
                <a:tab pos="5654675" algn="l"/>
                <a:tab pos="6103938" algn="l"/>
                <a:tab pos="6553200" algn="l"/>
                <a:tab pos="7002463" algn="l"/>
                <a:tab pos="7451725" algn="l"/>
                <a:tab pos="7900988" algn="l"/>
                <a:tab pos="8350250" algn="l"/>
                <a:tab pos="8799513" algn="l"/>
                <a:tab pos="9248775" algn="l"/>
              </a:tabLst>
            </a:pPr>
            <a:endParaRPr lang="en-GB" sz="2400" dirty="0">
              <a:latin typeface="Times New Roman" pitchFamily="18" charset="0"/>
              <a:cs typeface="Times New Roman" pitchFamily="18" charset="0"/>
            </a:endParaRPr>
          </a:p>
          <a:p>
            <a:pPr marL="606425" indent="-606425">
              <a:lnSpc>
                <a:spcPct val="80000"/>
              </a:lnSpc>
              <a:spcBef>
                <a:spcPts val="600"/>
              </a:spcBef>
              <a:buFont typeface="Wingdings" charset="2"/>
              <a:buNone/>
              <a:tabLst>
                <a:tab pos="712788" algn="l"/>
                <a:tab pos="1162050" algn="l"/>
                <a:tab pos="1611313" algn="l"/>
                <a:tab pos="2060575" algn="l"/>
                <a:tab pos="2509838" algn="l"/>
                <a:tab pos="2959100" algn="l"/>
                <a:tab pos="3408363" algn="l"/>
                <a:tab pos="3857625" algn="l"/>
                <a:tab pos="4306888" algn="l"/>
                <a:tab pos="4756150" algn="l"/>
                <a:tab pos="5205413" algn="l"/>
                <a:tab pos="5654675" algn="l"/>
                <a:tab pos="6103938" algn="l"/>
                <a:tab pos="6553200" algn="l"/>
                <a:tab pos="7002463" algn="l"/>
                <a:tab pos="7451725" algn="l"/>
                <a:tab pos="7900988" algn="l"/>
                <a:tab pos="8350250" algn="l"/>
                <a:tab pos="8799513" algn="l"/>
                <a:tab pos="9248775" algn="l"/>
              </a:tabLst>
            </a:pP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2. Использование гемоккульт-теста  для последующего, пальцевого и эндоскопического исследования (ректороманоскопия, фиброколоноскопия с морфологией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606425" indent="-606425">
              <a:lnSpc>
                <a:spcPct val="80000"/>
              </a:lnSpc>
              <a:spcBef>
                <a:spcPts val="600"/>
              </a:spcBef>
              <a:buFont typeface="Wingdings" charset="2"/>
              <a:buNone/>
              <a:tabLst>
                <a:tab pos="712788" algn="l"/>
                <a:tab pos="1162050" algn="l"/>
                <a:tab pos="1611313" algn="l"/>
                <a:tab pos="2060575" algn="l"/>
                <a:tab pos="2509838" algn="l"/>
                <a:tab pos="2959100" algn="l"/>
                <a:tab pos="3408363" algn="l"/>
                <a:tab pos="3857625" algn="l"/>
                <a:tab pos="4306888" algn="l"/>
                <a:tab pos="4756150" algn="l"/>
                <a:tab pos="5205413" algn="l"/>
                <a:tab pos="5654675" algn="l"/>
                <a:tab pos="6103938" algn="l"/>
                <a:tab pos="6553200" algn="l"/>
                <a:tab pos="7002463" algn="l"/>
                <a:tab pos="7451725" algn="l"/>
                <a:tab pos="7900988" algn="l"/>
                <a:tab pos="8350250" algn="l"/>
                <a:tab pos="8799513" algn="l"/>
                <a:tab pos="9248775" algn="l"/>
              </a:tabLst>
            </a:pPr>
            <a:endParaRPr lang="en-GB" sz="2400" dirty="0">
              <a:latin typeface="Times New Roman" pitchFamily="18" charset="0"/>
              <a:cs typeface="Times New Roman" pitchFamily="18" charset="0"/>
            </a:endParaRPr>
          </a:p>
          <a:p>
            <a:pPr marL="606425" indent="-606425">
              <a:lnSpc>
                <a:spcPct val="80000"/>
              </a:lnSpc>
              <a:spcBef>
                <a:spcPts val="600"/>
              </a:spcBef>
              <a:buFont typeface="Wingdings" charset="2"/>
              <a:buNone/>
              <a:tabLst>
                <a:tab pos="712788" algn="l"/>
                <a:tab pos="1162050" algn="l"/>
                <a:tab pos="1611313" algn="l"/>
                <a:tab pos="2060575" algn="l"/>
                <a:tab pos="2509838" algn="l"/>
                <a:tab pos="2959100" algn="l"/>
                <a:tab pos="3408363" algn="l"/>
                <a:tab pos="3857625" algn="l"/>
                <a:tab pos="4306888" algn="l"/>
                <a:tab pos="4756150" algn="l"/>
                <a:tab pos="5205413" algn="l"/>
                <a:tab pos="5654675" algn="l"/>
                <a:tab pos="6103938" algn="l"/>
                <a:tab pos="6553200" algn="l"/>
                <a:tab pos="7002463" algn="l"/>
                <a:tab pos="7451725" algn="l"/>
                <a:tab pos="7900988" algn="l"/>
                <a:tab pos="8350250" algn="l"/>
                <a:tab pos="8799513" algn="l"/>
                <a:tab pos="9248775" algn="l"/>
              </a:tabLst>
            </a:pP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3. Диспансеризация, наблюдение и лечение больных с предопухолевыми заболеваниями 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606425" indent="-606425">
              <a:lnSpc>
                <a:spcPct val="80000"/>
              </a:lnSpc>
              <a:spcBef>
                <a:spcPts val="600"/>
              </a:spcBef>
              <a:buFont typeface="Wingdings" charset="2"/>
              <a:buNone/>
              <a:tabLst>
                <a:tab pos="712788" algn="l"/>
                <a:tab pos="1162050" algn="l"/>
                <a:tab pos="1611313" algn="l"/>
                <a:tab pos="2060575" algn="l"/>
                <a:tab pos="2509838" algn="l"/>
                <a:tab pos="2959100" algn="l"/>
                <a:tab pos="3408363" algn="l"/>
                <a:tab pos="3857625" algn="l"/>
                <a:tab pos="4306888" algn="l"/>
                <a:tab pos="4756150" algn="l"/>
                <a:tab pos="5205413" algn="l"/>
                <a:tab pos="5654675" algn="l"/>
                <a:tab pos="6103938" algn="l"/>
                <a:tab pos="6553200" algn="l"/>
                <a:tab pos="7002463" algn="l"/>
                <a:tab pos="7451725" algn="l"/>
                <a:tab pos="7900988" algn="l"/>
                <a:tab pos="8350250" algn="l"/>
                <a:tab pos="8799513" algn="l"/>
                <a:tab pos="9248775" algn="l"/>
              </a:tabLst>
            </a:pPr>
            <a:endParaRPr lang="en-GB" sz="2400" dirty="0">
              <a:latin typeface="Times New Roman" pitchFamily="18" charset="0"/>
              <a:cs typeface="Times New Roman" pitchFamily="18" charset="0"/>
            </a:endParaRPr>
          </a:p>
          <a:p>
            <a:pPr marL="606425" indent="-606425">
              <a:lnSpc>
                <a:spcPct val="80000"/>
              </a:lnSpc>
              <a:spcBef>
                <a:spcPts val="600"/>
              </a:spcBef>
              <a:buFont typeface="Wingdings" charset="2"/>
              <a:buNone/>
              <a:tabLst>
                <a:tab pos="712788" algn="l"/>
                <a:tab pos="1162050" algn="l"/>
                <a:tab pos="1611313" algn="l"/>
                <a:tab pos="2060575" algn="l"/>
                <a:tab pos="2509838" algn="l"/>
                <a:tab pos="2959100" algn="l"/>
                <a:tab pos="3408363" algn="l"/>
                <a:tab pos="3857625" algn="l"/>
                <a:tab pos="4306888" algn="l"/>
                <a:tab pos="4756150" algn="l"/>
                <a:tab pos="5205413" algn="l"/>
                <a:tab pos="5654675" algn="l"/>
                <a:tab pos="6103938" algn="l"/>
                <a:tab pos="6553200" algn="l"/>
                <a:tab pos="7002463" algn="l"/>
                <a:tab pos="7451725" algn="l"/>
                <a:tab pos="7900988" algn="l"/>
                <a:tab pos="8350250" algn="l"/>
                <a:tab pos="8799513" algn="l"/>
                <a:tab pos="9248775" algn="l"/>
              </a:tabLst>
            </a:pP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4. Пропаганда здорового образа жизни.</a:t>
            </a:r>
          </a:p>
          <a:p>
            <a:pPr marL="606425" indent="-606425">
              <a:lnSpc>
                <a:spcPct val="80000"/>
              </a:lnSpc>
              <a:spcBef>
                <a:spcPts val="600"/>
              </a:spcBef>
              <a:buFont typeface="Wingdings" charset="2"/>
              <a:buNone/>
              <a:tabLst>
                <a:tab pos="712788" algn="l"/>
                <a:tab pos="1162050" algn="l"/>
                <a:tab pos="1611313" algn="l"/>
                <a:tab pos="2060575" algn="l"/>
                <a:tab pos="2509838" algn="l"/>
                <a:tab pos="2959100" algn="l"/>
                <a:tab pos="3408363" algn="l"/>
                <a:tab pos="3857625" algn="l"/>
                <a:tab pos="4306888" algn="l"/>
                <a:tab pos="4756150" algn="l"/>
                <a:tab pos="5205413" algn="l"/>
                <a:tab pos="5654675" algn="l"/>
                <a:tab pos="6103938" algn="l"/>
                <a:tab pos="6553200" algn="l"/>
                <a:tab pos="7002463" algn="l"/>
                <a:tab pos="7451725" algn="l"/>
                <a:tab pos="7900988" algn="l"/>
                <a:tab pos="8350250" algn="l"/>
                <a:tab pos="8799513" algn="l"/>
                <a:tab pos="9248775" algn="l"/>
              </a:tabLst>
            </a:pPr>
            <a:endParaRPr lang="en-GB" sz="24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img-2.photosight.ru/0e8/6712649_xlar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76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 flipH="1">
            <a:off x="4643438" y="4500570"/>
            <a:ext cx="45005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sz="3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6247457"/>
              </p:ext>
            </p:extLst>
          </p:nvPr>
        </p:nvGraphicFramePr>
        <p:xfrm>
          <a:off x="611560" y="476674"/>
          <a:ext cx="7848870" cy="5976328"/>
        </p:xfrm>
        <a:graphic>
          <a:graphicData uri="http://schemas.openxmlformats.org/drawingml/2006/table">
            <a:tbl>
              <a:tblPr/>
              <a:tblGrid>
                <a:gridCol w="35382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218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6307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4786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6199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5382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44574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3644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563079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570689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730480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</a:tblGrid>
              <a:tr h="483115">
                <a:tc gridSpan="10"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Структура онкологической заболеваемости населения                                                                                                  в </a:t>
                      </a:r>
                      <a:r>
                        <a:rPr lang="ru-RU" sz="2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</a:t>
                      </a:r>
                      <a:r>
                        <a:rPr lang="ru-RU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по Алтайскому  краю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7049">
                <a:tc>
                  <a:txBody>
                    <a:bodyPr/>
                    <a:lstStyle/>
                    <a:p>
                      <a:pPr algn="ctr" fontAlgn="b"/>
                      <a:endParaRPr lang="ru-RU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6768"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6347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Мужчины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Женщины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3241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 </a:t>
                      </a: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Локализация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МКБ-</a:t>
                      </a:r>
                      <a:r>
                        <a:rPr lang="en-US" sz="14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Абс. число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 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Локализация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МКБ-</a:t>
                      </a:r>
                      <a:r>
                        <a:rPr lang="en-US" sz="14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Абс. число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943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Легкие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С34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1241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Молочная железа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1238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19,3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943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Предстательная железа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С61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Др. новообраз-я кожи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С44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943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Др. новообраз-я кожи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С44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Тело матки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С54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943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Ободочная кишка </a:t>
                      </a:r>
                    </a:p>
                    <a:p>
                      <a:pPr algn="l" fontAlgn="ctr"/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С18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Ободочная</a:t>
                      </a:r>
                      <a:r>
                        <a:rPr lang="ru-RU" sz="1400" b="0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кишка</a:t>
                      </a:r>
                      <a:r>
                        <a:rPr lang="ru-RU" sz="14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С18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943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желудок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С16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Щитовидая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железа</a:t>
                      </a: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943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Лимфатич. и кроветв. ткань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С81-96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Прямая кишка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С19-22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943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Прямая кишка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С19-22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Лимфатич. и кроветв. ткань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С81-96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943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Почки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С64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Шейка матки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С53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943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Мочевой пузырь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C67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Яичники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С56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943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Поджелудочная железа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Желудок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03837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2802030"/>
              </p:ext>
            </p:extLst>
          </p:nvPr>
        </p:nvGraphicFramePr>
        <p:xfrm>
          <a:off x="683570" y="476671"/>
          <a:ext cx="7920879" cy="5788509"/>
        </p:xfrm>
        <a:graphic>
          <a:graphicData uri="http://schemas.openxmlformats.org/drawingml/2006/table">
            <a:tbl>
              <a:tblPr/>
              <a:tblGrid>
                <a:gridCol w="31310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2337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4986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8341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1567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6040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4549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01387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715675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1346793">
                <a:tc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82" marR="7882" marT="78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Динамика показателей онкологической                                                                                                      заболеваемости населения Алтайского края                                                                                                                             (на 100 тыс. чел., оба пола)</a:t>
                      </a:r>
                    </a:p>
                  </a:txBody>
                  <a:tcPr marL="7882" marR="7882" marT="78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82" marR="7882" marT="78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882" marR="7882" marT="78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9902"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82" marR="7882" marT="78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82" marR="7882" marT="78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82" marR="7882" marT="78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82" marR="7882" marT="78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82" marR="7882" marT="78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82" marR="7882" marT="78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82" marR="7882" marT="78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82" marR="7882" marT="78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882" marR="7882" marT="78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60189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Локализации</a:t>
                      </a:r>
                    </a:p>
                  </a:txBody>
                  <a:tcPr marL="7882" marR="7882" marT="78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МКБ-</a:t>
                      </a:r>
                      <a:r>
                        <a:rPr lang="en-US" sz="14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7882" marR="7882" marT="78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2008</a:t>
                      </a:r>
                    </a:p>
                  </a:txBody>
                  <a:tcPr marL="7882" marR="7882" marT="78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82" marR="7882" marT="78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82" marR="7882" marT="78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82" marR="7882" marT="78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Прирост                                                                                                                                            "грубого"                                                                                                                                    показателя                                                                                                                                           ( с 2008 г.)                                                                                                                                                                              % </a:t>
                      </a:r>
                    </a:p>
                  </a:txBody>
                  <a:tcPr marL="7882" marR="7882" marT="78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882" marR="7882" marT="78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49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882" marR="7882" marT="78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губа</a:t>
                      </a:r>
                    </a:p>
                  </a:txBody>
                  <a:tcPr marL="7882" marR="7882" marT="78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С00</a:t>
                      </a:r>
                    </a:p>
                  </a:txBody>
                  <a:tcPr marL="7882" marR="7882" marT="78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5,1</a:t>
                      </a:r>
                    </a:p>
                  </a:txBody>
                  <a:tcPr marL="7882" marR="7882" marT="78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3,8</a:t>
                      </a:r>
                    </a:p>
                  </a:txBody>
                  <a:tcPr marL="7882" marR="7882" marT="78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3,4</a:t>
                      </a:r>
                    </a:p>
                  </a:txBody>
                  <a:tcPr marL="7882" marR="7882" marT="78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3,5</a:t>
                      </a:r>
                    </a:p>
                  </a:txBody>
                  <a:tcPr marL="7882" marR="7882" marT="78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-31,4</a:t>
                      </a:r>
                    </a:p>
                  </a:txBody>
                  <a:tcPr marL="7882" marR="7882" marT="78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882" marR="7882" marT="78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949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7882" marR="7882" marT="78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полость рта</a:t>
                      </a:r>
                    </a:p>
                  </a:txBody>
                  <a:tcPr marL="7882" marR="7882" marT="78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С01-09</a:t>
                      </a:r>
                    </a:p>
                  </a:txBody>
                  <a:tcPr marL="7882" marR="7882" marT="78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4,1</a:t>
                      </a:r>
                    </a:p>
                  </a:txBody>
                  <a:tcPr marL="7882" marR="7882" marT="78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6,0</a:t>
                      </a:r>
                    </a:p>
                  </a:txBody>
                  <a:tcPr marL="7882" marR="7882" marT="78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7,7</a:t>
                      </a:r>
                    </a:p>
                  </a:txBody>
                  <a:tcPr marL="7882" marR="7882" marT="78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6,6</a:t>
                      </a:r>
                    </a:p>
                  </a:txBody>
                  <a:tcPr marL="7882" marR="7882" marT="78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61,0</a:t>
                      </a:r>
                    </a:p>
                  </a:txBody>
                  <a:tcPr marL="7882" marR="7882" marT="78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882" marR="7882" marT="78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949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7882" marR="7882" marT="78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глотки</a:t>
                      </a:r>
                    </a:p>
                  </a:txBody>
                  <a:tcPr marL="7882" marR="7882" marT="78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С10-13</a:t>
                      </a:r>
                    </a:p>
                  </a:txBody>
                  <a:tcPr marL="7882" marR="7882" marT="78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2,5</a:t>
                      </a:r>
                    </a:p>
                  </a:txBody>
                  <a:tcPr marL="7882" marR="7882" marT="78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2,2</a:t>
                      </a:r>
                    </a:p>
                  </a:txBody>
                  <a:tcPr marL="7882" marR="7882" marT="78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2,3</a:t>
                      </a:r>
                    </a:p>
                  </a:txBody>
                  <a:tcPr marL="7882" marR="7882" marT="78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2,0</a:t>
                      </a:r>
                    </a:p>
                  </a:txBody>
                  <a:tcPr marL="7882" marR="7882" marT="78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-20,0</a:t>
                      </a:r>
                    </a:p>
                  </a:txBody>
                  <a:tcPr marL="7882" marR="7882" marT="78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882" marR="7882" marT="78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949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7882" marR="7882" marT="78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пищевод</a:t>
                      </a:r>
                    </a:p>
                  </a:txBody>
                  <a:tcPr marL="7882" marR="7882" marT="78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C15</a:t>
                      </a:r>
                    </a:p>
                  </a:txBody>
                  <a:tcPr marL="7882" marR="7882" marT="78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3,9</a:t>
                      </a:r>
                    </a:p>
                  </a:txBody>
                  <a:tcPr marL="7882" marR="7882" marT="78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4,6</a:t>
                      </a:r>
                    </a:p>
                  </a:txBody>
                  <a:tcPr marL="7882" marR="7882" marT="78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5,3</a:t>
                      </a:r>
                    </a:p>
                  </a:txBody>
                  <a:tcPr marL="7882" marR="7882" marT="78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5,5</a:t>
                      </a:r>
                    </a:p>
                  </a:txBody>
                  <a:tcPr marL="7882" marR="7882" marT="78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41,0</a:t>
                      </a:r>
                    </a:p>
                  </a:txBody>
                  <a:tcPr marL="7882" marR="7882" marT="78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882" marR="7882" marT="78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949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7882" marR="7882" marT="78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желудок </a:t>
                      </a:r>
                    </a:p>
                  </a:txBody>
                  <a:tcPr marL="7882" marR="7882" marT="78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C16</a:t>
                      </a:r>
                    </a:p>
                  </a:txBody>
                  <a:tcPr marL="7882" marR="7882" marT="78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29,0   </a:t>
                      </a:r>
                    </a:p>
                  </a:txBody>
                  <a:tcPr marL="7882" marR="7882" marT="78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28,3</a:t>
                      </a:r>
                    </a:p>
                  </a:txBody>
                  <a:tcPr marL="7882" marR="7882" marT="78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25,9</a:t>
                      </a:r>
                    </a:p>
                  </a:txBody>
                  <a:tcPr marL="7882" marR="7882" marT="78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25,7</a:t>
                      </a:r>
                    </a:p>
                  </a:txBody>
                  <a:tcPr marL="7882" marR="7882" marT="78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-11,4</a:t>
                      </a:r>
                    </a:p>
                  </a:txBody>
                  <a:tcPr marL="7882" marR="7882" marT="78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882" marR="7882" marT="78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949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7882" marR="7882" marT="78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ободочная кишка</a:t>
                      </a:r>
                    </a:p>
                  </a:txBody>
                  <a:tcPr marL="7882" marR="7882" marT="78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C18</a:t>
                      </a:r>
                    </a:p>
                  </a:txBody>
                  <a:tcPr marL="7882" marR="7882" marT="78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22,9</a:t>
                      </a:r>
                    </a:p>
                  </a:txBody>
                  <a:tcPr marL="7882" marR="7882" marT="78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28,2</a:t>
                      </a:r>
                    </a:p>
                  </a:txBody>
                  <a:tcPr marL="7882" marR="7882" marT="78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31,1</a:t>
                      </a:r>
                    </a:p>
                  </a:txBody>
                  <a:tcPr marL="7882" marR="7882" marT="78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30,6</a:t>
                      </a:r>
                    </a:p>
                  </a:txBody>
                  <a:tcPr marL="7882" marR="7882" marT="78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33,6</a:t>
                      </a:r>
                    </a:p>
                  </a:txBody>
                  <a:tcPr marL="7882" marR="7882" marT="78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882" marR="7882" marT="78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949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7882" marR="7882" marT="78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прямая кишка                                                                                             </a:t>
                      </a:r>
                    </a:p>
                  </a:txBody>
                  <a:tcPr marL="7882" marR="7882" marT="78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C19-21</a:t>
                      </a:r>
                    </a:p>
                  </a:txBody>
                  <a:tcPr marL="7882" marR="7882" marT="78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18,2</a:t>
                      </a:r>
                    </a:p>
                  </a:txBody>
                  <a:tcPr marL="7882" marR="7882" marT="78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21,7</a:t>
                      </a:r>
                    </a:p>
                  </a:txBody>
                  <a:tcPr marL="7882" marR="7882" marT="78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23,3</a:t>
                      </a:r>
                    </a:p>
                  </a:txBody>
                  <a:tcPr marL="7882" marR="7882" marT="78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24,8</a:t>
                      </a:r>
                    </a:p>
                  </a:txBody>
                  <a:tcPr marL="7882" marR="7882" marT="78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36,3</a:t>
                      </a:r>
                    </a:p>
                  </a:txBody>
                  <a:tcPr marL="7882" marR="7882" marT="78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882" marR="7882" marT="78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949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7882" marR="7882" marT="78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печень </a:t>
                      </a:r>
                    </a:p>
                  </a:txBody>
                  <a:tcPr marL="7882" marR="7882" marT="78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C22</a:t>
                      </a:r>
                    </a:p>
                  </a:txBody>
                  <a:tcPr marL="7882" marR="7882" marT="78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4,7</a:t>
                      </a:r>
                    </a:p>
                  </a:txBody>
                  <a:tcPr marL="7882" marR="7882" marT="78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7,5</a:t>
                      </a:r>
                    </a:p>
                  </a:txBody>
                  <a:tcPr marL="7882" marR="7882" marT="78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8,3</a:t>
                      </a:r>
                    </a:p>
                  </a:txBody>
                  <a:tcPr marL="7882" marR="7882" marT="78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7,4</a:t>
                      </a:r>
                    </a:p>
                  </a:txBody>
                  <a:tcPr marL="7882" marR="7882" marT="78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57,4</a:t>
                      </a:r>
                    </a:p>
                  </a:txBody>
                  <a:tcPr marL="7882" marR="7882" marT="78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882" marR="7882" marT="78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949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7882" marR="7882" marT="78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желчный пузырь</a:t>
                      </a:r>
                    </a:p>
                  </a:txBody>
                  <a:tcPr marL="7882" marR="7882" marT="78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С23-24</a:t>
                      </a:r>
                    </a:p>
                  </a:txBody>
                  <a:tcPr marL="7882" marR="7882" marT="78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2,2</a:t>
                      </a:r>
                    </a:p>
                  </a:txBody>
                  <a:tcPr marL="7882" marR="7882" marT="78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2,4</a:t>
                      </a:r>
                    </a:p>
                  </a:txBody>
                  <a:tcPr marL="7882" marR="7882" marT="78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3,7</a:t>
                      </a:r>
                    </a:p>
                  </a:txBody>
                  <a:tcPr marL="7882" marR="7882" marT="78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4,0</a:t>
                      </a:r>
                    </a:p>
                  </a:txBody>
                  <a:tcPr marL="7882" marR="7882" marT="78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81,8</a:t>
                      </a:r>
                    </a:p>
                  </a:txBody>
                  <a:tcPr marL="7882" marR="7882" marT="78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882" marR="7882" marT="78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4915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7882" marR="7882" marT="78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поджелудочная железа </a:t>
                      </a:r>
                    </a:p>
                  </a:txBody>
                  <a:tcPr marL="7882" marR="7882" marT="78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C25</a:t>
                      </a:r>
                    </a:p>
                  </a:txBody>
                  <a:tcPr marL="7882" marR="7882" marT="78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8,9</a:t>
                      </a:r>
                    </a:p>
                  </a:txBody>
                  <a:tcPr marL="7882" marR="7882" marT="78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14,9</a:t>
                      </a:r>
                    </a:p>
                  </a:txBody>
                  <a:tcPr marL="7882" marR="7882" marT="78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16,3</a:t>
                      </a:r>
                    </a:p>
                  </a:txBody>
                  <a:tcPr marL="7882" marR="7882" marT="78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18,3</a:t>
                      </a:r>
                    </a:p>
                  </a:txBody>
                  <a:tcPr marL="7882" marR="7882" marT="78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105,6</a:t>
                      </a:r>
                    </a:p>
                  </a:txBody>
                  <a:tcPr marL="7882" marR="7882" marT="78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882" marR="7882" marT="78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19888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6838180"/>
              </p:ext>
            </p:extLst>
          </p:nvPr>
        </p:nvGraphicFramePr>
        <p:xfrm>
          <a:off x="755575" y="548684"/>
          <a:ext cx="7704856" cy="6011090"/>
        </p:xfrm>
        <a:graphic>
          <a:graphicData uri="http://schemas.openxmlformats.org/drawingml/2006/table">
            <a:tbl>
              <a:tblPr/>
              <a:tblGrid>
                <a:gridCol w="8255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255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5464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0388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7711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6421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6421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6421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82552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568320"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Удельный вес онкобольных с I-II стадией из числа вновь взятых на учет в </a:t>
                      </a:r>
                      <a:r>
                        <a:rPr lang="ru-RU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</a:t>
                      </a:r>
                      <a:r>
                        <a:rPr lang="ru-RU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году по Алтайскому краю, 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8126"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48126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Локализации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МКБ-</a:t>
                      </a:r>
                      <a:r>
                        <a:rPr lang="en-US" sz="14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РФ </a:t>
                      </a:r>
                      <a:r>
                        <a:rPr lang="ru-RU" sz="14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48126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С00-97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61580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Губа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18306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Полость рта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С01-14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47156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Глотки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С10-13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86573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Пищевод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86573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Желудок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86573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Ободочная кишка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86573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Прямая кишка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С19-21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86573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Печени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58370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5778517"/>
              </p:ext>
            </p:extLst>
          </p:nvPr>
        </p:nvGraphicFramePr>
        <p:xfrm>
          <a:off x="683568" y="620688"/>
          <a:ext cx="7776864" cy="5616620"/>
        </p:xfrm>
        <a:graphic>
          <a:graphicData uri="http://schemas.openxmlformats.org/drawingml/2006/table">
            <a:tbl>
              <a:tblPr/>
              <a:tblGrid>
                <a:gridCol w="9332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332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2700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6095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9155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7696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7696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976968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610637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Удельный вес онкобольных с III стадией из числа вновь взятых на учет в </a:t>
                      </a:r>
                      <a:r>
                        <a:rPr lang="ru-RU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</a:t>
                      </a:r>
                      <a:r>
                        <a:rPr lang="ru-RU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году по Алтайскому краю, 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3473"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88940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Локализации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МКБ-</a:t>
                      </a:r>
                      <a:r>
                        <a:rPr lang="en-US" sz="14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РФ </a:t>
                      </a:r>
                      <a:r>
                        <a:rPr lang="ru-RU" sz="14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15357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С00-97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15357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Губа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15357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Полость рта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С01-14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15357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Глотки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С10-13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15357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Пищевод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15357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Желудок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15357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Ободочная кишка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15357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Прямая кишка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С19-21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15357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Печени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415357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Поджелудочная железа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54212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9163515"/>
              </p:ext>
            </p:extLst>
          </p:nvPr>
        </p:nvGraphicFramePr>
        <p:xfrm>
          <a:off x="755572" y="548682"/>
          <a:ext cx="7632851" cy="5427144"/>
        </p:xfrm>
        <a:graphic>
          <a:graphicData uri="http://schemas.openxmlformats.org/drawingml/2006/table">
            <a:tbl>
              <a:tblPr/>
              <a:tblGrid>
                <a:gridCol w="81780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1780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4946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9263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6891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5614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5614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56141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817805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834381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Удельный вес онкобольных с IV стадией из числа вновь взятых на учет в </a:t>
                      </a:r>
                      <a:r>
                        <a:rPr lang="ru-RU" sz="2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</a:t>
                      </a:r>
                      <a:r>
                        <a:rPr lang="ru-RU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году по Алтайскому краю, %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4904"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64904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Локализации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МКБ-</a:t>
                      </a:r>
                      <a:r>
                        <a:rPr lang="en-US" sz="14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РФ </a:t>
                      </a:r>
                      <a:r>
                        <a:rPr lang="ru-RU" sz="14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06995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С00-97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06995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Губа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06995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Полость рта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С01-14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06995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Глотки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С10-13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45,1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06995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Пищевод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С15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06995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Желудок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06995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Ободочная кишка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С18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06995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Прямая кишка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С19-21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06995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Печени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С22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22878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628800"/>
            <a:ext cx="7056784" cy="4248472"/>
          </a:xfrm>
        </p:spPr>
        <p:txBody>
          <a:bodyPr>
            <a:normAutofit/>
          </a:bodyPr>
          <a:lstStyle/>
          <a:p>
            <a:r>
              <a:rPr lang="ru-RU" sz="4400" i="1" dirty="0"/>
              <a:t>"Именно в онкологии</a:t>
            </a:r>
            <a:br>
              <a:rPr lang="ru-RU" sz="4400" i="1" dirty="0"/>
            </a:br>
            <a:r>
              <a:rPr lang="ru-RU" sz="4400" i="1" dirty="0"/>
              <a:t>критична первая ошибка,</a:t>
            </a:r>
            <a:br>
              <a:rPr lang="ru-RU" sz="4400" i="1" dirty="0"/>
            </a:br>
            <a:r>
              <a:rPr lang="ru-RU" sz="4400" i="1" dirty="0"/>
              <a:t>которую потом никак</a:t>
            </a:r>
            <a:br>
              <a:rPr lang="ru-RU" sz="4400" i="1" dirty="0"/>
            </a:br>
            <a:r>
              <a:rPr lang="ru-RU" sz="4400" i="1" dirty="0"/>
              <a:t>нельзя исправить"</a:t>
            </a:r>
            <a:r>
              <a:rPr lang="ru-RU" sz="4400" dirty="0"/>
              <a:t/>
            </a:r>
            <a:br>
              <a:rPr lang="ru-RU" sz="4400" dirty="0"/>
            </a:br>
            <a:r>
              <a:rPr lang="ru-RU" sz="4400" dirty="0"/>
              <a:t>(проф. А. </a:t>
            </a:r>
            <a:r>
              <a:rPr lang="ru-RU" sz="4400" dirty="0" err="1"/>
              <a:t>Кутен</a:t>
            </a:r>
            <a:r>
              <a:rPr lang="ru-RU" sz="4400" dirty="0"/>
              <a:t>).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dirty="0" smtClean="0"/>
              <a:t>ДИАГНОСТИКА	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5484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23850" y="255588"/>
            <a:ext cx="8027988" cy="1444625"/>
          </a:xfrm>
        </p:spPr>
        <p:txBody>
          <a:bodyPr/>
          <a:lstStyle/>
          <a:p>
            <a:pPr eaLnBrk="1" hangingPunct="1">
              <a:lnSpc>
                <a:spcPct val="85000"/>
              </a:lnSpc>
              <a:buClr>
                <a:srgbClr val="FF505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400" b="0" dirty="0" smtClean="0">
                <a:solidFill>
                  <a:srgbClr val="FF0000"/>
                </a:solidFill>
                <a:latin typeface="Times New Roman" pitchFamily="18" charset="0"/>
              </a:rPr>
              <a:t>АЛГОРИТМЫ   ОБЪЁМОВ   ДИАГНОСТИКИ</a:t>
            </a:r>
            <a:br>
              <a:rPr lang="en-GB" sz="2400" b="0" dirty="0" smtClean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en-GB" sz="2400" b="0" dirty="0" err="1" smtClean="0">
                <a:solidFill>
                  <a:srgbClr val="FF0000"/>
                </a:solidFill>
                <a:latin typeface="Times New Roman" pitchFamily="18" charset="0"/>
              </a:rPr>
              <a:t>колоректального</a:t>
            </a:r>
            <a:r>
              <a:rPr lang="en-GB" sz="2400" b="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GB" sz="2400" b="0" dirty="0" err="1" smtClean="0">
                <a:solidFill>
                  <a:srgbClr val="FF0000"/>
                </a:solidFill>
                <a:latin typeface="Times New Roman" pitchFamily="18" charset="0"/>
              </a:rPr>
              <a:t>рака</a:t>
            </a:r>
            <a:r>
              <a:rPr lang="en-GB" sz="2400" b="0" dirty="0" smtClean="0">
                <a:solidFill>
                  <a:srgbClr val="FF0000"/>
                </a:solidFill>
                <a:latin typeface="Times New Roman" pitchFamily="18" charset="0"/>
              </a:rPr>
              <a:t/>
            </a:r>
            <a:br>
              <a:rPr lang="en-GB" sz="2400" b="0" dirty="0" smtClean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en-GB" sz="2400" dirty="0" smtClean="0">
                <a:solidFill>
                  <a:srgbClr val="FF0000"/>
                </a:solidFill>
                <a:latin typeface="Times New Roman" pitchFamily="18" charset="0"/>
              </a:rPr>
              <a:t>(для </a:t>
            </a:r>
            <a:r>
              <a:rPr lang="en-GB" sz="2400" dirty="0" err="1" smtClean="0">
                <a:solidFill>
                  <a:srgbClr val="FF0000"/>
                </a:solidFill>
                <a:latin typeface="Times New Roman" pitchFamily="18" charset="0"/>
              </a:rPr>
              <a:t>всех</a:t>
            </a:r>
            <a:r>
              <a:rPr lang="en-GB" sz="24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GB" sz="2400" dirty="0" err="1" smtClean="0">
                <a:solidFill>
                  <a:srgbClr val="FF0000"/>
                </a:solidFill>
                <a:latin typeface="Times New Roman" pitchFamily="18" charset="0"/>
              </a:rPr>
              <a:t>стадий</a:t>
            </a:r>
            <a:r>
              <a:rPr lang="en-GB" sz="2400" dirty="0" smtClean="0">
                <a:solidFill>
                  <a:srgbClr val="FF0000"/>
                </a:solidFill>
                <a:latin typeface="Times New Roman" pitchFamily="18" charset="0"/>
              </a:rPr>
              <a:t>)</a:t>
            </a:r>
            <a:r>
              <a:rPr lang="en-GB" sz="2400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en-GB" sz="2400" dirty="0" smtClean="0">
                <a:solidFill>
                  <a:srgbClr val="FFFF00"/>
                </a:solidFill>
                <a:latin typeface="Times New Roman" pitchFamily="18" charset="0"/>
              </a:rPr>
            </a:br>
            <a:endParaRPr lang="en-GB" sz="2400" dirty="0" smtClean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1700213"/>
            <a:ext cx="8540750" cy="4675187"/>
          </a:xfrm>
        </p:spPr>
        <p:txBody>
          <a:bodyPr>
            <a:normAutofit lnSpcReduction="10000"/>
          </a:bodyPr>
          <a:lstStyle/>
          <a:p>
            <a:pPr marL="569913" indent="-569913" eaLnBrk="1" hangingPunct="1">
              <a:lnSpc>
                <a:spcPct val="100000"/>
              </a:lnSpc>
              <a:spcBef>
                <a:spcPts val="350"/>
              </a:spcBef>
              <a:buFont typeface="Wingdings" pitchFamily="2" charset="2"/>
              <a:buAutoNum type="arabicPeriod"/>
              <a:tabLst>
                <a:tab pos="1139825" algn="l"/>
                <a:tab pos="2054225" algn="l"/>
                <a:tab pos="2968625" algn="l"/>
                <a:tab pos="3883025" algn="l"/>
                <a:tab pos="4797425" algn="l"/>
                <a:tab pos="5711825" algn="l"/>
                <a:tab pos="6626225" algn="l"/>
                <a:tab pos="7540625" algn="l"/>
                <a:tab pos="8455025" algn="l"/>
                <a:tab pos="9369425" algn="l"/>
                <a:tab pos="10283825" algn="l"/>
              </a:tabLst>
              <a:defRPr/>
            </a:pPr>
            <a:r>
              <a:rPr lang="en-GB" sz="1400" dirty="0" smtClean="0">
                <a:latin typeface="Times New Roman" pitchFamily="18" charset="0"/>
              </a:rPr>
              <a:t>ПАЛЬЦЕВОЕ ИССЛЕДОВАНИЕ АНАЛЬНОГО КАНАЛА, ПРЯМОЙ КИШКИ И ПЕРИАНАЛЬНОЙ ОБЛАСТИ.</a:t>
            </a:r>
          </a:p>
          <a:p>
            <a:pPr marL="569913" indent="-569913" eaLnBrk="1" hangingPunct="1">
              <a:lnSpc>
                <a:spcPct val="100000"/>
              </a:lnSpc>
              <a:spcBef>
                <a:spcPts val="350"/>
              </a:spcBef>
              <a:buFont typeface="Wingdings" pitchFamily="2" charset="2"/>
              <a:buAutoNum type="arabicPeriod"/>
              <a:tabLst>
                <a:tab pos="1139825" algn="l"/>
                <a:tab pos="2054225" algn="l"/>
                <a:tab pos="2968625" algn="l"/>
                <a:tab pos="3883025" algn="l"/>
                <a:tab pos="4797425" algn="l"/>
                <a:tab pos="5711825" algn="l"/>
                <a:tab pos="6626225" algn="l"/>
                <a:tab pos="7540625" algn="l"/>
                <a:tab pos="8455025" algn="l"/>
                <a:tab pos="9369425" algn="l"/>
                <a:tab pos="10283825" algn="l"/>
              </a:tabLst>
              <a:defRPr/>
            </a:pPr>
            <a:r>
              <a:rPr lang="en-GB" sz="1400" dirty="0" smtClean="0">
                <a:latin typeface="Times New Roman" pitchFamily="18" charset="0"/>
              </a:rPr>
              <a:t>ПАЛЬПАЦИЯ ПАХОВЫХ ЛИМФОУЗЛОВ ,ПРИ ПОДОЗРЕНИИ НА МЕТАСТАЗЫ - ПУНКЦИОННАЯ БИОПСИЯ.</a:t>
            </a:r>
          </a:p>
          <a:p>
            <a:pPr marL="569913" indent="-569913" eaLnBrk="1" hangingPunct="1">
              <a:lnSpc>
                <a:spcPct val="100000"/>
              </a:lnSpc>
              <a:spcBef>
                <a:spcPts val="350"/>
              </a:spcBef>
              <a:buFont typeface="Wingdings" pitchFamily="2" charset="2"/>
              <a:buAutoNum type="arabicPeriod"/>
              <a:tabLst>
                <a:tab pos="1139825" algn="l"/>
                <a:tab pos="2054225" algn="l"/>
                <a:tab pos="2968625" algn="l"/>
                <a:tab pos="3883025" algn="l"/>
                <a:tab pos="4797425" algn="l"/>
                <a:tab pos="5711825" algn="l"/>
                <a:tab pos="6626225" algn="l"/>
                <a:tab pos="7540625" algn="l"/>
                <a:tab pos="8455025" algn="l"/>
                <a:tab pos="9369425" algn="l"/>
                <a:tab pos="10283825" algn="l"/>
              </a:tabLst>
              <a:defRPr/>
            </a:pPr>
            <a:r>
              <a:rPr lang="en-GB" sz="1400" dirty="0" smtClean="0">
                <a:latin typeface="Times New Roman" pitchFamily="18" charset="0"/>
              </a:rPr>
              <a:t>РЕКТОРОМАНОСКОПИЯ (ПРИ ОПРЕДЕЛЕНИИ ОПУХОЛИ – ЗАБОР МАЗКОВ ДЛЯ ЦИТОЛОГИЧЕСКОГО ИССЛЕДОВАНИЯ, БИОПСИЯ ОПУХОЛИ), АНОСКОПИЯ С БИОПСИЕЙ ПРИ РАКЕ АНАЛЬНОГО КАНАЛА.</a:t>
            </a:r>
          </a:p>
          <a:p>
            <a:pPr marL="569913" indent="-569913" eaLnBrk="1" hangingPunct="1">
              <a:lnSpc>
                <a:spcPct val="100000"/>
              </a:lnSpc>
              <a:spcBef>
                <a:spcPts val="350"/>
              </a:spcBef>
              <a:buFont typeface="Wingdings" pitchFamily="2" charset="2"/>
              <a:buAutoNum type="arabicPeriod"/>
              <a:tabLst>
                <a:tab pos="1139825" algn="l"/>
                <a:tab pos="2054225" algn="l"/>
                <a:tab pos="2968625" algn="l"/>
                <a:tab pos="3883025" algn="l"/>
                <a:tab pos="4797425" algn="l"/>
                <a:tab pos="5711825" algn="l"/>
                <a:tab pos="6626225" algn="l"/>
                <a:tab pos="7540625" algn="l"/>
                <a:tab pos="8455025" algn="l"/>
                <a:tab pos="9369425" algn="l"/>
                <a:tab pos="10283825" algn="l"/>
              </a:tabLst>
              <a:defRPr/>
            </a:pPr>
            <a:r>
              <a:rPr lang="en-GB" sz="1400" dirty="0" smtClean="0">
                <a:latin typeface="Times New Roman" pitchFamily="18" charset="0"/>
              </a:rPr>
              <a:t>ФИБРОКОЛОНОСКОПИЯ С БИОПСИЕЙ</a:t>
            </a:r>
          </a:p>
          <a:p>
            <a:pPr marL="569913" indent="-569913" eaLnBrk="1" hangingPunct="1">
              <a:lnSpc>
                <a:spcPct val="100000"/>
              </a:lnSpc>
              <a:spcBef>
                <a:spcPts val="350"/>
              </a:spcBef>
              <a:buFont typeface="Wingdings" pitchFamily="2" charset="2"/>
              <a:buAutoNum type="arabicPeriod"/>
              <a:tabLst>
                <a:tab pos="1139825" algn="l"/>
                <a:tab pos="2054225" algn="l"/>
                <a:tab pos="2968625" algn="l"/>
                <a:tab pos="3883025" algn="l"/>
                <a:tab pos="4797425" algn="l"/>
                <a:tab pos="5711825" algn="l"/>
                <a:tab pos="6626225" algn="l"/>
                <a:tab pos="7540625" algn="l"/>
                <a:tab pos="8455025" algn="l"/>
                <a:tab pos="9369425" algn="l"/>
                <a:tab pos="10283825" algn="l"/>
              </a:tabLst>
              <a:defRPr/>
            </a:pPr>
            <a:r>
              <a:rPr lang="en-GB" sz="1400" dirty="0" smtClean="0">
                <a:latin typeface="Times New Roman" pitchFamily="18" charset="0"/>
              </a:rPr>
              <a:t>ИРРИГОСКОПИЯ</a:t>
            </a:r>
          </a:p>
          <a:p>
            <a:pPr marL="569913" indent="-569913" eaLnBrk="1" hangingPunct="1">
              <a:lnSpc>
                <a:spcPct val="100000"/>
              </a:lnSpc>
              <a:spcBef>
                <a:spcPts val="350"/>
              </a:spcBef>
              <a:buFont typeface="Wingdings" pitchFamily="2" charset="2"/>
              <a:buAutoNum type="arabicPeriod"/>
              <a:tabLst>
                <a:tab pos="1139825" algn="l"/>
                <a:tab pos="2054225" algn="l"/>
                <a:tab pos="2968625" algn="l"/>
                <a:tab pos="3883025" algn="l"/>
                <a:tab pos="4797425" algn="l"/>
                <a:tab pos="5711825" algn="l"/>
                <a:tab pos="6626225" algn="l"/>
                <a:tab pos="7540625" algn="l"/>
                <a:tab pos="8455025" algn="l"/>
                <a:tab pos="9369425" algn="l"/>
                <a:tab pos="10283825" algn="l"/>
              </a:tabLst>
              <a:defRPr/>
            </a:pPr>
            <a:r>
              <a:rPr lang="en-GB" sz="1400" dirty="0" smtClean="0">
                <a:latin typeface="Times New Roman" pitchFamily="18" charset="0"/>
              </a:rPr>
              <a:t>ЭКСКРЕТОРНАЯ УРОГРАФИЯ</a:t>
            </a:r>
          </a:p>
          <a:p>
            <a:pPr marL="569913" indent="-569913" eaLnBrk="1" hangingPunct="1">
              <a:lnSpc>
                <a:spcPct val="100000"/>
              </a:lnSpc>
              <a:spcBef>
                <a:spcPts val="350"/>
              </a:spcBef>
              <a:buFont typeface="Wingdings" pitchFamily="2" charset="2"/>
              <a:buAutoNum type="arabicPeriod"/>
              <a:tabLst>
                <a:tab pos="1139825" algn="l"/>
                <a:tab pos="2054225" algn="l"/>
                <a:tab pos="2968625" algn="l"/>
                <a:tab pos="3883025" algn="l"/>
                <a:tab pos="4797425" algn="l"/>
                <a:tab pos="5711825" algn="l"/>
                <a:tab pos="6626225" algn="l"/>
                <a:tab pos="7540625" algn="l"/>
                <a:tab pos="8455025" algn="l"/>
                <a:tab pos="9369425" algn="l"/>
                <a:tab pos="10283825" algn="l"/>
              </a:tabLst>
              <a:defRPr/>
            </a:pPr>
            <a:r>
              <a:rPr lang="en-GB" sz="1400" dirty="0" smtClean="0">
                <a:latin typeface="Times New Roman" pitchFamily="18" charset="0"/>
              </a:rPr>
              <a:t>УЛЬТРАЗВУКОВОЕ ИССЛЕДОВАНИЕ ПЕЧЕНИ И ЗАБРЮШИННЫХ</a:t>
            </a:r>
            <a:br>
              <a:rPr lang="en-GB" sz="1400" dirty="0" smtClean="0">
                <a:latin typeface="Times New Roman" pitchFamily="18" charset="0"/>
              </a:rPr>
            </a:br>
            <a:r>
              <a:rPr lang="en-GB" sz="1400" dirty="0" smtClean="0">
                <a:latin typeface="Times New Roman" pitchFamily="18" charset="0"/>
              </a:rPr>
              <a:t>ЛИМФАТИЧЕСКИХ УЗЛОВ , ЖЕЛЧНОГО ПУЗЫРЯ , ПОДЖЕЛУДОЧНОЙ</a:t>
            </a:r>
            <a:br>
              <a:rPr lang="en-GB" sz="1400" dirty="0" smtClean="0">
                <a:latin typeface="Times New Roman" pitchFamily="18" charset="0"/>
              </a:rPr>
            </a:br>
            <a:r>
              <a:rPr lang="en-GB" sz="1400" dirty="0" smtClean="0">
                <a:latin typeface="Times New Roman" pitchFamily="18" charset="0"/>
              </a:rPr>
              <a:t>ЖЕЛЕЗЫ, ПОЧЕК, ОРГАНОВ МАЛОГО ТАЗА.</a:t>
            </a:r>
          </a:p>
          <a:p>
            <a:pPr marL="569913" indent="-569913" eaLnBrk="1" hangingPunct="1">
              <a:lnSpc>
                <a:spcPct val="100000"/>
              </a:lnSpc>
              <a:spcBef>
                <a:spcPts val="350"/>
              </a:spcBef>
              <a:buFont typeface="Wingdings" pitchFamily="2" charset="2"/>
              <a:buAutoNum type="arabicPeriod"/>
              <a:tabLst>
                <a:tab pos="1139825" algn="l"/>
                <a:tab pos="2054225" algn="l"/>
                <a:tab pos="2968625" algn="l"/>
                <a:tab pos="3883025" algn="l"/>
                <a:tab pos="4797425" algn="l"/>
                <a:tab pos="5711825" algn="l"/>
                <a:tab pos="6626225" algn="l"/>
                <a:tab pos="7540625" algn="l"/>
                <a:tab pos="8455025" algn="l"/>
                <a:tab pos="9369425" algn="l"/>
                <a:tab pos="10283825" algn="l"/>
              </a:tabLst>
              <a:defRPr/>
            </a:pPr>
            <a:r>
              <a:rPr lang="en-GB" sz="1400" dirty="0" smtClean="0">
                <a:latin typeface="Times New Roman" pitchFamily="18" charset="0"/>
              </a:rPr>
              <a:t>РЕНТГЕНОГРАФИЯ ОРГАНОВ ГРУДНОЙ КЛЕТКИ.</a:t>
            </a:r>
          </a:p>
          <a:p>
            <a:pPr marL="569913" indent="-569913" eaLnBrk="1" hangingPunct="1">
              <a:lnSpc>
                <a:spcPct val="100000"/>
              </a:lnSpc>
              <a:spcBef>
                <a:spcPts val="350"/>
              </a:spcBef>
              <a:buFont typeface="Wingdings" pitchFamily="2" charset="2"/>
              <a:buAutoNum type="arabicPeriod"/>
              <a:tabLst>
                <a:tab pos="1139825" algn="l"/>
                <a:tab pos="2054225" algn="l"/>
                <a:tab pos="2968625" algn="l"/>
                <a:tab pos="3883025" algn="l"/>
                <a:tab pos="4797425" algn="l"/>
                <a:tab pos="5711825" algn="l"/>
                <a:tab pos="6626225" algn="l"/>
                <a:tab pos="7540625" algn="l"/>
                <a:tab pos="8455025" algn="l"/>
                <a:tab pos="9369425" algn="l"/>
                <a:tab pos="10283825" algn="l"/>
              </a:tabLst>
              <a:defRPr/>
            </a:pPr>
            <a:r>
              <a:rPr lang="en-GB" sz="1400" dirty="0" smtClean="0">
                <a:latin typeface="Times New Roman" pitchFamily="18" charset="0"/>
              </a:rPr>
              <a:t>ЭЗОФАГОГАСТРОДУАДЕНОСКОПИЯ.</a:t>
            </a:r>
          </a:p>
          <a:p>
            <a:pPr marL="569913" indent="-569913" eaLnBrk="1" hangingPunct="1">
              <a:lnSpc>
                <a:spcPct val="100000"/>
              </a:lnSpc>
              <a:spcBef>
                <a:spcPts val="350"/>
              </a:spcBef>
              <a:buFont typeface="Wingdings" pitchFamily="2" charset="2"/>
              <a:buAutoNum type="arabicPeriod"/>
              <a:tabLst>
                <a:tab pos="1139825" algn="l"/>
                <a:tab pos="2054225" algn="l"/>
                <a:tab pos="2968625" algn="l"/>
                <a:tab pos="3883025" algn="l"/>
                <a:tab pos="4797425" algn="l"/>
                <a:tab pos="5711825" algn="l"/>
                <a:tab pos="6626225" algn="l"/>
                <a:tab pos="7540625" algn="l"/>
                <a:tab pos="8455025" algn="l"/>
                <a:tab pos="9369425" algn="l"/>
                <a:tab pos="10283825" algn="l"/>
              </a:tabLst>
              <a:defRPr/>
            </a:pPr>
            <a:r>
              <a:rPr lang="en-GB" sz="1400" dirty="0" smtClean="0">
                <a:latin typeface="Times New Roman" pitchFamily="18" charset="0"/>
              </a:rPr>
              <a:t>ЭКГ СТАНДАРТНАЯ.</a:t>
            </a:r>
          </a:p>
          <a:p>
            <a:pPr marL="569913" indent="-569913" eaLnBrk="1" hangingPunct="1">
              <a:lnSpc>
                <a:spcPct val="100000"/>
              </a:lnSpc>
              <a:spcBef>
                <a:spcPts val="350"/>
              </a:spcBef>
              <a:buFont typeface="Wingdings" pitchFamily="2" charset="2"/>
              <a:buAutoNum type="arabicPeriod"/>
              <a:tabLst>
                <a:tab pos="1139825" algn="l"/>
                <a:tab pos="2054225" algn="l"/>
                <a:tab pos="2968625" algn="l"/>
                <a:tab pos="3883025" algn="l"/>
                <a:tab pos="4797425" algn="l"/>
                <a:tab pos="5711825" algn="l"/>
                <a:tab pos="6626225" algn="l"/>
                <a:tab pos="7540625" algn="l"/>
                <a:tab pos="8455025" algn="l"/>
                <a:tab pos="9369425" algn="l"/>
                <a:tab pos="10283825" algn="l"/>
              </a:tabLst>
              <a:defRPr/>
            </a:pPr>
            <a:r>
              <a:rPr lang="en-GB" sz="1400" dirty="0" smtClean="0">
                <a:latin typeface="Times New Roman" pitchFamily="18" charset="0"/>
              </a:rPr>
              <a:t>КОНСУЛЬТАЦИЯ ТЕРАПЕВТА</a:t>
            </a:r>
          </a:p>
          <a:p>
            <a:pPr marL="569913" indent="-569913" eaLnBrk="1" hangingPunct="1">
              <a:lnSpc>
                <a:spcPct val="100000"/>
              </a:lnSpc>
              <a:spcBef>
                <a:spcPts val="350"/>
              </a:spcBef>
              <a:buFont typeface="Wingdings" pitchFamily="2" charset="2"/>
              <a:buAutoNum type="arabicPeriod"/>
              <a:tabLst>
                <a:tab pos="1139825" algn="l"/>
                <a:tab pos="2054225" algn="l"/>
                <a:tab pos="2968625" algn="l"/>
                <a:tab pos="3883025" algn="l"/>
                <a:tab pos="4797425" algn="l"/>
                <a:tab pos="5711825" algn="l"/>
                <a:tab pos="6626225" algn="l"/>
                <a:tab pos="7540625" algn="l"/>
                <a:tab pos="8455025" algn="l"/>
                <a:tab pos="9369425" algn="l"/>
                <a:tab pos="10283825" algn="l"/>
              </a:tabLst>
              <a:defRPr/>
            </a:pPr>
            <a:r>
              <a:rPr lang="en-GB" sz="1400" dirty="0" smtClean="0">
                <a:latin typeface="Times New Roman" pitchFamily="18" charset="0"/>
              </a:rPr>
              <a:t>КОНСУЛЬТАЦИЯ ГИНЕКОЛОГА  (У ЖЕНЩИН)‏</a:t>
            </a:r>
          </a:p>
          <a:p>
            <a:pPr marL="569913" indent="-569913" eaLnBrk="1" hangingPunct="1">
              <a:lnSpc>
                <a:spcPct val="100000"/>
              </a:lnSpc>
              <a:spcBef>
                <a:spcPts val="350"/>
              </a:spcBef>
              <a:buFont typeface="Wingdings" pitchFamily="2" charset="2"/>
              <a:buAutoNum type="arabicPeriod"/>
              <a:tabLst>
                <a:tab pos="1139825" algn="l"/>
                <a:tab pos="2054225" algn="l"/>
                <a:tab pos="2968625" algn="l"/>
                <a:tab pos="3883025" algn="l"/>
                <a:tab pos="4797425" algn="l"/>
                <a:tab pos="5711825" algn="l"/>
                <a:tab pos="6626225" algn="l"/>
                <a:tab pos="7540625" algn="l"/>
                <a:tab pos="8455025" algn="l"/>
                <a:tab pos="9369425" algn="l"/>
                <a:tab pos="10283825" algn="l"/>
              </a:tabLst>
              <a:defRPr/>
            </a:pPr>
            <a:r>
              <a:rPr lang="en-GB" sz="1400" dirty="0" smtClean="0">
                <a:latin typeface="Times New Roman" pitchFamily="18" charset="0"/>
              </a:rPr>
              <a:t>КОНСУЛЬТАЦИЯ УРОЛОГА  (ПРИ РАКЕ ПРЯМОЙ КИШКИ)‏</a:t>
            </a:r>
          </a:p>
        </p:txBody>
      </p:sp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412418" y="1268413"/>
            <a:ext cx="5064125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FFFF66"/>
              </a:buClr>
              <a:buSzPct val="100000"/>
              <a:buFont typeface="Tahoma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ОБЯЗАТЕЛЬНЫЕ   ПРОЦЕДУРЫ</a:t>
            </a:r>
          </a:p>
        </p:txBody>
      </p:sp>
    </p:spTree>
    <p:extLst>
      <p:ext uri="{BB962C8B-B14F-4D97-AF65-F5344CB8AC3E}">
        <p14:creationId xmlns:p14="http://schemas.microsoft.com/office/powerpoint/2010/main" val="93822091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539750" y="765175"/>
            <a:ext cx="7416800" cy="2025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marL="341313" indent="-341313" defTabSz="449263" fontAlgn="base">
              <a:lnSpc>
                <a:spcPct val="105000"/>
              </a:lnSpc>
              <a:spcBef>
                <a:spcPts val="788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AutoNum type="arabicPeriod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/>
            </a:pPr>
            <a:r>
              <a:rPr lang="en-GB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КОНСУЛЬТАЦИЯ СПЕЦИАЛИСТОВ ПРИ СОПУТСТВУЮЩЕЙ ПАТОЛОГИИ / ЭНДОКРИНОЛОГ, ФТИЗИАТР, КАРДИОЛОГ, АНГИОЛОГ/ И Т.Д.</a:t>
            </a:r>
          </a:p>
          <a:p>
            <a:pPr marL="341313" indent="-341313" defTabSz="449263" fontAlgn="base">
              <a:lnSpc>
                <a:spcPct val="105000"/>
              </a:lnSpc>
              <a:spcBef>
                <a:spcPts val="788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AutoNum type="arabicPeriod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/>
            </a:pPr>
            <a:r>
              <a:rPr lang="en-GB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ЦИСТОСКОПИЯ /ПРИ РАКЕ ПРЯМОЙ КИШКИ/</a:t>
            </a:r>
          </a:p>
          <a:p>
            <a:pPr marL="341313" indent="-341313" defTabSz="449263" fontAlgn="base">
              <a:lnSpc>
                <a:spcPct val="105000"/>
              </a:lnSpc>
              <a:spcBef>
                <a:spcPts val="788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AutoNum type="arabicPeriod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/>
            </a:pPr>
            <a:r>
              <a:rPr lang="en-GB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КОМПЬЮТЕРНАЯ ТОМОГРАФИЯ БРЮШНОЙ ПОЛОСТИ И МАЛОГО ТАЗА.</a:t>
            </a:r>
          </a:p>
        </p:txBody>
      </p:sp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611188" y="3789363"/>
            <a:ext cx="7921625" cy="22499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marL="341313" indent="-341313" defTabSz="449263" fontAlgn="base">
              <a:lnSpc>
                <a:spcPct val="105000"/>
              </a:lnSpc>
              <a:spcBef>
                <a:spcPts val="788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AutoNum type="arabicPeriod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/>
            </a:pPr>
            <a:r>
              <a:rPr lang="en-GB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РЕАКЦИЯ ВАССЕРМАНА, ОПРЕДЕЛЕНИЕ ВИЧ, ИССЛЕДОВАНИЕ КРОВИ НА АВСТРАЛИЙСКИЙ АНТИГЕН.</a:t>
            </a:r>
          </a:p>
          <a:p>
            <a:pPr marL="341313" indent="-341313" defTabSz="449263" fontAlgn="base">
              <a:lnSpc>
                <a:spcPct val="105000"/>
              </a:lnSpc>
              <a:spcBef>
                <a:spcPts val="788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AutoNum type="arabicPeriod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/>
            </a:pPr>
            <a:r>
              <a:rPr lang="en-GB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ОБЩИЙ АНАЛИЗ КРОВИ И МОЧИ.</a:t>
            </a:r>
          </a:p>
          <a:p>
            <a:pPr marL="341313" indent="-341313" defTabSz="449263" fontAlgn="base">
              <a:lnSpc>
                <a:spcPct val="105000"/>
              </a:lnSpc>
              <a:spcBef>
                <a:spcPts val="788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AutoNum type="arabicPeriod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/>
            </a:pPr>
            <a:r>
              <a:rPr lang="en-GB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ИССЛЕДОВАНИЕ КРОВИ НА САХАР</a:t>
            </a:r>
          </a:p>
          <a:p>
            <a:pPr marL="341313" indent="-341313" defTabSz="449263" fontAlgn="base">
              <a:lnSpc>
                <a:spcPct val="105000"/>
              </a:lnSpc>
              <a:spcBef>
                <a:spcPts val="788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AutoNum type="arabicPeriod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/>
            </a:pPr>
            <a:r>
              <a:rPr lang="en-GB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БИОХИМИЧЕСКОЕ ИССЛЕДОВАНИЕ СЫВОРОТКИ КРОВИ.</a:t>
            </a:r>
          </a:p>
          <a:p>
            <a:pPr marL="341313" indent="-341313" defTabSz="449263" fontAlgn="base">
              <a:lnSpc>
                <a:spcPct val="105000"/>
              </a:lnSpc>
              <a:spcBef>
                <a:spcPts val="788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AutoNum type="arabicPeriod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/>
            </a:pPr>
            <a:r>
              <a:rPr lang="en-GB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КОАГУЛОГРАММА</a:t>
            </a:r>
          </a:p>
        </p:txBody>
      </p:sp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398463" y="3119438"/>
            <a:ext cx="5763414" cy="52540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defTabSz="449263" fontAlgn="base">
              <a:spcBef>
                <a:spcPts val="700"/>
              </a:spcBef>
              <a:spcAft>
                <a:spcPct val="0"/>
              </a:spcAft>
              <a:buClr>
                <a:srgbClr val="FFCC00"/>
              </a:buClr>
              <a:buSzPct val="120000"/>
              <a:buFont typeface="Tahoma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ЛАБОРАТОРНЫЕ ИССЛЕДОВАНИЯ</a:t>
            </a:r>
          </a:p>
        </p:txBody>
      </p:sp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401638" y="188913"/>
            <a:ext cx="5678455" cy="52540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defTabSz="449263" fontAlgn="base">
              <a:spcBef>
                <a:spcPts val="700"/>
              </a:spcBef>
              <a:spcAft>
                <a:spcPct val="0"/>
              </a:spcAft>
              <a:buClr>
                <a:srgbClr val="FFCC00"/>
              </a:buClr>
              <a:buSzPct val="120000"/>
              <a:buFont typeface="Tahoma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ДОПОЛНИТЕЛЬНЫЕ ПРОЦЕДУРЫ</a:t>
            </a:r>
          </a:p>
        </p:txBody>
      </p:sp>
    </p:spTree>
    <p:extLst>
      <p:ext uri="{BB962C8B-B14F-4D97-AF65-F5344CB8AC3E}">
        <p14:creationId xmlns:p14="http://schemas.microsoft.com/office/powerpoint/2010/main" val="295440080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589</TotalTime>
  <Words>1178</Words>
  <Application>Microsoft Office PowerPoint</Application>
  <PresentationFormat>Экран (4:3)</PresentationFormat>
  <Paragraphs>472</Paragraphs>
  <Slides>18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   Ранняя диагностика рака прямой  кишки.     Заведующий хирургическим отделом КГБУЗ «АКОД»  Белоножка А.В.   г. Барнаул- 18.02.2026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ДИАГНОСТИКА </vt:lpstr>
      <vt:lpstr>АЛГОРИТМЫ   ОБЪЁМОВ   ДИАГНОСТИКИ колоректального рака (для всех стадий) </vt:lpstr>
      <vt:lpstr>Презентация PowerPoint</vt:lpstr>
      <vt:lpstr>Скрининг скрининговые тесты</vt:lpstr>
      <vt:lpstr>  Анатомия прямой кишки.  Хирургическое лечение в зависимости от уровня локализации нижнего края опухоли. </vt:lpstr>
      <vt:lpstr>Задачи пальцевого исследования:</vt:lpstr>
      <vt:lpstr>Факторы риска.  </vt:lpstr>
      <vt:lpstr>Факторы риска:   </vt:lpstr>
      <vt:lpstr>Дифференциальная диагностика рака прямой кишки проводится с: </vt:lpstr>
      <vt:lpstr>Наиболее часто встречающиеся ошибки в диагностике и тактике лечения больных колоректальным раком</vt:lpstr>
      <vt:lpstr>ПРОФИЛАКТИКА РАКА  ПРЯМОЙ КИШКИ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Проблемы ранней диагностики  рака прямой кишки.     Организация лечения злокачественных  новообразований образований ЖКТ. Снижение смертности. Заведующий отделением абдоминальной онкологии АКОД   Белоножка .А.В. Барнаул-2018г.</dc:title>
  <dc:creator>Anatoliy</dc:creator>
  <cp:lastModifiedBy>Григорьева Татьяна Сергеевна</cp:lastModifiedBy>
  <cp:revision>67</cp:revision>
  <dcterms:created xsi:type="dcterms:W3CDTF">2018-03-11T12:13:24Z</dcterms:created>
  <dcterms:modified xsi:type="dcterms:W3CDTF">2026-02-17T08:50:44Z</dcterms:modified>
</cp:coreProperties>
</file>