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22" r:id="rId2"/>
  </p:sldMasterIdLst>
  <p:notesMasterIdLst>
    <p:notesMasterId r:id="rId22"/>
  </p:notesMasterIdLst>
  <p:sldIdLst>
    <p:sldId id="372" r:id="rId3"/>
    <p:sldId id="2147379476" r:id="rId4"/>
    <p:sldId id="2147381566" r:id="rId5"/>
    <p:sldId id="2147381569" r:id="rId6"/>
    <p:sldId id="2147381567" r:id="rId7"/>
    <p:sldId id="2147381577" r:id="rId8"/>
    <p:sldId id="2147381573" r:id="rId9"/>
    <p:sldId id="2147381570" r:id="rId10"/>
    <p:sldId id="2147381571" r:id="rId11"/>
    <p:sldId id="2147381572" r:id="rId12"/>
    <p:sldId id="2147381463" r:id="rId13"/>
    <p:sldId id="422" r:id="rId14"/>
    <p:sldId id="2145706613" r:id="rId15"/>
    <p:sldId id="423" r:id="rId16"/>
    <p:sldId id="2147381574" r:id="rId17"/>
    <p:sldId id="2147381575" r:id="rId18"/>
    <p:sldId id="270" r:id="rId19"/>
    <p:sldId id="2147381568" r:id="rId20"/>
    <p:sldId id="2147381576" r:id="rId2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C26"/>
    <a:srgbClr val="FEE176"/>
    <a:srgbClr val="FFE0C1"/>
    <a:srgbClr val="E3C4F3"/>
    <a:srgbClr val="868686"/>
    <a:srgbClr val="78AA3F"/>
    <a:srgbClr val="F66400"/>
    <a:srgbClr val="EBF3D9"/>
    <a:srgbClr val="BFBFBF"/>
    <a:srgbClr val="87B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8" autoAdjust="0"/>
    <p:restoredTop sz="94902" autoAdjust="0"/>
  </p:normalViewPr>
  <p:slideViewPr>
    <p:cSldViewPr snapToGrid="0">
      <p:cViewPr varScale="1">
        <p:scale>
          <a:sx n="109" d="100"/>
          <a:sy n="109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9C-4D91-9ED6-6D5D12805E69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9C-4D91-9ED6-6D5D12805E69}"/>
              </c:ext>
            </c:extLst>
          </c:dPt>
          <c:dPt>
            <c:idx val="2"/>
            <c:invertIfNegative val="0"/>
            <c:bubble3D val="0"/>
            <c:spPr>
              <a:solidFill>
                <a:srgbClr val="FCE246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9C-4D91-9ED6-6D5D12805E69}"/>
              </c:ext>
            </c:extLst>
          </c:dPt>
          <c:dPt>
            <c:idx val="3"/>
            <c:invertIfNegative val="0"/>
            <c:bubble3D val="0"/>
            <c:spPr>
              <a:solidFill>
                <a:srgbClr val="FCE246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9C-4D91-9ED6-6D5D12805E69}"/>
              </c:ext>
            </c:extLst>
          </c:dPt>
          <c:dPt>
            <c:idx val="4"/>
            <c:invertIfNegative val="0"/>
            <c:bubble3D val="0"/>
            <c:spPr>
              <a:solidFill>
                <a:srgbClr val="FCE246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9C-4D91-9ED6-6D5D12805E6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69C-4D91-9ED6-6D5D12805E6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69C-4D91-9ED6-6D5D12805E69}"/>
              </c:ext>
            </c:extLst>
          </c:dPt>
          <c:dPt>
            <c:idx val="7"/>
            <c:invertIfNegative val="0"/>
            <c:bubble3D val="0"/>
            <c:spPr>
              <a:solidFill>
                <a:srgbClr val="3E5D26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69C-4D91-9ED6-6D5D12805E69}"/>
              </c:ext>
            </c:extLst>
          </c:dPt>
          <c:dPt>
            <c:idx val="8"/>
            <c:invertIfNegative val="0"/>
            <c:bubble3D val="0"/>
            <c:spPr>
              <a:solidFill>
                <a:srgbClr val="3E5D26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69C-4D91-9ED6-6D5D12805E69}"/>
              </c:ext>
            </c:extLst>
          </c:dPt>
          <c:dPt>
            <c:idx val="9"/>
            <c:invertIfNegative val="0"/>
            <c:bubble3D val="0"/>
            <c:spPr>
              <a:solidFill>
                <a:srgbClr val="3E5D26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69C-4D91-9ED6-6D5D12805E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      Республика Хакасия</c:v>
                </c:pt>
                <c:pt idx="1">
                  <c:v>      Томская область</c:v>
                </c:pt>
                <c:pt idx="2">
                  <c:v>      Красноярский край</c:v>
                </c:pt>
                <c:pt idx="3">
                  <c:v>      Кемеровская область</c:v>
                </c:pt>
                <c:pt idx="4">
                  <c:v>      Республика Тыва</c:v>
                </c:pt>
                <c:pt idx="5">
                  <c:v>      Новосибирская область</c:v>
                </c:pt>
                <c:pt idx="6">
                  <c:v>      Республика Алтай</c:v>
                </c:pt>
                <c:pt idx="7">
                  <c:v>      Алтайский край</c:v>
                </c:pt>
                <c:pt idx="8">
                  <c:v>      Иркутская область</c:v>
                </c:pt>
                <c:pt idx="9">
                  <c:v>      Омская область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0.6698126320471478</c:v>
                </c:pt>
                <c:pt idx="1">
                  <c:v>0.79594444465509195</c:v>
                </c:pt>
                <c:pt idx="2">
                  <c:v>0.92226868715877819</c:v>
                </c:pt>
                <c:pt idx="3">
                  <c:v>0.92509869104508624</c:v>
                </c:pt>
                <c:pt idx="4">
                  <c:v>0.92940183826326306</c:v>
                </c:pt>
                <c:pt idx="5">
                  <c:v>0.94561878952122858</c:v>
                </c:pt>
                <c:pt idx="6">
                  <c:v>0.94763714221850992</c:v>
                </c:pt>
                <c:pt idx="7">
                  <c:v>0.99968422237613597</c:v>
                </c:pt>
                <c:pt idx="8">
                  <c:v>1</c:v>
                </c:pt>
                <c:pt idx="9">
                  <c:v>1.0083155801818229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69C-4D91-9ED6-6D5D12805E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714960"/>
        <c:axId val="2130757199"/>
      </c:barChart>
      <c:catAx>
        <c:axId val="20871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0757199"/>
        <c:crosses val="autoZero"/>
        <c:auto val="1"/>
        <c:lblAlgn val="ctr"/>
        <c:lblOffset val="100"/>
        <c:noMultiLvlLbl val="0"/>
      </c:catAx>
      <c:valAx>
        <c:axId val="213075719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0871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47102478657163"/>
          <c:y val="0.15479104317196432"/>
          <c:w val="0.85112498148386939"/>
          <c:h val="0.386184262282730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93-418F-9981-74A2D2C606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05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0,52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050" b="1" i="0" u="none" strike="noStrike" kern="1200" baseline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E93-418F-9981-74A2D2C606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0,44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E93-418F-9981-74A2D2C606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05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Лист1!$A$16:$A$17</c:f>
              <c:strCache>
                <c:ptCount val="2"/>
                <c:pt idx="0">
                  <c:v>Российская Федерация</c:v>
                </c:pt>
                <c:pt idx="1">
                  <c:v>Кабардино-Балкарская Республика</c:v>
                </c:pt>
              </c:strCache>
            </c:strRef>
          </c:cat>
          <c:val>
            <c:numRef>
              <c:f>Лист1!$B$16:$B$17</c:f>
              <c:numCache>
                <c:formatCode>General</c:formatCode>
                <c:ptCount val="2"/>
                <c:pt idx="0">
                  <c:v>0.52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93-418F-9981-74A2D2C606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817104"/>
        <c:axId val="561029392"/>
      </c:barChart>
      <c:catAx>
        <c:axId val="4981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1029392"/>
        <c:crosses val="autoZero"/>
        <c:auto val="1"/>
        <c:lblAlgn val="ctr"/>
        <c:lblOffset val="100"/>
        <c:noMultiLvlLbl val="0"/>
      </c:catAx>
      <c:valAx>
        <c:axId val="561029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81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47102478657163"/>
          <c:y val="0.15479104317196432"/>
          <c:w val="0.85112498148386939"/>
          <c:h val="0.386184262282730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C4-4F83-886E-638DD66B4A4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05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0,10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050" b="1" i="0" u="none" strike="noStrike" kern="1200" baseline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5C4-4F83-886E-638DD66B4A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3E5C26"/>
                        </a:solidFill>
                      </a:rPr>
                      <a:t>0,18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5C4-4F83-886E-638DD66B4A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05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Лист1!$A$16:$A$17</c:f>
              <c:strCache>
                <c:ptCount val="2"/>
                <c:pt idx="0">
                  <c:v>Российская Федерация</c:v>
                </c:pt>
                <c:pt idx="1">
                  <c:v>Кабардино-Балкарская Республика</c:v>
                </c:pt>
              </c:strCache>
            </c:strRef>
          </c:cat>
          <c:val>
            <c:numRef>
              <c:f>Лист1!$B$16:$B$17</c:f>
              <c:numCache>
                <c:formatCode>General</c:formatCode>
                <c:ptCount val="2"/>
                <c:pt idx="0">
                  <c:v>0.09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C4-4F83-886E-638DD66B4A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817104"/>
        <c:axId val="561029392"/>
      </c:barChart>
      <c:catAx>
        <c:axId val="4981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1029392"/>
        <c:crosses val="autoZero"/>
        <c:auto val="1"/>
        <c:lblAlgn val="ctr"/>
        <c:lblOffset val="100"/>
        <c:noMultiLvlLbl val="0"/>
      </c:catAx>
      <c:valAx>
        <c:axId val="561029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81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8575">
              <a:solidFill>
                <a:srgbClr val="3E5C26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28575">
                <a:solidFill>
                  <a:srgbClr val="3E5C2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4D-42CF-ADA3-E971C5F61D2B}"/>
              </c:ext>
            </c:extLst>
          </c:dPt>
          <c:dPt>
            <c:idx val="1"/>
            <c:invertIfNegative val="0"/>
            <c:bubble3D val="0"/>
            <c:spPr>
              <a:noFill/>
              <a:ln w="28575">
                <a:solidFill>
                  <a:srgbClr val="3E5C2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4D-42CF-ADA3-E971C5F61D2B}"/>
              </c:ext>
            </c:extLst>
          </c:dPt>
          <c:dPt>
            <c:idx val="2"/>
            <c:invertIfNegative val="0"/>
            <c:bubble3D val="0"/>
            <c:spPr>
              <a:noFill/>
              <a:ln w="28575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4D-42CF-ADA3-E971C5F61D2B}"/>
              </c:ext>
            </c:extLst>
          </c:dPt>
          <c:dPt>
            <c:idx val="3"/>
            <c:invertIfNegative val="0"/>
            <c:bubble3D val="0"/>
            <c:spPr>
              <a:noFill/>
              <a:ln w="28575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4D-42CF-ADA3-E971C5F61D2B}"/>
              </c:ext>
            </c:extLst>
          </c:dPt>
          <c:dPt>
            <c:idx val="4"/>
            <c:invertIfNegative val="0"/>
            <c:bubble3D val="0"/>
            <c:spPr>
              <a:noFill/>
              <a:ln w="28575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4D-42CF-ADA3-E971C5F61D2B}"/>
              </c:ext>
            </c:extLst>
          </c:dPt>
          <c:dPt>
            <c:idx val="5"/>
            <c:invertIfNegative val="0"/>
            <c:bubble3D val="0"/>
            <c:spPr>
              <a:noFill/>
              <a:ln w="28575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34D-42CF-ADA3-E971C5F61D2B}"/>
              </c:ext>
            </c:extLst>
          </c:dPt>
          <c:dPt>
            <c:idx val="6"/>
            <c:invertIfNegative val="0"/>
            <c:bubble3D val="0"/>
            <c:spPr>
              <a:noFill/>
              <a:ln w="28575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34D-42CF-ADA3-E971C5F61D2B}"/>
              </c:ext>
            </c:extLst>
          </c:dPt>
          <c:dPt>
            <c:idx val="7"/>
            <c:invertIfNegative val="0"/>
            <c:bubble3D val="0"/>
            <c:spPr>
              <a:noFill/>
              <a:ln w="28575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34D-42CF-ADA3-E971C5F61D2B}"/>
              </c:ext>
            </c:extLst>
          </c:dPt>
          <c:dPt>
            <c:idx val="8"/>
            <c:invertIfNegative val="0"/>
            <c:bubble3D val="0"/>
            <c:spPr>
              <a:noFill/>
              <a:ln w="28575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34D-42CF-ADA3-E971C5F61D2B}"/>
              </c:ext>
            </c:extLst>
          </c:dPt>
          <c:dPt>
            <c:idx val="9"/>
            <c:invertIfNegative val="0"/>
            <c:bubble3D val="0"/>
            <c:spPr>
              <a:noFill/>
              <a:ln w="28575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34D-42CF-ADA3-E971C5F61D2B}"/>
              </c:ext>
            </c:extLst>
          </c:dPt>
          <c:dLbls>
            <c:dLbl>
              <c:idx val="8"/>
              <c:tx>
                <c:rich>
                  <a:bodyPr/>
                  <a:lstStyle/>
                  <a:p>
                    <a:fld id="{517DC757-524C-4388-A919-B337027FCD05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34D-42CF-ADA3-E971C5F61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      Томская область</c:v>
                </c:pt>
                <c:pt idx="1">
                  <c:v>      Республика Тыва</c:v>
                </c:pt>
                <c:pt idx="2">
                  <c:v>      Республика Алтай</c:v>
                </c:pt>
                <c:pt idx="3">
                  <c:v>      Кемеровская область</c:v>
                </c:pt>
                <c:pt idx="4">
                  <c:v>      Красноярский край</c:v>
                </c:pt>
                <c:pt idx="5">
                  <c:v>      Новосибирская область</c:v>
                </c:pt>
                <c:pt idx="6">
                  <c:v>      Республика Хакасия</c:v>
                </c:pt>
                <c:pt idx="7">
                  <c:v>      Иркутская область</c:v>
                </c:pt>
                <c:pt idx="8">
                  <c:v>      Алтайский край</c:v>
                </c:pt>
                <c:pt idx="9">
                  <c:v>      Омская область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0.66</c:v>
                </c:pt>
                <c:pt idx="1">
                  <c:v>0.68</c:v>
                </c:pt>
                <c:pt idx="2">
                  <c:v>0.82</c:v>
                </c:pt>
                <c:pt idx="3">
                  <c:v>0.88</c:v>
                </c:pt>
                <c:pt idx="4">
                  <c:v>1.1200000000000001</c:v>
                </c:pt>
                <c:pt idx="5">
                  <c:v>1.1200000000000001</c:v>
                </c:pt>
                <c:pt idx="6">
                  <c:v>1.1399999999999999</c:v>
                </c:pt>
                <c:pt idx="7">
                  <c:v>1.25</c:v>
                </c:pt>
                <c:pt idx="8">
                  <c:v>1.31</c:v>
                </c:pt>
                <c:pt idx="9">
                  <c:v>2.31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34D-42CF-ADA3-E971C5F61D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714960"/>
        <c:axId val="2130757199"/>
      </c:barChart>
      <c:catAx>
        <c:axId val="20871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0757199"/>
        <c:crosses val="autoZero"/>
        <c:auto val="1"/>
        <c:lblAlgn val="ctr"/>
        <c:lblOffset val="100"/>
        <c:noMultiLvlLbl val="0"/>
      </c:catAx>
      <c:valAx>
        <c:axId val="2130757199"/>
        <c:scaling>
          <c:orientation val="minMax"/>
          <c:max val="4.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871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749999999999999"/>
          <c:y val="6.0065551854228315E-2"/>
          <c:w val="0.52604166666666663"/>
          <c:h val="0.451968841586172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7B-4B1C-866D-FA2BDDBE4264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7B-4B1C-866D-FA2BDDBE4264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7B-4B1C-866D-FA2BDDBE4264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27B-4B1C-866D-FA2BDDBE4264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27B-4B1C-866D-FA2BDDBE4264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27B-4B1C-866D-FA2BDDBE4264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27B-4B1C-866D-FA2BDDBE426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27B-4B1C-866D-FA2BDDBE426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27B-4B1C-866D-FA2BDDBE426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27B-4B1C-866D-FA2BDDBE42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      Республика Тыва</c:v>
                </c:pt>
                <c:pt idx="1">
                  <c:v>      Республика Алтай</c:v>
                </c:pt>
                <c:pt idx="2">
                  <c:v>      Кемеровская область</c:v>
                </c:pt>
                <c:pt idx="3">
                  <c:v>      Томская область</c:v>
                </c:pt>
                <c:pt idx="4">
                  <c:v>      Алтайский край</c:v>
                </c:pt>
                <c:pt idx="5">
                  <c:v>      Иркутская область</c:v>
                </c:pt>
                <c:pt idx="6">
                  <c:v>      Новосибирская область</c:v>
                </c:pt>
                <c:pt idx="7">
                  <c:v>      Красноярский край</c:v>
                </c:pt>
                <c:pt idx="8">
                  <c:v>      Республика Хакасия</c:v>
                </c:pt>
                <c:pt idx="9">
                  <c:v>      Омская область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0.02</c:v>
                </c:pt>
                <c:pt idx="1">
                  <c:v>0.09</c:v>
                </c:pt>
                <c:pt idx="2">
                  <c:v>0.1</c:v>
                </c:pt>
                <c:pt idx="3">
                  <c:v>0.11</c:v>
                </c:pt>
                <c:pt idx="4">
                  <c:v>0.13</c:v>
                </c:pt>
                <c:pt idx="5">
                  <c:v>0.13</c:v>
                </c:pt>
                <c:pt idx="6">
                  <c:v>0.14000000000000001</c:v>
                </c:pt>
                <c:pt idx="7">
                  <c:v>0.18</c:v>
                </c:pt>
                <c:pt idx="8">
                  <c:v>0.19</c:v>
                </c:pt>
                <c:pt idx="9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27B-4B1C-866D-FA2BDDBE42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714960"/>
        <c:axId val="2130757199"/>
      </c:barChart>
      <c:catAx>
        <c:axId val="20871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0757199"/>
        <c:crosses val="autoZero"/>
        <c:auto val="1"/>
        <c:lblAlgn val="ctr"/>
        <c:lblOffset val="100"/>
        <c:noMultiLvlLbl val="0"/>
      </c:catAx>
      <c:valAx>
        <c:axId val="2130757199"/>
        <c:scaling>
          <c:orientation val="minMax"/>
          <c:max val="0.4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871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666666666666666E-2"/>
          <c:y val="0"/>
          <c:w val="0.91041666666666665"/>
          <c:h val="0.505130266283032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F9-4BA8-AB02-C897C1051DE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F9-4BA8-AB02-C897C1051DE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F9-4BA8-AB02-C897C1051DE3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F9-4BA8-AB02-C897C1051DE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F9-4BA8-AB02-C897C1051DE3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5F9-4BA8-AB02-C897C1051DE3}"/>
              </c:ext>
            </c:extLst>
          </c:dPt>
          <c:dPt>
            <c:idx val="6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5F9-4BA8-AB02-C897C1051DE3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5F9-4BA8-AB02-C897C1051DE3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5F9-4BA8-AB02-C897C1051DE3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5F9-4BA8-AB02-C897C1051D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      Республика Алтай</c:v>
                </c:pt>
                <c:pt idx="1">
                  <c:v>      Новосибирская область</c:v>
                </c:pt>
                <c:pt idx="2">
                  <c:v>      Томская область</c:v>
                </c:pt>
                <c:pt idx="3">
                  <c:v>      Иркутская область</c:v>
                </c:pt>
                <c:pt idx="4">
                  <c:v>      Алтайский край</c:v>
                </c:pt>
                <c:pt idx="5">
                  <c:v>      Кемеровская область</c:v>
                </c:pt>
                <c:pt idx="6">
                  <c:v>      Красноярский край</c:v>
                </c:pt>
                <c:pt idx="7">
                  <c:v>      Республика Хакасия</c:v>
                </c:pt>
                <c:pt idx="8">
                  <c:v>      Омская область</c:v>
                </c:pt>
                <c:pt idx="9">
                  <c:v>      Республика Тыва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0.02</c:v>
                </c:pt>
                <c:pt idx="1">
                  <c:v>0.05</c:v>
                </c:pt>
                <c:pt idx="2">
                  <c:v>0.05</c:v>
                </c:pt>
                <c:pt idx="3">
                  <c:v>7.0000000000000007E-2</c:v>
                </c:pt>
                <c:pt idx="4">
                  <c:v>0.09</c:v>
                </c:pt>
                <c:pt idx="5">
                  <c:v>0.09</c:v>
                </c:pt>
                <c:pt idx="6">
                  <c:v>0.1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5F9-4BA8-AB02-C897C1051D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714960"/>
        <c:axId val="2130757199"/>
      </c:barChart>
      <c:catAx>
        <c:axId val="20871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0757199"/>
        <c:crosses val="autoZero"/>
        <c:auto val="1"/>
        <c:lblAlgn val="ctr"/>
        <c:lblOffset val="100"/>
        <c:noMultiLvlLbl val="0"/>
      </c:catAx>
      <c:valAx>
        <c:axId val="2130757199"/>
        <c:scaling>
          <c:orientation val="minMax"/>
          <c:max val="1.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871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416666666666667E-2"/>
          <c:y val="0"/>
          <c:w val="0.91041666666666665"/>
          <c:h val="0.505130266283032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D8-4516-94CF-442B7EC1318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D8-4516-94CF-442B7EC1318D}"/>
              </c:ext>
            </c:extLst>
          </c:dPt>
          <c:dPt>
            <c:idx val="2"/>
            <c:invertIfNegative val="0"/>
            <c:bubble3D val="0"/>
            <c:spPr>
              <a:solidFill>
                <a:srgbClr val="FEE1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D8-4516-94CF-442B7EC1318D}"/>
              </c:ext>
            </c:extLst>
          </c:dPt>
          <c:dPt>
            <c:idx val="3"/>
            <c:invertIfNegative val="0"/>
            <c:bubble3D val="0"/>
            <c:spPr>
              <a:solidFill>
                <a:srgbClr val="FEE1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D8-4516-94CF-442B7EC1318D}"/>
              </c:ext>
            </c:extLst>
          </c:dPt>
          <c:dPt>
            <c:idx val="4"/>
            <c:invertIfNegative val="0"/>
            <c:bubble3D val="0"/>
            <c:spPr>
              <a:solidFill>
                <a:srgbClr val="FEE1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3D8-4516-94CF-442B7EC1318D}"/>
              </c:ext>
            </c:extLst>
          </c:dPt>
          <c:dPt>
            <c:idx val="5"/>
            <c:invertIfNegative val="0"/>
            <c:bubble3D val="0"/>
            <c:spPr>
              <a:solidFill>
                <a:srgbClr val="FEE1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D8-4516-94CF-442B7EC1318D}"/>
              </c:ext>
            </c:extLst>
          </c:dPt>
          <c:dPt>
            <c:idx val="6"/>
            <c:invertIfNegative val="0"/>
            <c:bubble3D val="0"/>
            <c:spPr>
              <a:solidFill>
                <a:srgbClr val="FEE1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3D8-4516-94CF-442B7EC1318D}"/>
              </c:ext>
            </c:extLst>
          </c:dPt>
          <c:dPt>
            <c:idx val="7"/>
            <c:invertIfNegative val="0"/>
            <c:bubble3D val="0"/>
            <c:spPr>
              <a:solidFill>
                <a:srgbClr val="FEE1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3D8-4516-94CF-442B7EC1318D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3D8-4516-94CF-442B7EC1318D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3D8-4516-94CF-442B7EC131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      Республика Тыва</c:v>
                </c:pt>
                <c:pt idx="1">
                  <c:v>      Республика Алтай</c:v>
                </c:pt>
                <c:pt idx="2">
                  <c:v>      Томская область</c:v>
                </c:pt>
                <c:pt idx="3">
                  <c:v>      Иркутская область</c:v>
                </c:pt>
                <c:pt idx="4">
                  <c:v>      Алтайский край</c:v>
                </c:pt>
                <c:pt idx="5">
                  <c:v>      Кемеровская область</c:v>
                </c:pt>
                <c:pt idx="6">
                  <c:v>      Красноярский край</c:v>
                </c:pt>
                <c:pt idx="7">
                  <c:v>      Новосибирская область</c:v>
                </c:pt>
                <c:pt idx="8">
                  <c:v>      Республика Хакасия</c:v>
                </c:pt>
                <c:pt idx="9">
                  <c:v>      Омская область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0.09</c:v>
                </c:pt>
                <c:pt idx="1">
                  <c:v>0.17</c:v>
                </c:pt>
                <c:pt idx="2">
                  <c:v>0.32</c:v>
                </c:pt>
                <c:pt idx="3">
                  <c:v>0.36</c:v>
                </c:pt>
                <c:pt idx="4">
                  <c:v>0.46</c:v>
                </c:pt>
                <c:pt idx="5">
                  <c:v>0.46</c:v>
                </c:pt>
                <c:pt idx="6">
                  <c:v>0.52</c:v>
                </c:pt>
                <c:pt idx="7">
                  <c:v>0.52</c:v>
                </c:pt>
                <c:pt idx="8">
                  <c:v>0.74</c:v>
                </c:pt>
                <c:pt idx="9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3D8-4516-94CF-442B7EC131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714960"/>
        <c:axId val="2130757199"/>
      </c:barChart>
      <c:catAx>
        <c:axId val="20871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0757199"/>
        <c:crosses val="autoZero"/>
        <c:auto val="1"/>
        <c:lblAlgn val="ctr"/>
        <c:lblOffset val="100"/>
        <c:noMultiLvlLbl val="0"/>
      </c:catAx>
      <c:valAx>
        <c:axId val="2130757199"/>
        <c:scaling>
          <c:orientation val="minMax"/>
          <c:max val="1.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871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47102478657163"/>
          <c:y val="0.15479104317196432"/>
          <c:w val="0.85112498148386939"/>
          <c:h val="0.386184262282730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4A-4637-8F5B-F456616A018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0,17</a:t>
                    </a:r>
                  </a:p>
                  <a:p>
                    <a:endParaRPr lang="en-US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E4A-4637-8F5B-F456616A01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0,13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E4A-4637-8F5B-F456616A01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Лист1!$A$16:$A$17</c:f>
              <c:strCache>
                <c:ptCount val="2"/>
                <c:pt idx="0">
                  <c:v>Российская Федерация</c:v>
                </c:pt>
                <c:pt idx="1">
                  <c:v>Алтайский край</c:v>
                </c:pt>
              </c:strCache>
            </c:strRef>
          </c:cat>
          <c:val>
            <c:numRef>
              <c:f>Лист1!$B$16:$B$17</c:f>
              <c:numCache>
                <c:formatCode>General</c:formatCode>
                <c:ptCount val="2"/>
                <c:pt idx="0">
                  <c:v>0.17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4A-4637-8F5B-F456616A01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817104"/>
        <c:axId val="561029392"/>
      </c:barChart>
      <c:catAx>
        <c:axId val="4981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1029392"/>
        <c:crosses val="autoZero"/>
        <c:auto val="1"/>
        <c:lblAlgn val="ctr"/>
        <c:lblOffset val="100"/>
        <c:noMultiLvlLbl val="0"/>
      </c:catAx>
      <c:valAx>
        <c:axId val="561029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81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47102478657163"/>
          <c:y val="0.15479104317196432"/>
          <c:w val="0.85112498148386939"/>
          <c:h val="0.386184262282730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39-4D0A-817F-F4FA6481A42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2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0,52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200" b="1" i="0" u="none" strike="noStrike" kern="1200" baseline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739-4D0A-817F-F4FA6481A42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0,46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739-4D0A-817F-F4FA6481A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2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Лист1!$A$16:$A$17</c:f>
              <c:strCache>
                <c:ptCount val="2"/>
                <c:pt idx="0">
                  <c:v>Российская Федерация</c:v>
                </c:pt>
                <c:pt idx="1">
                  <c:v>Алтайский край</c:v>
                </c:pt>
              </c:strCache>
            </c:strRef>
          </c:cat>
          <c:val>
            <c:numRef>
              <c:f>Лист1!$B$16:$B$17</c:f>
              <c:numCache>
                <c:formatCode>General</c:formatCode>
                <c:ptCount val="2"/>
                <c:pt idx="0">
                  <c:v>0.52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39-4D0A-817F-F4FA6481A4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817104"/>
        <c:axId val="561029392"/>
      </c:barChart>
      <c:catAx>
        <c:axId val="4981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1029392"/>
        <c:crosses val="autoZero"/>
        <c:auto val="1"/>
        <c:lblAlgn val="ctr"/>
        <c:lblOffset val="100"/>
        <c:noMultiLvlLbl val="0"/>
      </c:catAx>
      <c:valAx>
        <c:axId val="561029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81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47102478657163"/>
          <c:y val="0.15479104317196432"/>
          <c:w val="0.85112498148386939"/>
          <c:h val="0.386184262282730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4E-4DBD-B8C0-4E41FCF7BDD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2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0,10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200" b="1" i="0" u="none" strike="noStrike" kern="1200" baseline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A4E-4DBD-B8C0-4E41FCF7BD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0,09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A4E-4DBD-B8C0-4E41FCF7B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2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Лист1!$A$16:$A$17</c:f>
              <c:strCache>
                <c:ptCount val="2"/>
                <c:pt idx="0">
                  <c:v>Российская Федерация</c:v>
                </c:pt>
                <c:pt idx="1">
                  <c:v>Алтайский край</c:v>
                </c:pt>
              </c:strCache>
            </c:strRef>
          </c:cat>
          <c:val>
            <c:numRef>
              <c:f>Лист1!$B$16:$B$17</c:f>
              <c:numCache>
                <c:formatCode>General</c:formatCode>
                <c:ptCount val="2"/>
                <c:pt idx="0">
                  <c:v>0.1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4E-4DBD-B8C0-4E41FCF7BD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817104"/>
        <c:axId val="561029392"/>
      </c:barChart>
      <c:catAx>
        <c:axId val="4981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1029392"/>
        <c:crosses val="autoZero"/>
        <c:auto val="1"/>
        <c:lblAlgn val="ctr"/>
        <c:lblOffset val="100"/>
        <c:noMultiLvlLbl val="0"/>
      </c:catAx>
      <c:valAx>
        <c:axId val="561029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81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47102478657163"/>
          <c:y val="0.15479104317196432"/>
          <c:w val="0.85112498148386939"/>
          <c:h val="0.386184262282730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27-4151-967D-602F541521F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0,17</a:t>
                    </a:r>
                  </a:p>
                  <a:p>
                    <a:endParaRPr lang="en-US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727-4151-967D-602F541521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3E5C26"/>
                        </a:solidFill>
                      </a:rPr>
                      <a:t>0,46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727-4151-967D-602F541521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Лист1!$A$16:$A$17</c:f>
              <c:strCache>
                <c:ptCount val="2"/>
                <c:pt idx="0">
                  <c:v>Российская Федерация</c:v>
                </c:pt>
                <c:pt idx="1">
                  <c:v>Кабардино-Балкарская Республика</c:v>
                </c:pt>
              </c:strCache>
            </c:strRef>
          </c:cat>
          <c:val>
            <c:numRef>
              <c:f>Лист1!$B$16:$B$17</c:f>
              <c:numCache>
                <c:formatCode>General</c:formatCode>
                <c:ptCount val="2"/>
                <c:pt idx="0">
                  <c:v>0.17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27-4151-967D-602F541521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817104"/>
        <c:axId val="561029392"/>
      </c:barChart>
      <c:catAx>
        <c:axId val="4981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1029392"/>
        <c:crosses val="autoZero"/>
        <c:auto val="1"/>
        <c:lblAlgn val="ctr"/>
        <c:lblOffset val="100"/>
        <c:noMultiLvlLbl val="0"/>
      </c:catAx>
      <c:valAx>
        <c:axId val="561029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81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0.51871</cdr:x>
      <cdr:y>0.19691</cdr:y>
    </cdr:from>
    <cdr:to>
      <cdr:x>0.59991</cdr:x>
      <cdr:y>0.53555</cdr:y>
    </cdr:to>
    <cdr:sp macro="" textlink="">
      <cdr:nvSpPr>
        <cdr:cNvPr id="2" name="Стрелка: вверх 1">
          <a:extLst xmlns:a="http://schemas.openxmlformats.org/drawingml/2006/main">
            <a:ext uri="{FF2B5EF4-FFF2-40B4-BE49-F238E27FC236}">
              <a16:creationId xmlns:a16="http://schemas.microsoft.com/office/drawing/2014/main" id="{9B97BA4B-0F31-404E-8EBB-41D21D1B01D7}"/>
            </a:ext>
          </a:extLst>
        </cdr:cNvPr>
        <cdr:cNvSpPr/>
      </cdr:nvSpPr>
      <cdr:spPr>
        <a:xfrm xmlns:a="http://schemas.openxmlformats.org/drawingml/2006/main" rot="10800000">
          <a:off x="973485" y="177713"/>
          <a:ext cx="152391" cy="305625"/>
        </a:xfrm>
        <a:prstGeom xmlns:a="http://schemas.openxmlformats.org/drawingml/2006/main" prst="upArrow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/>
          <a:endParaRPr lang="ru-RU" sz="1100" dirty="0">
            <a:solidFill>
              <a:srgbClr val="C00000"/>
            </a:solidFill>
            <a:highlight>
              <a:srgbClr val="B31F1F"/>
            </a:highlight>
            <a:latin typeface="+mn-lt"/>
            <a:ea typeface="+mn-ea"/>
            <a:cs typeface="+mn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2F80BB9A-579D-48E9-9C24-93A5EF4163FB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C95F76D9-CB05-40D3-9BBB-49B73DFD9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1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3003" y="2470974"/>
            <a:ext cx="8138997" cy="2045464"/>
          </a:xfrm>
          <a:prstGeom prst="rect">
            <a:avLst/>
          </a:prstGeom>
        </p:spPr>
        <p:txBody>
          <a:bodyPr anchor="b"/>
          <a:lstStyle>
            <a:lvl1pPr algn="l">
              <a:defRPr sz="5400" b="1">
                <a:solidFill>
                  <a:schemeClr val="accent6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3002" y="4879150"/>
            <a:ext cx="3471747" cy="7049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  <a:latin typeface="+mn-lt"/>
                <a:ea typeface="Source Serif Pro" panose="020406030504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09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011" y="201564"/>
            <a:ext cx="9950789" cy="47947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499-5E5F-4117-9C30-AF3BAEFAD72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28A3-BFDA-4E33-927A-33AC2DF9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499-5E5F-4117-9C30-AF3BAEFAD72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28A3-BFDA-4E33-927A-33AC2DF9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71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F745B-0421-4D40-AFE8-999FDE40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5"/>
            <a:ext cx="11522074" cy="4637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D327B45-71D4-40BC-9627-EEE55C31DD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86B36-6332-4928-8B0C-6992E10C5E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272014-6968-4F98-ADB1-2E52FA6A17A8}"/>
              </a:ext>
            </a:extLst>
          </p:cNvPr>
          <p:cNvSpPr/>
          <p:nvPr userDrawn="1"/>
        </p:nvSpPr>
        <p:spPr>
          <a:xfrm flipH="1">
            <a:off x="334962" y="333376"/>
            <a:ext cx="53975" cy="46377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3" indent="0" algn="ctr">
              <a:buNone/>
              <a:defRPr sz="2000"/>
            </a:lvl2pPr>
            <a:lvl3pPr marL="914426" indent="0" algn="ctr">
              <a:buNone/>
              <a:defRPr sz="1800"/>
            </a:lvl3pPr>
            <a:lvl4pPr marL="1371638" indent="0" algn="ctr">
              <a:buNone/>
              <a:defRPr sz="1600"/>
            </a:lvl4pPr>
            <a:lvl5pPr marL="1828851" indent="0" algn="ctr">
              <a:buNone/>
              <a:defRPr sz="1600"/>
            </a:lvl5pPr>
            <a:lvl6pPr marL="2286063" indent="0" algn="ctr">
              <a:buNone/>
              <a:defRPr sz="1600"/>
            </a:lvl6pPr>
            <a:lvl7pPr marL="2743277" indent="0" algn="ctr">
              <a:buNone/>
              <a:defRPr sz="1600"/>
            </a:lvl7pPr>
            <a:lvl8pPr marL="3200489" indent="0" algn="ctr">
              <a:buNone/>
              <a:defRPr sz="1600"/>
            </a:lvl8pPr>
            <a:lvl9pPr marL="3657702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82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25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3" indent="0">
              <a:buNone/>
              <a:defRPr sz="2000" b="1"/>
            </a:lvl2pPr>
            <a:lvl3pPr marL="914426" indent="0">
              <a:buNone/>
              <a:defRPr sz="1800" b="1"/>
            </a:lvl3pPr>
            <a:lvl4pPr marL="1371638" indent="0">
              <a:buNone/>
              <a:defRPr sz="1600" b="1"/>
            </a:lvl4pPr>
            <a:lvl5pPr marL="1828851" indent="0">
              <a:buNone/>
              <a:defRPr sz="1600" b="1"/>
            </a:lvl5pPr>
            <a:lvl6pPr marL="2286063" indent="0">
              <a:buNone/>
              <a:defRPr sz="1600" b="1"/>
            </a:lvl6pPr>
            <a:lvl7pPr marL="2743277" indent="0">
              <a:buNone/>
              <a:defRPr sz="1600" b="1"/>
            </a:lvl7pPr>
            <a:lvl8pPr marL="3200489" indent="0">
              <a:buNone/>
              <a:defRPr sz="1600" b="1"/>
            </a:lvl8pPr>
            <a:lvl9pPr marL="365770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3" indent="0">
              <a:buNone/>
              <a:defRPr sz="2000" b="1"/>
            </a:lvl2pPr>
            <a:lvl3pPr marL="914426" indent="0">
              <a:buNone/>
              <a:defRPr sz="1800" b="1"/>
            </a:lvl3pPr>
            <a:lvl4pPr marL="1371638" indent="0">
              <a:buNone/>
              <a:defRPr sz="1600" b="1"/>
            </a:lvl4pPr>
            <a:lvl5pPr marL="1828851" indent="0">
              <a:buNone/>
              <a:defRPr sz="1600" b="1"/>
            </a:lvl5pPr>
            <a:lvl6pPr marL="2286063" indent="0">
              <a:buNone/>
              <a:defRPr sz="1600" b="1"/>
            </a:lvl6pPr>
            <a:lvl7pPr marL="2743277" indent="0">
              <a:buNone/>
              <a:defRPr sz="1600" b="1"/>
            </a:lvl7pPr>
            <a:lvl8pPr marL="3200489" indent="0">
              <a:buNone/>
              <a:defRPr sz="1600" b="1"/>
            </a:lvl8pPr>
            <a:lvl9pPr marL="365770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75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497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2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360" y="212871"/>
            <a:ext cx="10627284" cy="99469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chemeClr val="accent6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056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3" indent="0">
              <a:buNone/>
              <a:defRPr sz="1400"/>
            </a:lvl2pPr>
            <a:lvl3pPr marL="914426" indent="0">
              <a:buNone/>
              <a:defRPr sz="1200"/>
            </a:lvl3pPr>
            <a:lvl4pPr marL="1371638" indent="0">
              <a:buNone/>
              <a:defRPr sz="1000"/>
            </a:lvl4pPr>
            <a:lvl5pPr marL="1828851" indent="0">
              <a:buNone/>
              <a:defRPr sz="1000"/>
            </a:lvl5pPr>
            <a:lvl6pPr marL="2286063" indent="0">
              <a:buNone/>
              <a:defRPr sz="1000"/>
            </a:lvl6pPr>
            <a:lvl7pPr marL="2743277" indent="0">
              <a:buNone/>
              <a:defRPr sz="1000"/>
            </a:lvl7pPr>
            <a:lvl8pPr marL="3200489" indent="0">
              <a:buNone/>
              <a:defRPr sz="1000"/>
            </a:lvl8pPr>
            <a:lvl9pPr marL="365770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43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3" indent="0">
              <a:buNone/>
              <a:defRPr sz="2800"/>
            </a:lvl2pPr>
            <a:lvl3pPr marL="914426" indent="0">
              <a:buNone/>
              <a:defRPr sz="2400"/>
            </a:lvl3pPr>
            <a:lvl4pPr marL="1371638" indent="0">
              <a:buNone/>
              <a:defRPr sz="2000"/>
            </a:lvl4pPr>
            <a:lvl5pPr marL="1828851" indent="0">
              <a:buNone/>
              <a:defRPr sz="2000"/>
            </a:lvl5pPr>
            <a:lvl6pPr marL="2286063" indent="0">
              <a:buNone/>
              <a:defRPr sz="2000"/>
            </a:lvl6pPr>
            <a:lvl7pPr marL="2743277" indent="0">
              <a:buNone/>
              <a:defRPr sz="2000"/>
            </a:lvl7pPr>
            <a:lvl8pPr marL="3200489" indent="0">
              <a:buNone/>
              <a:defRPr sz="2000"/>
            </a:lvl8pPr>
            <a:lvl9pPr marL="3657702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3" indent="0">
              <a:buNone/>
              <a:defRPr sz="1400"/>
            </a:lvl2pPr>
            <a:lvl3pPr marL="914426" indent="0">
              <a:buNone/>
              <a:defRPr sz="1200"/>
            </a:lvl3pPr>
            <a:lvl4pPr marL="1371638" indent="0">
              <a:buNone/>
              <a:defRPr sz="1000"/>
            </a:lvl4pPr>
            <a:lvl5pPr marL="1828851" indent="0">
              <a:buNone/>
              <a:defRPr sz="1000"/>
            </a:lvl5pPr>
            <a:lvl6pPr marL="2286063" indent="0">
              <a:buNone/>
              <a:defRPr sz="1000"/>
            </a:lvl6pPr>
            <a:lvl7pPr marL="2743277" indent="0">
              <a:buNone/>
              <a:defRPr sz="1000"/>
            </a:lvl7pPr>
            <a:lvl8pPr marL="3200489" indent="0">
              <a:buNone/>
              <a:defRPr sz="1000"/>
            </a:lvl8pPr>
            <a:lvl9pPr marL="365770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639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71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2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499-5E5F-4117-9C30-AF3BAEFAD72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28A3-BFDA-4E33-927A-33AC2DF9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20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553" y="0"/>
            <a:ext cx="10515600" cy="9851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499-5E5F-4117-9C30-AF3BAEFAD72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28A3-BFDA-4E33-927A-33AC2DF9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6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870" y="136525"/>
            <a:ext cx="9840695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499-5E5F-4117-9C30-AF3BAEFAD72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28A3-BFDA-4E33-927A-33AC2DF9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3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D0C0087-BCB6-48C6-B9F8-D135D6B4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420" y="212870"/>
            <a:ext cx="10529562" cy="10226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chemeClr val="accent6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61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499-5E5F-4117-9C30-AF3BAEFAD72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28A3-BFDA-4E33-927A-33AC2DF9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78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499-5E5F-4117-9C30-AF3BAEFAD72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28A3-BFDA-4E33-927A-33AC2DF9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0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499-5E5F-4117-9C30-AF3BAEFAD72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28A3-BFDA-4E33-927A-33AC2DF9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6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011" y="201564"/>
            <a:ext cx="9950789" cy="479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74499-5E5F-4117-9C30-AF3BAEFAD72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F28A3-BFDA-4E33-927A-33AC2DF9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4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7597-B853-4E60-ADFE-1FA52FE08566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1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26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9" indent="-228606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2" indent="-228606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5" indent="-228606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7" indent="-228606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1" indent="-228606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83" indent="-228606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96" indent="-228606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08" indent="-228606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3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6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8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1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63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7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9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02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BBA18A-1ECC-470A-AB93-6AABBFA4C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21" y="4516438"/>
            <a:ext cx="8692896" cy="362712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8CF429E-7CD9-4653-93B8-88F77869A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1608" y="2470974"/>
            <a:ext cx="9000393" cy="2045464"/>
          </a:xfrm>
        </p:spPr>
        <p:txBody>
          <a:bodyPr>
            <a:noAutofit/>
          </a:bodyPr>
          <a:lstStyle/>
          <a:p>
            <a:pPr algn="r"/>
            <a:r>
              <a:rPr lang="ru-RU" sz="2650" dirty="0"/>
              <a:t>"Как обеспечить качество и результативность мероприятий скрининга злокачественных новообразований в рамках диспансеризации" Лучшие практики и алгоритмы.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6FFA36C2-C9BE-456A-8768-6B58F429F75E}"/>
              </a:ext>
            </a:extLst>
          </p:cNvPr>
          <p:cNvSpPr txBox="1">
            <a:spLocks/>
          </p:cNvSpPr>
          <p:nvPr/>
        </p:nvSpPr>
        <p:spPr>
          <a:xfrm>
            <a:off x="2844801" y="490614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4D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Абдрахманов Рустем Рамильевич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4D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организации программ скрининга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4D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онкологических заболеваний «НМИЦ ТПМ Минздрава России»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4D7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E1B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612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121E0B-5167-45E4-B49E-3B2B765F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508" y="192064"/>
            <a:ext cx="8640098" cy="825910"/>
          </a:xfrm>
        </p:spPr>
        <p:txBody>
          <a:bodyPr>
            <a:noAutofit/>
          </a:bodyPr>
          <a:lstStyle/>
          <a:p>
            <a:pPr lvl="0" defTabSz="914400">
              <a:lnSpc>
                <a:spcPct val="100000"/>
              </a:lnSpc>
              <a:defRPr/>
            </a:pPr>
            <a:r>
              <a:rPr lang="ru-RU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Централизованная модель реализации мероприятий скрининга КРР в рамках ДОГВН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B1B610-0CC0-4F11-9F44-091F0923C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10" y="1838254"/>
            <a:ext cx="2665312" cy="374623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6A00E1-9289-4595-B6A0-2300270CCFA6}"/>
              </a:ext>
            </a:extLst>
          </p:cNvPr>
          <p:cNvSpPr/>
          <p:nvPr/>
        </p:nvSpPr>
        <p:spPr>
          <a:xfrm>
            <a:off x="3796448" y="2971326"/>
            <a:ext cx="1939440" cy="415800"/>
          </a:xfrm>
          <a:prstGeom prst="roundRect">
            <a:avLst/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3E5D26">
                <a:alpha val="50000"/>
              </a:srgbClr>
            </a:solidFill>
            <a:prstDash val="solid"/>
            <a:miter lim="800000"/>
          </a:ln>
          <a:effectLst/>
        </p:spPr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B5CECBD-7656-4D69-85EA-EBCDB438D0D7}"/>
              </a:ext>
            </a:extLst>
          </p:cNvPr>
          <p:cNvGrpSpPr/>
          <p:nvPr/>
        </p:nvGrpSpPr>
        <p:grpSpPr>
          <a:xfrm>
            <a:off x="7144182" y="2876236"/>
            <a:ext cx="4441482" cy="1773459"/>
            <a:chOff x="4406047" y="2511102"/>
            <a:chExt cx="4441482" cy="17734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CA94F9-5819-4058-A43A-5F741AFEBCA0}"/>
                </a:ext>
              </a:extLst>
            </p:cNvPr>
            <p:cNvSpPr txBox="1"/>
            <p:nvPr/>
          </p:nvSpPr>
          <p:spPr>
            <a:xfrm>
              <a:off x="5371385" y="2511102"/>
              <a:ext cx="3476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26">
                <a:defRPr/>
              </a:pPr>
              <a:r>
                <a:rPr lang="ru-RU" sz="1400" dirty="0">
                  <a:solidFill>
                    <a:prstClr val="black"/>
                  </a:solidFill>
                  <a:ea typeface="ＭＳ Ｐゴシック"/>
                  <a:cs typeface="Calibri" panose="020F0502020204030204" pitchFamily="34" charset="0"/>
                </a:rPr>
                <a:t>Колоноскопия, </a:t>
              </a:r>
              <a:r>
                <a:rPr lang="ru-RU" sz="1400" dirty="0" err="1">
                  <a:solidFill>
                    <a:prstClr val="black"/>
                  </a:solidFill>
                  <a:ea typeface="ＭＳ Ｐゴシック"/>
                  <a:cs typeface="Calibri" panose="020F0502020204030204" pitchFamily="34" charset="0"/>
                </a:rPr>
                <a:t>полипэктомия</a:t>
              </a:r>
              <a:r>
                <a:rPr lang="ru-RU" sz="1400" dirty="0">
                  <a:solidFill>
                    <a:prstClr val="black"/>
                  </a:solidFill>
                  <a:ea typeface="ＭＳ Ｐゴシック"/>
                  <a:cs typeface="Calibri" panose="020F0502020204030204" pitchFamily="34" charset="0"/>
                </a:rPr>
                <a:t>,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5B9D61-5828-41AC-802D-DE87A08000BF}"/>
                </a:ext>
              </a:extLst>
            </p:cNvPr>
            <p:cNvSpPr txBox="1"/>
            <p:nvPr/>
          </p:nvSpPr>
          <p:spPr>
            <a:xfrm>
              <a:off x="8662798" y="2897100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26">
                <a:defRPr/>
              </a:pPr>
              <a:endParaRPr lang="ru-RU" sz="1600" b="1">
                <a:solidFill>
                  <a:srgbClr val="003264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0EB199-09E5-4DE0-B6CA-E83EDD8F5BE8}"/>
                </a:ext>
              </a:extLst>
            </p:cNvPr>
            <p:cNvSpPr txBox="1"/>
            <p:nvPr/>
          </p:nvSpPr>
          <p:spPr>
            <a:xfrm>
              <a:off x="4406047" y="3792119"/>
              <a:ext cx="44324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26">
                <a:defRPr/>
              </a:pPr>
              <a:r>
                <a:rPr lang="ru-RU" sz="1300" dirty="0">
                  <a:solidFill>
                    <a:prstClr val="black"/>
                  </a:solidFill>
                  <a:ea typeface="ＭＳ Ｐゴシック"/>
                  <a:cs typeface="Calibri" panose="020F0502020204030204" pitchFamily="34" charset="0"/>
                </a:rPr>
                <a:t>Определение группы риска, забор и  маркировка биоматериалов.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36D7816-1238-40ED-9592-5D18D2127927}"/>
              </a:ext>
            </a:extLst>
          </p:cNvPr>
          <p:cNvSpPr txBox="1"/>
          <p:nvPr/>
        </p:nvSpPr>
        <p:spPr>
          <a:xfrm>
            <a:off x="7473429" y="1763932"/>
            <a:ext cx="4079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26">
              <a:defRPr/>
            </a:pPr>
            <a:r>
              <a:rPr lang="ru-RU" sz="1400" dirty="0">
                <a:solidFill>
                  <a:prstClr val="black"/>
                </a:solidFill>
                <a:ea typeface="ＭＳ Ｐゴシック"/>
                <a:cs typeface="Calibri" panose="020F0502020204030204" pitchFamily="34" charset="0"/>
              </a:rPr>
              <a:t>Обследование пациентов с подозрением на КРР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6C9F31A-742E-491C-82C3-ADD998755132}"/>
              </a:ext>
            </a:extLst>
          </p:cNvPr>
          <p:cNvGrpSpPr/>
          <p:nvPr/>
        </p:nvGrpSpPr>
        <p:grpSpPr>
          <a:xfrm>
            <a:off x="3808860" y="4145685"/>
            <a:ext cx="1942103" cy="415800"/>
            <a:chOff x="2500590" y="2235655"/>
            <a:chExt cx="3187124" cy="533997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08FBAAE-F53B-44F0-98C3-F86673BFA273}"/>
                </a:ext>
              </a:extLst>
            </p:cNvPr>
            <p:cNvSpPr/>
            <p:nvPr/>
          </p:nvSpPr>
          <p:spPr>
            <a:xfrm>
              <a:off x="2500590" y="2235655"/>
              <a:ext cx="3182754" cy="533997"/>
            </a:xfrm>
            <a:prstGeom prst="round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78AA3F">
                  <a:alpha val="90000"/>
                  <a:hueOff val="0"/>
                  <a:satOff val="0"/>
                  <a:lumOff val="0"/>
                  <a:alphaOff val="-4000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7" name="Прямоугольник: скругленные углы 4">
              <a:extLst>
                <a:ext uri="{FF2B5EF4-FFF2-40B4-BE49-F238E27FC236}">
                  <a16:creationId xmlns:a16="http://schemas.microsoft.com/office/drawing/2014/main" id="{B8B98F70-0BF3-4D9F-BDC1-691C8283519D}"/>
                </a:ext>
              </a:extLst>
            </p:cNvPr>
            <p:cNvSpPr txBox="1"/>
            <p:nvPr/>
          </p:nvSpPr>
          <p:spPr>
            <a:xfrm>
              <a:off x="2575994" y="2312884"/>
              <a:ext cx="3111720" cy="4241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2786" tIns="52786" rIns="52786" bIns="52786" numCol="1" spcCol="1270" anchor="ctr" anchorCtr="0">
              <a:noAutofit/>
            </a:bodyPr>
            <a:lstStyle/>
            <a:p>
              <a:pPr marL="0" marR="0" lvl="0" indent="0" algn="ctr" defTabSz="61582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Поликлиника </a:t>
              </a:r>
            </a:p>
          </p:txBody>
        </p:sp>
      </p:grpSp>
      <p:sp>
        <p:nvSpPr>
          <p:cNvPr id="18" name="Прямоугольник: скругленные углы 4">
            <a:extLst>
              <a:ext uri="{FF2B5EF4-FFF2-40B4-BE49-F238E27FC236}">
                <a16:creationId xmlns:a16="http://schemas.microsoft.com/office/drawing/2014/main" id="{76D415B6-EBB2-4BD4-BC66-D18E9F9D5B7B}"/>
              </a:ext>
            </a:extLst>
          </p:cNvPr>
          <p:cNvSpPr txBox="1"/>
          <p:nvPr/>
        </p:nvSpPr>
        <p:spPr>
          <a:xfrm>
            <a:off x="3845739" y="3507096"/>
            <a:ext cx="1896154" cy="38295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2786" tIns="52786" rIns="52786" bIns="52786" numCol="1" spcCol="1270" anchor="ctr" anchorCtr="0">
            <a:noAutofit/>
          </a:bodyPr>
          <a:lstStyle/>
          <a:p>
            <a:pPr marL="0" marR="0" lvl="0" indent="0" algn="ctr" defTabSz="615828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385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4E01019-BAD4-4E03-A478-937FB0195499}"/>
              </a:ext>
            </a:extLst>
          </p:cNvPr>
          <p:cNvSpPr/>
          <p:nvPr/>
        </p:nvSpPr>
        <p:spPr>
          <a:xfrm>
            <a:off x="3796448" y="3521728"/>
            <a:ext cx="1939440" cy="515498"/>
          </a:xfrm>
          <a:prstGeom prst="roundRect">
            <a:avLst/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FF0000">
                <a:alpha val="50000"/>
              </a:srgbClr>
            </a:solidFill>
            <a:prstDash val="solid"/>
            <a:miter lim="800000"/>
          </a:ln>
          <a:effectLst/>
        </p:spPr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248F27-E7D5-4673-A243-7311E481B3E4}"/>
              </a:ext>
            </a:extLst>
          </p:cNvPr>
          <p:cNvSpPr txBox="1"/>
          <p:nvPr/>
        </p:nvSpPr>
        <p:spPr>
          <a:xfrm>
            <a:off x="8561038" y="3570010"/>
            <a:ext cx="3007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Проведение теста на скрытую кровь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(количественный метод)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9C87D78-AF5B-4934-80AA-D31BFAA19E86}"/>
              </a:ext>
            </a:extLst>
          </p:cNvPr>
          <p:cNvCxnSpPr/>
          <p:nvPr/>
        </p:nvCxnSpPr>
        <p:spPr>
          <a:xfrm>
            <a:off x="7882083" y="2093530"/>
            <a:ext cx="3657600" cy="0"/>
          </a:xfrm>
          <a:prstGeom prst="line">
            <a:avLst/>
          </a:prstGeom>
          <a:noFill/>
          <a:ln w="12700" cap="flat" cmpd="sng" algn="ctr">
            <a:solidFill>
              <a:srgbClr val="9AC340"/>
            </a:solidFill>
            <a:prstDash val="solid"/>
            <a:miter lim="800000"/>
          </a:ln>
          <a:effectLst/>
        </p:spPr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FB36A9E-8E3F-47C4-B1D5-AB340946A9E1}"/>
              </a:ext>
            </a:extLst>
          </p:cNvPr>
          <p:cNvCxnSpPr/>
          <p:nvPr/>
        </p:nvCxnSpPr>
        <p:spPr>
          <a:xfrm>
            <a:off x="7882083" y="3387126"/>
            <a:ext cx="3657600" cy="0"/>
          </a:xfrm>
          <a:prstGeom prst="line">
            <a:avLst/>
          </a:prstGeom>
          <a:noFill/>
          <a:ln w="12700" cap="flat" cmpd="sng" algn="ctr">
            <a:solidFill>
              <a:srgbClr val="3E5D26"/>
            </a:solidFill>
            <a:prstDash val="solid"/>
            <a:miter lim="800000"/>
          </a:ln>
          <a:effectLst/>
        </p:spPr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494A7C4-0603-4DD9-A10F-F7095C668FC5}"/>
              </a:ext>
            </a:extLst>
          </p:cNvPr>
          <p:cNvCxnSpPr/>
          <p:nvPr/>
        </p:nvCxnSpPr>
        <p:spPr>
          <a:xfrm>
            <a:off x="7910992" y="4026920"/>
            <a:ext cx="3657600" cy="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CE3225E-84D5-4271-982D-DA669911993E}"/>
              </a:ext>
            </a:extLst>
          </p:cNvPr>
          <p:cNvSpPr txBox="1"/>
          <p:nvPr/>
        </p:nvSpPr>
        <p:spPr>
          <a:xfrm>
            <a:off x="4069429" y="3544703"/>
            <a:ext cx="1420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Централизованная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лаборатория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8FCAD7-3582-43D4-A53B-B56A0030CAFD}"/>
              </a:ext>
            </a:extLst>
          </p:cNvPr>
          <p:cNvSpPr txBox="1"/>
          <p:nvPr/>
        </p:nvSpPr>
        <p:spPr>
          <a:xfrm>
            <a:off x="3746134" y="3041905"/>
            <a:ext cx="2067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Эндоскопическое отделение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61DC86A7-615F-4DEB-9007-6BEA15C0CDDA}"/>
              </a:ext>
            </a:extLst>
          </p:cNvPr>
          <p:cNvCxnSpPr/>
          <p:nvPr/>
        </p:nvCxnSpPr>
        <p:spPr>
          <a:xfrm>
            <a:off x="7928063" y="4638746"/>
            <a:ext cx="3657600" cy="0"/>
          </a:xfrm>
          <a:prstGeom prst="line">
            <a:avLst/>
          </a:prstGeom>
          <a:noFill/>
          <a:ln w="12700" cap="flat" cmpd="sng" algn="ctr">
            <a:solidFill>
              <a:srgbClr val="78AA3F"/>
            </a:solidFill>
            <a:prstDash val="solid"/>
            <a:miter lim="800000"/>
          </a:ln>
          <a:effectLst/>
        </p:spPr>
      </p:cxn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99D3385B-0613-4DCE-92E0-1380B68B18F7}"/>
              </a:ext>
            </a:extLst>
          </p:cNvPr>
          <p:cNvSpPr/>
          <p:nvPr/>
        </p:nvSpPr>
        <p:spPr>
          <a:xfrm>
            <a:off x="3795990" y="1671676"/>
            <a:ext cx="1939440" cy="502538"/>
          </a:xfrm>
          <a:prstGeom prst="roundRect">
            <a:avLst/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9AC340">
                <a:alpha val="50000"/>
              </a:srgbClr>
            </a:solidFill>
            <a:prstDash val="solid"/>
            <a:miter lim="800000"/>
          </a:ln>
          <a:effectLst/>
        </p:spPr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43E38B-BBC1-4244-A382-319F746D34D3}"/>
              </a:ext>
            </a:extLst>
          </p:cNvPr>
          <p:cNvSpPr txBox="1"/>
          <p:nvPr/>
        </p:nvSpPr>
        <p:spPr>
          <a:xfrm>
            <a:off x="3865794" y="1676802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Центр амбулаторной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онкологической помощи </a:t>
            </a:r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598D06EF-5596-4C5B-AAFB-8BA89BDB49F1}"/>
              </a:ext>
            </a:extLst>
          </p:cNvPr>
          <p:cNvSpPr/>
          <p:nvPr/>
        </p:nvSpPr>
        <p:spPr>
          <a:xfrm rot="10800000">
            <a:off x="3076184" y="1265717"/>
            <a:ext cx="699977" cy="3295767"/>
          </a:xfrm>
          <a:prstGeom prst="downArrow">
            <a:avLst/>
          </a:prstGeom>
          <a:solidFill>
            <a:srgbClr val="78AA3F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06544F-FCEF-456B-87DA-02E586F05775}"/>
              </a:ext>
            </a:extLst>
          </p:cNvPr>
          <p:cNvSpPr txBox="1"/>
          <p:nvPr/>
        </p:nvSpPr>
        <p:spPr>
          <a:xfrm>
            <a:off x="810481" y="1371089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выявления на</a:t>
            </a:r>
          </a:p>
          <a:p>
            <a:pPr algn="r">
              <a:defRPr/>
            </a:pP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прошедших ПМО и ДОГВН*, (РФ-0,17)</a:t>
            </a:r>
          </a:p>
        </p:txBody>
      </p:sp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D747C9B2-6ACC-4438-83B6-A54DA6EA7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647130"/>
              </p:ext>
            </p:extLst>
          </p:nvPr>
        </p:nvGraphicFramePr>
        <p:xfrm>
          <a:off x="524292" y="1707052"/>
          <a:ext cx="2599924" cy="1756149"/>
        </p:xfrm>
        <a:graphic>
          <a:graphicData uri="http://schemas.openxmlformats.org/drawingml/2006/table">
            <a:tbl>
              <a:tblPr/>
              <a:tblGrid>
                <a:gridCol w="1833936">
                  <a:extLst>
                    <a:ext uri="{9D8B030D-6E8A-4147-A177-3AD203B41FA5}">
                      <a16:colId xmlns:a16="http://schemas.microsoft.com/office/drawing/2014/main" val="101268892"/>
                    </a:ext>
                  </a:extLst>
                </a:gridCol>
                <a:gridCol w="765988">
                  <a:extLst>
                    <a:ext uri="{9D8B030D-6E8A-4147-A177-3AD203B41FA5}">
                      <a16:colId xmlns:a16="http://schemas.microsoft.com/office/drawing/2014/main" val="1483798094"/>
                    </a:ext>
                  </a:extLst>
                </a:gridCol>
              </a:tblGrid>
              <a:tr h="38985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Кабардино-Балкарская Республика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AA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E5C26"/>
                          </a:solidFill>
                          <a:effectLst/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AA3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33425"/>
                  </a:ext>
                </a:extLst>
              </a:tr>
              <a:tr h="33995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Татарстан     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E5C26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901304"/>
                  </a:ext>
                </a:extLst>
              </a:tr>
              <a:tr h="34211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Республика Бурятия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E5C26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064384"/>
                  </a:ext>
                </a:extLst>
              </a:tr>
              <a:tr h="3341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Свердловская область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E5C26"/>
                          </a:solidFill>
                          <a:effectLst/>
                          <a:latin typeface="Calibri" panose="020F0502020204030204" pitchFamily="34" charset="0"/>
                        </a:rPr>
                        <a:t>0,39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311170"/>
                  </a:ext>
                </a:extLst>
              </a:tr>
              <a:tr h="35007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Оренбургская область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E5C26"/>
                          </a:solidFill>
                          <a:effectLst/>
                          <a:latin typeface="Calibri" panose="020F0502020204030204" pitchFamily="34" charset="0"/>
                        </a:rPr>
                        <a:t>0,37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43843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F304307-0A37-4DDD-8E51-1CA69514F012}"/>
              </a:ext>
            </a:extLst>
          </p:cNvPr>
          <p:cNvGrpSpPr/>
          <p:nvPr/>
        </p:nvGrpSpPr>
        <p:grpSpPr>
          <a:xfrm>
            <a:off x="3808860" y="2339185"/>
            <a:ext cx="1939440" cy="702382"/>
            <a:chOff x="1222008" y="1280151"/>
            <a:chExt cx="1939440" cy="702382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09365FB7-C491-49F9-84F9-2BC3BEA4405F}"/>
                </a:ext>
              </a:extLst>
            </p:cNvPr>
            <p:cNvSpPr/>
            <p:nvPr/>
          </p:nvSpPr>
          <p:spPr>
            <a:xfrm>
              <a:off x="1222008" y="1280151"/>
              <a:ext cx="1939440" cy="502538"/>
            </a:xfrm>
            <a:prstGeom prst="round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9AC340">
                  <a:alpha val="5000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934EB3F-66A7-43DF-879F-9727FE687B62}"/>
                </a:ext>
              </a:extLst>
            </p:cNvPr>
            <p:cNvSpPr txBox="1"/>
            <p:nvPr/>
          </p:nvSpPr>
          <p:spPr>
            <a:xfrm>
              <a:off x="1498269" y="1305425"/>
              <a:ext cx="138691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</a:rPr>
                <a:t>Морфологическая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</a:rPr>
                <a:t>лаборатория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A158E6B-4B4D-4012-898A-C32C43C89F99}"/>
              </a:ext>
            </a:extLst>
          </p:cNvPr>
          <p:cNvSpPr txBox="1"/>
          <p:nvPr/>
        </p:nvSpPr>
        <p:spPr>
          <a:xfrm>
            <a:off x="7510378" y="2440194"/>
            <a:ext cx="40798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26">
              <a:defRPr/>
            </a:pPr>
            <a:r>
              <a:rPr lang="ru-RU" sz="1400" dirty="0">
                <a:solidFill>
                  <a:prstClr val="black"/>
                </a:solidFill>
                <a:ea typeface="ＭＳ Ｐゴシック"/>
                <a:cs typeface="Calibri" panose="020F0502020204030204" pitchFamily="34" charset="0"/>
              </a:rPr>
              <a:t>Гистологическая верификация процесса</a:t>
            </a:r>
            <a:r>
              <a:rPr lang="ru-RU" sz="1200" dirty="0">
                <a:solidFill>
                  <a:prstClr val="black"/>
                </a:solidFill>
                <a:ea typeface="ＭＳ Ｐゴシック"/>
                <a:cs typeface="Calibri" panose="020F0502020204030204" pitchFamily="34" charset="0"/>
              </a:rPr>
              <a:t>.</a:t>
            </a:r>
          </a:p>
          <a:p>
            <a:pPr algn="r" defTabSz="914426">
              <a:defRPr/>
            </a:pPr>
            <a:endParaRPr lang="ru-RU" sz="1200" dirty="0">
              <a:solidFill>
                <a:prstClr val="black"/>
              </a:solidFill>
              <a:ea typeface="ＭＳ Ｐゴシック"/>
              <a:cs typeface="Calibri" panose="020F0502020204030204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FD733CFF-3BB7-4AD1-8FA2-8ECA67C6F620}"/>
              </a:ext>
            </a:extLst>
          </p:cNvPr>
          <p:cNvCxnSpPr/>
          <p:nvPr/>
        </p:nvCxnSpPr>
        <p:spPr>
          <a:xfrm>
            <a:off x="7919032" y="2769792"/>
            <a:ext cx="3657600" cy="0"/>
          </a:xfrm>
          <a:prstGeom prst="line">
            <a:avLst/>
          </a:prstGeom>
          <a:noFill/>
          <a:ln w="12700" cap="flat" cmpd="sng" algn="ctr">
            <a:solidFill>
              <a:srgbClr val="9AC34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18394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820951B-4BC3-4864-853D-E409F644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2145"/>
            <a:ext cx="10515600" cy="657767"/>
          </a:xfrm>
        </p:spPr>
        <p:txBody>
          <a:bodyPr>
            <a:noAutofit/>
          </a:bodyPr>
          <a:lstStyle/>
          <a:p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критерии эффективности скрининга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колоректального рака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F6A5AC8-5048-489D-BC94-22BFD5DA2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14192"/>
              </p:ext>
            </p:extLst>
          </p:nvPr>
        </p:nvGraphicFramePr>
        <p:xfrm>
          <a:off x="894080" y="1151587"/>
          <a:ext cx="11202076" cy="542990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7762240">
                  <a:extLst>
                    <a:ext uri="{9D8B030D-6E8A-4147-A177-3AD203B41FA5}">
                      <a16:colId xmlns:a16="http://schemas.microsoft.com/office/drawing/2014/main" val="347888739"/>
                    </a:ext>
                  </a:extLst>
                </a:gridCol>
                <a:gridCol w="1352699">
                  <a:extLst>
                    <a:ext uri="{9D8B030D-6E8A-4147-A177-3AD203B41FA5}">
                      <a16:colId xmlns:a16="http://schemas.microsoft.com/office/drawing/2014/main" val="206155206"/>
                    </a:ext>
                  </a:extLst>
                </a:gridCol>
                <a:gridCol w="2087137">
                  <a:extLst>
                    <a:ext uri="{9D8B030D-6E8A-4147-A177-3AD203B41FA5}">
                      <a16:colId xmlns:a16="http://schemas.microsoft.com/office/drawing/2014/main" val="1860872243"/>
                    </a:ext>
                  </a:extLst>
                </a:gridCol>
              </a:tblGrid>
              <a:tr h="363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критерия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68" marR="45368" marT="45368" marB="453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68" marR="45368" marT="45368" marB="453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68" marR="45368" marT="45368" marB="453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255579"/>
                  </a:ext>
                </a:extLst>
              </a:tr>
              <a:tr h="29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66775" algn="l"/>
                        </a:tabLs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Охват целевой группы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этапом скрининга КРР (тест на скрытую кровь)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%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Не менее 90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814066"/>
                  </a:ext>
                </a:extLst>
              </a:tr>
              <a:tr h="515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66775" algn="l"/>
                        </a:tabLs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Использование иммунохимического качественного или количественного теста, исключив химические методы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менее 100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991122"/>
                  </a:ext>
                </a:extLst>
              </a:tr>
              <a:tr h="515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66775" algn="l"/>
                        </a:tabLs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Доля патологических отклонений по результатам исследований кала на скрытую крови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%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Не менее 4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345537"/>
                  </a:ext>
                </a:extLst>
              </a:tr>
              <a:tr h="29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Доля пациентов с положительным тестом на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скрытую кровь, прошедших эндоскопическое исследование (колоноскопия)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%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Не менее 70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067392"/>
                  </a:ext>
                </a:extLst>
              </a:tr>
              <a:tr h="29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Частота выявления аденом, от числа проведенных </a:t>
                      </a:r>
                      <a:r>
                        <a:rPr lang="ru-RU" sz="1400" b="0" dirty="0" err="1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колоноскопий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%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Не менее 2</a:t>
                      </a: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379607"/>
                  </a:ext>
                </a:extLst>
              </a:tr>
              <a:tr h="29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Доля верифицированных диагнозов после проведенных эндоскопических исследований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%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Не менее 100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235637"/>
                  </a:ext>
                </a:extLst>
              </a:tr>
              <a:tr h="295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Доля пациентов, кому проведено амбулаторное удаление полипа, из числа лиц, с установленными новообразованиями толстой кишки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%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Не менее 80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994931"/>
                  </a:ext>
                </a:extLst>
              </a:tr>
              <a:tr h="515101">
                <a:tc>
                  <a:txBody>
                    <a:bodyPr/>
                    <a:lstStyle/>
                    <a:p>
                      <a:pPr marL="0" marR="0" lvl="0" indent="0" algn="l" defTabSz="9144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Частота выявления КРР,  от числа проведенных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колоноскопий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b="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661329"/>
                  </a:ext>
                </a:extLst>
              </a:tr>
              <a:tr h="5151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Частота выявления КРР у пациентов, охваченных скринингом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На 1000 обследуемых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Не менее 1,4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824670"/>
                  </a:ext>
                </a:extLst>
              </a:tr>
              <a:tr h="5151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Доля пациентов с диагнозом рак прямой и ободочной кишки, выявленных на ранних стадиях (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стадии)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%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Не менее 65%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917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148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97506" y="3081275"/>
            <a:ext cx="32345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Какой 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FIT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выбрать?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(качественный или количественный)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E7A364-603D-6142-B53F-030A80655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340768"/>
            <a:ext cx="6501242" cy="48056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06FE7B-F63C-4BD4-8FEC-5795E5D65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327" y="795366"/>
            <a:ext cx="1808092" cy="18159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1BABD5-3DF5-41E8-56FE-3F05CA44349B}"/>
              </a:ext>
            </a:extLst>
          </p:cNvPr>
          <p:cNvSpPr txBox="1"/>
          <p:nvPr/>
        </p:nvSpPr>
        <p:spPr>
          <a:xfrm>
            <a:off x="1781069" y="144737"/>
            <a:ext cx="97620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Стандартизация лабораторных этапа скрининга КРР  </a:t>
            </a:r>
          </a:p>
        </p:txBody>
      </p:sp>
    </p:spTree>
    <p:extLst>
      <p:ext uri="{BB962C8B-B14F-4D97-AF65-F5344CB8AC3E}">
        <p14:creationId xmlns:p14="http://schemas.microsoft.com/office/powerpoint/2010/main" val="2304521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D85F76-A837-4D0F-A0FF-19BD82A66C49}"/>
              </a:ext>
            </a:extLst>
          </p:cNvPr>
          <p:cNvSpPr txBox="1"/>
          <p:nvPr/>
        </p:nvSpPr>
        <p:spPr>
          <a:xfrm>
            <a:off x="1558044" y="240260"/>
            <a:ext cx="1032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Показатели скрининга КРР в Голландии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31D0570-75D6-E24E-BF40-D14824D9AEAC}"/>
              </a:ext>
            </a:extLst>
          </p:cNvPr>
          <p:cNvSpPr/>
          <p:nvPr/>
        </p:nvSpPr>
        <p:spPr>
          <a:xfrm>
            <a:off x="3646924" y="5337192"/>
            <a:ext cx="492960" cy="243625"/>
          </a:xfrm>
          <a:prstGeom prst="ellipse">
            <a:avLst/>
          </a:prstGeom>
          <a:noFill/>
          <a:ln w="28575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59" b="0" i="0" u="none" strike="noStrike" kern="1200" cap="none" spc="0" normalizeH="0" baseline="0" noProof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4F49EAB-35BF-F24A-9B15-D68B9A8EE6C8}"/>
              </a:ext>
            </a:extLst>
          </p:cNvPr>
          <p:cNvSpPr/>
          <p:nvPr/>
        </p:nvSpPr>
        <p:spPr>
          <a:xfrm>
            <a:off x="5679318" y="5337192"/>
            <a:ext cx="438526" cy="243625"/>
          </a:xfrm>
          <a:prstGeom prst="ellipse">
            <a:avLst/>
          </a:prstGeom>
          <a:noFill/>
          <a:ln w="28575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1B4890-9E33-F446-8457-F19885CF5E1A}"/>
              </a:ext>
            </a:extLst>
          </p:cNvPr>
          <p:cNvSpPr/>
          <p:nvPr/>
        </p:nvSpPr>
        <p:spPr>
          <a:xfrm>
            <a:off x="7657278" y="5337192"/>
            <a:ext cx="492960" cy="255807"/>
          </a:xfrm>
          <a:prstGeom prst="ellipse">
            <a:avLst/>
          </a:prstGeom>
          <a:noFill/>
          <a:ln w="28575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2.jpeg">
            <a:extLst>
              <a:ext uri="{FF2B5EF4-FFF2-40B4-BE49-F238E27FC236}">
                <a16:creationId xmlns:a16="http://schemas.microsoft.com/office/drawing/2014/main" id="{F2F0A2C5-B2DD-4A4B-A6FA-5731B23DE4E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2260" y="1085404"/>
            <a:ext cx="2017395" cy="1050925"/>
          </a:xfrm>
          <a:prstGeom prst="rect">
            <a:avLst/>
          </a:prstGeom>
        </p:spPr>
      </p:pic>
      <p:grpSp>
        <p:nvGrpSpPr>
          <p:cNvPr id="9" name="Group 305">
            <a:extLst>
              <a:ext uri="{FF2B5EF4-FFF2-40B4-BE49-F238E27FC236}">
                <a16:creationId xmlns:a16="http://schemas.microsoft.com/office/drawing/2014/main" id="{C1312986-E308-4D2D-8569-EDC061B29940}"/>
              </a:ext>
            </a:extLst>
          </p:cNvPr>
          <p:cNvGrpSpPr>
            <a:grpSpLocks/>
          </p:cNvGrpSpPr>
          <p:nvPr/>
        </p:nvGrpSpPr>
        <p:grpSpPr bwMode="auto">
          <a:xfrm>
            <a:off x="8940165" y="4930366"/>
            <a:ext cx="2686685" cy="1057275"/>
            <a:chOff x="0" y="0"/>
            <a:chExt cx="4231" cy="1665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E59BA5A-BB7D-43CB-A3B6-E97094F73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4231" cy="1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3">
              <a:extLst>
                <a:ext uri="{FF2B5EF4-FFF2-40B4-BE49-F238E27FC236}">
                  <a16:creationId xmlns:a16="http://schemas.microsoft.com/office/drawing/2014/main" id="{A28FB653-28CA-4DD2-82F2-75F2F9C9AC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1" y="3"/>
              <a:ext cx="459" cy="378"/>
              <a:chOff x="2851" y="3"/>
              <a:chExt cx="459" cy="378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9D7D80FA-7ABE-4115-A846-C2E24DB62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1" y="3"/>
                <a:ext cx="459" cy="378"/>
              </a:xfrm>
              <a:custGeom>
                <a:avLst/>
                <a:gdLst>
                  <a:gd name="T0" fmla="+- 0 2995 2851"/>
                  <a:gd name="T1" fmla="*/ T0 w 459"/>
                  <a:gd name="T2" fmla="+- 0 3 3"/>
                  <a:gd name="T3" fmla="*/ 3 h 378"/>
                  <a:gd name="T4" fmla="+- 0 2910 2851"/>
                  <a:gd name="T5" fmla="*/ T4 w 459"/>
                  <a:gd name="T6" fmla="+- 0 3 3"/>
                  <a:gd name="T7" fmla="*/ 3 h 378"/>
                  <a:gd name="T8" fmla="+- 0 2851 2851"/>
                  <a:gd name="T9" fmla="*/ T8 w 459"/>
                  <a:gd name="T10" fmla="+- 0 381 3"/>
                  <a:gd name="T11" fmla="*/ 381 h 378"/>
                  <a:gd name="T12" fmla="+- 0 2925 2851"/>
                  <a:gd name="T13" fmla="*/ T12 w 459"/>
                  <a:gd name="T14" fmla="+- 0 381 3"/>
                  <a:gd name="T15" fmla="*/ 381 h 378"/>
                  <a:gd name="T16" fmla="+- 0 2949 2851"/>
                  <a:gd name="T17" fmla="*/ T16 w 459"/>
                  <a:gd name="T18" fmla="+- 0 186 3"/>
                  <a:gd name="T19" fmla="*/ 186 h 378"/>
                  <a:gd name="T20" fmla="+- 0 2951 2851"/>
                  <a:gd name="T21" fmla="*/ T20 w 459"/>
                  <a:gd name="T22" fmla="+- 0 170 3"/>
                  <a:gd name="T23" fmla="*/ 170 h 378"/>
                  <a:gd name="T24" fmla="+- 0 2954 2851"/>
                  <a:gd name="T25" fmla="*/ T24 w 459"/>
                  <a:gd name="T26" fmla="+- 0 150 3"/>
                  <a:gd name="T27" fmla="*/ 150 h 378"/>
                  <a:gd name="T28" fmla="+- 0 2956 2851"/>
                  <a:gd name="T29" fmla="*/ T28 w 459"/>
                  <a:gd name="T30" fmla="+- 0 130 3"/>
                  <a:gd name="T31" fmla="*/ 130 h 378"/>
                  <a:gd name="T32" fmla="+- 0 2957 2851"/>
                  <a:gd name="T33" fmla="*/ T32 w 459"/>
                  <a:gd name="T34" fmla="+- 0 110 3"/>
                  <a:gd name="T35" fmla="*/ 110 h 378"/>
                  <a:gd name="T36" fmla="+- 0 3030 2851"/>
                  <a:gd name="T37" fmla="*/ T36 w 459"/>
                  <a:gd name="T38" fmla="+- 0 110 3"/>
                  <a:gd name="T39" fmla="*/ 110 h 378"/>
                  <a:gd name="T40" fmla="+- 0 2995 2851"/>
                  <a:gd name="T41" fmla="*/ T40 w 459"/>
                  <a:gd name="T42" fmla="+- 0 3 3"/>
                  <a:gd name="T43" fmla="*/ 3 h 3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459" h="378">
                    <a:moveTo>
                      <a:pt x="144" y="0"/>
                    </a:moveTo>
                    <a:lnTo>
                      <a:pt x="59" y="0"/>
                    </a:lnTo>
                    <a:lnTo>
                      <a:pt x="0" y="378"/>
                    </a:lnTo>
                    <a:lnTo>
                      <a:pt x="74" y="378"/>
                    </a:lnTo>
                    <a:lnTo>
                      <a:pt x="98" y="183"/>
                    </a:lnTo>
                    <a:lnTo>
                      <a:pt x="100" y="167"/>
                    </a:lnTo>
                    <a:lnTo>
                      <a:pt x="103" y="147"/>
                    </a:lnTo>
                    <a:lnTo>
                      <a:pt x="105" y="127"/>
                    </a:lnTo>
                    <a:lnTo>
                      <a:pt x="106" y="107"/>
                    </a:lnTo>
                    <a:lnTo>
                      <a:pt x="179" y="107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93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EABDB658-DC34-40F2-9844-6247EF20C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1" y="3"/>
                <a:ext cx="459" cy="378"/>
              </a:xfrm>
              <a:custGeom>
                <a:avLst/>
                <a:gdLst>
                  <a:gd name="T0" fmla="+- 0 3030 2851"/>
                  <a:gd name="T1" fmla="*/ T0 w 459"/>
                  <a:gd name="T2" fmla="+- 0 110 3"/>
                  <a:gd name="T3" fmla="*/ 110 h 378"/>
                  <a:gd name="T4" fmla="+- 0 2957 2851"/>
                  <a:gd name="T5" fmla="*/ T4 w 459"/>
                  <a:gd name="T6" fmla="+- 0 110 3"/>
                  <a:gd name="T7" fmla="*/ 110 h 378"/>
                  <a:gd name="T8" fmla="+- 0 2962 2851"/>
                  <a:gd name="T9" fmla="*/ T8 w 459"/>
                  <a:gd name="T10" fmla="+- 0 128 3"/>
                  <a:gd name="T11" fmla="*/ 128 h 378"/>
                  <a:gd name="T12" fmla="+- 0 2966 2851"/>
                  <a:gd name="T13" fmla="*/ T12 w 459"/>
                  <a:gd name="T14" fmla="+- 0 147 3"/>
                  <a:gd name="T15" fmla="*/ 147 h 378"/>
                  <a:gd name="T16" fmla="+- 0 2971 2851"/>
                  <a:gd name="T17" fmla="*/ T16 w 459"/>
                  <a:gd name="T18" fmla="+- 0 167 3"/>
                  <a:gd name="T19" fmla="*/ 167 h 378"/>
                  <a:gd name="T20" fmla="+- 0 2976 2851"/>
                  <a:gd name="T21" fmla="*/ T20 w 459"/>
                  <a:gd name="T22" fmla="+- 0 186 3"/>
                  <a:gd name="T23" fmla="*/ 186 h 378"/>
                  <a:gd name="T24" fmla="+- 0 2982 2851"/>
                  <a:gd name="T25" fmla="*/ T24 w 459"/>
                  <a:gd name="T26" fmla="+- 0 205 3"/>
                  <a:gd name="T27" fmla="*/ 205 h 378"/>
                  <a:gd name="T28" fmla="+- 0 3040 2851"/>
                  <a:gd name="T29" fmla="*/ T28 w 459"/>
                  <a:gd name="T30" fmla="+- 0 381 3"/>
                  <a:gd name="T31" fmla="*/ 381 h 378"/>
                  <a:gd name="T32" fmla="+- 0 3112 2851"/>
                  <a:gd name="T33" fmla="*/ T32 w 459"/>
                  <a:gd name="T34" fmla="+- 0 381 3"/>
                  <a:gd name="T35" fmla="*/ 381 h 378"/>
                  <a:gd name="T36" fmla="+- 0 3145 2851"/>
                  <a:gd name="T37" fmla="*/ T36 w 459"/>
                  <a:gd name="T38" fmla="+- 0 276 3"/>
                  <a:gd name="T39" fmla="*/ 276 h 378"/>
                  <a:gd name="T40" fmla="+- 0 3080 2851"/>
                  <a:gd name="T41" fmla="*/ T40 w 459"/>
                  <a:gd name="T42" fmla="+- 0 276 3"/>
                  <a:gd name="T43" fmla="*/ 276 h 378"/>
                  <a:gd name="T44" fmla="+- 0 3078 2851"/>
                  <a:gd name="T45" fmla="*/ T44 w 459"/>
                  <a:gd name="T46" fmla="+- 0 274 3"/>
                  <a:gd name="T47" fmla="*/ 274 h 378"/>
                  <a:gd name="T48" fmla="+- 0 3074 2851"/>
                  <a:gd name="T49" fmla="*/ T48 w 459"/>
                  <a:gd name="T50" fmla="+- 0 255 3"/>
                  <a:gd name="T51" fmla="*/ 255 h 378"/>
                  <a:gd name="T52" fmla="+- 0 3070 2851"/>
                  <a:gd name="T53" fmla="*/ T52 w 459"/>
                  <a:gd name="T54" fmla="+- 0 236 3"/>
                  <a:gd name="T55" fmla="*/ 236 h 378"/>
                  <a:gd name="T56" fmla="+- 0 3064 2851"/>
                  <a:gd name="T57" fmla="*/ T56 w 459"/>
                  <a:gd name="T58" fmla="+- 0 216 3"/>
                  <a:gd name="T59" fmla="*/ 216 h 378"/>
                  <a:gd name="T60" fmla="+- 0 3058 2851"/>
                  <a:gd name="T61" fmla="*/ T60 w 459"/>
                  <a:gd name="T62" fmla="+- 0 197 3"/>
                  <a:gd name="T63" fmla="*/ 197 h 378"/>
                  <a:gd name="T64" fmla="+- 0 3030 2851"/>
                  <a:gd name="T65" fmla="*/ T64 w 459"/>
                  <a:gd name="T66" fmla="+- 0 110 3"/>
                  <a:gd name="T67" fmla="*/ 110 h 3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459" h="378">
                    <a:moveTo>
                      <a:pt x="179" y="107"/>
                    </a:moveTo>
                    <a:lnTo>
                      <a:pt x="106" y="107"/>
                    </a:lnTo>
                    <a:lnTo>
                      <a:pt x="111" y="125"/>
                    </a:lnTo>
                    <a:lnTo>
                      <a:pt x="115" y="144"/>
                    </a:lnTo>
                    <a:lnTo>
                      <a:pt x="120" y="164"/>
                    </a:lnTo>
                    <a:lnTo>
                      <a:pt x="125" y="183"/>
                    </a:lnTo>
                    <a:lnTo>
                      <a:pt x="131" y="202"/>
                    </a:lnTo>
                    <a:lnTo>
                      <a:pt x="189" y="378"/>
                    </a:lnTo>
                    <a:lnTo>
                      <a:pt x="261" y="378"/>
                    </a:lnTo>
                    <a:lnTo>
                      <a:pt x="294" y="273"/>
                    </a:lnTo>
                    <a:lnTo>
                      <a:pt x="229" y="273"/>
                    </a:lnTo>
                    <a:lnTo>
                      <a:pt x="227" y="271"/>
                    </a:lnTo>
                    <a:lnTo>
                      <a:pt x="223" y="252"/>
                    </a:lnTo>
                    <a:lnTo>
                      <a:pt x="219" y="233"/>
                    </a:lnTo>
                    <a:lnTo>
                      <a:pt x="213" y="213"/>
                    </a:lnTo>
                    <a:lnTo>
                      <a:pt x="207" y="194"/>
                    </a:lnTo>
                    <a:lnTo>
                      <a:pt x="179" y="107"/>
                    </a:lnTo>
                    <a:close/>
                  </a:path>
                </a:pathLst>
              </a:custGeom>
              <a:solidFill>
                <a:srgbClr val="193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75983F36-7DCD-4FCD-9E93-979B61891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1" y="3"/>
                <a:ext cx="459" cy="378"/>
              </a:xfrm>
              <a:custGeom>
                <a:avLst/>
                <a:gdLst>
                  <a:gd name="T0" fmla="+- 0 3267 2851"/>
                  <a:gd name="T1" fmla="*/ T0 w 459"/>
                  <a:gd name="T2" fmla="+- 0 110 3"/>
                  <a:gd name="T3" fmla="*/ 110 h 378"/>
                  <a:gd name="T4" fmla="+- 0 3193 2851"/>
                  <a:gd name="T5" fmla="*/ T4 w 459"/>
                  <a:gd name="T6" fmla="+- 0 110 3"/>
                  <a:gd name="T7" fmla="*/ 110 h 378"/>
                  <a:gd name="T8" fmla="+- 0 3195 2851"/>
                  <a:gd name="T9" fmla="*/ T8 w 459"/>
                  <a:gd name="T10" fmla="+- 0 120 3"/>
                  <a:gd name="T11" fmla="*/ 120 h 378"/>
                  <a:gd name="T12" fmla="+- 0 3197 2851"/>
                  <a:gd name="T13" fmla="*/ T12 w 459"/>
                  <a:gd name="T14" fmla="+- 0 138 3"/>
                  <a:gd name="T15" fmla="*/ 138 h 378"/>
                  <a:gd name="T16" fmla="+- 0 3200 2851"/>
                  <a:gd name="T17" fmla="*/ T16 w 459"/>
                  <a:gd name="T18" fmla="+- 0 157 3"/>
                  <a:gd name="T19" fmla="*/ 157 h 378"/>
                  <a:gd name="T20" fmla="+- 0 3203 2851"/>
                  <a:gd name="T21" fmla="*/ T20 w 459"/>
                  <a:gd name="T22" fmla="+- 0 178 3"/>
                  <a:gd name="T23" fmla="*/ 178 h 378"/>
                  <a:gd name="T24" fmla="+- 0 3233 2851"/>
                  <a:gd name="T25" fmla="*/ T24 w 459"/>
                  <a:gd name="T26" fmla="+- 0 381 3"/>
                  <a:gd name="T27" fmla="*/ 381 h 378"/>
                  <a:gd name="T28" fmla="+- 0 3310 2851"/>
                  <a:gd name="T29" fmla="*/ T28 w 459"/>
                  <a:gd name="T30" fmla="+- 0 381 3"/>
                  <a:gd name="T31" fmla="*/ 381 h 378"/>
                  <a:gd name="T32" fmla="+- 0 3267 2851"/>
                  <a:gd name="T33" fmla="*/ T32 w 459"/>
                  <a:gd name="T34" fmla="+- 0 110 3"/>
                  <a:gd name="T35" fmla="*/ 110 h 3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459" h="378">
                    <a:moveTo>
                      <a:pt x="416" y="107"/>
                    </a:moveTo>
                    <a:lnTo>
                      <a:pt x="342" y="107"/>
                    </a:lnTo>
                    <a:lnTo>
                      <a:pt x="344" y="117"/>
                    </a:lnTo>
                    <a:lnTo>
                      <a:pt x="346" y="135"/>
                    </a:lnTo>
                    <a:lnTo>
                      <a:pt x="349" y="154"/>
                    </a:lnTo>
                    <a:lnTo>
                      <a:pt x="352" y="175"/>
                    </a:lnTo>
                    <a:lnTo>
                      <a:pt x="382" y="378"/>
                    </a:lnTo>
                    <a:lnTo>
                      <a:pt x="459" y="378"/>
                    </a:lnTo>
                    <a:lnTo>
                      <a:pt x="416" y="107"/>
                    </a:lnTo>
                    <a:close/>
                  </a:path>
                </a:pathLst>
              </a:custGeom>
              <a:solidFill>
                <a:srgbClr val="193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69C5682F-E03E-40A6-A26B-C8E1E5FBB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1" y="3"/>
                <a:ext cx="459" cy="378"/>
              </a:xfrm>
              <a:custGeom>
                <a:avLst/>
                <a:gdLst>
                  <a:gd name="T0" fmla="+- 0 3251 2851"/>
                  <a:gd name="T1" fmla="*/ T0 w 459"/>
                  <a:gd name="T2" fmla="+- 0 3 3"/>
                  <a:gd name="T3" fmla="*/ 3 h 378"/>
                  <a:gd name="T4" fmla="+- 0 3166 2851"/>
                  <a:gd name="T5" fmla="*/ T4 w 459"/>
                  <a:gd name="T6" fmla="+- 0 3 3"/>
                  <a:gd name="T7" fmla="*/ 3 h 378"/>
                  <a:gd name="T8" fmla="+- 0 3101 2851"/>
                  <a:gd name="T9" fmla="*/ T8 w 459"/>
                  <a:gd name="T10" fmla="+- 0 199 3"/>
                  <a:gd name="T11" fmla="*/ 199 h 378"/>
                  <a:gd name="T12" fmla="+- 0 3094 2851"/>
                  <a:gd name="T13" fmla="*/ T12 w 459"/>
                  <a:gd name="T14" fmla="+- 0 219 3"/>
                  <a:gd name="T15" fmla="*/ 219 h 378"/>
                  <a:gd name="T16" fmla="+- 0 3089 2851"/>
                  <a:gd name="T17" fmla="*/ T16 w 459"/>
                  <a:gd name="T18" fmla="+- 0 237 3"/>
                  <a:gd name="T19" fmla="*/ 237 h 378"/>
                  <a:gd name="T20" fmla="+- 0 3084 2851"/>
                  <a:gd name="T21" fmla="*/ T20 w 459"/>
                  <a:gd name="T22" fmla="+- 0 256 3"/>
                  <a:gd name="T23" fmla="*/ 256 h 378"/>
                  <a:gd name="T24" fmla="+- 0 3080 2851"/>
                  <a:gd name="T25" fmla="*/ T24 w 459"/>
                  <a:gd name="T26" fmla="+- 0 276 3"/>
                  <a:gd name="T27" fmla="*/ 276 h 378"/>
                  <a:gd name="T28" fmla="+- 0 3145 2851"/>
                  <a:gd name="T29" fmla="*/ T28 w 459"/>
                  <a:gd name="T30" fmla="+- 0 276 3"/>
                  <a:gd name="T31" fmla="*/ 276 h 378"/>
                  <a:gd name="T32" fmla="+- 0 3173 2851"/>
                  <a:gd name="T33" fmla="*/ T32 w 459"/>
                  <a:gd name="T34" fmla="+- 0 187 3"/>
                  <a:gd name="T35" fmla="*/ 187 h 378"/>
                  <a:gd name="T36" fmla="+- 0 3189 2851"/>
                  <a:gd name="T37" fmla="*/ T36 w 459"/>
                  <a:gd name="T38" fmla="+- 0 127 3"/>
                  <a:gd name="T39" fmla="*/ 127 h 378"/>
                  <a:gd name="T40" fmla="+- 0 3193 2851"/>
                  <a:gd name="T41" fmla="*/ T40 w 459"/>
                  <a:gd name="T42" fmla="+- 0 110 3"/>
                  <a:gd name="T43" fmla="*/ 110 h 378"/>
                  <a:gd name="T44" fmla="+- 0 3267 2851"/>
                  <a:gd name="T45" fmla="*/ T44 w 459"/>
                  <a:gd name="T46" fmla="+- 0 110 3"/>
                  <a:gd name="T47" fmla="*/ 110 h 378"/>
                  <a:gd name="T48" fmla="+- 0 3251 2851"/>
                  <a:gd name="T49" fmla="*/ T48 w 459"/>
                  <a:gd name="T50" fmla="+- 0 3 3"/>
                  <a:gd name="T51" fmla="*/ 3 h 3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459" h="378">
                    <a:moveTo>
                      <a:pt x="400" y="0"/>
                    </a:moveTo>
                    <a:lnTo>
                      <a:pt x="315" y="0"/>
                    </a:lnTo>
                    <a:lnTo>
                      <a:pt x="250" y="196"/>
                    </a:lnTo>
                    <a:lnTo>
                      <a:pt x="243" y="216"/>
                    </a:lnTo>
                    <a:lnTo>
                      <a:pt x="238" y="234"/>
                    </a:lnTo>
                    <a:lnTo>
                      <a:pt x="233" y="253"/>
                    </a:lnTo>
                    <a:lnTo>
                      <a:pt x="229" y="273"/>
                    </a:lnTo>
                    <a:lnTo>
                      <a:pt x="294" y="273"/>
                    </a:lnTo>
                    <a:lnTo>
                      <a:pt x="322" y="184"/>
                    </a:lnTo>
                    <a:lnTo>
                      <a:pt x="338" y="124"/>
                    </a:lnTo>
                    <a:lnTo>
                      <a:pt x="342" y="107"/>
                    </a:lnTo>
                    <a:lnTo>
                      <a:pt x="416" y="107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193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C7DCFA98-9224-4854-86C8-59C5D0863D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2" y="0"/>
              <a:ext cx="272" cy="386"/>
              <a:chOff x="3362" y="0"/>
              <a:chExt cx="272" cy="386"/>
            </a:xfrm>
          </p:grpSpPr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7892C717-223C-4B5F-BE3F-BC915E168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0"/>
                <a:ext cx="272" cy="386"/>
              </a:xfrm>
              <a:custGeom>
                <a:avLst/>
                <a:gdLst>
                  <a:gd name="T0" fmla="+- 0 3540 3362"/>
                  <a:gd name="T1" fmla="*/ T0 w 272"/>
                  <a:gd name="T2" fmla="*/ 0 h 386"/>
                  <a:gd name="T3" fmla="+- 0 3472 3362"/>
                  <a:gd name="T4" fmla="*/ T3 w 272"/>
                  <a:gd name="T5" fmla="*/ 14 h 386"/>
                  <a:gd name="T6" fmla="+- 0 3420 3362"/>
                  <a:gd name="T7" fmla="*/ T6 w 272"/>
                  <a:gd name="T8" fmla="*/ 47 h 386"/>
                  <a:gd name="T9" fmla="+- 0 3385 3362"/>
                  <a:gd name="T10" fmla="*/ T9 w 272"/>
                  <a:gd name="T11" fmla="*/ 98 h 386"/>
                  <a:gd name="T12" fmla="+- 0 3366 3362"/>
                  <a:gd name="T13" fmla="*/ T12 w 272"/>
                  <a:gd name="T14" fmla="*/ 165 h 386"/>
                  <a:gd name="T15" fmla="+- 0 3362 3362"/>
                  <a:gd name="T16" fmla="*/ T15 w 272"/>
                  <a:gd name="T17" fmla="*/ 217 h 386"/>
                  <a:gd name="T18" fmla="+- 0 3364 3362"/>
                  <a:gd name="T19" fmla="*/ T18 w 272"/>
                  <a:gd name="T20" fmla="*/ 239 h 386"/>
                  <a:gd name="T21" fmla="+- 0 3382 3362"/>
                  <a:gd name="T22" fmla="*/ T21 w 272"/>
                  <a:gd name="T23" fmla="*/ 300 h 386"/>
                  <a:gd name="T24" fmla="+- 0 3419 3362"/>
                  <a:gd name="T25" fmla="*/ T24 w 272"/>
                  <a:gd name="T26" fmla="*/ 349 h 386"/>
                  <a:gd name="T27" fmla="+- 0 3481 3362"/>
                  <a:gd name="T28" fmla="*/ T27 w 272"/>
                  <a:gd name="T29" fmla="*/ 379 h 386"/>
                  <a:gd name="T30" fmla="+- 0 3537 3362"/>
                  <a:gd name="T31" fmla="*/ T30 w 272"/>
                  <a:gd name="T32" fmla="*/ 386 h 386"/>
                  <a:gd name="T33" fmla="+- 0 3557 3362"/>
                  <a:gd name="T34" fmla="*/ T33 w 272"/>
                  <a:gd name="T35" fmla="*/ 385 h 386"/>
                  <a:gd name="T36" fmla="+- 0 3578 3362"/>
                  <a:gd name="T37" fmla="*/ T36 w 272"/>
                  <a:gd name="T38" fmla="*/ 383 h 386"/>
                  <a:gd name="T39" fmla="+- 0 3598 3362"/>
                  <a:gd name="T40" fmla="*/ T39 w 272"/>
                  <a:gd name="T41" fmla="*/ 379 h 386"/>
                  <a:gd name="T42" fmla="+- 0 3617 3362"/>
                  <a:gd name="T43" fmla="*/ T42 w 272"/>
                  <a:gd name="T44" fmla="*/ 374 h 386"/>
                  <a:gd name="T45" fmla="+- 0 3634 3362"/>
                  <a:gd name="T46" fmla="*/ T45 w 272"/>
                  <a:gd name="T47" fmla="*/ 369 h 386"/>
                  <a:gd name="T48" fmla="+- 0 3627 3362"/>
                  <a:gd name="T49" fmla="*/ T48 w 272"/>
                  <a:gd name="T50" fmla="*/ 319 h 386"/>
                  <a:gd name="T51" fmla="+- 0 3546 3362"/>
                  <a:gd name="T52" fmla="*/ T51 w 272"/>
                  <a:gd name="T53" fmla="*/ 319 h 386"/>
                  <a:gd name="T54" fmla="+- 0 3524 3362"/>
                  <a:gd name="T55" fmla="*/ T54 w 272"/>
                  <a:gd name="T56" fmla="*/ 317 h 386"/>
                  <a:gd name="T57" fmla="+- 0 3462 3362"/>
                  <a:gd name="T58" fmla="*/ T57 w 272"/>
                  <a:gd name="T59" fmla="*/ 273 h 386"/>
                  <a:gd name="T60" fmla="+- 0 3444 3362"/>
                  <a:gd name="T61" fmla="*/ T60 w 272"/>
                  <a:gd name="T62" fmla="*/ 203 h 386"/>
                  <a:gd name="T63" fmla="+- 0 3443 3362"/>
                  <a:gd name="T64" fmla="*/ T63 w 272"/>
                  <a:gd name="T65" fmla="*/ 171 h 386"/>
                  <a:gd name="T66" fmla="+- 0 3447 3362"/>
                  <a:gd name="T67" fmla="*/ T66 w 272"/>
                  <a:gd name="T68" fmla="*/ 149 h 386"/>
                  <a:gd name="T69" fmla="+- 0 3476 3362"/>
                  <a:gd name="T70" fmla="*/ T69 w 272"/>
                  <a:gd name="T71" fmla="*/ 95 h 386"/>
                  <a:gd name="T72" fmla="+- 0 3537 3362"/>
                  <a:gd name="T73" fmla="*/ T72 w 272"/>
                  <a:gd name="T74" fmla="*/ 67 h 386"/>
                  <a:gd name="T75" fmla="+- 0 3565 3362"/>
                  <a:gd name="T76" fmla="*/ T75 w 272"/>
                  <a:gd name="T77" fmla="*/ 65 h 386"/>
                  <a:gd name="T78" fmla="+- 0 3623 3362"/>
                  <a:gd name="T79" fmla="*/ T78 w 272"/>
                  <a:gd name="T80" fmla="*/ 65 h 386"/>
                  <a:gd name="T81" fmla="+- 0 3622 3362"/>
                  <a:gd name="T82" fmla="*/ T81 w 272"/>
                  <a:gd name="T83" fmla="*/ 7 h 386"/>
                  <a:gd name="T84" fmla="+- 0 3604 3362"/>
                  <a:gd name="T85" fmla="*/ T84 w 272"/>
                  <a:gd name="T86" fmla="*/ 4 h 386"/>
                  <a:gd name="T87" fmla="+- 0 3585 3362"/>
                  <a:gd name="T88" fmla="*/ T87 w 272"/>
                  <a:gd name="T89" fmla="*/ 2 h 386"/>
                  <a:gd name="T90" fmla="+- 0 3564 3362"/>
                  <a:gd name="T91" fmla="*/ T90 w 272"/>
                  <a:gd name="T92" fmla="*/ 0 h 386"/>
                  <a:gd name="T93" fmla="+- 0 3540 3362"/>
                  <a:gd name="T94" fmla="*/ T93 w 272"/>
                  <a:gd name="T95" fmla="*/ 0 h 386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</a:cxnLst>
                <a:rect l="0" t="0" r="r" b="b"/>
                <a:pathLst>
                  <a:path w="272" h="386">
                    <a:moveTo>
                      <a:pt x="178" y="0"/>
                    </a:moveTo>
                    <a:lnTo>
                      <a:pt x="110" y="14"/>
                    </a:lnTo>
                    <a:lnTo>
                      <a:pt x="58" y="47"/>
                    </a:lnTo>
                    <a:lnTo>
                      <a:pt x="23" y="98"/>
                    </a:lnTo>
                    <a:lnTo>
                      <a:pt x="4" y="165"/>
                    </a:lnTo>
                    <a:lnTo>
                      <a:pt x="0" y="217"/>
                    </a:lnTo>
                    <a:lnTo>
                      <a:pt x="2" y="239"/>
                    </a:lnTo>
                    <a:lnTo>
                      <a:pt x="20" y="300"/>
                    </a:lnTo>
                    <a:lnTo>
                      <a:pt x="57" y="349"/>
                    </a:lnTo>
                    <a:lnTo>
                      <a:pt x="119" y="379"/>
                    </a:lnTo>
                    <a:lnTo>
                      <a:pt x="175" y="386"/>
                    </a:lnTo>
                    <a:lnTo>
                      <a:pt x="195" y="385"/>
                    </a:lnTo>
                    <a:lnTo>
                      <a:pt x="216" y="383"/>
                    </a:lnTo>
                    <a:lnTo>
                      <a:pt x="236" y="379"/>
                    </a:lnTo>
                    <a:lnTo>
                      <a:pt x="255" y="374"/>
                    </a:lnTo>
                    <a:lnTo>
                      <a:pt x="272" y="369"/>
                    </a:lnTo>
                    <a:lnTo>
                      <a:pt x="265" y="319"/>
                    </a:lnTo>
                    <a:lnTo>
                      <a:pt x="184" y="319"/>
                    </a:lnTo>
                    <a:lnTo>
                      <a:pt x="162" y="317"/>
                    </a:lnTo>
                    <a:lnTo>
                      <a:pt x="100" y="273"/>
                    </a:lnTo>
                    <a:lnTo>
                      <a:pt x="82" y="203"/>
                    </a:lnTo>
                    <a:lnTo>
                      <a:pt x="81" y="171"/>
                    </a:lnTo>
                    <a:lnTo>
                      <a:pt x="85" y="149"/>
                    </a:lnTo>
                    <a:lnTo>
                      <a:pt x="114" y="95"/>
                    </a:lnTo>
                    <a:lnTo>
                      <a:pt x="175" y="67"/>
                    </a:lnTo>
                    <a:lnTo>
                      <a:pt x="203" y="65"/>
                    </a:lnTo>
                    <a:lnTo>
                      <a:pt x="261" y="65"/>
                    </a:lnTo>
                    <a:lnTo>
                      <a:pt x="260" y="7"/>
                    </a:lnTo>
                    <a:lnTo>
                      <a:pt x="242" y="4"/>
                    </a:lnTo>
                    <a:lnTo>
                      <a:pt x="223" y="2"/>
                    </a:lnTo>
                    <a:lnTo>
                      <a:pt x="202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193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41782B3-C4E8-43F7-A740-95C2AB25D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0"/>
                <a:ext cx="272" cy="386"/>
              </a:xfrm>
              <a:custGeom>
                <a:avLst/>
                <a:gdLst>
                  <a:gd name="T0" fmla="+- 0 3625 3362"/>
                  <a:gd name="T1" fmla="*/ T0 w 272"/>
                  <a:gd name="T2" fmla="*/ 304 h 386"/>
                  <a:gd name="T3" fmla="+- 0 3608 3362"/>
                  <a:gd name="T4" fmla="*/ T3 w 272"/>
                  <a:gd name="T5" fmla="*/ 310 h 386"/>
                  <a:gd name="T6" fmla="+- 0 3589 3362"/>
                  <a:gd name="T7" fmla="*/ T6 w 272"/>
                  <a:gd name="T8" fmla="*/ 315 h 386"/>
                  <a:gd name="T9" fmla="+- 0 3568 3362"/>
                  <a:gd name="T10" fmla="*/ T9 w 272"/>
                  <a:gd name="T11" fmla="*/ 318 h 386"/>
                  <a:gd name="T12" fmla="+- 0 3546 3362"/>
                  <a:gd name="T13" fmla="*/ T12 w 272"/>
                  <a:gd name="T14" fmla="*/ 319 h 386"/>
                  <a:gd name="T15" fmla="+- 0 3627 3362"/>
                  <a:gd name="T16" fmla="*/ T15 w 272"/>
                  <a:gd name="T17" fmla="*/ 319 h 386"/>
                  <a:gd name="T18" fmla="+- 0 3625 3362"/>
                  <a:gd name="T19" fmla="*/ T18 w 272"/>
                  <a:gd name="T20" fmla="*/ 304 h 386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</a:cxnLst>
                <a:rect l="0" t="0" r="r" b="b"/>
                <a:pathLst>
                  <a:path w="272" h="386">
                    <a:moveTo>
                      <a:pt x="263" y="304"/>
                    </a:moveTo>
                    <a:lnTo>
                      <a:pt x="246" y="310"/>
                    </a:lnTo>
                    <a:lnTo>
                      <a:pt x="227" y="315"/>
                    </a:lnTo>
                    <a:lnTo>
                      <a:pt x="206" y="318"/>
                    </a:lnTo>
                    <a:lnTo>
                      <a:pt x="184" y="319"/>
                    </a:lnTo>
                    <a:lnTo>
                      <a:pt x="265" y="319"/>
                    </a:lnTo>
                    <a:lnTo>
                      <a:pt x="263" y="304"/>
                    </a:lnTo>
                    <a:close/>
                  </a:path>
                </a:pathLst>
              </a:custGeom>
              <a:solidFill>
                <a:srgbClr val="193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D6EA9095-07E6-4A01-ACFB-62964F9D3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0"/>
                <a:ext cx="272" cy="386"/>
              </a:xfrm>
              <a:custGeom>
                <a:avLst/>
                <a:gdLst>
                  <a:gd name="T0" fmla="+- 0 3623 3362"/>
                  <a:gd name="T1" fmla="*/ T0 w 272"/>
                  <a:gd name="T2" fmla="*/ 65 h 386"/>
                  <a:gd name="T3" fmla="+- 0 3565 3362"/>
                  <a:gd name="T4" fmla="*/ T3 w 272"/>
                  <a:gd name="T5" fmla="*/ 65 h 386"/>
                  <a:gd name="T6" fmla="+- 0 3584 3362"/>
                  <a:gd name="T7" fmla="*/ T6 w 272"/>
                  <a:gd name="T8" fmla="*/ 67 h 386"/>
                  <a:gd name="T9" fmla="+- 0 3604 3362"/>
                  <a:gd name="T10" fmla="*/ T9 w 272"/>
                  <a:gd name="T11" fmla="*/ 71 h 386"/>
                  <a:gd name="T12" fmla="+- 0 3624 3362"/>
                  <a:gd name="T13" fmla="*/ T12 w 272"/>
                  <a:gd name="T14" fmla="*/ 76 h 386"/>
                  <a:gd name="T15" fmla="+- 0 3623 3362"/>
                  <a:gd name="T16" fmla="*/ T15 w 272"/>
                  <a:gd name="T17" fmla="*/ 65 h 386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386">
                    <a:moveTo>
                      <a:pt x="261" y="65"/>
                    </a:moveTo>
                    <a:lnTo>
                      <a:pt x="203" y="65"/>
                    </a:lnTo>
                    <a:lnTo>
                      <a:pt x="222" y="67"/>
                    </a:lnTo>
                    <a:lnTo>
                      <a:pt x="242" y="71"/>
                    </a:lnTo>
                    <a:lnTo>
                      <a:pt x="262" y="76"/>
                    </a:lnTo>
                    <a:lnTo>
                      <a:pt x="261" y="65"/>
                    </a:lnTo>
                    <a:close/>
                  </a:path>
                </a:pathLst>
              </a:custGeom>
              <a:solidFill>
                <a:srgbClr val="193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4" name="Рисунок 2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186278FF-4BFB-C0EC-F555-042B29E60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82" y="640370"/>
            <a:ext cx="7132088" cy="5973123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E955AA9-5F0D-CD0D-6A78-4EEE2E3E822E}"/>
              </a:ext>
            </a:extLst>
          </p:cNvPr>
          <p:cNvSpPr/>
          <p:nvPr/>
        </p:nvSpPr>
        <p:spPr>
          <a:xfrm>
            <a:off x="4139884" y="2394709"/>
            <a:ext cx="4010354" cy="2018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79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949" y="194475"/>
            <a:ext cx="93489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Установка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cut-off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FIT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теста – важный критерий эффективности программы скрининга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D87748-B38E-C842-83FC-D34DEC7A7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99" y="1453497"/>
            <a:ext cx="6694950" cy="50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5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D10FDE7-57EA-45C2-8CB6-EF573A834CF1}"/>
              </a:ext>
            </a:extLst>
          </p:cNvPr>
          <p:cNvSpPr txBox="1">
            <a:spLocks/>
          </p:cNvSpPr>
          <p:nvPr/>
        </p:nvSpPr>
        <p:spPr>
          <a:xfrm>
            <a:off x="1532791" y="256112"/>
            <a:ext cx="10090639" cy="8259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ru-RU" sz="28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Интрапроцедурные</a:t>
            </a:r>
            <a:r>
              <a:rPr lang="ru-RU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критерии качества колоноскопии</a:t>
            </a:r>
            <a:br>
              <a:rPr lang="ru-RU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Таблица 38">
            <a:extLst>
              <a:ext uri="{FF2B5EF4-FFF2-40B4-BE49-F238E27FC236}">
                <a16:creationId xmlns:a16="http://schemas.microsoft.com/office/drawing/2014/main" id="{FA6661C5-A0B4-4C05-98DF-2D27E30E2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94734"/>
              </p:ext>
            </p:extLst>
          </p:nvPr>
        </p:nvGraphicFramePr>
        <p:xfrm>
          <a:off x="993531" y="1493649"/>
          <a:ext cx="10837861" cy="4609413"/>
        </p:xfrm>
        <a:graphic>
          <a:graphicData uri="http://schemas.openxmlformats.org/drawingml/2006/table">
            <a:tbl>
              <a:tblPr firstRow="1" firstCol="1" bandRow="1"/>
              <a:tblGrid>
                <a:gridCol w="3856256">
                  <a:extLst>
                    <a:ext uri="{9D8B030D-6E8A-4147-A177-3AD203B41FA5}">
                      <a16:colId xmlns:a16="http://schemas.microsoft.com/office/drawing/2014/main" val="732074521"/>
                    </a:ext>
                  </a:extLst>
                </a:gridCol>
                <a:gridCol w="6981605">
                  <a:extLst>
                    <a:ext uri="{9D8B030D-6E8A-4147-A177-3AD203B41FA5}">
                      <a16:colId xmlns:a16="http://schemas.microsoft.com/office/drawing/2014/main" val="3072837532"/>
                    </a:ext>
                  </a:extLst>
                </a:gridCol>
              </a:tblGrid>
              <a:tr h="164078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Оценка проведения тотальной колоноскопии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69" marR="573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9pPr>
                    </a:lstStyle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99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Эндоскопическая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фотодокументация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купола слепой кишки с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илео-цекальным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клапаном и устья червеобразного отростка является подтверждением выполненной тотальной колоноскопии и должна быть включена в эндоскопический протокол колоноскопии, проводимой в рамках программы диспансеризации (скрининга).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99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Процент выполнения тотальной колоноскопии при неизмененной анатомии толстой кишки в подразделениях, работающих в рамках программы диспансеризации (скрининга) должен быть 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≥95%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69" marR="573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647723"/>
                  </a:ext>
                </a:extLst>
              </a:tr>
              <a:tr h="42809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Время выведения </a:t>
                      </a:r>
                      <a:r>
                        <a:rPr lang="ru-RU" sz="16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колоноскопа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из купола слепой кишки до анального канала  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69" marR="573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9pPr>
                    </a:lstStyle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99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Минимальное время выведения эндоскопа при скрининговой колоноскопии, необходимое для детализированного осмотра всех отделов толстой кишки, должно быть</a:t>
                      </a:r>
                      <a:r>
                        <a:rPr lang="ru-RU" sz="1200" dirty="0">
                          <a:solidFill>
                            <a:srgbClr val="2C2D2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≥9 минут 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69" marR="573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573043"/>
                  </a:ext>
                </a:extLst>
              </a:tr>
              <a:tr h="128333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Фотодокументация исследования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69" marR="573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9pPr>
                    </a:lstStyle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99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проведении </a:t>
                      </a:r>
                      <a:r>
                        <a:rPr lang="ru-RU" sz="1200" dirty="0">
                          <a:solidFill>
                            <a:srgbClr val="2C2D2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колоноскопии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рекомендовано выполнить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фотодокументацию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основных анатомических ориентиров, включая область устья червеобразного отростка и всех выявленных патологических изменений. Все эндоскопические фото, выполненные в соответствии со стандартным протоколом должны быть включены в эндоскопический протокол колоноскопии, проводимой в рамках программы диспансеризации (скрининга).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69" marR="573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264292"/>
                  </a:ext>
                </a:extLst>
              </a:tr>
              <a:tr h="8679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Использование дополнительных методик визуализации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69" marR="573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9pPr>
                    </a:lstStyle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99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 целью выявления патологических изменений и их характеристики рекомендовано использование дополнительных методик визуализации (окрашивание слизистой оболочки  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99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р-ром индиго карминового красителя, контрастирование раствором уксусной кислоты, применение технологий цифрового и оптического контрастирования).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69" marR="573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124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115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D10FDE7-57EA-45C2-8CB6-EF573A834CF1}"/>
              </a:ext>
            </a:extLst>
          </p:cNvPr>
          <p:cNvSpPr txBox="1">
            <a:spLocks/>
          </p:cNvSpPr>
          <p:nvPr/>
        </p:nvSpPr>
        <p:spPr>
          <a:xfrm>
            <a:off x="1488830" y="203358"/>
            <a:ext cx="10275277" cy="8259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Интрапроцедурные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критерии качества колоноскопии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CAB7CAF-E1E6-43F0-B46A-C8C80FD4F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584206"/>
              </p:ext>
            </p:extLst>
          </p:nvPr>
        </p:nvGraphicFramePr>
        <p:xfrm>
          <a:off x="1415562" y="1155716"/>
          <a:ext cx="10253299" cy="4939222"/>
        </p:xfrm>
        <a:graphic>
          <a:graphicData uri="http://schemas.openxmlformats.org/drawingml/2006/table">
            <a:tbl>
              <a:tblPr firstRow="1" firstCol="1" bandRow="1"/>
              <a:tblGrid>
                <a:gridCol w="3566858">
                  <a:extLst>
                    <a:ext uri="{9D8B030D-6E8A-4147-A177-3AD203B41FA5}">
                      <a16:colId xmlns:a16="http://schemas.microsoft.com/office/drawing/2014/main" val="1835074216"/>
                    </a:ext>
                  </a:extLst>
                </a:gridCol>
                <a:gridCol w="6686441">
                  <a:extLst>
                    <a:ext uri="{9D8B030D-6E8A-4147-A177-3AD203B41FA5}">
                      <a16:colId xmlns:a16="http://schemas.microsoft.com/office/drawing/2014/main" val="4054112237"/>
                    </a:ext>
                  </a:extLst>
                </a:gridCol>
              </a:tblGrid>
              <a:tr h="14578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Показатели выявления эпителиальных доброкачественных новообразований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08" marR="4750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9pPr>
                    </a:lstStyle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Показатель выявления аденом толстой кишки при выполнении колоноскопии лицам с «+» ФИТ должен составлять 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 менее 30%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Показатель выявления зубчатых новообразований толстой кишки при скрининговой колоноскопии должен составлять 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 менее 7%. 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08" marR="4750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659098"/>
                  </a:ext>
                </a:extLst>
              </a:tr>
              <a:tr h="21756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Выполнение биопсии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08" marR="4750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ource Serif Pro"/>
                        </a:defRPr>
                      </a:lvl9pPr>
                    </a:lstStyle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выявлении распространенного опухолевого процесса толстой кишки, не предполагающего эндоскопическое удаление, рекомендовано выполнение 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 менее 6 </a:t>
                      </a:r>
                      <a:r>
                        <a:rPr lang="ru-RU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биоптатов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для верификации опухолевого процесса.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выявлении образования, подозрительного на ранний рак толстой кишки, которые могут быть пролечены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эндоскопически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рекомендовано выполнение 1-2 прицельной биопсии патологического участка. 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Выполнение биопсии из доброкачественных эпителиальных новообразований размерами менее 2 см,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неполиповидной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формы роста (тип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по Парижской классификации новообразований), не имеющих эндоскопические признаки злокачественного роста (оцененных подготовленным специалистом на основании данных дополнительных методик контрастирования – цифрового и/или оптического, а также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хромоскопии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 требуется, если пациенту планируется одномоментное и плановое эндоскопическое удаление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08" marR="4750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81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19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D41202-CE36-4FF4-2F49-FCC5CDC22D2B}"/>
              </a:ext>
            </a:extLst>
          </p:cNvPr>
          <p:cNvSpPr/>
          <p:nvPr/>
        </p:nvSpPr>
        <p:spPr>
          <a:xfrm>
            <a:off x="1261214" y="7307795"/>
            <a:ext cx="865943" cy="278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90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gnicpm.ru</a:t>
            </a:r>
          </a:p>
        </p:txBody>
      </p:sp>
      <p:pic>
        <p:nvPicPr>
          <p:cNvPr id="253" name="Рисунок 252">
            <a:extLst>
              <a:ext uri="{FF2B5EF4-FFF2-40B4-BE49-F238E27FC236}">
                <a16:creationId xmlns:a16="http://schemas.microsoft.com/office/drawing/2014/main" id="{FBCC794F-E87F-4737-82AA-23890CD2E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357" y="509345"/>
            <a:ext cx="6381255" cy="3311623"/>
          </a:xfrm>
          <a:prstGeom prst="rect">
            <a:avLst/>
          </a:prstGeom>
        </p:spPr>
      </p:pic>
      <p:pic>
        <p:nvPicPr>
          <p:cNvPr id="254" name="Рисунок 253">
            <a:extLst>
              <a:ext uri="{FF2B5EF4-FFF2-40B4-BE49-F238E27FC236}">
                <a16:creationId xmlns:a16="http://schemas.microsoft.com/office/drawing/2014/main" id="{D43881D7-2361-4D46-B935-862BB7B0B0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578" y="1622233"/>
            <a:ext cx="2312998" cy="176465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56" name="Таблица 255">
            <a:extLst>
              <a:ext uri="{FF2B5EF4-FFF2-40B4-BE49-F238E27FC236}">
                <a16:creationId xmlns:a16="http://schemas.microsoft.com/office/drawing/2014/main" id="{EB53A1FA-A373-4A57-940C-5F04A589C624}"/>
              </a:ext>
            </a:extLst>
          </p:cNvPr>
          <p:cNvGraphicFramePr>
            <a:graphicFrameLocks noGrp="1"/>
          </p:cNvGraphicFramePr>
          <p:nvPr/>
        </p:nvGraphicFramePr>
        <p:xfrm>
          <a:off x="388578" y="3775287"/>
          <a:ext cx="3496322" cy="2659013"/>
        </p:xfrm>
        <a:graphic>
          <a:graphicData uri="http://schemas.openxmlformats.org/drawingml/2006/table">
            <a:tbl>
              <a:tblPr bandRow="1"/>
              <a:tblGrid>
                <a:gridCol w="969331">
                  <a:extLst>
                    <a:ext uri="{9D8B030D-6E8A-4147-A177-3AD203B41FA5}">
                      <a16:colId xmlns:a16="http://schemas.microsoft.com/office/drawing/2014/main" val="257739608"/>
                    </a:ext>
                  </a:extLst>
                </a:gridCol>
                <a:gridCol w="922808">
                  <a:extLst>
                    <a:ext uri="{9D8B030D-6E8A-4147-A177-3AD203B41FA5}">
                      <a16:colId xmlns:a16="http://schemas.microsoft.com/office/drawing/2014/main" val="674138580"/>
                    </a:ext>
                  </a:extLst>
                </a:gridCol>
                <a:gridCol w="1604183">
                  <a:extLst>
                    <a:ext uri="{9D8B030D-6E8A-4147-A177-3AD203B41FA5}">
                      <a16:colId xmlns:a16="http://schemas.microsoft.com/office/drawing/2014/main" val="2125680982"/>
                    </a:ext>
                  </a:extLst>
                </a:gridCol>
              </a:tblGrid>
              <a:tr h="22483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округ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550" marR="81550" marT="40775" marB="40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Северо-Кавказский федеральный округ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7" marR="4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391205"/>
                  </a:ext>
                </a:extLst>
              </a:tr>
              <a:tr h="11546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550" marR="81550" marT="40775" marB="40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Кабардино-Балкарская республика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7" marR="4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086972"/>
                  </a:ext>
                </a:extLst>
              </a:tr>
              <a:tr h="1085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Административный центр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550" marR="81550" marT="40775" marB="40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Нальчик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7" marR="4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747819"/>
                  </a:ext>
                </a:extLst>
              </a:tr>
              <a:tr h="23532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населения, в т.ч. (40-75), %</a:t>
                      </a:r>
                    </a:p>
                  </a:txBody>
                  <a:tcPr marL="81550" marR="81550" marT="40775" marB="40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905 464 (290 831) 32,1%</a:t>
                      </a:r>
                    </a:p>
                  </a:txBody>
                  <a:tcPr marL="46187" marR="46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887932"/>
                  </a:ext>
                </a:extLst>
              </a:tr>
              <a:tr h="235320">
                <a:tc gridSpan="2"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Ожидаемая продолжительность жизни за 2023 год составила 77,14 лет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550" marR="81550" marT="40775" marB="40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77,14 (мужчины- 72,8; женщины -81,3)</a:t>
                      </a:r>
                    </a:p>
                  </a:txBody>
                  <a:tcPr marL="46187" marR="46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506208"/>
                  </a:ext>
                </a:extLst>
              </a:tr>
              <a:tr h="57379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Наиболее крупные города (тыс. чел.)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550" marR="81550" marT="40775" marB="40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Нальчик – 246,0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Прохладный – 59,8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Баксан – 39,7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Нарткала – 33,0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Майский – 26,3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7" marR="4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967909"/>
                  </a:ext>
                </a:extLst>
              </a:tr>
              <a:tr h="54171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Территориально-административное распределение медицинских организаций, оказывающих ПМСП</a:t>
                      </a:r>
                    </a:p>
                  </a:txBody>
                  <a:tcPr marL="81550" marR="81550" marT="40775" marB="40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муниципальных образований =14 медицинских организаций</a:t>
                      </a:r>
                    </a:p>
                  </a:txBody>
                  <a:tcPr marL="46187" marR="46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947638"/>
                  </a:ext>
                </a:extLst>
              </a:tr>
              <a:tr h="17747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территории, тыс. км²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550" marR="81550" marT="40775" marB="40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7" marR="46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506641"/>
                  </a:ext>
                </a:extLst>
              </a:tr>
              <a:tr h="10850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Протяженность, км</a:t>
                      </a:r>
                      <a:endParaRPr lang="ru-RU" sz="7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550" marR="81550" marT="40775" marB="40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север-юг, км</a:t>
                      </a:r>
                      <a:endParaRPr lang="ru-RU" sz="7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7" marR="4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167,00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7" marR="4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960609"/>
                  </a:ext>
                </a:extLst>
              </a:tr>
              <a:tr h="108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запад-восток, км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7" marR="4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123,00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7" marR="4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225417"/>
                  </a:ext>
                </a:extLst>
              </a:tr>
            </a:tbl>
          </a:graphicData>
        </a:graphic>
      </p:graphicFrame>
      <p:graphicFrame>
        <p:nvGraphicFramePr>
          <p:cNvPr id="257" name="Таблица 256">
            <a:extLst>
              <a:ext uri="{FF2B5EF4-FFF2-40B4-BE49-F238E27FC236}">
                <a16:creationId xmlns:a16="http://schemas.microsoft.com/office/drawing/2014/main" id="{FC3224D6-096C-4776-9D89-585648C787B5}"/>
              </a:ext>
            </a:extLst>
          </p:cNvPr>
          <p:cNvGraphicFramePr>
            <a:graphicFrameLocks noGrp="1"/>
          </p:cNvGraphicFramePr>
          <p:nvPr/>
        </p:nvGraphicFramePr>
        <p:xfrm>
          <a:off x="8128081" y="3791002"/>
          <a:ext cx="3554582" cy="2659013"/>
        </p:xfrm>
        <a:graphic>
          <a:graphicData uri="http://schemas.openxmlformats.org/drawingml/2006/table">
            <a:tbl>
              <a:tblPr bandRow="1"/>
              <a:tblGrid>
                <a:gridCol w="969331">
                  <a:extLst>
                    <a:ext uri="{9D8B030D-6E8A-4147-A177-3AD203B41FA5}">
                      <a16:colId xmlns:a16="http://schemas.microsoft.com/office/drawing/2014/main" val="257739608"/>
                    </a:ext>
                  </a:extLst>
                </a:gridCol>
                <a:gridCol w="922808">
                  <a:extLst>
                    <a:ext uri="{9D8B030D-6E8A-4147-A177-3AD203B41FA5}">
                      <a16:colId xmlns:a16="http://schemas.microsoft.com/office/drawing/2014/main" val="674138580"/>
                    </a:ext>
                  </a:extLst>
                </a:gridCol>
                <a:gridCol w="1662443">
                  <a:extLst>
                    <a:ext uri="{9D8B030D-6E8A-4147-A177-3AD203B41FA5}">
                      <a16:colId xmlns:a16="http://schemas.microsoft.com/office/drawing/2014/main" val="2125680982"/>
                    </a:ext>
                  </a:extLst>
                </a:gridCol>
              </a:tblGrid>
              <a:tr h="22483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округ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550" marR="81550" marT="40775" marB="40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Дальневосточный федеральный округ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391205"/>
                  </a:ext>
                </a:extLst>
              </a:tr>
              <a:tr h="11546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550" marR="81550" marT="40775" marB="40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Бурятия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086972"/>
                  </a:ext>
                </a:extLst>
              </a:tr>
              <a:tr h="1085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Административный центр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550" marR="81550" marT="40775" marB="40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Улан-Удэ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747819"/>
                  </a:ext>
                </a:extLst>
              </a:tr>
              <a:tr h="23532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населения, в т.ч. (40-75), %</a:t>
                      </a:r>
                    </a:p>
                  </a:txBody>
                  <a:tcPr marL="81550" marR="81550" marT="40775" marB="40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971 922  (300 501) 30,9%</a:t>
                      </a:r>
                    </a:p>
                  </a:txBody>
                  <a:tcPr marL="46187" marR="46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887932"/>
                  </a:ext>
                </a:extLst>
              </a:tr>
              <a:tr h="235320">
                <a:tc gridSpan="2"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Ожидаемая продолжительность жизни за 2023 год составила 77,14 лет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550" marR="81550" marT="40775" marB="40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69,54 (мужчины- 62,8; женщины -76,52)</a:t>
                      </a:r>
                    </a:p>
                  </a:txBody>
                  <a:tcPr marL="46187" marR="46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506208"/>
                  </a:ext>
                </a:extLst>
              </a:tr>
              <a:tr h="57379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Наиболее крупные города (тыс. чел.)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550" marR="81550" marT="40775" marB="40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Улан-Удэ – 436,1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Северобайкальск – 24,4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Гусиноозерск – 24,4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Кяхта – 18,0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Закаменск – 11,1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7" marR="4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967909"/>
                  </a:ext>
                </a:extLst>
              </a:tr>
              <a:tr h="54171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Территориально-административное распределение медицинских организаций, оказывающих ПМСП</a:t>
                      </a:r>
                    </a:p>
                  </a:txBody>
                  <a:tcPr marL="81550" marR="81550" marT="40775" marB="40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муниципальных образований =32 медицинских организаций</a:t>
                      </a:r>
                    </a:p>
                  </a:txBody>
                  <a:tcPr marL="46187" marR="46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947638"/>
                  </a:ext>
                </a:extLst>
              </a:tr>
              <a:tr h="17747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территории, тыс. км²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550" marR="81550" marT="40775" marB="40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351,3</a:t>
                      </a:r>
                    </a:p>
                  </a:txBody>
                  <a:tcPr marL="46187" marR="46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506641"/>
                  </a:ext>
                </a:extLst>
              </a:tr>
              <a:tr h="10850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Протяженность, км</a:t>
                      </a:r>
                      <a:endParaRPr lang="ru-RU" sz="7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550" marR="81550" marT="40775" marB="40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север-юг, км</a:t>
                      </a:r>
                      <a:endParaRPr lang="ru-RU" sz="7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7" marR="4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600,00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960609"/>
                  </a:ext>
                </a:extLst>
              </a:tr>
              <a:tr h="108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запад-восток, км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7" marR="4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1 050,00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225417"/>
                  </a:ext>
                </a:extLst>
              </a:tr>
            </a:tbl>
          </a:graphicData>
        </a:graphic>
      </p:graphicFrame>
      <p:pic>
        <p:nvPicPr>
          <p:cNvPr id="258" name="Рисунок 257">
            <a:extLst>
              <a:ext uri="{FF2B5EF4-FFF2-40B4-BE49-F238E27FC236}">
                <a16:creationId xmlns:a16="http://schemas.microsoft.com/office/drawing/2014/main" id="{A9D7C25A-27E7-4C2E-91C9-30C4667D694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6393" y="1622233"/>
            <a:ext cx="2312998" cy="176465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59" name="Таблица 258">
            <a:extLst>
              <a:ext uri="{FF2B5EF4-FFF2-40B4-BE49-F238E27FC236}">
                <a16:creationId xmlns:a16="http://schemas.microsoft.com/office/drawing/2014/main" id="{2359DF56-3724-4557-AEF2-2ADE7A527423}"/>
              </a:ext>
            </a:extLst>
          </p:cNvPr>
          <p:cNvGraphicFramePr>
            <a:graphicFrameLocks noGrp="1"/>
          </p:cNvGraphicFramePr>
          <p:nvPr/>
        </p:nvGraphicFramePr>
        <p:xfrm>
          <a:off x="4123686" y="3868154"/>
          <a:ext cx="3765608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930">
                  <a:extLst>
                    <a:ext uri="{9D8B030D-6E8A-4147-A177-3AD203B41FA5}">
                      <a16:colId xmlns:a16="http://schemas.microsoft.com/office/drawing/2014/main" val="3910816839"/>
                    </a:ext>
                  </a:extLst>
                </a:gridCol>
                <a:gridCol w="992605">
                  <a:extLst>
                    <a:ext uri="{9D8B030D-6E8A-4147-A177-3AD203B41FA5}">
                      <a16:colId xmlns:a16="http://schemas.microsoft.com/office/drawing/2014/main" val="1703680698"/>
                    </a:ext>
                  </a:extLst>
                </a:gridCol>
                <a:gridCol w="947073">
                  <a:extLst>
                    <a:ext uri="{9D8B030D-6E8A-4147-A177-3AD203B41FA5}">
                      <a16:colId xmlns:a16="http://schemas.microsoft.com/office/drawing/2014/main" val="3742479753"/>
                    </a:ext>
                  </a:extLst>
                </a:gridCol>
              </a:tblGrid>
              <a:tr h="312576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КБР </a:t>
                      </a:r>
                    </a:p>
                    <a:p>
                      <a:pPr algn="ctr"/>
                      <a:endParaRPr lang="ru-RU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РБ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345674"/>
                  </a:ext>
                </a:extLst>
              </a:tr>
              <a:tr h="312576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Исследование кала на скрытую кровь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138490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121130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279003"/>
                  </a:ext>
                </a:extLst>
              </a:tr>
              <a:tr h="3125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(«+» тестов), %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2515 (1,8) 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(6,5)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4295 (3,5%)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159937"/>
                  </a:ext>
                </a:extLst>
              </a:tr>
              <a:tr h="312576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Колоноскопий, охват, %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462 (18,4) 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762 (39,4)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2659 (62,0%)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66594"/>
                  </a:ext>
                </a:extLst>
              </a:tr>
              <a:tr h="312576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Впервые выявлено случаев КРР, в т.ч. в рамках ДОГВН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232 (6)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57 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449 (124)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503840"/>
                  </a:ext>
                </a:extLst>
              </a:tr>
              <a:tr h="312576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Частота выявления, на 1000 прошедших скрининг, в рамках ДОГВН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0,04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1,9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1,0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124807"/>
                  </a:ext>
                </a:extLst>
              </a:tr>
            </a:tbl>
          </a:graphicData>
        </a:graphic>
      </p:graphicFrame>
      <p:sp>
        <p:nvSpPr>
          <p:cNvPr id="260" name="TextBox 259">
            <a:extLst>
              <a:ext uri="{FF2B5EF4-FFF2-40B4-BE49-F238E27FC236}">
                <a16:creationId xmlns:a16="http://schemas.microsoft.com/office/drawing/2014/main" id="{C346A2D9-5A83-4FA4-BB99-832593280545}"/>
              </a:ext>
            </a:extLst>
          </p:cNvPr>
          <p:cNvSpPr txBox="1"/>
          <p:nvPr/>
        </p:nvSpPr>
        <p:spPr>
          <a:xfrm>
            <a:off x="9433049" y="6627168"/>
            <a:ext cx="26635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данным формы №131/о за 12 мес. 2023 г.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CCC96-20ED-2398-33E6-378E49D6A039}"/>
              </a:ext>
            </a:extLst>
          </p:cNvPr>
          <p:cNvSpPr txBox="1">
            <a:spLocks/>
          </p:cNvSpPr>
          <p:nvPr/>
        </p:nvSpPr>
        <p:spPr>
          <a:xfrm>
            <a:off x="1261214" y="77387"/>
            <a:ext cx="10561636" cy="530820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accent6"/>
                </a:solidFill>
                <a:latin typeface="+mj-lt"/>
                <a:ea typeface="Source Serif Pro" panose="02040603050405020204" pitchFamily="18" charset="0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Source Serif Pro" panose="02040603050405020204" pitchFamily="18" charset="0"/>
                <a:cs typeface="Arial" panose="020B0604020202020204" pitchFamily="34" charset="0"/>
              </a:rPr>
              <a:t>Сравнительный анализ скрининга КРР в субъектах РФ</a:t>
            </a:r>
          </a:p>
        </p:txBody>
      </p:sp>
    </p:spTree>
    <p:extLst>
      <p:ext uri="{BB962C8B-B14F-4D97-AF65-F5344CB8AC3E}">
        <p14:creationId xmlns:p14="http://schemas.microsoft.com/office/powerpoint/2010/main" val="2790131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56E2F18A-19A4-4D6D-9758-CB7278F87A88}"/>
              </a:ext>
            </a:extLst>
          </p:cNvPr>
          <p:cNvSpPr txBox="1">
            <a:spLocks/>
          </p:cNvSpPr>
          <p:nvPr/>
        </p:nvSpPr>
        <p:spPr>
          <a:xfrm>
            <a:off x="1317708" y="78404"/>
            <a:ext cx="8640098" cy="825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Кабардино-Балкарская Республика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09CC002-DE0F-40A5-A381-2CDC4C2DB687}"/>
              </a:ext>
            </a:extLst>
          </p:cNvPr>
          <p:cNvSpPr/>
          <p:nvPr/>
        </p:nvSpPr>
        <p:spPr>
          <a:xfrm>
            <a:off x="6321644" y="3902990"/>
            <a:ext cx="4747827" cy="2620638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9269AAA-4EE2-49D5-B893-E03515C92C4B}"/>
              </a:ext>
            </a:extLst>
          </p:cNvPr>
          <p:cNvSpPr/>
          <p:nvPr/>
        </p:nvSpPr>
        <p:spPr>
          <a:xfrm>
            <a:off x="1140431" y="3902990"/>
            <a:ext cx="4599058" cy="2620638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CE7E6CC4-922E-459A-A10E-70FC25B27AA2}"/>
              </a:ext>
            </a:extLst>
          </p:cNvPr>
          <p:cNvSpPr/>
          <p:nvPr/>
        </p:nvSpPr>
        <p:spPr>
          <a:xfrm>
            <a:off x="1140432" y="1084319"/>
            <a:ext cx="9909486" cy="2457203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</a:endParaRPr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CF180AF2-B7FD-42DB-BD03-37E7D2CD6C3F}"/>
              </a:ext>
            </a:extLst>
          </p:cNvPr>
          <p:cNvSpPr/>
          <p:nvPr/>
        </p:nvSpPr>
        <p:spPr>
          <a:xfrm>
            <a:off x="1317708" y="835539"/>
            <a:ext cx="913951" cy="440494"/>
          </a:xfrm>
          <a:prstGeom prst="downArrow">
            <a:avLst>
              <a:gd name="adj1" fmla="val 50000"/>
              <a:gd name="adj2" fmla="val 3892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70640AF-6F6D-4D80-9694-E09710C9E535}"/>
              </a:ext>
            </a:extLst>
          </p:cNvPr>
          <p:cNvSpPr txBox="1"/>
          <p:nvPr/>
        </p:nvSpPr>
        <p:spPr>
          <a:xfrm>
            <a:off x="1498270" y="787324"/>
            <a:ext cx="52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</a:t>
            </a:r>
          </a:p>
        </p:txBody>
      </p:sp>
      <p:sp>
        <p:nvSpPr>
          <p:cNvPr id="56" name="Стрелка: вниз 55">
            <a:extLst>
              <a:ext uri="{FF2B5EF4-FFF2-40B4-BE49-F238E27FC236}">
                <a16:creationId xmlns:a16="http://schemas.microsoft.com/office/drawing/2014/main" id="{1310593B-EBD3-4C02-9D77-4287F39B7AD2}"/>
              </a:ext>
            </a:extLst>
          </p:cNvPr>
          <p:cNvSpPr/>
          <p:nvPr/>
        </p:nvSpPr>
        <p:spPr>
          <a:xfrm>
            <a:off x="6216584" y="3650651"/>
            <a:ext cx="913951" cy="440494"/>
          </a:xfrm>
          <a:prstGeom prst="downArrow">
            <a:avLst>
              <a:gd name="adj1" fmla="val 50000"/>
              <a:gd name="adj2" fmla="val 3892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F4F64DB-63A3-499C-9EA0-7C28FEAE40DA}"/>
              </a:ext>
            </a:extLst>
          </p:cNvPr>
          <p:cNvSpPr txBox="1"/>
          <p:nvPr/>
        </p:nvSpPr>
        <p:spPr>
          <a:xfrm>
            <a:off x="6411339" y="3568398"/>
            <a:ext cx="52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3</a:t>
            </a:r>
          </a:p>
        </p:txBody>
      </p:sp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id="{37142E7B-77F8-4BEE-B7F4-47A938B02C72}"/>
              </a:ext>
            </a:extLst>
          </p:cNvPr>
          <p:cNvSpPr/>
          <p:nvPr/>
        </p:nvSpPr>
        <p:spPr>
          <a:xfrm>
            <a:off x="1272746" y="3662097"/>
            <a:ext cx="913951" cy="440494"/>
          </a:xfrm>
          <a:prstGeom prst="downArrow">
            <a:avLst>
              <a:gd name="adj1" fmla="val 50000"/>
              <a:gd name="adj2" fmla="val 3892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CF7696B-5FC0-4C1C-8867-4FD6C12B2714}"/>
              </a:ext>
            </a:extLst>
          </p:cNvPr>
          <p:cNvSpPr txBox="1"/>
          <p:nvPr/>
        </p:nvSpPr>
        <p:spPr>
          <a:xfrm>
            <a:off x="1477225" y="3560447"/>
            <a:ext cx="529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4CFE52C-94B4-49F5-9785-7B5361756087}"/>
              </a:ext>
            </a:extLst>
          </p:cNvPr>
          <p:cNvSpPr/>
          <p:nvPr/>
        </p:nvSpPr>
        <p:spPr>
          <a:xfrm>
            <a:off x="1970184" y="769818"/>
            <a:ext cx="2318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err="1">
                <a:latin typeface="Calibri Light"/>
              </a:rPr>
              <a:t>Колоректальный</a:t>
            </a:r>
            <a:r>
              <a:rPr lang="ru-RU" sz="1600" b="1" dirty="0">
                <a:latin typeface="Calibri Light"/>
              </a:rPr>
              <a:t> рак</a:t>
            </a:r>
            <a:endParaRPr lang="ru-RU" sz="1600" dirty="0">
              <a:latin typeface="Calibri Light"/>
            </a:endParaRPr>
          </a:p>
        </p:txBody>
      </p:sp>
      <p:graphicFrame>
        <p:nvGraphicFramePr>
          <p:cNvPr id="61" name="Таблица 60">
            <a:extLst>
              <a:ext uri="{FF2B5EF4-FFF2-40B4-BE49-F238E27FC236}">
                <a16:creationId xmlns:a16="http://schemas.microsoft.com/office/drawing/2014/main" id="{C3738704-2188-4A51-808F-A2178CC05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15878"/>
              </p:ext>
            </p:extLst>
          </p:nvPr>
        </p:nvGraphicFramePr>
        <p:xfrm>
          <a:off x="1287258" y="1159226"/>
          <a:ext cx="9929041" cy="2134745"/>
        </p:xfrm>
        <a:graphic>
          <a:graphicData uri="http://schemas.openxmlformats.org/drawingml/2006/table">
            <a:tbl>
              <a:tblPr firstRow="1" bandRow="1"/>
              <a:tblGrid>
                <a:gridCol w="4731323">
                  <a:extLst>
                    <a:ext uri="{9D8B030D-6E8A-4147-A177-3AD203B41FA5}">
                      <a16:colId xmlns:a16="http://schemas.microsoft.com/office/drawing/2014/main" val="391176843"/>
                    </a:ext>
                  </a:extLst>
                </a:gridCol>
                <a:gridCol w="5197718">
                  <a:extLst>
                    <a:ext uri="{9D8B030D-6E8A-4147-A177-3AD203B41FA5}">
                      <a16:colId xmlns:a16="http://schemas.microsoft.com/office/drawing/2014/main" val="1954395553"/>
                    </a:ext>
                  </a:extLst>
                </a:gridCol>
              </a:tblGrid>
              <a:tr h="45755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Анкетирование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Исследование кала на скрытую кровь (КСК)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53949"/>
                  </a:ext>
                </a:extLst>
              </a:tr>
              <a:tr h="304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4120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лиц, с отягощенной наследственностью по ЗНО  колоректальной области – 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</a:t>
                      </a: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634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человек),</a:t>
                      </a:r>
                    </a:p>
                    <a:p>
                      <a:pPr marL="697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(РФ -0,7%)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патологических отклонений 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E5C2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4,1% 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(4483 чел.) (ЦП – 4%)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678009"/>
                  </a:ext>
                </a:extLst>
              </a:tr>
              <a:tr h="6100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Эндоскопические исследования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Охват колоноскопией</a:t>
                      </a:r>
                      <a:endParaRPr lang="ru-RU" sz="10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Частота выявления КРР, на 1000 прошедших ПМО и ДОГВН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849409"/>
                  </a:ext>
                </a:extLst>
              </a:tr>
              <a:tr h="42704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Доля КРР от числа проведенных колоноскопий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690919"/>
                  </a:ext>
                </a:extLst>
              </a:tr>
            </a:tbl>
          </a:graphicData>
        </a:graphic>
      </p:graphicFrame>
      <p:grpSp>
        <p:nvGrpSpPr>
          <p:cNvPr id="62" name="Group 21">
            <a:extLst>
              <a:ext uri="{FF2B5EF4-FFF2-40B4-BE49-F238E27FC236}">
                <a16:creationId xmlns:a16="http://schemas.microsoft.com/office/drawing/2014/main" id="{71A371EE-50E5-4D92-B4CD-21474679C4C5}"/>
              </a:ext>
            </a:extLst>
          </p:cNvPr>
          <p:cNvGrpSpPr/>
          <p:nvPr/>
        </p:nvGrpSpPr>
        <p:grpSpPr>
          <a:xfrm>
            <a:off x="1620250" y="2660205"/>
            <a:ext cx="3926307" cy="230607"/>
            <a:chOff x="4370364" y="1697116"/>
            <a:chExt cx="5280369" cy="302400"/>
          </a:xfrm>
        </p:grpSpPr>
        <p:sp>
          <p:nvSpPr>
            <p:cNvPr id="63" name="圆角矩形 17">
              <a:extLst>
                <a:ext uri="{FF2B5EF4-FFF2-40B4-BE49-F238E27FC236}">
                  <a16:creationId xmlns:a16="http://schemas.microsoft.com/office/drawing/2014/main" id="{D78F026D-750F-40C7-8EA3-C2EE0BB079D9}"/>
                </a:ext>
              </a:extLst>
            </p:cNvPr>
            <p:cNvSpPr/>
            <p:nvPr/>
          </p:nvSpPr>
          <p:spPr>
            <a:xfrm>
              <a:off x="4370364" y="1697116"/>
              <a:ext cx="5280369" cy="302400"/>
            </a:xfrm>
            <a:prstGeom prst="round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lIns="91430" tIns="45715" rIns="91430" bIns="45715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4" name="圆角矩形 18">
              <a:extLst>
                <a:ext uri="{FF2B5EF4-FFF2-40B4-BE49-F238E27FC236}">
                  <a16:creationId xmlns:a16="http://schemas.microsoft.com/office/drawing/2014/main" id="{72215642-06A2-4604-9810-F33C76EA7EE9}"/>
                </a:ext>
              </a:extLst>
            </p:cNvPr>
            <p:cNvSpPr/>
            <p:nvPr/>
          </p:nvSpPr>
          <p:spPr>
            <a:xfrm>
              <a:off x="4412305" y="1733864"/>
              <a:ext cx="4030255" cy="237092"/>
            </a:xfrm>
            <a:prstGeom prst="round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0" tIns="45715" rIns="91430" bIns="45715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微软雅黑" pitchFamily="34" charset="-122"/>
                  <a:cs typeface="Arial" panose="020B0604020202020204" pitchFamily="34" charset="0"/>
                </a:rPr>
                <a:t>72,5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微软雅黑" pitchFamily="34" charset="-122"/>
                  <a:cs typeface="Arial" panose="020B0604020202020204" pitchFamily="34" charset="0"/>
                </a:rPr>
                <a:t>%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5" name="Rectangle 73">
            <a:extLst>
              <a:ext uri="{FF2B5EF4-FFF2-40B4-BE49-F238E27FC236}">
                <a16:creationId xmlns:a16="http://schemas.microsoft.com/office/drawing/2014/main" id="{9E326980-3D78-4256-B689-750A9A2D066C}"/>
              </a:ext>
            </a:extLst>
          </p:cNvPr>
          <p:cNvSpPr/>
          <p:nvPr/>
        </p:nvSpPr>
        <p:spPr>
          <a:xfrm>
            <a:off x="4549417" y="2640314"/>
            <a:ext cx="100842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00" dirty="0">
                <a:solidFill>
                  <a:srgbClr val="0C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3251/4483</a:t>
            </a:r>
            <a:endParaRPr lang="en-US" sz="1000" dirty="0">
              <a:solidFill>
                <a:srgbClr val="0C0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66" name="Диаграмма 65">
            <a:extLst>
              <a:ext uri="{FF2B5EF4-FFF2-40B4-BE49-F238E27FC236}">
                <a16:creationId xmlns:a16="http://schemas.microsoft.com/office/drawing/2014/main" id="{B28CEC5D-AF79-4493-8189-FB947A38A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611586"/>
              </p:ext>
            </p:extLst>
          </p:nvPr>
        </p:nvGraphicFramePr>
        <p:xfrm>
          <a:off x="6680011" y="2610824"/>
          <a:ext cx="3648804" cy="90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2574754-D40F-4972-A084-655AC291923A}"/>
              </a:ext>
            </a:extLst>
          </p:cNvPr>
          <p:cNvSpPr/>
          <p:nvPr/>
        </p:nvSpPr>
        <p:spPr>
          <a:xfrm>
            <a:off x="1893796" y="3605128"/>
            <a:ext cx="1609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latin typeface="Calibri Light"/>
              </a:rPr>
              <a:t>Рак шейки матки</a:t>
            </a:r>
          </a:p>
        </p:txBody>
      </p:sp>
      <p:graphicFrame>
        <p:nvGraphicFramePr>
          <p:cNvPr id="68" name="Таблица 67">
            <a:extLst>
              <a:ext uri="{FF2B5EF4-FFF2-40B4-BE49-F238E27FC236}">
                <a16:creationId xmlns:a16="http://schemas.microsoft.com/office/drawing/2014/main" id="{2A460ECF-69A0-46EE-842A-32AD7AD0E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1173"/>
              </p:ext>
            </p:extLst>
          </p:nvPr>
        </p:nvGraphicFramePr>
        <p:xfrm>
          <a:off x="1140430" y="4003532"/>
          <a:ext cx="10107791" cy="1577340"/>
        </p:xfrm>
        <a:graphic>
          <a:graphicData uri="http://schemas.openxmlformats.org/drawingml/2006/table">
            <a:tbl>
              <a:tblPr firstRow="1" bandRow="1"/>
              <a:tblGrid>
                <a:gridCol w="4835835">
                  <a:extLst>
                    <a:ext uri="{9D8B030D-6E8A-4147-A177-3AD203B41FA5}">
                      <a16:colId xmlns:a16="http://schemas.microsoft.com/office/drawing/2014/main" val="1695615837"/>
                    </a:ext>
                  </a:extLst>
                </a:gridCol>
                <a:gridCol w="5271956">
                  <a:extLst>
                    <a:ext uri="{9D8B030D-6E8A-4147-A177-3AD203B41FA5}">
                      <a16:colId xmlns:a16="http://schemas.microsoft.com/office/drawing/2014/main" val="307987178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Цитологическое исследование мазка с шейки матки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патологических отклонений  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E5C2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8,3%  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(РФ – 4,1%)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Маммография в двух проекциях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патологических отклонений 7,2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(РФ – 6,7%)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83641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630312"/>
                  </a:ext>
                </a:extLst>
              </a:tr>
            </a:tbl>
          </a:graphicData>
        </a:graphic>
      </p:graphicFrame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C412377C-5302-45E0-9EDA-40C700CCFF10}"/>
              </a:ext>
            </a:extLst>
          </p:cNvPr>
          <p:cNvSpPr/>
          <p:nvPr/>
        </p:nvSpPr>
        <p:spPr>
          <a:xfrm>
            <a:off x="6847077" y="3596100"/>
            <a:ext cx="2064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latin typeface="Calibri Light"/>
              </a:rPr>
              <a:t>Рак молочной железы</a:t>
            </a:r>
          </a:p>
        </p:txBody>
      </p:sp>
      <p:graphicFrame>
        <p:nvGraphicFramePr>
          <p:cNvPr id="70" name="Диаграмма 69">
            <a:extLst>
              <a:ext uri="{FF2B5EF4-FFF2-40B4-BE49-F238E27FC236}">
                <a16:creationId xmlns:a16="http://schemas.microsoft.com/office/drawing/2014/main" id="{D340F961-261F-4DC1-9616-6703DC1852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354708"/>
              </p:ext>
            </p:extLst>
          </p:nvPr>
        </p:nvGraphicFramePr>
        <p:xfrm>
          <a:off x="7132935" y="4942847"/>
          <a:ext cx="3253356" cy="90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E0CD486A-8910-465B-8BA6-D0E281098CEC}"/>
              </a:ext>
            </a:extLst>
          </p:cNvPr>
          <p:cNvSpPr txBox="1"/>
          <p:nvPr/>
        </p:nvSpPr>
        <p:spPr>
          <a:xfrm>
            <a:off x="6606133" y="4623752"/>
            <a:ext cx="435269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Частота выявления РМЖ, на 1000 прошедших ПМО и ДОГВН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51BE890-5DB3-46AA-A7CC-AE857045B286}"/>
              </a:ext>
            </a:extLst>
          </p:cNvPr>
          <p:cNvSpPr txBox="1"/>
          <p:nvPr/>
        </p:nvSpPr>
        <p:spPr>
          <a:xfrm>
            <a:off x="1362499" y="4635542"/>
            <a:ext cx="435269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Частота выявления РШМ, на 1000 прошедших ПМО и ДОГВН</a:t>
            </a:r>
          </a:p>
        </p:txBody>
      </p:sp>
      <p:graphicFrame>
        <p:nvGraphicFramePr>
          <p:cNvPr id="73" name="Диаграмма 72">
            <a:extLst>
              <a:ext uri="{FF2B5EF4-FFF2-40B4-BE49-F238E27FC236}">
                <a16:creationId xmlns:a16="http://schemas.microsoft.com/office/drawing/2014/main" id="{C8CC9723-C4E4-410F-84D1-93E6455BF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084151"/>
              </p:ext>
            </p:extLst>
          </p:nvPr>
        </p:nvGraphicFramePr>
        <p:xfrm>
          <a:off x="1706522" y="4940352"/>
          <a:ext cx="3317169" cy="90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1A641EE5-11A1-4EF6-8B58-91BD45E0EF63}"/>
              </a:ext>
            </a:extLst>
          </p:cNvPr>
          <p:cNvSpPr/>
          <p:nvPr/>
        </p:nvSpPr>
        <p:spPr>
          <a:xfrm>
            <a:off x="9702216" y="6654520"/>
            <a:ext cx="24897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97855">
              <a:defRPr/>
            </a:pPr>
            <a:r>
              <a:rPr lang="ru-RU" sz="1000" kern="0" dirty="0">
                <a:solidFill>
                  <a:srgbClr val="5E1B7F"/>
                </a:solidFill>
                <a:cs typeface="Arial" panose="020B0604020202020204" pitchFamily="34" charset="0"/>
              </a:rPr>
              <a:t>по данным 131/о формы на 01.01.2026</a:t>
            </a:r>
          </a:p>
        </p:txBody>
      </p:sp>
      <p:sp>
        <p:nvSpPr>
          <p:cNvPr id="75" name="Стрелка: вверх 74">
            <a:extLst>
              <a:ext uri="{FF2B5EF4-FFF2-40B4-BE49-F238E27FC236}">
                <a16:creationId xmlns:a16="http://schemas.microsoft.com/office/drawing/2014/main" id="{647AD017-AF75-4840-BCD8-E8079DFFE9F2}"/>
              </a:ext>
            </a:extLst>
          </p:cNvPr>
          <p:cNvSpPr/>
          <p:nvPr/>
        </p:nvSpPr>
        <p:spPr>
          <a:xfrm>
            <a:off x="8560881" y="2768851"/>
            <a:ext cx="269354" cy="305625"/>
          </a:xfrm>
          <a:prstGeom prst="upArrow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B31F1F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6" name="Group 21">
            <a:extLst>
              <a:ext uri="{FF2B5EF4-FFF2-40B4-BE49-F238E27FC236}">
                <a16:creationId xmlns:a16="http://schemas.microsoft.com/office/drawing/2014/main" id="{31E438E5-2EA5-478A-A895-F08E5A8F39A0}"/>
              </a:ext>
            </a:extLst>
          </p:cNvPr>
          <p:cNvGrpSpPr/>
          <p:nvPr/>
        </p:nvGrpSpPr>
        <p:grpSpPr>
          <a:xfrm>
            <a:off x="1620250" y="3145921"/>
            <a:ext cx="3926307" cy="230607"/>
            <a:chOff x="4370364" y="1697116"/>
            <a:chExt cx="5280369" cy="302400"/>
          </a:xfrm>
        </p:grpSpPr>
        <p:sp>
          <p:nvSpPr>
            <p:cNvPr id="77" name="圆角矩形 17">
              <a:extLst>
                <a:ext uri="{FF2B5EF4-FFF2-40B4-BE49-F238E27FC236}">
                  <a16:creationId xmlns:a16="http://schemas.microsoft.com/office/drawing/2014/main" id="{AEBD1F90-B3A4-4649-92CE-36F2BBC60A8B}"/>
                </a:ext>
              </a:extLst>
            </p:cNvPr>
            <p:cNvSpPr/>
            <p:nvPr/>
          </p:nvSpPr>
          <p:spPr>
            <a:xfrm>
              <a:off x="4370364" y="1697116"/>
              <a:ext cx="5280369" cy="302400"/>
            </a:xfrm>
            <a:prstGeom prst="round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lIns="91430" tIns="45715" rIns="91430" bIns="45715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圆角矩形 18">
              <a:extLst>
                <a:ext uri="{FF2B5EF4-FFF2-40B4-BE49-F238E27FC236}">
                  <a16:creationId xmlns:a16="http://schemas.microsoft.com/office/drawing/2014/main" id="{433DC5E5-A7F2-40F9-B8A0-3253BD53F983}"/>
                </a:ext>
              </a:extLst>
            </p:cNvPr>
            <p:cNvSpPr/>
            <p:nvPr/>
          </p:nvSpPr>
          <p:spPr>
            <a:xfrm>
              <a:off x="4412305" y="1733864"/>
              <a:ext cx="1352991" cy="206006"/>
            </a:xfrm>
            <a:prstGeom prst="round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0" tIns="45715" rIns="91430" bIns="45715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微软雅黑" pitchFamily="34" charset="-122"/>
                  <a:cs typeface="Arial" panose="020B0604020202020204" pitchFamily="34" charset="0"/>
                </a:rPr>
                <a:t>4,3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微软雅黑" pitchFamily="34" charset="-122"/>
                  <a:cs typeface="Arial" panose="020B0604020202020204" pitchFamily="34" charset="0"/>
                </a:rPr>
                <a:t>%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9" name="Стрелка: вверх 78">
            <a:extLst>
              <a:ext uri="{FF2B5EF4-FFF2-40B4-BE49-F238E27FC236}">
                <a16:creationId xmlns:a16="http://schemas.microsoft.com/office/drawing/2014/main" id="{3ED77EAD-0607-46E3-A11B-4CE2821E9106}"/>
              </a:ext>
            </a:extLst>
          </p:cNvPr>
          <p:cNvSpPr/>
          <p:nvPr/>
        </p:nvSpPr>
        <p:spPr>
          <a:xfrm rot="10800000">
            <a:off x="8791236" y="5110957"/>
            <a:ext cx="269354" cy="305625"/>
          </a:xfrm>
          <a:prstGeom prst="upArrow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B31F1F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Стрелка: вверх 79">
            <a:extLst>
              <a:ext uri="{FF2B5EF4-FFF2-40B4-BE49-F238E27FC236}">
                <a16:creationId xmlns:a16="http://schemas.microsoft.com/office/drawing/2014/main" id="{1832BE00-D682-4C9F-9E7A-99218423E8AA}"/>
              </a:ext>
            </a:extLst>
          </p:cNvPr>
          <p:cNvSpPr/>
          <p:nvPr/>
        </p:nvSpPr>
        <p:spPr>
          <a:xfrm>
            <a:off x="3365106" y="5092711"/>
            <a:ext cx="269354" cy="305625"/>
          </a:xfrm>
          <a:prstGeom prst="upArrow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B31F1F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269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68C5F-524B-A57E-27C6-A248DD071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A93531-B4A7-36BB-C362-8E7CDABA8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04" y="5677022"/>
            <a:ext cx="8692896" cy="362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1AA418-03AC-44C5-BEC1-DAB2FC57E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30" y="1116623"/>
            <a:ext cx="8390312" cy="456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1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2658C5B0-B56D-43F6-8F3A-2BEB04720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29621"/>
              </p:ext>
            </p:extLst>
          </p:nvPr>
        </p:nvGraphicFramePr>
        <p:xfrm>
          <a:off x="367144" y="1196336"/>
          <a:ext cx="11405755" cy="289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776DBF49-C447-4B5C-93C4-465D74AFA2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995635"/>
              </p:ext>
            </p:extLst>
          </p:nvPr>
        </p:nvGraphicFramePr>
        <p:xfrm>
          <a:off x="419100" y="3694347"/>
          <a:ext cx="11353800" cy="2333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7EED1A9-9FDB-432A-B4CC-97AEFB0AF92A}"/>
              </a:ext>
            </a:extLst>
          </p:cNvPr>
          <p:cNvSpPr/>
          <p:nvPr/>
        </p:nvSpPr>
        <p:spPr>
          <a:xfrm>
            <a:off x="838200" y="3829656"/>
            <a:ext cx="10148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C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Частота выявления ЗНО впервые, на 1000 обследованных, РФ – 1,33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8DF7C50-DC78-4FC4-A979-7FCD32CF08C1}"/>
              </a:ext>
            </a:extLst>
          </p:cNvPr>
          <p:cNvSpPr/>
          <p:nvPr/>
        </p:nvSpPr>
        <p:spPr>
          <a:xfrm>
            <a:off x="838200" y="807258"/>
            <a:ext cx="10148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C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Охват ПМО и ДОГВН за 2025 год, РФ – 90,4%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56ABDC6-3273-41DE-B7E1-8732BE120410}"/>
              </a:ext>
            </a:extLst>
          </p:cNvPr>
          <p:cNvSpPr/>
          <p:nvPr/>
        </p:nvSpPr>
        <p:spPr>
          <a:xfrm>
            <a:off x="184038" y="5879292"/>
            <a:ext cx="11456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+mj-lt"/>
              </a:rPr>
              <a:t>Доля ЗНО, выявленных впервые на 0-2 стадиях, %, РФ – 71,5</a:t>
            </a:r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2D6CEF0D-A49F-4A23-9490-66D9BE77A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76981"/>
            <a:ext cx="10715625" cy="82591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Основные показатели выявления ЗНО в рамках ПМО и ДОГВН*</a:t>
            </a:r>
          </a:p>
        </p:txBody>
      </p:sp>
      <p:graphicFrame>
        <p:nvGraphicFramePr>
          <p:cNvPr id="43" name="Таблица 42">
            <a:extLst>
              <a:ext uri="{FF2B5EF4-FFF2-40B4-BE49-F238E27FC236}">
                <a16:creationId xmlns:a16="http://schemas.microsoft.com/office/drawing/2014/main" id="{F9B4FE03-8F12-4AA1-B8CD-741EBDC56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371121"/>
              </p:ext>
            </p:extLst>
          </p:nvPr>
        </p:nvGraphicFramePr>
        <p:xfrm>
          <a:off x="591406" y="6224205"/>
          <a:ext cx="1079817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18">
                  <a:extLst>
                    <a:ext uri="{9D8B030D-6E8A-4147-A177-3AD203B41FA5}">
                      <a16:colId xmlns:a16="http://schemas.microsoft.com/office/drawing/2014/main" val="659048451"/>
                    </a:ext>
                  </a:extLst>
                </a:gridCol>
                <a:gridCol w="1079818">
                  <a:extLst>
                    <a:ext uri="{9D8B030D-6E8A-4147-A177-3AD203B41FA5}">
                      <a16:colId xmlns:a16="http://schemas.microsoft.com/office/drawing/2014/main" val="2586274758"/>
                    </a:ext>
                  </a:extLst>
                </a:gridCol>
                <a:gridCol w="1079818">
                  <a:extLst>
                    <a:ext uri="{9D8B030D-6E8A-4147-A177-3AD203B41FA5}">
                      <a16:colId xmlns:a16="http://schemas.microsoft.com/office/drawing/2014/main" val="3329504534"/>
                    </a:ext>
                  </a:extLst>
                </a:gridCol>
                <a:gridCol w="1079818">
                  <a:extLst>
                    <a:ext uri="{9D8B030D-6E8A-4147-A177-3AD203B41FA5}">
                      <a16:colId xmlns:a16="http://schemas.microsoft.com/office/drawing/2014/main" val="181241497"/>
                    </a:ext>
                  </a:extLst>
                </a:gridCol>
                <a:gridCol w="1079818">
                  <a:extLst>
                    <a:ext uri="{9D8B030D-6E8A-4147-A177-3AD203B41FA5}">
                      <a16:colId xmlns:a16="http://schemas.microsoft.com/office/drawing/2014/main" val="214473113"/>
                    </a:ext>
                  </a:extLst>
                </a:gridCol>
                <a:gridCol w="1079818">
                  <a:extLst>
                    <a:ext uri="{9D8B030D-6E8A-4147-A177-3AD203B41FA5}">
                      <a16:colId xmlns:a16="http://schemas.microsoft.com/office/drawing/2014/main" val="37854830"/>
                    </a:ext>
                  </a:extLst>
                </a:gridCol>
                <a:gridCol w="1204593">
                  <a:extLst>
                    <a:ext uri="{9D8B030D-6E8A-4147-A177-3AD203B41FA5}">
                      <a16:colId xmlns:a16="http://schemas.microsoft.com/office/drawing/2014/main" val="55263061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777361072"/>
                    </a:ext>
                  </a:extLst>
                </a:gridCol>
                <a:gridCol w="1357067">
                  <a:extLst>
                    <a:ext uri="{9D8B030D-6E8A-4147-A177-3AD203B41FA5}">
                      <a16:colId xmlns:a16="http://schemas.microsoft.com/office/drawing/2014/main" val="471619590"/>
                    </a:ext>
                  </a:extLst>
                </a:gridCol>
                <a:gridCol w="633661">
                  <a:extLst>
                    <a:ext uri="{9D8B030D-6E8A-4147-A177-3AD203B41FA5}">
                      <a16:colId xmlns:a16="http://schemas.microsoft.com/office/drawing/2014/main" val="2451191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68,6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43,1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46,2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49,2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69,6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71,6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48,3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46,4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87,6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67,6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13613"/>
                  </a:ext>
                </a:extLst>
              </a:tr>
            </a:tbl>
          </a:graphicData>
        </a:graphic>
      </p:graphicFrame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13C38156-E88A-499F-96A9-0617793D4492}"/>
              </a:ext>
            </a:extLst>
          </p:cNvPr>
          <p:cNvSpPr/>
          <p:nvPr/>
        </p:nvSpPr>
        <p:spPr>
          <a:xfrm>
            <a:off x="9702216" y="6654520"/>
            <a:ext cx="24897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97855">
              <a:defRPr/>
            </a:pPr>
            <a:r>
              <a:rPr lang="ru-RU" sz="1000" kern="0" dirty="0">
                <a:latin typeface="Arial" panose="020B0604020202020204" pitchFamily="34" charset="0"/>
                <a:cs typeface="Arial" panose="020B0604020202020204" pitchFamily="34" charset="0"/>
              </a:rPr>
              <a:t>по данным 131/о формы на 01.01.2026</a:t>
            </a:r>
          </a:p>
        </p:txBody>
      </p:sp>
    </p:spTree>
    <p:extLst>
      <p:ext uri="{BB962C8B-B14F-4D97-AF65-F5344CB8AC3E}">
        <p14:creationId xmlns:p14="http://schemas.microsoft.com/office/powerpoint/2010/main" val="137978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13C38156-E88A-499F-96A9-0617793D4492}"/>
              </a:ext>
            </a:extLst>
          </p:cNvPr>
          <p:cNvSpPr/>
          <p:nvPr/>
        </p:nvSpPr>
        <p:spPr>
          <a:xfrm>
            <a:off x="9702216" y="6654520"/>
            <a:ext cx="24897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97855">
              <a:defRPr/>
            </a:pPr>
            <a:r>
              <a:rPr lang="ru-RU" sz="1000" kern="0" dirty="0">
                <a:latin typeface="Arial" panose="020B0604020202020204" pitchFamily="34" charset="0"/>
                <a:cs typeface="Arial" panose="020B0604020202020204" pitchFamily="34" charset="0"/>
              </a:rPr>
              <a:t>по данным 131/о формы на 01.01.2026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5588847-E9A0-4EC5-A391-7533B4FE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4" y="169032"/>
            <a:ext cx="10258425" cy="82591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Частота выявления ЗНО основных локализаций в рамках ПМО и ДОГВН*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93E6A480-1D4D-4154-BF35-877AF204FF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807321"/>
              </p:ext>
            </p:extLst>
          </p:nvPr>
        </p:nvGraphicFramePr>
        <p:xfrm>
          <a:off x="0" y="1114024"/>
          <a:ext cx="12192000" cy="2537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3CFF2E-5A08-4912-8FC0-80212C0ECB98}"/>
              </a:ext>
            </a:extLst>
          </p:cNvPr>
          <p:cNvSpPr/>
          <p:nvPr/>
        </p:nvSpPr>
        <p:spPr>
          <a:xfrm>
            <a:off x="3138055" y="1101880"/>
            <a:ext cx="571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+mj-lt"/>
                <a:cs typeface="Calibri Light" panose="020F0302020204030204" pitchFamily="34" charset="0"/>
              </a:rPr>
              <a:t>Колоректальный</a:t>
            </a:r>
            <a:r>
              <a:rPr lang="ru-RU" sz="1600" b="1" dirty="0">
                <a:latin typeface="+mj-lt"/>
                <a:cs typeface="Calibri Light" panose="020F0302020204030204" pitchFamily="34" charset="0"/>
              </a:rPr>
              <a:t> рак (КРР), РФ – 0,17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EFD76B7-CE31-4BCD-B4A9-1DD692CE7D5B}"/>
              </a:ext>
            </a:extLst>
          </p:cNvPr>
          <p:cNvSpPr/>
          <p:nvPr/>
        </p:nvSpPr>
        <p:spPr>
          <a:xfrm>
            <a:off x="6096000" y="3834953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+mj-lt"/>
                <a:cs typeface="Calibri Light" panose="020F0302020204030204" pitchFamily="34" charset="0"/>
              </a:rPr>
              <a:t>Рак молочной железы (РМЖ), РФ-0,52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F83E7AED-90B0-493B-BD1A-8DADB58C87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676121"/>
              </p:ext>
            </p:extLst>
          </p:nvPr>
        </p:nvGraphicFramePr>
        <p:xfrm>
          <a:off x="0" y="4126738"/>
          <a:ext cx="6096000" cy="246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5FF62C0-A3F7-4335-9646-5F463871AC9F}"/>
              </a:ext>
            </a:extLst>
          </p:cNvPr>
          <p:cNvSpPr/>
          <p:nvPr/>
        </p:nvSpPr>
        <p:spPr>
          <a:xfrm>
            <a:off x="274667" y="3865128"/>
            <a:ext cx="60101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+mj-lt"/>
                <a:cs typeface="Calibri Light" panose="020F0302020204030204" pitchFamily="34" charset="0"/>
              </a:rPr>
              <a:t>Рак шейки матки (РШМ</a:t>
            </a:r>
            <a:r>
              <a:rPr lang="ru-RU" sz="1600" dirty="0">
                <a:latin typeface="+mj-lt"/>
                <a:cs typeface="Calibri Light" panose="020F0302020204030204" pitchFamily="34" charset="0"/>
              </a:rPr>
              <a:t>), </a:t>
            </a:r>
            <a:r>
              <a:rPr lang="ru-RU" sz="1600" b="1" dirty="0">
                <a:latin typeface="+mj-lt"/>
                <a:cs typeface="Calibri Light" panose="020F0302020204030204" pitchFamily="34" charset="0"/>
              </a:rPr>
              <a:t>РФ – 0,09</a:t>
            </a:r>
          </a:p>
          <a:p>
            <a:pPr algn="ctr"/>
            <a:endParaRPr lang="ru-RU" sz="1400" dirty="0">
              <a:solidFill>
                <a:srgbClr val="0C0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23413BD3-4D48-42D1-8BC2-C9AEEE95D4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674086"/>
              </p:ext>
            </p:extLst>
          </p:nvPr>
        </p:nvGraphicFramePr>
        <p:xfrm>
          <a:off x="5943600" y="4158723"/>
          <a:ext cx="6096000" cy="246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817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5C5F9-9911-4F1B-5F03-5E175D8F8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19F91EE-3243-A08C-13A4-1B434AC9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00" y="245917"/>
            <a:ext cx="9360000" cy="57000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Структура смертности от ЗНО в РФ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DB63DA-1AA7-F041-4B6F-D4B8CFD72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35" y="1400697"/>
            <a:ext cx="11525020" cy="522138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1090F3-EAD7-363E-CE85-EE3FC0608270}"/>
              </a:ext>
            </a:extLst>
          </p:cNvPr>
          <p:cNvSpPr/>
          <p:nvPr/>
        </p:nvSpPr>
        <p:spPr>
          <a:xfrm>
            <a:off x="6074980" y="4960178"/>
            <a:ext cx="5564697" cy="343985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79C86A1-7D9D-D185-C823-A9699CBBBD63}"/>
              </a:ext>
            </a:extLst>
          </p:cNvPr>
          <p:cNvSpPr/>
          <p:nvPr/>
        </p:nvSpPr>
        <p:spPr>
          <a:xfrm>
            <a:off x="6055545" y="3741713"/>
            <a:ext cx="5564697" cy="66503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FED833-7FD9-3BE8-604E-07B4FA5DC52C}"/>
              </a:ext>
            </a:extLst>
          </p:cNvPr>
          <p:cNvSpPr/>
          <p:nvPr/>
        </p:nvSpPr>
        <p:spPr>
          <a:xfrm>
            <a:off x="441242" y="2095220"/>
            <a:ext cx="5456321" cy="59556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 descr="Предупреждение">
            <a:extLst>
              <a:ext uri="{FF2B5EF4-FFF2-40B4-BE49-F238E27FC236}">
                <a16:creationId xmlns:a16="http://schemas.microsoft.com/office/drawing/2014/main" id="{8E338BBD-511E-7287-3F75-160DF114B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9587" y="3626417"/>
            <a:ext cx="1293941" cy="11662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6E2D09-7EF5-4A60-41B5-82C8FA60E567}"/>
              </a:ext>
            </a:extLst>
          </p:cNvPr>
          <p:cNvSpPr txBox="1"/>
          <p:nvPr/>
        </p:nvSpPr>
        <p:spPr>
          <a:xfrm>
            <a:off x="4174104" y="3913705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27,0%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CF5DE5-E369-D6B8-C338-EA2E615E7E34}"/>
              </a:ext>
            </a:extLst>
          </p:cNvPr>
          <p:cNvSpPr txBox="1"/>
          <p:nvPr/>
        </p:nvSpPr>
        <p:spPr>
          <a:xfrm>
            <a:off x="872045" y="6639667"/>
            <a:ext cx="10824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97855">
              <a:defRPr/>
            </a:pPr>
            <a:r>
              <a:rPr lang="ru-RU" sz="1000" kern="0" dirty="0">
                <a:cs typeface="Arial" panose="020B0604020202020204" pitchFamily="34" charset="0"/>
              </a:rPr>
              <a:t>А.Д. </a:t>
            </a:r>
            <a:r>
              <a:rPr lang="ru-RU" sz="1000" kern="0" dirty="0" err="1">
                <a:cs typeface="Arial" panose="020B0604020202020204" pitchFamily="34" charset="0"/>
              </a:rPr>
              <a:t>Каприн</a:t>
            </a:r>
            <a:r>
              <a:rPr lang="ru-RU" sz="1000" kern="0" dirty="0">
                <a:cs typeface="Arial" panose="020B0604020202020204" pitchFamily="34" charset="0"/>
              </a:rPr>
              <a:t>, Генеральный директор НМИЦ радиологии Минздрава России, главный онколог Минздрава России, академик РАН, академик РАО. </a:t>
            </a:r>
            <a:r>
              <a:rPr lang="ru-RU" sz="1000" kern="0" dirty="0" err="1">
                <a:cs typeface="Arial" panose="020B0604020202020204" pitchFamily="34" charset="0"/>
              </a:rPr>
              <a:t>Оперштаб</a:t>
            </a:r>
            <a:r>
              <a:rPr lang="ru-RU" sz="1000" kern="0" dirty="0">
                <a:cs typeface="Arial" panose="020B0604020202020204" pitchFamily="34" charset="0"/>
              </a:rPr>
              <a:t> от 20.03.2025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0C91AC-ACB8-1326-9CCB-44683D30FA7A}"/>
              </a:ext>
            </a:extLst>
          </p:cNvPr>
          <p:cNvSpPr/>
          <p:nvPr/>
        </p:nvSpPr>
        <p:spPr>
          <a:xfrm>
            <a:off x="441241" y="3569720"/>
            <a:ext cx="5456321" cy="343986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57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1C9F35D-0EF5-45F2-9A48-44F788E1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99" y="207103"/>
            <a:ext cx="8640098" cy="82591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Алтайский край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845A3D4-6967-4F59-A07F-D0F081A0B59D}"/>
              </a:ext>
            </a:extLst>
          </p:cNvPr>
          <p:cNvSpPr/>
          <p:nvPr/>
        </p:nvSpPr>
        <p:spPr>
          <a:xfrm>
            <a:off x="6321644" y="3902990"/>
            <a:ext cx="4747827" cy="262063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D645768-9F5B-44C9-A7AE-7078463A5BBB}"/>
              </a:ext>
            </a:extLst>
          </p:cNvPr>
          <p:cNvSpPr/>
          <p:nvPr/>
        </p:nvSpPr>
        <p:spPr>
          <a:xfrm>
            <a:off x="1140431" y="3902990"/>
            <a:ext cx="4599058" cy="262063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07D7FA1-CDAA-43E4-B957-C83A0B39F0A7}"/>
              </a:ext>
            </a:extLst>
          </p:cNvPr>
          <p:cNvSpPr/>
          <p:nvPr/>
        </p:nvSpPr>
        <p:spPr>
          <a:xfrm>
            <a:off x="1140432" y="1084319"/>
            <a:ext cx="9909486" cy="2457203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23CE4F6B-46CB-4453-879F-43E0746CCED1}"/>
              </a:ext>
            </a:extLst>
          </p:cNvPr>
          <p:cNvSpPr/>
          <p:nvPr/>
        </p:nvSpPr>
        <p:spPr>
          <a:xfrm>
            <a:off x="1317708" y="835539"/>
            <a:ext cx="913951" cy="440494"/>
          </a:xfrm>
          <a:prstGeom prst="downArrow">
            <a:avLst>
              <a:gd name="adj1" fmla="val 50000"/>
              <a:gd name="adj2" fmla="val 3892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6A52B6-2B3D-4F45-A952-7AA811103202}"/>
              </a:ext>
            </a:extLst>
          </p:cNvPr>
          <p:cNvSpPr txBox="1"/>
          <p:nvPr/>
        </p:nvSpPr>
        <p:spPr>
          <a:xfrm>
            <a:off x="1498270" y="787324"/>
            <a:ext cx="52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1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0257E6BA-F1EC-4A36-A243-148E4710D413}"/>
              </a:ext>
            </a:extLst>
          </p:cNvPr>
          <p:cNvSpPr/>
          <p:nvPr/>
        </p:nvSpPr>
        <p:spPr>
          <a:xfrm>
            <a:off x="6216584" y="3650651"/>
            <a:ext cx="913951" cy="440494"/>
          </a:xfrm>
          <a:prstGeom prst="downArrow">
            <a:avLst>
              <a:gd name="adj1" fmla="val 50000"/>
              <a:gd name="adj2" fmla="val 3892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A0C3AF-0471-4D55-B9C0-A0487A8C4716}"/>
              </a:ext>
            </a:extLst>
          </p:cNvPr>
          <p:cNvSpPr txBox="1"/>
          <p:nvPr/>
        </p:nvSpPr>
        <p:spPr>
          <a:xfrm>
            <a:off x="6411339" y="3568398"/>
            <a:ext cx="52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3</a:t>
            </a:r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24F81BA3-96E1-4AA5-ADE6-35AE4A8D1130}"/>
              </a:ext>
            </a:extLst>
          </p:cNvPr>
          <p:cNvSpPr/>
          <p:nvPr/>
        </p:nvSpPr>
        <p:spPr>
          <a:xfrm>
            <a:off x="1272746" y="3662097"/>
            <a:ext cx="913951" cy="440494"/>
          </a:xfrm>
          <a:prstGeom prst="downArrow">
            <a:avLst>
              <a:gd name="adj1" fmla="val 50000"/>
              <a:gd name="adj2" fmla="val 3892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F8F74A-7419-44CF-BD81-7ACAD5CBAB33}"/>
              </a:ext>
            </a:extLst>
          </p:cNvPr>
          <p:cNvSpPr txBox="1"/>
          <p:nvPr/>
        </p:nvSpPr>
        <p:spPr>
          <a:xfrm>
            <a:off x="1477225" y="3560447"/>
            <a:ext cx="529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2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7CA6238-3115-41BD-A3B4-B2C25DED30E4}"/>
              </a:ext>
            </a:extLst>
          </p:cNvPr>
          <p:cNvSpPr/>
          <p:nvPr/>
        </p:nvSpPr>
        <p:spPr>
          <a:xfrm>
            <a:off x="1970184" y="769818"/>
            <a:ext cx="2318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err="1">
                <a:latin typeface="+mj-lt"/>
              </a:rPr>
              <a:t>Колоректальный</a:t>
            </a:r>
            <a:r>
              <a:rPr lang="ru-RU" sz="1600" b="1" dirty="0">
                <a:latin typeface="+mj-lt"/>
              </a:rPr>
              <a:t> рак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18D3801B-32C3-44CA-A78E-AB0F6C4F8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872766"/>
              </p:ext>
            </p:extLst>
          </p:nvPr>
        </p:nvGraphicFramePr>
        <p:xfrm>
          <a:off x="1287258" y="1159226"/>
          <a:ext cx="9929041" cy="2287145"/>
        </p:xfrm>
        <a:graphic>
          <a:graphicData uri="http://schemas.openxmlformats.org/drawingml/2006/table">
            <a:tbl>
              <a:tblPr firstRow="1" bandRow="1"/>
              <a:tblGrid>
                <a:gridCol w="4731323">
                  <a:extLst>
                    <a:ext uri="{9D8B030D-6E8A-4147-A177-3AD203B41FA5}">
                      <a16:colId xmlns:a16="http://schemas.microsoft.com/office/drawing/2014/main" val="391176843"/>
                    </a:ext>
                  </a:extLst>
                </a:gridCol>
                <a:gridCol w="5197718">
                  <a:extLst>
                    <a:ext uri="{9D8B030D-6E8A-4147-A177-3AD203B41FA5}">
                      <a16:colId xmlns:a16="http://schemas.microsoft.com/office/drawing/2014/main" val="1954395553"/>
                    </a:ext>
                  </a:extLst>
                </a:gridCol>
              </a:tblGrid>
              <a:tr h="45755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Анкетирование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Исследование кала на скрытую кровь (КСК)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53949"/>
                  </a:ext>
                </a:extLst>
              </a:tr>
              <a:tr h="304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4120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лиц, с отягощенной наследственностью по ЗНО  колоректальной области – 0,2%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(8782 человек),</a:t>
                      </a:r>
                    </a:p>
                    <a:p>
                      <a:pPr marL="697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(РФ -0,7%)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Проведено 276852 КСК, доля патологических отклонений 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1,4%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(5594 чел.) (ЦП – 4%), доля ранее учтенных исследований – 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32,6% 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(РФ – 12,0%)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678009"/>
                  </a:ext>
                </a:extLst>
              </a:tr>
              <a:tr h="6100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Эндоскопические исследования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Охват колоноскопией</a:t>
                      </a:r>
                      <a:endParaRPr lang="ru-RU" sz="10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Частота выявления КРР, на 1000 прошедших ПМО и ДОГВН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849409"/>
                  </a:ext>
                </a:extLst>
              </a:tr>
              <a:tr h="42704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Доля КРР от числа проведенных колоноскопий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690919"/>
                  </a:ext>
                </a:extLst>
              </a:tr>
            </a:tbl>
          </a:graphicData>
        </a:graphic>
      </p:graphicFrame>
      <p:grpSp>
        <p:nvGrpSpPr>
          <p:cNvPr id="30" name="Group 21">
            <a:extLst>
              <a:ext uri="{FF2B5EF4-FFF2-40B4-BE49-F238E27FC236}">
                <a16:creationId xmlns:a16="http://schemas.microsoft.com/office/drawing/2014/main" id="{6701B35E-5554-4ABE-95CC-8ABAFD2019A2}"/>
              </a:ext>
            </a:extLst>
          </p:cNvPr>
          <p:cNvGrpSpPr/>
          <p:nvPr/>
        </p:nvGrpSpPr>
        <p:grpSpPr>
          <a:xfrm>
            <a:off x="1620249" y="2819205"/>
            <a:ext cx="3926307" cy="230607"/>
            <a:chOff x="4370364" y="1697116"/>
            <a:chExt cx="5280369" cy="302400"/>
          </a:xfrm>
        </p:grpSpPr>
        <p:sp>
          <p:nvSpPr>
            <p:cNvPr id="31" name="圆角矩形 17">
              <a:extLst>
                <a:ext uri="{FF2B5EF4-FFF2-40B4-BE49-F238E27FC236}">
                  <a16:creationId xmlns:a16="http://schemas.microsoft.com/office/drawing/2014/main" id="{85CD958D-87E2-4089-B70D-5FB4C83DA901}"/>
                </a:ext>
              </a:extLst>
            </p:cNvPr>
            <p:cNvSpPr/>
            <p:nvPr/>
          </p:nvSpPr>
          <p:spPr>
            <a:xfrm>
              <a:off x="4370364" y="1697116"/>
              <a:ext cx="5280369" cy="302400"/>
            </a:xfrm>
            <a:prstGeom prst="round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lIns="91430" tIns="45715" rIns="91430" bIns="45715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2" name="圆角矩形 18">
              <a:extLst>
                <a:ext uri="{FF2B5EF4-FFF2-40B4-BE49-F238E27FC236}">
                  <a16:creationId xmlns:a16="http://schemas.microsoft.com/office/drawing/2014/main" id="{467036AB-1BD9-4B9E-B2F1-E8EE6147BE43}"/>
                </a:ext>
              </a:extLst>
            </p:cNvPr>
            <p:cNvSpPr/>
            <p:nvPr/>
          </p:nvSpPr>
          <p:spPr>
            <a:xfrm>
              <a:off x="4412305" y="1733864"/>
              <a:ext cx="1682551" cy="237092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0" tIns="45715" rIns="91430" bIns="45715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21,8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%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3" name="Rectangle 73">
            <a:extLst>
              <a:ext uri="{FF2B5EF4-FFF2-40B4-BE49-F238E27FC236}">
                <a16:creationId xmlns:a16="http://schemas.microsoft.com/office/drawing/2014/main" id="{87D0032A-A521-4C38-9755-24D9484B9639}"/>
              </a:ext>
            </a:extLst>
          </p:cNvPr>
          <p:cNvSpPr/>
          <p:nvPr/>
        </p:nvSpPr>
        <p:spPr>
          <a:xfrm>
            <a:off x="4549443" y="2814256"/>
            <a:ext cx="100842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00" dirty="0">
                <a:solidFill>
                  <a:srgbClr val="0C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1217/5594</a:t>
            </a:r>
            <a:endParaRPr lang="en-US" sz="1000" dirty="0">
              <a:solidFill>
                <a:srgbClr val="0C0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9883D724-4587-4F79-931A-469084B5AA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107704"/>
              </p:ext>
            </p:extLst>
          </p:nvPr>
        </p:nvGraphicFramePr>
        <p:xfrm>
          <a:off x="6680011" y="2610824"/>
          <a:ext cx="3648804" cy="90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927547C-7FA7-47BF-B017-FA89FF7AD087}"/>
              </a:ext>
            </a:extLst>
          </p:cNvPr>
          <p:cNvSpPr/>
          <p:nvPr/>
        </p:nvSpPr>
        <p:spPr>
          <a:xfrm>
            <a:off x="1893796" y="3605128"/>
            <a:ext cx="1884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latin typeface="+mj-lt"/>
              </a:rPr>
              <a:t>Рак шейки матки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7C302482-A837-495E-9F7E-5B5C170CE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807169"/>
              </p:ext>
            </p:extLst>
          </p:nvPr>
        </p:nvGraphicFramePr>
        <p:xfrm>
          <a:off x="1140430" y="4003532"/>
          <a:ext cx="10107791" cy="1577340"/>
        </p:xfrm>
        <a:graphic>
          <a:graphicData uri="http://schemas.openxmlformats.org/drawingml/2006/table">
            <a:tbl>
              <a:tblPr firstRow="1" bandRow="1"/>
              <a:tblGrid>
                <a:gridCol w="4835835">
                  <a:extLst>
                    <a:ext uri="{9D8B030D-6E8A-4147-A177-3AD203B41FA5}">
                      <a16:colId xmlns:a16="http://schemas.microsoft.com/office/drawing/2014/main" val="1695615837"/>
                    </a:ext>
                  </a:extLst>
                </a:gridCol>
                <a:gridCol w="5271956">
                  <a:extLst>
                    <a:ext uri="{9D8B030D-6E8A-4147-A177-3AD203B41FA5}">
                      <a16:colId xmlns:a16="http://schemas.microsoft.com/office/drawing/2014/main" val="307987178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Цитологическое исследование мазка с шейки матки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патологических отклонений  3,8%  (РФ – 4,1%)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Маммография в двух проекциях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патологических отклонений 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(РФ – 6,7%)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83641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630312"/>
                  </a:ext>
                </a:extLst>
              </a:tr>
            </a:tbl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D1B99C7-C4E3-485D-B868-8EA7BE09E6E8}"/>
              </a:ext>
            </a:extLst>
          </p:cNvPr>
          <p:cNvSpPr/>
          <p:nvPr/>
        </p:nvSpPr>
        <p:spPr>
          <a:xfrm>
            <a:off x="6847077" y="3596100"/>
            <a:ext cx="2435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latin typeface="+mj-lt"/>
              </a:rPr>
              <a:t>Рак молочной железы</a:t>
            </a:r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B50434CD-B7B9-453A-985A-57786DFAA4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046584"/>
              </p:ext>
            </p:extLst>
          </p:nvPr>
        </p:nvGraphicFramePr>
        <p:xfrm>
          <a:off x="7132935" y="4942847"/>
          <a:ext cx="3253356" cy="90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839A80F1-74F1-46CC-A1C8-619235A989B8}"/>
              </a:ext>
            </a:extLst>
          </p:cNvPr>
          <p:cNvSpPr txBox="1"/>
          <p:nvPr/>
        </p:nvSpPr>
        <p:spPr>
          <a:xfrm>
            <a:off x="6606133" y="4623752"/>
            <a:ext cx="435269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>
                <a:solidFill>
                  <a:srgbClr val="0C0C0C"/>
                </a:solidFill>
                <a:latin typeface="Arial" panose="020B0604020202020204"/>
              </a:rPr>
              <a:t>Частота выявления РМЖ, на 1000 прошедших ПМО и ДОГВН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23A580-8BEB-49EF-BBE3-30FC0F37CB1E}"/>
              </a:ext>
            </a:extLst>
          </p:cNvPr>
          <p:cNvSpPr txBox="1"/>
          <p:nvPr/>
        </p:nvSpPr>
        <p:spPr>
          <a:xfrm>
            <a:off x="1362499" y="4635542"/>
            <a:ext cx="435269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>
                <a:solidFill>
                  <a:srgbClr val="0C0C0C"/>
                </a:solidFill>
                <a:latin typeface="Arial" panose="020B0604020202020204"/>
              </a:rPr>
              <a:t>Частота выявления РШМ, на 1000 прошедших ПМО и ДОГВН</a:t>
            </a:r>
          </a:p>
        </p:txBody>
      </p:sp>
      <p:graphicFrame>
        <p:nvGraphicFramePr>
          <p:cNvPr id="41" name="Диаграмма 40">
            <a:extLst>
              <a:ext uri="{FF2B5EF4-FFF2-40B4-BE49-F238E27FC236}">
                <a16:creationId xmlns:a16="http://schemas.microsoft.com/office/drawing/2014/main" id="{16E9752C-06C7-4C9D-92E3-FB40BBCD1C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933878"/>
              </p:ext>
            </p:extLst>
          </p:nvPr>
        </p:nvGraphicFramePr>
        <p:xfrm>
          <a:off x="1706522" y="4940352"/>
          <a:ext cx="3317169" cy="90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00AD6B6-30A2-42A8-BCB8-53E9E1BBDE17}"/>
              </a:ext>
            </a:extLst>
          </p:cNvPr>
          <p:cNvSpPr/>
          <p:nvPr/>
        </p:nvSpPr>
        <p:spPr>
          <a:xfrm>
            <a:off x="9702216" y="6654520"/>
            <a:ext cx="24897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97855">
              <a:defRPr/>
            </a:pPr>
            <a:r>
              <a:rPr lang="ru-RU" sz="1000" kern="0" dirty="0">
                <a:latin typeface="Arial" panose="020B0604020202020204" pitchFamily="34" charset="0"/>
                <a:cs typeface="Arial" panose="020B0604020202020204" pitchFamily="34" charset="0"/>
              </a:rPr>
              <a:t>по данным 131/о формы на 01.01.2026</a:t>
            </a:r>
          </a:p>
        </p:txBody>
      </p:sp>
      <p:sp>
        <p:nvSpPr>
          <p:cNvPr id="43" name="Стрелка: вверх 42">
            <a:extLst>
              <a:ext uri="{FF2B5EF4-FFF2-40B4-BE49-F238E27FC236}">
                <a16:creationId xmlns:a16="http://schemas.microsoft.com/office/drawing/2014/main" id="{0ACAFC44-CD78-42F5-B167-1F333E509C93}"/>
              </a:ext>
            </a:extLst>
          </p:cNvPr>
          <p:cNvSpPr/>
          <p:nvPr/>
        </p:nvSpPr>
        <p:spPr>
          <a:xfrm rot="10800000">
            <a:off x="8560881" y="2768851"/>
            <a:ext cx="269354" cy="305625"/>
          </a:xfrm>
          <a:prstGeom prst="upArrow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B31F1F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592F360-E979-4BDE-A5F2-BD8BD5B0C125}"/>
              </a:ext>
            </a:extLst>
          </p:cNvPr>
          <p:cNvSpPr/>
          <p:nvPr/>
        </p:nvSpPr>
        <p:spPr>
          <a:xfrm>
            <a:off x="6321644" y="5684938"/>
            <a:ext cx="4572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i="1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посещенной КГБУЗ «Павловская ЦРБ» двойное прочтение </a:t>
            </a:r>
            <a:r>
              <a:rPr lang="ru-RU" sz="1000" i="1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маммограмм</a:t>
            </a:r>
            <a:r>
              <a:rPr lang="ru-RU" sz="1000" i="1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проводится. </a:t>
            </a:r>
          </a:p>
        </p:txBody>
      </p:sp>
      <p:sp>
        <p:nvSpPr>
          <p:cNvPr id="46" name="Стрелка: вверх 45">
            <a:extLst>
              <a:ext uri="{FF2B5EF4-FFF2-40B4-BE49-F238E27FC236}">
                <a16:creationId xmlns:a16="http://schemas.microsoft.com/office/drawing/2014/main" id="{07323440-B28A-4757-BAF0-6A54F489390B}"/>
              </a:ext>
            </a:extLst>
          </p:cNvPr>
          <p:cNvSpPr/>
          <p:nvPr/>
        </p:nvSpPr>
        <p:spPr>
          <a:xfrm rot="10800000">
            <a:off x="8788671" y="5102286"/>
            <a:ext cx="269354" cy="305625"/>
          </a:xfrm>
          <a:prstGeom prst="upArrow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B31F1F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7" name="Group 21">
            <a:extLst>
              <a:ext uri="{FF2B5EF4-FFF2-40B4-BE49-F238E27FC236}">
                <a16:creationId xmlns:a16="http://schemas.microsoft.com/office/drawing/2014/main" id="{7E1A540E-FC37-4C79-8E41-33AA59C0CCB2}"/>
              </a:ext>
            </a:extLst>
          </p:cNvPr>
          <p:cNvGrpSpPr/>
          <p:nvPr/>
        </p:nvGrpSpPr>
        <p:grpSpPr>
          <a:xfrm>
            <a:off x="1620249" y="3241211"/>
            <a:ext cx="3926307" cy="230607"/>
            <a:chOff x="4370364" y="1697116"/>
            <a:chExt cx="5280369" cy="302400"/>
          </a:xfrm>
        </p:grpSpPr>
        <p:sp>
          <p:nvSpPr>
            <p:cNvPr id="48" name="圆角矩形 17">
              <a:extLst>
                <a:ext uri="{FF2B5EF4-FFF2-40B4-BE49-F238E27FC236}">
                  <a16:creationId xmlns:a16="http://schemas.microsoft.com/office/drawing/2014/main" id="{5A1D337E-3B62-4887-89B1-51EA4405053C}"/>
                </a:ext>
              </a:extLst>
            </p:cNvPr>
            <p:cNvSpPr/>
            <p:nvPr/>
          </p:nvSpPr>
          <p:spPr>
            <a:xfrm>
              <a:off x="4370364" y="1697116"/>
              <a:ext cx="5280369" cy="302400"/>
            </a:xfrm>
            <a:prstGeom prst="round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lIns="91430" tIns="45715" rIns="91430" bIns="45715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9" name="圆角矩形 18">
              <a:extLst>
                <a:ext uri="{FF2B5EF4-FFF2-40B4-BE49-F238E27FC236}">
                  <a16:creationId xmlns:a16="http://schemas.microsoft.com/office/drawing/2014/main" id="{3A98F5F0-B0C2-4280-9EBE-2CE29C52CF29}"/>
                </a:ext>
              </a:extLst>
            </p:cNvPr>
            <p:cNvSpPr/>
            <p:nvPr/>
          </p:nvSpPr>
          <p:spPr>
            <a:xfrm>
              <a:off x="4412305" y="1733864"/>
              <a:ext cx="1682551" cy="20600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0" tIns="45715" rIns="91430" bIns="45715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11,2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%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0" name="Рисунок 49" descr="Предупреждение">
            <a:extLst>
              <a:ext uri="{FF2B5EF4-FFF2-40B4-BE49-F238E27FC236}">
                <a16:creationId xmlns:a16="http://schemas.microsoft.com/office/drawing/2014/main" id="{68842042-E1FF-4B53-A4FA-DC6C952453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7868" y="1611427"/>
            <a:ext cx="469130" cy="4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0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89FB9A-0B16-4BF0-3602-32518C06D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6" y="1042890"/>
            <a:ext cx="9694985" cy="5243485"/>
          </a:xfrm>
          <a:prstGeom prst="rect">
            <a:avLst/>
          </a:prstGeom>
        </p:spPr>
      </p:pic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41BD5467-C39F-FD94-7AFA-0ABD72F2D52A}"/>
              </a:ext>
            </a:extLst>
          </p:cNvPr>
          <p:cNvSpPr txBox="1">
            <a:spLocks/>
          </p:cNvSpPr>
          <p:nvPr/>
        </p:nvSpPr>
        <p:spPr>
          <a:xfrm>
            <a:off x="1488830" y="203358"/>
            <a:ext cx="10275277" cy="8259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объемов оказания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112611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A62B2F-A399-4AB4-8ED9-3BCD5084F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55" y="377302"/>
            <a:ext cx="9427145" cy="6103396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D10FDE7-57EA-45C2-8CB6-EF573A83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46" y="212150"/>
            <a:ext cx="8640098" cy="82591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cs typeface="Arial" panose="020B0604020202020204" pitchFamily="34" charset="0"/>
              </a:rPr>
              <a:t>Принцип внедрения изменений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4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E2924-4FE9-59D4-A7EB-5970D0E30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121E0B-5167-45E4-B49E-3B2B765F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3020"/>
            <a:ext cx="10530254" cy="825910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defRPr/>
            </a:pPr>
            <a:r>
              <a:rPr lang="ru-RU" sz="27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Стандарты  скрининга и ранней диагностики предопухолевых состояний и ЗНО ЖКТ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2E3B7A0-B97F-495E-9212-B3A8DE6BFF6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4"/>
          <a:stretch/>
        </p:blipFill>
        <p:spPr bwMode="auto">
          <a:xfrm>
            <a:off x="1101019" y="1234224"/>
            <a:ext cx="2831609" cy="4012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9CD2FAA-7E2D-4E25-BD1D-6564878105E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1"/>
          <a:stretch/>
        </p:blipFill>
        <p:spPr bwMode="auto">
          <a:xfrm>
            <a:off x="9143146" y="1234224"/>
            <a:ext cx="2833683" cy="4012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F7B9E26-5E8D-4C94-BFF2-7A0DE1545C47}"/>
              </a:ext>
            </a:extLst>
          </p:cNvPr>
          <p:cNvSpPr/>
          <p:nvPr/>
        </p:nvSpPr>
        <p:spPr>
          <a:xfrm>
            <a:off x="4897527" y="1610170"/>
            <a:ext cx="2928551" cy="159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Impact" panose="020B0806030902050204" pitchFamily="34" charset="0"/>
              </a:rPr>
              <a:t>Методические рекомендации утверждены на заседании Ученого совета ФГБУ «НМИЦ ТПМ» Минздрава РФ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Impact" panose="020B0806030902050204" pitchFamily="34" charset="0"/>
              </a:rPr>
              <a:t>(протокол №6 от 17.06.2025 г.).</a:t>
            </a:r>
            <a:endParaRPr lang="ru-RU" sz="1600" b="1" dirty="0">
              <a:solidFill>
                <a:schemeClr val="accent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71C7E3-86B6-31D6-2AFC-DE41B2C9C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54" y="4121093"/>
            <a:ext cx="2429175" cy="24291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8E4D67-7268-C1CA-5028-51C835BD2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078" y="4121093"/>
            <a:ext cx="2429176" cy="24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6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9AB40-7B4A-A761-421F-2B0B0D736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35FE97-7279-47B5-9C3C-74E125A45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16" y="1247775"/>
            <a:ext cx="3545025" cy="50068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1E59FB-B640-474F-8D11-2CADDFF01C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35" y="2344654"/>
            <a:ext cx="3093855" cy="309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0541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НМИЦ старый стиль">
      <a:dk1>
        <a:srgbClr val="0C0C0C"/>
      </a:dk1>
      <a:lt1>
        <a:sysClr val="window" lastClr="FFFFFF"/>
      </a:lt1>
      <a:dk2>
        <a:srgbClr val="78AA3F"/>
      </a:dk2>
      <a:lt2>
        <a:srgbClr val="E6E6E6"/>
      </a:lt2>
      <a:accent1>
        <a:srgbClr val="78AA3F"/>
      </a:accent1>
      <a:accent2>
        <a:srgbClr val="FCE246"/>
      </a:accent2>
      <a:accent3>
        <a:srgbClr val="78AA3F"/>
      </a:accent3>
      <a:accent4>
        <a:srgbClr val="9AC340"/>
      </a:accent4>
      <a:accent5>
        <a:srgbClr val="B9D480"/>
      </a:accent5>
      <a:accent6>
        <a:srgbClr val="3E5D2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НМИЦ старый стиль">
    <a:dk1>
      <a:srgbClr val="0C0C0C"/>
    </a:dk1>
    <a:lt1>
      <a:sysClr val="window" lastClr="FFFFFF"/>
    </a:lt1>
    <a:dk2>
      <a:srgbClr val="78AA3F"/>
    </a:dk2>
    <a:lt2>
      <a:srgbClr val="E6E6E6"/>
    </a:lt2>
    <a:accent1>
      <a:srgbClr val="78AA3F"/>
    </a:accent1>
    <a:accent2>
      <a:srgbClr val="FCE246"/>
    </a:accent2>
    <a:accent3>
      <a:srgbClr val="78AA3F"/>
    </a:accent3>
    <a:accent4>
      <a:srgbClr val="9AC340"/>
    </a:accent4>
    <a:accent5>
      <a:srgbClr val="B9D480"/>
    </a:accent5>
    <a:accent6>
      <a:srgbClr val="3E5D26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Другая 1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E1B7F"/>
    </a:accent1>
    <a:accent2>
      <a:srgbClr val="334094"/>
    </a:accent2>
    <a:accent3>
      <a:srgbClr val="408DCB"/>
    </a:accent3>
    <a:accent4>
      <a:srgbClr val="00B4D7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Другая 1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E1B7F"/>
    </a:accent1>
    <a:accent2>
      <a:srgbClr val="334094"/>
    </a:accent2>
    <a:accent3>
      <a:srgbClr val="408DCB"/>
    </a:accent3>
    <a:accent4>
      <a:srgbClr val="00B4D7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НМИЦ старый стиль">
    <a:dk1>
      <a:srgbClr val="0C0C0C"/>
    </a:dk1>
    <a:lt1>
      <a:sysClr val="window" lastClr="FFFFFF"/>
    </a:lt1>
    <a:dk2>
      <a:srgbClr val="78AA3F"/>
    </a:dk2>
    <a:lt2>
      <a:srgbClr val="E6E6E6"/>
    </a:lt2>
    <a:accent1>
      <a:srgbClr val="78AA3F"/>
    </a:accent1>
    <a:accent2>
      <a:srgbClr val="FCE246"/>
    </a:accent2>
    <a:accent3>
      <a:srgbClr val="78AA3F"/>
    </a:accent3>
    <a:accent4>
      <a:srgbClr val="9AC340"/>
    </a:accent4>
    <a:accent5>
      <a:srgbClr val="B9D480"/>
    </a:accent5>
    <a:accent6>
      <a:srgbClr val="3E5D26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НМИЦ старый стиль">
    <a:dk1>
      <a:srgbClr val="0C0C0C"/>
    </a:dk1>
    <a:lt1>
      <a:sysClr val="window" lastClr="FFFFFF"/>
    </a:lt1>
    <a:dk2>
      <a:srgbClr val="78AA3F"/>
    </a:dk2>
    <a:lt2>
      <a:srgbClr val="E6E6E6"/>
    </a:lt2>
    <a:accent1>
      <a:srgbClr val="78AA3F"/>
    </a:accent1>
    <a:accent2>
      <a:srgbClr val="FCE246"/>
    </a:accent2>
    <a:accent3>
      <a:srgbClr val="78AA3F"/>
    </a:accent3>
    <a:accent4>
      <a:srgbClr val="9AC340"/>
    </a:accent4>
    <a:accent5>
      <a:srgbClr val="B9D480"/>
    </a:accent5>
    <a:accent6>
      <a:srgbClr val="3E5D26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НМИЦ старый стиль">
    <a:dk1>
      <a:srgbClr val="0C0C0C"/>
    </a:dk1>
    <a:lt1>
      <a:sysClr val="window" lastClr="FFFFFF"/>
    </a:lt1>
    <a:dk2>
      <a:srgbClr val="78AA3F"/>
    </a:dk2>
    <a:lt2>
      <a:srgbClr val="E6E6E6"/>
    </a:lt2>
    <a:accent1>
      <a:srgbClr val="78AA3F"/>
    </a:accent1>
    <a:accent2>
      <a:srgbClr val="FCE246"/>
    </a:accent2>
    <a:accent3>
      <a:srgbClr val="78AA3F"/>
    </a:accent3>
    <a:accent4>
      <a:srgbClr val="9AC340"/>
    </a:accent4>
    <a:accent5>
      <a:srgbClr val="B9D480"/>
    </a:accent5>
    <a:accent6>
      <a:srgbClr val="3E5D26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НМИЦ старый стиль">
    <a:dk1>
      <a:srgbClr val="0C0C0C"/>
    </a:dk1>
    <a:lt1>
      <a:sysClr val="window" lastClr="FFFFFF"/>
    </a:lt1>
    <a:dk2>
      <a:srgbClr val="78AA3F"/>
    </a:dk2>
    <a:lt2>
      <a:srgbClr val="E6E6E6"/>
    </a:lt2>
    <a:accent1>
      <a:srgbClr val="78AA3F"/>
    </a:accent1>
    <a:accent2>
      <a:srgbClr val="FCE246"/>
    </a:accent2>
    <a:accent3>
      <a:srgbClr val="78AA3F"/>
    </a:accent3>
    <a:accent4>
      <a:srgbClr val="9AC340"/>
    </a:accent4>
    <a:accent5>
      <a:srgbClr val="B9D480"/>
    </a:accent5>
    <a:accent6>
      <a:srgbClr val="3E5D26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НМИЦ старый стиль">
    <a:dk1>
      <a:srgbClr val="0C0C0C"/>
    </a:dk1>
    <a:lt1>
      <a:sysClr val="window" lastClr="FFFFFF"/>
    </a:lt1>
    <a:dk2>
      <a:srgbClr val="78AA3F"/>
    </a:dk2>
    <a:lt2>
      <a:srgbClr val="E6E6E6"/>
    </a:lt2>
    <a:accent1>
      <a:srgbClr val="78AA3F"/>
    </a:accent1>
    <a:accent2>
      <a:srgbClr val="FCE246"/>
    </a:accent2>
    <a:accent3>
      <a:srgbClr val="78AA3F"/>
    </a:accent3>
    <a:accent4>
      <a:srgbClr val="9AC340"/>
    </a:accent4>
    <a:accent5>
      <a:srgbClr val="B9D480"/>
    </a:accent5>
    <a:accent6>
      <a:srgbClr val="3E5D26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НМИЦ старый стиль">
    <a:dk1>
      <a:srgbClr val="0C0C0C"/>
    </a:dk1>
    <a:lt1>
      <a:sysClr val="window" lastClr="FFFFFF"/>
    </a:lt1>
    <a:dk2>
      <a:srgbClr val="78AA3F"/>
    </a:dk2>
    <a:lt2>
      <a:srgbClr val="E6E6E6"/>
    </a:lt2>
    <a:accent1>
      <a:srgbClr val="78AA3F"/>
    </a:accent1>
    <a:accent2>
      <a:srgbClr val="FCE246"/>
    </a:accent2>
    <a:accent3>
      <a:srgbClr val="78AA3F"/>
    </a:accent3>
    <a:accent4>
      <a:srgbClr val="9AC340"/>
    </a:accent4>
    <a:accent5>
      <a:srgbClr val="B9D480"/>
    </a:accent5>
    <a:accent6>
      <a:srgbClr val="3E5D26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НМИЦ старый стиль">
    <a:dk1>
      <a:srgbClr val="0C0C0C"/>
    </a:dk1>
    <a:lt1>
      <a:sysClr val="window" lastClr="FFFFFF"/>
    </a:lt1>
    <a:dk2>
      <a:srgbClr val="78AA3F"/>
    </a:dk2>
    <a:lt2>
      <a:srgbClr val="E6E6E6"/>
    </a:lt2>
    <a:accent1>
      <a:srgbClr val="78AA3F"/>
    </a:accent1>
    <a:accent2>
      <a:srgbClr val="FCE246"/>
    </a:accent2>
    <a:accent3>
      <a:srgbClr val="78AA3F"/>
    </a:accent3>
    <a:accent4>
      <a:srgbClr val="9AC340"/>
    </a:accent4>
    <a:accent5>
      <a:srgbClr val="B9D480"/>
    </a:accent5>
    <a:accent6>
      <a:srgbClr val="3E5D26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Другая 1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E1B7F"/>
    </a:accent1>
    <a:accent2>
      <a:srgbClr val="334094"/>
    </a:accent2>
    <a:accent3>
      <a:srgbClr val="408DCB"/>
    </a:accent3>
    <a:accent4>
      <a:srgbClr val="00B4D7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Воронежская область</Template>
  <TotalTime>5528</TotalTime>
  <Words>1487</Words>
  <Application>Microsoft Office PowerPoint</Application>
  <PresentationFormat>Широкоэкранный</PresentationFormat>
  <Paragraphs>271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Source Serif Pro</vt:lpstr>
      <vt:lpstr>Times New Roman</vt:lpstr>
      <vt:lpstr>1_Тема Office</vt:lpstr>
      <vt:lpstr>4_Тема Office</vt:lpstr>
      <vt:lpstr>"Как обеспечить качество и результативность мероприятий скрининга злокачественных новообразований в рамках диспансеризации" Лучшие практики и алгоритмы.</vt:lpstr>
      <vt:lpstr>Основные показатели выявления ЗНО в рамках ПМО и ДОГВН*</vt:lpstr>
      <vt:lpstr>Частота выявления ЗНО основных локализаций в рамках ПМО и ДОГВН*</vt:lpstr>
      <vt:lpstr>Структура смертности от ЗНО в РФ</vt:lpstr>
      <vt:lpstr>Алтайский край</vt:lpstr>
      <vt:lpstr>Презентация PowerPoint</vt:lpstr>
      <vt:lpstr>Принцип внедрения изменений</vt:lpstr>
      <vt:lpstr>Стандарты  скрининга и ранней диагностики предопухолевых состояний и ЗНО ЖКТ</vt:lpstr>
      <vt:lpstr>Презентация PowerPoint</vt:lpstr>
      <vt:lpstr>Централизованная модель реализации мероприятий скрининга КРР в рамках ДОГВН</vt:lpstr>
      <vt:lpstr>  Основные критерии эффективности скрининга колоректального рака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Настройка ключевых процессов  в первичном звене здравоохранения  Оренбургской области</dc:title>
  <dc:creator>Ялымова Василя Вильдановна</dc:creator>
  <cp:lastModifiedBy>user</cp:lastModifiedBy>
  <cp:revision>141</cp:revision>
  <cp:lastPrinted>2025-03-26T12:51:08Z</cp:lastPrinted>
  <dcterms:created xsi:type="dcterms:W3CDTF">2025-03-18T10:25:25Z</dcterms:created>
  <dcterms:modified xsi:type="dcterms:W3CDTF">2026-02-18T00:24:32Z</dcterms:modified>
</cp:coreProperties>
</file>