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823" r:id="rId1"/>
  </p:sldMasterIdLst>
  <p:notesMasterIdLst>
    <p:notesMasterId r:id="rId40"/>
  </p:notesMasterIdLst>
  <p:sldIdLst>
    <p:sldId id="468" r:id="rId2"/>
    <p:sldId id="467" r:id="rId3"/>
    <p:sldId id="417" r:id="rId4"/>
    <p:sldId id="466" r:id="rId5"/>
    <p:sldId id="502" r:id="rId6"/>
    <p:sldId id="522" r:id="rId7"/>
    <p:sldId id="503" r:id="rId8"/>
    <p:sldId id="485" r:id="rId9"/>
    <p:sldId id="526" r:id="rId10"/>
    <p:sldId id="529" r:id="rId11"/>
    <p:sldId id="490" r:id="rId12"/>
    <p:sldId id="524" r:id="rId13"/>
    <p:sldId id="500" r:id="rId14"/>
    <p:sldId id="527" r:id="rId15"/>
    <p:sldId id="482" r:id="rId16"/>
    <p:sldId id="341" r:id="rId17"/>
    <p:sldId id="483" r:id="rId18"/>
    <p:sldId id="440" r:id="rId19"/>
    <p:sldId id="484" r:id="rId20"/>
    <p:sldId id="511" r:id="rId21"/>
    <p:sldId id="512" r:id="rId22"/>
    <p:sldId id="530" r:id="rId23"/>
    <p:sldId id="531" r:id="rId24"/>
    <p:sldId id="532" r:id="rId25"/>
    <p:sldId id="535" r:id="rId26"/>
    <p:sldId id="534" r:id="rId27"/>
    <p:sldId id="538" r:id="rId28"/>
    <p:sldId id="515" r:id="rId29"/>
    <p:sldId id="537" r:id="rId30"/>
    <p:sldId id="514" r:id="rId31"/>
    <p:sldId id="519" r:id="rId32"/>
    <p:sldId id="539" r:id="rId33"/>
    <p:sldId id="505" r:id="rId34"/>
    <p:sldId id="472" r:id="rId35"/>
    <p:sldId id="473" r:id="rId36"/>
    <p:sldId id="525" r:id="rId37"/>
    <p:sldId id="521" r:id="rId38"/>
    <p:sldId id="445" r:id="rId3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лышева Маргарита Викторовна" initials="ММВ" lastIdx="1" clrIdx="0">
    <p:extLst>
      <p:ext uri="{19B8F6BF-5375-455C-9EA6-DF929625EA0E}">
        <p15:presenceInfo xmlns:p15="http://schemas.microsoft.com/office/powerpoint/2012/main" xmlns="" userId="Малышева Маргарита Викто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BF5"/>
    <a:srgbClr val="FAF4EB"/>
    <a:srgbClr val="E6C069"/>
    <a:srgbClr val="BAB7B2"/>
    <a:srgbClr val="877A71"/>
    <a:srgbClr val="0000FF"/>
    <a:srgbClr val="F5E8D4"/>
    <a:srgbClr val="E183DA"/>
    <a:srgbClr val="6666FF"/>
    <a:srgbClr val="E79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 autoAdjust="0"/>
    <p:restoredTop sz="94660"/>
  </p:normalViewPr>
  <p:slideViewPr>
    <p:cSldViewPr showGuides="1">
      <p:cViewPr>
        <p:scale>
          <a:sx n="118" d="100"/>
          <a:sy n="118" d="100"/>
        </p:scale>
        <p:origin x="-288" y="-18"/>
      </p:cViewPr>
      <p:guideLst>
        <p:guide orient="horz" pos="2160"/>
        <p:guide pos="38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0.xlsx"/><Relationship Id="rId4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40128543272351E-2"/>
          <c:y val="0"/>
          <c:w val="0.93555537359546348"/>
          <c:h val="0.826160519206552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38100" cap="rnd" cmpd="sng" algn="ctr">
              <a:solidFill>
                <a:schemeClr val="bg1">
                  <a:lumMod val="50000"/>
                  <a:alpha val="60000"/>
                </a:schemeClr>
              </a:solidFill>
              <a:prstDash val="solid"/>
              <a:round/>
            </a:ln>
          </c:spPr>
          <c:marker>
            <c:symbol val="diamond"/>
            <c:size val="9"/>
            <c:spPr>
              <a:solidFill>
                <a:schemeClr val="accent4">
                  <a:lumMod val="50000"/>
                </a:scheme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Лист1!$B$1:$K$1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54.8</c:v>
                </c:pt>
                <c:pt idx="1">
                  <c:v>55.1</c:v>
                </c:pt>
                <c:pt idx="2">
                  <c:v>55.7</c:v>
                </c:pt>
                <c:pt idx="3">
                  <c:v>56.8</c:v>
                </c:pt>
                <c:pt idx="4">
                  <c:v>57.8</c:v>
                </c:pt>
                <c:pt idx="5">
                  <c:v>58.9</c:v>
                </c:pt>
                <c:pt idx="6">
                  <c:v>59.8</c:v>
                </c:pt>
                <c:pt idx="7">
                  <c:v>59.9</c:v>
                </c:pt>
                <c:pt idx="8">
                  <c:v>60.2</c:v>
                </c:pt>
                <c:pt idx="9">
                  <c:v>58.6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94-4846-8594-3B268D50D5D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cat>
            <c:strRef>
              <c:f>Лист1!$B$1:$K$1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strCache>
            </c:strRef>
          </c:cat>
          <c:val>
            <c:numRef>
              <c:f>Лист1!$B$3:$K$3</c:f>
              <c:numCache>
                <c:formatCode>General</c:formatCode>
                <c:ptCount val="10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094-4846-8594-3B268D50D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02944"/>
        <c:axId val="155604480"/>
      </c:lineChart>
      <c:catAx>
        <c:axId val="15560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 cap="rnd" cmpd="sng" algn="ctr">
            <a:solidFill>
              <a:schemeClr val="bg2">
                <a:lumMod val="25000"/>
                <a:alpha val="60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604480"/>
        <c:crosses val="autoZero"/>
        <c:auto val="1"/>
        <c:lblAlgn val="ctr"/>
        <c:lblOffset val="100"/>
        <c:noMultiLvlLbl val="0"/>
      </c:catAx>
      <c:valAx>
        <c:axId val="155604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560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003232234859533E-2"/>
          <c:y val="3.8280384693610697E-2"/>
          <c:w val="0.96247824924662195"/>
          <c:h val="0.8439536275677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6296296296296294E-3"/>
                  <c:y val="4.94476566812910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3C-4854-B4B2-8F79935F9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82-4420-8E15-B2FCF62353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00FF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6296296296296294E-3"/>
                  <c:y val="1.38008542290147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3C-4854-B4B2-8F79935F9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82-4420-8E15-B2FCF62353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5432098765432098E-3"/>
                  <c:y val="1.9927361478339193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effectLst/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3C-4854-B4B2-8F79935F9BE0}"/>
                </c:ext>
              </c:extLst>
            </c:dLbl>
            <c:dLbl>
              <c:idx val="1"/>
              <c:layout>
                <c:manualLayout>
                  <c:x val="-6.1728395061728392E-3"/>
                  <c:y val="7.89679518842432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3C-4854-B4B2-8F79935F9BE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82-4420-8E15-B2FCF62353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6.1728395061728392E-3"/>
                  <c:y val="7.89679518842432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3C-4854-B4B2-8F79935F9BE0}"/>
                </c:ext>
              </c:extLst>
            </c:dLbl>
            <c:dLbl>
              <c:idx val="1"/>
              <c:layout>
                <c:manualLayout>
                  <c:x val="1.5432098765430968E-3"/>
                  <c:y val="-3.837638376383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D4-46C6-8F44-B05E3B60C7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effectLst/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82-4420-8E15-B2FCF62353B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5432098765432098E-3"/>
                  <c:y val="7.97047970479704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D4-46C6-8F44-B05E3B60C783}"/>
                </c:ext>
              </c:extLst>
            </c:dLbl>
            <c:dLbl>
              <c:idx val="1"/>
              <c:layout>
                <c:manualLayout>
                  <c:x val="-1.5432098765432098E-3"/>
                  <c:y val="-8.85608856088560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DF7-4D7C-ABBF-8770E7F08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18.399999999999999</c:v>
                </c:pt>
                <c:pt idx="1">
                  <c:v>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D4-46C6-8F44-B05E3B60C78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3.24723247232469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DF7-4D7C-ABBF-8770E7F08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F7-4D7C-ABBF-8770E7F082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8167296"/>
        <c:axId val="358168832"/>
      </c:barChart>
      <c:catAx>
        <c:axId val="3581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8168832"/>
        <c:crosses val="autoZero"/>
        <c:auto val="1"/>
        <c:lblAlgn val="ctr"/>
        <c:lblOffset val="100"/>
        <c:noMultiLvlLbl val="0"/>
      </c:catAx>
      <c:valAx>
        <c:axId val="358168832"/>
        <c:scaling>
          <c:orientation val="minMax"/>
          <c:min val="10"/>
        </c:scaling>
        <c:delete val="1"/>
        <c:axPos val="l"/>
        <c:numFmt formatCode="0.0" sourceLinked="1"/>
        <c:majorTickMark val="none"/>
        <c:minorTickMark val="none"/>
        <c:tickLblPos val="nextTo"/>
        <c:crossAx val="35816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+mn-lt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ln w="412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493.5</c:v>
                </c:pt>
                <c:pt idx="1">
                  <c:v>516.9</c:v>
                </c:pt>
                <c:pt idx="2">
                  <c:v>530.5</c:v>
                </c:pt>
                <c:pt idx="3">
                  <c:v>528.70000000000005</c:v>
                </c:pt>
                <c:pt idx="4">
                  <c:v>437.3</c:v>
                </c:pt>
                <c:pt idx="5">
                  <c:v>496.2</c:v>
                </c:pt>
                <c:pt idx="6">
                  <c:v>525.4</c:v>
                </c:pt>
                <c:pt idx="7">
                  <c:v>622.4</c:v>
                </c:pt>
                <c:pt idx="8">
                  <c:v>631.6</c:v>
                </c:pt>
                <c:pt idx="9">
                  <c:v>675.8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82-42F7-B7D4-EB5B0BB751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 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221.8</c:v>
                </c:pt>
                <c:pt idx="1">
                  <c:v>219</c:v>
                </c:pt>
                <c:pt idx="2">
                  <c:v>221.1</c:v>
                </c:pt>
                <c:pt idx="3">
                  <c:v>231.1</c:v>
                </c:pt>
                <c:pt idx="4">
                  <c:v>229.7</c:v>
                </c:pt>
                <c:pt idx="5">
                  <c:v>215.4</c:v>
                </c:pt>
                <c:pt idx="6">
                  <c:v>215</c:v>
                </c:pt>
                <c:pt idx="7">
                  <c:v>231.5</c:v>
                </c:pt>
                <c:pt idx="8">
                  <c:v>236.9</c:v>
                </c:pt>
                <c:pt idx="9">
                  <c:v>255.5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82-42F7-B7D4-EB5B0BB75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696128"/>
        <c:axId val="155702016"/>
      </c:lineChart>
      <c:catAx>
        <c:axId val="15569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702016"/>
        <c:crosses val="autoZero"/>
        <c:auto val="1"/>
        <c:lblAlgn val="ctr"/>
        <c:lblOffset val="100"/>
        <c:noMultiLvlLbl val="0"/>
      </c:catAx>
      <c:valAx>
        <c:axId val="155702016"/>
        <c:scaling>
          <c:orientation val="minMax"/>
          <c:max val="700"/>
          <c:min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5569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93479675537755E-2"/>
          <c:y val="0.12511412100360772"/>
          <c:w val="0.9503341316669478"/>
          <c:h val="0.76069485130501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одного</c:v>
                </c:pt>
              </c:strCache>
            </c:strRef>
          </c:tx>
          <c:spPr>
            <a:ln w="38100" cap="rnd">
              <a:solidFill>
                <a:srgbClr val="E6C06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8799056859078196E-2"/>
                  <c:y val="-6.7888723077265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5BF-4041-83BB-9E106FA9B49A}"/>
                </c:ext>
              </c:extLst>
            </c:dLbl>
            <c:dLbl>
              <c:idx val="7"/>
              <c:layout>
                <c:manualLayout>
                  <c:x val="-4.4284945705898908E-2"/>
                  <c:y val="-6.3326308891965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5BF-4041-83BB-9E106FA9B49A}"/>
                </c:ext>
              </c:extLst>
            </c:dLbl>
            <c:dLbl>
              <c:idx val="8"/>
              <c:layout>
                <c:manualLayout>
                  <c:x val="-5.2513778976130222E-2"/>
                  <c:y val="-6.3326308891965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5BF-4041-83BB-9E106FA9B4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24.8</c:v>
                </c:pt>
                <c:pt idx="1">
                  <c:v>24.69</c:v>
                </c:pt>
                <c:pt idx="2">
                  <c:v>23.7</c:v>
                </c:pt>
                <c:pt idx="3">
                  <c:v>23.2</c:v>
                </c:pt>
                <c:pt idx="4">
                  <c:v>23.3</c:v>
                </c:pt>
                <c:pt idx="5">
                  <c:v>24.9</c:v>
                </c:pt>
                <c:pt idx="6">
                  <c:v>23.4</c:v>
                </c:pt>
                <c:pt idx="7">
                  <c:v>22.1</c:v>
                </c:pt>
                <c:pt idx="8">
                  <c:v>20.9</c:v>
                </c:pt>
                <c:pt idx="9">
                  <c:v>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BF-4041-83BB-9E106FA9B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912064"/>
        <c:axId val="155913600"/>
      </c:lineChart>
      <c:catAx>
        <c:axId val="15591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5913600"/>
        <c:crosses val="autoZero"/>
        <c:auto val="1"/>
        <c:lblAlgn val="ctr"/>
        <c:lblOffset val="100"/>
        <c:noMultiLvlLbl val="0"/>
      </c:catAx>
      <c:valAx>
        <c:axId val="155913600"/>
        <c:scaling>
          <c:orientation val="minMax"/>
          <c:max val="25"/>
          <c:min val="18"/>
        </c:scaling>
        <c:delete val="1"/>
        <c:axPos val="l"/>
        <c:numFmt formatCode="0.0" sourceLinked="1"/>
        <c:majorTickMark val="out"/>
        <c:minorTickMark val="none"/>
        <c:tickLblPos val="nextTo"/>
        <c:crossAx val="1559120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74559141727068E-3"/>
          <c:y val="2.9870670935552616E-2"/>
          <c:w val="0.99154768377737856"/>
          <c:h val="0.970129280885841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20"/>
      <c:rotY val="40"/>
      <c:depthPercent val="100"/>
      <c:rAngAx val="0"/>
      <c:perspective val="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536108850650169E-2"/>
          <c:y val="6.0239008951133068E-3"/>
          <c:w val="0.96034823650085388"/>
          <c:h val="0.943544864535652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>
                  <a:tint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FF-40EB-BA96-620DF0C1477A}"/>
              </c:ext>
            </c:extLst>
          </c:dPt>
          <c:dPt>
            <c:idx val="1"/>
            <c:bubble3D val="0"/>
            <c:spPr>
              <a:solidFill>
                <a:schemeClr val="accent2">
                  <a:tint val="5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FF-40EB-BA96-620DF0C1477A}"/>
              </c:ext>
            </c:extLst>
          </c:dPt>
          <c:dPt>
            <c:idx val="2"/>
            <c:bubble3D val="0"/>
            <c:explosion val="0"/>
            <c:spPr>
              <a:solidFill>
                <a:schemeClr val="accent2">
                  <a:tint val="6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FF-40EB-BA96-620DF0C1477A}"/>
              </c:ext>
            </c:extLst>
          </c:dPt>
          <c:dPt>
            <c:idx val="3"/>
            <c:bubble3D val="0"/>
            <c:explosion val="0"/>
            <c:spPr>
              <a:solidFill>
                <a:schemeClr val="accent2">
                  <a:tint val="7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FF-40EB-BA96-620DF0C1477A}"/>
              </c:ext>
            </c:extLst>
          </c:dPt>
          <c:dPt>
            <c:idx val="4"/>
            <c:bubble3D val="0"/>
            <c:explosion val="0"/>
            <c:spPr>
              <a:solidFill>
                <a:schemeClr val="accent2">
                  <a:tint val="8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FF-40EB-BA96-620DF0C1477A}"/>
              </c:ext>
            </c:extLst>
          </c:dPt>
          <c:dPt>
            <c:idx val="5"/>
            <c:bubble3D val="0"/>
            <c:spPr>
              <a:solidFill>
                <a:schemeClr val="accent2">
                  <a:tint val="9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7FF-40EB-BA96-620DF0C1477A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7FF-40EB-BA96-620DF0C1477A}"/>
              </c:ext>
            </c:extLst>
          </c:dPt>
          <c:dPt>
            <c:idx val="7"/>
            <c:bubble3D val="0"/>
            <c:spPr>
              <a:solidFill>
                <a:schemeClr val="accent2">
                  <a:shade val="9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7FF-40EB-BA96-620DF0C1477A}"/>
              </c:ext>
            </c:extLst>
          </c:dPt>
          <c:dPt>
            <c:idx val="8"/>
            <c:bubble3D val="0"/>
            <c:spPr>
              <a:solidFill>
                <a:schemeClr val="accent2">
                  <a:shade val="8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7FF-40EB-BA96-620DF0C1477A}"/>
              </c:ext>
            </c:extLst>
          </c:dPt>
          <c:dPt>
            <c:idx val="9"/>
            <c:bubble3D val="0"/>
            <c:spPr>
              <a:solidFill>
                <a:schemeClr val="accent2">
                  <a:shade val="7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7FF-40EB-BA96-620DF0C1477A}"/>
              </c:ext>
            </c:extLst>
          </c:dPt>
          <c:dPt>
            <c:idx val="10"/>
            <c:bubble3D val="0"/>
            <c:spPr>
              <a:solidFill>
                <a:schemeClr val="accent2">
                  <a:shade val="6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7FF-40EB-BA96-620DF0C1477A}"/>
              </c:ext>
            </c:extLst>
          </c:dPt>
          <c:dPt>
            <c:idx val="11"/>
            <c:bubble3D val="0"/>
            <c:spPr>
              <a:solidFill>
                <a:schemeClr val="accent2">
                  <a:shade val="5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7FF-40EB-BA96-620DF0C1477A}"/>
              </c:ext>
            </c:extLst>
          </c:dPt>
          <c:dPt>
            <c:idx val="12"/>
            <c:bubble3D val="0"/>
            <c:spPr>
              <a:solidFill>
                <a:schemeClr val="accent2">
                  <a:shade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7FF-40EB-BA96-620DF0C1477A}"/>
              </c:ext>
            </c:extLst>
          </c:dPt>
          <c:dPt>
            <c:idx val="13"/>
            <c:bubble3D val="0"/>
            <c:spPr>
              <a:solidFill>
                <a:schemeClr val="accent2">
                  <a:shade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7FF-40EB-BA96-620DF0C1477A}"/>
              </c:ext>
            </c:extLst>
          </c:dPt>
          <c:dPt>
            <c:idx val="14"/>
            <c:bubble3D val="0"/>
            <c:spPr>
              <a:solidFill>
                <a:schemeClr val="accent2">
                  <a:shade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7FF-40EB-BA96-620DF0C1477A}"/>
              </c:ext>
            </c:extLst>
          </c:dPt>
          <c:dLbls>
            <c:dLbl>
              <c:idx val="0"/>
              <c:layout>
                <c:manualLayout>
                  <c:x val="-0.105626200941392"/>
                  <c:y val="3.29559875581863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fld id="{7938918B-0436-471C-9E7D-BFE08C7421C1}" type="CATEGORYNAME">
                      <a:rPr lang="ru-RU" sz="1300" b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</a:rPr>
                      <a:pPr>
                        <a:defRPr sz="1300" b="0" i="0" u="none" strike="noStrike" kern="1200" baseline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300" b="0" baseline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</a:rPr>
                      <a:t> </a:t>
                    </a:r>
                    <a:fld id="{79CEB2FE-2A4E-4000-AB91-951488F14DAB}" type="VALUE">
                      <a:rPr lang="ru-RU" sz="1300" b="0" baseline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</a:rPr>
                      <a:pPr>
                        <a:defRPr sz="1300" b="0" i="0" u="none" strike="noStrike" kern="1200" baseline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300" b="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539799445830265"/>
                      <c:h val="0.156096169900655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FF-40EB-BA96-620DF0C1477A}"/>
                </c:ext>
              </c:extLst>
            </c:dLbl>
            <c:dLbl>
              <c:idx val="1"/>
              <c:layout>
                <c:manualLayout>
                  <c:x val="-0.13734995290339666"/>
                  <c:y val="-0.299928592038491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FF-40EB-BA96-620DF0C1477A}"/>
                </c:ext>
              </c:extLst>
            </c:dLbl>
            <c:dLbl>
              <c:idx val="2"/>
              <c:layout>
                <c:manualLayout>
                  <c:x val="0.19215998496049697"/>
                  <c:y val="-0.209265653282804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FF-40EB-BA96-620DF0C1477A}"/>
                </c:ext>
              </c:extLst>
            </c:dLbl>
            <c:dLbl>
              <c:idx val="3"/>
              <c:layout>
                <c:manualLayout>
                  <c:x val="8.4425875584812314E-3"/>
                  <c:y val="-0.148672407024553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670923797360573"/>
                      <c:h val="8.48359982718592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7FF-40EB-BA96-620DF0C1477A}"/>
                </c:ext>
              </c:extLst>
            </c:dLbl>
            <c:dLbl>
              <c:idx val="4"/>
              <c:layout>
                <c:manualLayout>
                  <c:x val="0"/>
                  <c:y val="-6.09236475730795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471849428210528"/>
                      <c:h val="6.0581615442736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7FF-40EB-BA96-620DF0C1477A}"/>
                </c:ext>
              </c:extLst>
            </c:dLbl>
            <c:dLbl>
              <c:idx val="5"/>
              <c:layout>
                <c:manualLayout>
                  <c:x val="4.7561117641793937E-3"/>
                  <c:y val="0.107750603151118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503474422019086"/>
                      <c:h val="4.14438324891071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7FF-40EB-BA96-620DF0C1477A}"/>
                </c:ext>
              </c:extLst>
            </c:dLbl>
            <c:dLbl>
              <c:idx val="6"/>
              <c:layout>
                <c:manualLayout>
                  <c:x val="6.6352070422023585E-3"/>
                  <c:y val="2.72820162607415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222932861361678"/>
                      <c:h val="6.87894634135479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7FF-40EB-BA96-620DF0C1477A}"/>
                </c:ext>
              </c:extLst>
            </c:dLbl>
            <c:dLbl>
              <c:idx val="7"/>
              <c:layout>
                <c:manualLayout>
                  <c:x val="5.3390048537599313E-3"/>
                  <c:y val="-1.49628287751545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186629927963984"/>
                      <c:h val="5.15609396904252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7FF-40EB-BA96-620DF0C1477A}"/>
                </c:ext>
              </c:extLst>
            </c:dLbl>
            <c:dLbl>
              <c:idx val="8"/>
              <c:layout>
                <c:manualLayout>
                  <c:x val="-7.5364631178282904E-2"/>
                  <c:y val="-7.77828736385125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576194259242502"/>
                      <c:h val="4.94876656585845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67FF-40EB-BA96-620DF0C1477A}"/>
                </c:ext>
              </c:extLst>
            </c:dLbl>
            <c:dLbl>
              <c:idx val="9"/>
              <c:layout>
                <c:manualLayout>
                  <c:x val="-0.19520308759199806"/>
                  <c:y val="-9.9155286894885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080885483184332"/>
                      <c:h val="6.12704431963428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67FF-40EB-BA96-620DF0C1477A}"/>
                </c:ext>
              </c:extLst>
            </c:dLbl>
            <c:dLbl>
              <c:idx val="10"/>
              <c:layout>
                <c:manualLayout>
                  <c:x val="6.1092176499952543E-2"/>
                  <c:y val="-0.101486619249315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605336252355072"/>
                      <c:h val="5.98381047916375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67FF-40EB-BA96-620DF0C1477A}"/>
                </c:ext>
              </c:extLst>
            </c:dLbl>
            <c:dLbl>
              <c:idx val="11"/>
              <c:layout>
                <c:manualLayout>
                  <c:x val="4.2239058443224106E-2"/>
                  <c:y val="-6.89075562680187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391411322626816"/>
                      <c:h val="5.63303358895672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67FF-40EB-BA96-620DF0C1477A}"/>
                </c:ext>
              </c:extLst>
            </c:dLbl>
            <c:dLbl>
              <c:idx val="12"/>
              <c:layout>
                <c:manualLayout>
                  <c:x val="3.3731965048135026E-2"/>
                  <c:y val="-2.91160953543076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531580896685433"/>
                      <c:h val="8.41042936663173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67FF-40EB-BA96-620DF0C1477A}"/>
                </c:ext>
              </c:extLst>
            </c:dLbl>
            <c:dLbl>
              <c:idx val="13"/>
              <c:layout>
                <c:manualLayout>
                  <c:x val="3.4067429900908233E-2"/>
                  <c:y val="1.5637293590049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0295138888888881E-2"/>
                      <c:h val="0.135555555555555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67FF-40EB-BA96-620DF0C1477A}"/>
                </c:ext>
              </c:extLst>
            </c:dLbl>
            <c:dLbl>
              <c:idx val="14"/>
              <c:layout>
                <c:manualLayout>
                  <c:x val="0.13485040033712684"/>
                  <c:y val="5.53613053613053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5572916666666664E-2"/>
                      <c:h val="0.11333333333333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67FF-40EB-BA96-620DF0C147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accent2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предст. железы</c:v>
                </c:pt>
                <c:pt idx="1">
                  <c:v>легкого</c:v>
                </c:pt>
                <c:pt idx="2">
                  <c:v>кожи</c:v>
                </c:pt>
                <c:pt idx="3">
                  <c:v>ободочной кишки</c:v>
                </c:pt>
                <c:pt idx="4">
                  <c:v>желудка</c:v>
                </c:pt>
                <c:pt idx="5">
                  <c:v>почки</c:v>
                </c:pt>
                <c:pt idx="6">
                  <c:v>мочев. пуз.</c:v>
                </c:pt>
                <c:pt idx="7">
                  <c:v>прямой кишки</c:v>
                </c:pt>
                <c:pt idx="8">
                  <c:v>поджел. железы</c:v>
                </c:pt>
                <c:pt idx="9">
                  <c:v>лимф. и кров. тк.</c:v>
                </c:pt>
                <c:pt idx="10">
                  <c:v>печени</c:v>
                </c:pt>
                <c:pt idx="11">
                  <c:v>пищевода</c:v>
                </c:pt>
                <c:pt idx="12">
                  <c:v>гортани</c:v>
                </c:pt>
              </c:strCache>
            </c:strRef>
          </c:cat>
          <c:val>
            <c:numRef>
              <c:f>Лист1!$B$2:$B$14</c:f>
              <c:numCache>
                <c:formatCode>#\ ##0.0</c:formatCode>
                <c:ptCount val="13"/>
                <c:pt idx="0">
                  <c:v>22.3</c:v>
                </c:pt>
                <c:pt idx="1">
                  <c:v>16.100000000000001</c:v>
                </c:pt>
                <c:pt idx="2">
                  <c:v>10.4</c:v>
                </c:pt>
                <c:pt idx="3">
                  <c:v>7</c:v>
                </c:pt>
                <c:pt idx="4">
                  <c:v>5.2</c:v>
                </c:pt>
                <c:pt idx="5">
                  <c:v>5.2</c:v>
                </c:pt>
                <c:pt idx="6">
                  <c:v>4.8</c:v>
                </c:pt>
                <c:pt idx="7">
                  <c:v>3.7</c:v>
                </c:pt>
                <c:pt idx="8">
                  <c:v>3.6</c:v>
                </c:pt>
                <c:pt idx="9">
                  <c:v>3.3</c:v>
                </c:pt>
                <c:pt idx="10">
                  <c:v>2.6</c:v>
                </c:pt>
                <c:pt idx="11">
                  <c:v>1.727145847871598</c:v>
                </c:pt>
                <c:pt idx="12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67FF-40EB-BA96-620DF0C14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30"/>
      <c:depthPercent val="100"/>
      <c:rAngAx val="0"/>
      <c:perspective val="3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758814869012626E-2"/>
          <c:y val="9.5299764144464463E-2"/>
          <c:w val="0.93596300145913014"/>
          <c:h val="0.90246014787082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chemeClr val="accent6">
                  <a:tint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7B-4F4D-8E1E-52097E1B7137}"/>
              </c:ext>
            </c:extLst>
          </c:dPt>
          <c:dPt>
            <c:idx val="1"/>
            <c:bubble3D val="0"/>
            <c:explosion val="0"/>
            <c:spPr>
              <a:solidFill>
                <a:schemeClr val="accent6">
                  <a:tint val="5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7B-4F4D-8E1E-52097E1B7137}"/>
              </c:ext>
            </c:extLst>
          </c:dPt>
          <c:dPt>
            <c:idx val="2"/>
            <c:bubble3D val="0"/>
            <c:explosion val="0"/>
            <c:spPr>
              <a:solidFill>
                <a:schemeClr val="accent6">
                  <a:tint val="6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7B-4F4D-8E1E-52097E1B7137}"/>
              </c:ext>
            </c:extLst>
          </c:dPt>
          <c:dPt>
            <c:idx val="3"/>
            <c:bubble3D val="0"/>
            <c:explosion val="0"/>
            <c:spPr>
              <a:solidFill>
                <a:schemeClr val="accent6">
                  <a:tint val="7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7B-4F4D-8E1E-52097E1B7137}"/>
              </c:ext>
            </c:extLst>
          </c:dPt>
          <c:dPt>
            <c:idx val="4"/>
            <c:bubble3D val="0"/>
            <c:explosion val="0"/>
            <c:spPr>
              <a:solidFill>
                <a:schemeClr val="accent6">
                  <a:tint val="8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D7B-4F4D-8E1E-52097E1B7137}"/>
              </c:ext>
            </c:extLst>
          </c:dPt>
          <c:dPt>
            <c:idx val="5"/>
            <c:bubble3D val="0"/>
            <c:spPr>
              <a:solidFill>
                <a:schemeClr val="accent6">
                  <a:tint val="9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D7B-4F4D-8E1E-52097E1B7137}"/>
              </c:ext>
            </c:extLst>
          </c:dPt>
          <c:dPt>
            <c:idx val="6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D7B-4F4D-8E1E-52097E1B7137}"/>
              </c:ext>
            </c:extLst>
          </c:dPt>
          <c:dPt>
            <c:idx val="7"/>
            <c:bubble3D val="0"/>
            <c:spPr>
              <a:solidFill>
                <a:schemeClr val="accent6">
                  <a:shade val="9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D7B-4F4D-8E1E-52097E1B7137}"/>
              </c:ext>
            </c:extLst>
          </c:dPt>
          <c:dPt>
            <c:idx val="8"/>
            <c:bubble3D val="0"/>
            <c:spPr>
              <a:solidFill>
                <a:schemeClr val="accent6">
                  <a:shade val="8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D7B-4F4D-8E1E-52097E1B7137}"/>
              </c:ext>
            </c:extLst>
          </c:dPt>
          <c:dPt>
            <c:idx val="9"/>
            <c:bubble3D val="0"/>
            <c:spPr>
              <a:solidFill>
                <a:schemeClr val="accent6">
                  <a:shade val="7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D7B-4F4D-8E1E-52097E1B7137}"/>
              </c:ext>
            </c:extLst>
          </c:dPt>
          <c:dPt>
            <c:idx val="10"/>
            <c:bubble3D val="0"/>
            <c:spPr>
              <a:solidFill>
                <a:schemeClr val="accent6">
                  <a:shade val="6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D7B-4F4D-8E1E-52097E1B7137}"/>
              </c:ext>
            </c:extLst>
          </c:dPt>
          <c:dPt>
            <c:idx val="11"/>
            <c:bubble3D val="0"/>
            <c:spPr>
              <a:solidFill>
                <a:schemeClr val="accent6">
                  <a:shade val="5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D7B-4F4D-8E1E-52097E1B7137}"/>
              </c:ext>
            </c:extLst>
          </c:dPt>
          <c:dPt>
            <c:idx val="12"/>
            <c:bubble3D val="0"/>
            <c:spPr>
              <a:solidFill>
                <a:schemeClr val="accent6">
                  <a:shade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D7B-4F4D-8E1E-52097E1B7137}"/>
              </c:ext>
            </c:extLst>
          </c:dPt>
          <c:dPt>
            <c:idx val="13"/>
            <c:bubble3D val="0"/>
            <c:spPr>
              <a:solidFill>
                <a:schemeClr val="accent6">
                  <a:shade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D7B-4F4D-8E1E-52097E1B7137}"/>
              </c:ext>
            </c:extLst>
          </c:dPt>
          <c:dPt>
            <c:idx val="14"/>
            <c:bubble3D val="0"/>
            <c:spPr>
              <a:solidFill>
                <a:schemeClr val="accent6">
                  <a:shade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D7B-4F4D-8E1E-52097E1B7137}"/>
              </c:ext>
            </c:extLst>
          </c:dPt>
          <c:dLbls>
            <c:dLbl>
              <c:idx val="0"/>
              <c:layout>
                <c:manualLayout>
                  <c:x val="-8.6536446384639254E-2"/>
                  <c:y val="3.04884240454914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00" b="0" dirty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t>молочной железы </a:t>
                    </a:r>
                    <a:fld id="{B972CB6F-0E4E-48A4-9E7E-314AC8A9F57D}" type="VALUE">
                      <a:rPr lang="en-US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pPr>
                        <a:defRPr sz="1300" b="0" i="0" u="none" strike="noStrike" kern="1200" baseline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300" b="0" dirty="0" smtClean="0">
                      <a:solidFill>
                        <a:schemeClr val="tx1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235160848165568"/>
                      <c:h val="0.194282224814489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7B-4F4D-8E1E-52097E1B7137}"/>
                </c:ext>
              </c:extLst>
            </c:dLbl>
            <c:dLbl>
              <c:idx val="1"/>
              <c:layout>
                <c:manualLayout>
                  <c:x val="-0.22288216854729903"/>
                  <c:y val="-0.2735378477495614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кожи </a:t>
                    </a:r>
                    <a:fld id="{B3A94615-E05F-485C-A104-C2F66EA57C1F}" type="VALUE">
                      <a:rPr lang="en-US" smtClean="0"/>
                      <a:pPr/>
                      <a:t>[ЗНАЧЕНИЕ]</a:t>
                    </a:fld>
                    <a:endParaRPr lang="ru-RU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69399082613555"/>
                      <c:h val="0.109228538099424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7B-4F4D-8E1E-52097E1B7137}"/>
                </c:ext>
              </c:extLst>
            </c:dLbl>
            <c:dLbl>
              <c:idx val="2"/>
              <c:layout>
                <c:manualLayout>
                  <c:x val="0.14798397331760849"/>
                  <c:y val="-0.24468981661349126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тела матки</a:t>
                    </a:r>
                    <a:r>
                      <a:rPr lang="ru-RU" baseline="0" smtClean="0"/>
                      <a:t> </a:t>
                    </a:r>
                    <a:fld id="{EA905FC1-04F2-4A5B-8E96-78E1F1C27571}" type="VALUE">
                      <a:rPr lang="en-US" smtClean="0"/>
                      <a:pPr/>
                      <a:t>[ЗНАЧЕНИЕ]</a:t>
                    </a:fld>
                    <a:endParaRPr lang="ru-RU" baseline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423021748500399"/>
                      <c:h val="0.10248286024872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7B-4F4D-8E1E-52097E1B7137}"/>
                </c:ext>
              </c:extLst>
            </c:dLbl>
            <c:dLbl>
              <c:idx val="3"/>
              <c:layout>
                <c:manualLayout>
                  <c:x val="1.3649270460534078E-2"/>
                  <c:y val="-0.1862595264444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t>ободочной кишки </a:t>
                    </a:r>
                    <a:fld id="{D82785B2-AA81-437C-9579-88EB2B861E2C}" type="VALUE">
                      <a:rPr lang="en-US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pPr>
                        <a:defRPr sz="1300" b="0" i="0" u="none" strike="noStrike" kern="1200" baseline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300" b="0" smtClean="0">
                      <a:solidFill>
                        <a:schemeClr val="tx1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604694047884353"/>
                      <c:h val="8.998565637300491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D7B-4F4D-8E1E-52097E1B7137}"/>
                </c:ext>
              </c:extLst>
            </c:dLbl>
            <c:dLbl>
              <c:idx val="4"/>
              <c:layout>
                <c:manualLayout>
                  <c:x val="-3.1238973762032343E-2"/>
                  <c:y val="-0.155814270633435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t>щитовидной</a:t>
                    </a:r>
                    <a:r>
                      <a:rPr lang="ru-RU" sz="1300" b="0" baseline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t> железы </a:t>
                    </a:r>
                    <a:fld id="{E1110E86-5CDA-45CD-B7BE-45714402D6F7}" type="VALUE">
                      <a:rPr lang="en-US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pPr>
                        <a:defRPr sz="1300" b="0" i="0" u="none" strike="noStrike" kern="1200" baseline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300" b="0" baseline="0" smtClean="0">
                      <a:solidFill>
                        <a:schemeClr val="tx1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4011509661536715"/>
                      <c:h val="8.085606533316065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D7B-4F4D-8E1E-52097E1B7137}"/>
                </c:ext>
              </c:extLst>
            </c:dLbl>
            <c:dLbl>
              <c:idx val="5"/>
              <c:layout>
                <c:manualLayout>
                  <c:x val="1.3233876500482857E-2"/>
                  <c:y val="5.79435437980982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легкого </a:t>
                    </a:r>
                    <a:fld id="{63BD2AC1-140B-4AE4-A252-427539536036}" type="VALUE">
                      <a:rPr lang="en-US" smtClean="0"/>
                      <a:pPr/>
                      <a:t>[ЗНАЧЕНИЕ]</a:t>
                    </a:fld>
                    <a:endParaRPr lang="ru-RU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D7B-4F4D-8E1E-52097E1B7137}"/>
                </c:ext>
              </c:extLst>
            </c:dLbl>
            <c:dLbl>
              <c:idx val="6"/>
              <c:layout>
                <c:manualLayout>
                  <c:x val="1.1099312629182453E-2"/>
                  <c:y val="-3.456524682419148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яичника </a:t>
                    </a:r>
                    <a:fld id="{3CBD38C0-757A-4D2D-83CB-FC63A98318F4}" type="VALUE">
                      <a:rPr lang="en-US" smtClean="0"/>
                      <a:pPr/>
                      <a:t>[ЗНАЧЕНИЕ]</a:t>
                    </a:fld>
                    <a:endParaRPr lang="ru-RU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D7B-4F4D-8E1E-52097E1B7137}"/>
                </c:ext>
              </c:extLst>
            </c:dLbl>
            <c:dLbl>
              <c:idx val="7"/>
              <c:layout>
                <c:manualLayout>
                  <c:x val="0"/>
                  <c:y val="8.94973157206936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t>шейки матки </a:t>
                    </a:r>
                    <a:fld id="{89D2B5A9-891E-4BB0-A62F-3B2AC937A3A5}" type="VALUE">
                      <a:rPr lang="en-US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pPr>
                        <a:defRPr sz="1300" b="0" i="0" u="none" strike="noStrike" kern="1200" baseline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300" b="0" smtClean="0">
                      <a:solidFill>
                        <a:schemeClr val="tx1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076057745171537"/>
                      <c:h val="5.141881969592545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D7B-4F4D-8E1E-52097E1B7137}"/>
                </c:ext>
              </c:extLst>
            </c:dLbl>
            <c:dLbl>
              <c:idx val="8"/>
              <c:layout>
                <c:manualLayout>
                  <c:x val="6.7233477407139227E-3"/>
                  <c:y val="3.72918455629674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00" b="0" dirty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t>поджелудочной железы  </a:t>
                    </a:r>
                    <a:fld id="{22E2F59F-D741-438C-A66F-B06D17604A60}" type="VALUE">
                      <a:rPr lang="en-US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pPr>
                        <a:defRPr sz="1300" b="0" i="0" u="none" strike="noStrike" kern="1200" baseline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300" b="0" dirty="0" smtClean="0">
                      <a:solidFill>
                        <a:schemeClr val="tx1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41148700200574195"/>
                      <c:h val="0.123716480847039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D7B-4F4D-8E1E-52097E1B7137}"/>
                </c:ext>
              </c:extLst>
            </c:dLbl>
            <c:dLbl>
              <c:idx val="9"/>
              <c:layout>
                <c:manualLayout>
                  <c:x val="-4.2820186765599122E-2"/>
                  <c:y val="-5.20601549347178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t>лимф., кров. ткани  </a:t>
                    </a:r>
                    <a:fld id="{B23FB17D-2749-4A66-96A9-0D83AC7AAB02}" type="VALUE">
                      <a:rPr lang="en-US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pPr>
                        <a:defRPr sz="1300" b="0" i="0" u="none" strike="noStrike" kern="1200" baseline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300" b="0" smtClean="0">
                      <a:solidFill>
                        <a:schemeClr val="tx1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355748150714061"/>
                      <c:h val="5.929526597389819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5D7B-4F4D-8E1E-52097E1B7137}"/>
                </c:ext>
              </c:extLst>
            </c:dLbl>
            <c:dLbl>
              <c:idx val="10"/>
              <c:layout>
                <c:manualLayout>
                  <c:x val="-1.0268175124430286E-2"/>
                  <c:y val="-7.3897885541388528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желудка </a:t>
                    </a:r>
                    <a:fld id="{25BE41FA-E0EB-4ED6-A874-1B97EBA9AB5C}" type="VALUE">
                      <a:rPr lang="en-US" smtClean="0"/>
                      <a:pPr/>
                      <a:t>[ЗНАЧЕНИЕ]</a:t>
                    </a:fld>
                    <a:endParaRPr lang="ru-RU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D7B-4F4D-8E1E-52097E1B7137}"/>
                </c:ext>
              </c:extLst>
            </c:dLbl>
            <c:dLbl>
              <c:idx val="11"/>
              <c:layout>
                <c:manualLayout>
                  <c:x val="-2.7029185948445004E-2"/>
                  <c:y val="-7.7018752673487248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почки </a:t>
                    </a:r>
                    <a:fld id="{F20128F8-17AE-4B98-A5DD-5E090A3136CA}" type="VALUE">
                      <a:rPr lang="en-US" smtClean="0"/>
                      <a:pPr/>
                      <a:t>[ЗНАЧЕНИЕ]</a:t>
                    </a:fld>
                    <a:endParaRPr lang="ru-RU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5D7B-4F4D-8E1E-52097E1B7137}"/>
                </c:ext>
              </c:extLst>
            </c:dLbl>
            <c:dLbl>
              <c:idx val="12"/>
              <c:layout>
                <c:manualLayout>
                  <c:x val="5.2870738162257784E-2"/>
                  <c:y val="1.90996337453739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0" i="0" u="none" strike="noStrike" kern="1200" baseline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t>прямой кишки </a:t>
                    </a:r>
                    <a:fld id="{4A092D12-7ED0-4F6C-B806-12A4044CB76F}" type="VALUE">
                      <a:rPr lang="en-US" sz="1300" b="0" smtClean="0">
                        <a:solidFill>
                          <a:schemeClr val="tx1">
                            <a:lumMod val="10000"/>
                          </a:schemeClr>
                        </a:solidFill>
                      </a:rPr>
                      <a:pPr>
                        <a:defRPr sz="1300" b="0" i="0" u="none" strike="noStrike" kern="1200" baseline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300" b="0" smtClean="0">
                      <a:solidFill>
                        <a:schemeClr val="tx1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24048802017104"/>
                      <c:h val="0.11983771687132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5D7B-4F4D-8E1E-52097E1B71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accent2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молочной железы</c:v>
                </c:pt>
                <c:pt idx="1">
                  <c:v> кожи</c:v>
                </c:pt>
                <c:pt idx="2">
                  <c:v>тела матки</c:v>
                </c:pt>
                <c:pt idx="3">
                  <c:v>ободочной кишки</c:v>
                </c:pt>
                <c:pt idx="4">
                  <c:v>щитовид. железы</c:v>
                </c:pt>
                <c:pt idx="5">
                  <c:v>легкого</c:v>
                </c:pt>
                <c:pt idx="6">
                  <c:v>яичника</c:v>
                </c:pt>
                <c:pt idx="7">
                  <c:v>шейка матки</c:v>
                </c:pt>
                <c:pt idx="8">
                  <c:v>поджелудочной железы</c:v>
                </c:pt>
                <c:pt idx="9">
                  <c:v>лимф., кров. ткани и желудка</c:v>
                </c:pt>
                <c:pt idx="10">
                  <c:v>желудка</c:v>
                </c:pt>
                <c:pt idx="11">
                  <c:v>почки</c:v>
                </c:pt>
                <c:pt idx="12">
                  <c:v>прямой кишки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22.7</c:v>
                </c:pt>
                <c:pt idx="1">
                  <c:v>17</c:v>
                </c:pt>
                <c:pt idx="2">
                  <c:v>6.9</c:v>
                </c:pt>
                <c:pt idx="3">
                  <c:v>6.8</c:v>
                </c:pt>
                <c:pt idx="4">
                  <c:v>4.9000000000000004</c:v>
                </c:pt>
                <c:pt idx="5">
                  <c:v>4.7</c:v>
                </c:pt>
                <c:pt idx="6">
                  <c:v>3.8</c:v>
                </c:pt>
                <c:pt idx="7">
                  <c:v>4.5</c:v>
                </c:pt>
                <c:pt idx="8">
                  <c:v>3.7</c:v>
                </c:pt>
                <c:pt idx="9">
                  <c:v>3.4</c:v>
                </c:pt>
                <c:pt idx="10">
                  <c:v>3.3</c:v>
                </c:pt>
                <c:pt idx="11">
                  <c:v>3.3</c:v>
                </c:pt>
                <c:pt idx="12" formatCode="General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5D7B-4F4D-8E1E-52097E1B713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48"/>
      <c:depthPercent val="100"/>
      <c:rAngAx val="0"/>
      <c:perspective val="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266707579228412E-3"/>
          <c:y val="2.7515388880700202E-2"/>
          <c:w val="0.99492178015192956"/>
          <c:h val="0.972484524340118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5">
                  <a:tint val="41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7B-4809-890B-5E716217F5DF}"/>
              </c:ext>
            </c:extLst>
          </c:dPt>
          <c:dPt>
            <c:idx val="1"/>
            <c:bubble3D val="0"/>
            <c:spPr>
              <a:solidFill>
                <a:schemeClr val="accent5">
                  <a:tint val="52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7B-4809-890B-5E716217F5DF}"/>
              </c:ext>
            </c:extLst>
          </c:dPt>
          <c:dPt>
            <c:idx val="2"/>
            <c:bubble3D val="0"/>
            <c:spPr>
              <a:solidFill>
                <a:schemeClr val="accent5">
                  <a:tint val="63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7B-4809-890B-5E716217F5DF}"/>
              </c:ext>
            </c:extLst>
          </c:dPt>
          <c:dPt>
            <c:idx val="3"/>
            <c:bubble3D val="0"/>
            <c:spPr>
              <a:solidFill>
                <a:schemeClr val="accent5">
                  <a:tint val="74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7B-4809-890B-5E716217F5DF}"/>
              </c:ext>
            </c:extLst>
          </c:dPt>
          <c:dPt>
            <c:idx val="4"/>
            <c:bubble3D val="0"/>
            <c:spPr>
              <a:solidFill>
                <a:schemeClr val="accent5">
                  <a:tint val="84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37B-4809-890B-5E716217F5DF}"/>
              </c:ext>
            </c:extLst>
          </c:dPt>
          <c:dPt>
            <c:idx val="5"/>
            <c:bubble3D val="0"/>
            <c:spPr>
              <a:solidFill>
                <a:schemeClr val="accent5">
                  <a:tint val="9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37B-4809-890B-5E716217F5DF}"/>
              </c:ext>
            </c:extLst>
          </c:dPt>
          <c:dPt>
            <c:idx val="6"/>
            <c:bubble3D val="0"/>
            <c:spPr>
              <a:solidFill>
                <a:schemeClr val="accent5">
                  <a:shade val="94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37B-4809-890B-5E716217F5DF}"/>
              </c:ext>
            </c:extLst>
          </c:dPt>
          <c:dPt>
            <c:idx val="7"/>
            <c:bubble3D val="0"/>
            <c:spPr>
              <a:solidFill>
                <a:schemeClr val="accent5">
                  <a:shade val="83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37B-4809-890B-5E716217F5DF}"/>
              </c:ext>
            </c:extLst>
          </c:dPt>
          <c:dPt>
            <c:idx val="8"/>
            <c:bubble3D val="0"/>
            <c:spPr>
              <a:solidFill>
                <a:schemeClr val="accent5">
                  <a:shade val="73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37B-4809-890B-5E716217F5DF}"/>
              </c:ext>
            </c:extLst>
          </c:dPt>
          <c:dPt>
            <c:idx val="9"/>
            <c:bubble3D val="0"/>
            <c:spPr>
              <a:solidFill>
                <a:schemeClr val="accent5">
                  <a:shade val="62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37B-4809-890B-5E716217F5DF}"/>
              </c:ext>
            </c:extLst>
          </c:dPt>
          <c:dPt>
            <c:idx val="10"/>
            <c:bubble3D val="0"/>
            <c:spPr>
              <a:solidFill>
                <a:schemeClr val="accent5">
                  <a:shade val="51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37B-4809-890B-5E716217F5DF}"/>
              </c:ext>
            </c:extLst>
          </c:dPt>
          <c:dPt>
            <c:idx val="11"/>
            <c:bubble3D val="0"/>
            <c:spPr>
              <a:solidFill>
                <a:schemeClr val="accent5">
                  <a:shade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37B-4809-890B-5E716217F5DF}"/>
              </c:ext>
            </c:extLst>
          </c:dPt>
          <c:dPt>
            <c:idx val="12"/>
            <c:bubble3D val="0"/>
            <c:spPr>
              <a:solidFill>
                <a:schemeClr val="accent5">
                  <a:shade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37B-4809-890B-5E716217F5DF}"/>
              </c:ext>
            </c:extLst>
          </c:dPt>
          <c:dPt>
            <c:idx val="13"/>
            <c:bubble3D val="0"/>
            <c:spPr>
              <a:solidFill>
                <a:schemeClr val="accent5">
                  <a:shade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37B-4809-890B-5E716217F5DF}"/>
              </c:ext>
            </c:extLst>
          </c:dPt>
          <c:dLbls>
            <c:dLbl>
              <c:idx val="0"/>
              <c:layout>
                <c:manualLayout>
                  <c:x val="-0.18456769911916227"/>
                  <c:y val="-0.218042169997680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B-4809-890B-5E716217F5DF}"/>
                </c:ext>
              </c:extLst>
            </c:dLbl>
            <c:dLbl>
              <c:idx val="1"/>
              <c:layout>
                <c:manualLayout>
                  <c:x val="0.13815877453945447"/>
                  <c:y val="-0.230522921499417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03453152150995"/>
                      <c:h val="0.120920301628963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37B-4809-890B-5E716217F5DF}"/>
                </c:ext>
              </c:extLst>
            </c:dLbl>
            <c:dLbl>
              <c:idx val="2"/>
              <c:layout>
                <c:manualLayout>
                  <c:x val="4.575108938513007E-4"/>
                  <c:y val="-0.241705846108776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48"/>
                        <a:gd name="adj2" fmla="val -3801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2101049128971946"/>
                      <c:h val="0.114693206260856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7B-4809-890B-5E716217F5DF}"/>
                </c:ext>
              </c:extLst>
            </c:dLbl>
            <c:dLbl>
              <c:idx val="3"/>
              <c:layout>
                <c:manualLayout>
                  <c:x val="-3.7759056557893751E-2"/>
                  <c:y val="2.468280408707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1205119870083"/>
                      <c:h val="8.20401331225365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37B-4809-890B-5E716217F5DF}"/>
                </c:ext>
              </c:extLst>
            </c:dLbl>
            <c:dLbl>
              <c:idx val="4"/>
              <c:layout>
                <c:manualLayout>
                  <c:x val="8.572435710161148E-8"/>
                  <c:y val="4.83399751310713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760314697543889"/>
                      <c:h val="8.6056788830104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37B-4809-890B-5E716217F5DF}"/>
                </c:ext>
              </c:extLst>
            </c:dLbl>
            <c:dLbl>
              <c:idx val="5"/>
              <c:layout>
                <c:manualLayout>
                  <c:x val="4.4755315253037727E-2"/>
                  <c:y val="4.81217218893804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7968488510095"/>
                      <c:h val="6.83557742680567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7B-4809-890B-5E716217F5DF}"/>
                </c:ext>
              </c:extLst>
            </c:dLbl>
            <c:dLbl>
              <c:idx val="6"/>
              <c:layout>
                <c:manualLayout>
                  <c:x val="3.6654620680006751E-2"/>
                  <c:y val="1.3267674266921194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758113981848379"/>
                      <c:h val="9.73571323567263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37B-4809-890B-5E716217F5DF}"/>
                </c:ext>
              </c:extLst>
            </c:dLbl>
            <c:dLbl>
              <c:idx val="7"/>
              <c:layout>
                <c:manualLayout>
                  <c:x val="-6.260321212595033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912008013218987"/>
                      <c:h val="7.97639621288751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37B-4809-890B-5E716217F5DF}"/>
                </c:ext>
              </c:extLst>
            </c:dLbl>
            <c:dLbl>
              <c:idx val="8"/>
              <c:layout>
                <c:manualLayout>
                  <c:x val="-7.0098521289129745E-2"/>
                  <c:y val="-2.8644776065540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173918261482605"/>
                      <c:h val="5.65147199538921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537B-4809-890B-5E716217F5DF}"/>
                </c:ext>
              </c:extLst>
            </c:dLbl>
            <c:dLbl>
              <c:idx val="9"/>
              <c:layout>
                <c:manualLayout>
                  <c:x val="-3.2660980055713974E-2"/>
                  <c:y val="-9.32598091896158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04367484545613"/>
                      <c:h val="3.7330459024380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537B-4809-890B-5E716217F5DF}"/>
                </c:ext>
              </c:extLst>
            </c:dLbl>
            <c:dLbl>
              <c:idx val="10"/>
              <c:layout>
                <c:manualLayout>
                  <c:x val="-2.1773986703809314E-3"/>
                  <c:y val="6.1782251991345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61935779426428"/>
                      <c:h val="5.90605212922290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537B-4809-890B-5E716217F5DF}"/>
                </c:ext>
              </c:extLst>
            </c:dLbl>
            <c:dLbl>
              <c:idx val="11"/>
              <c:layout>
                <c:manualLayout>
                  <c:x val="0"/>
                  <c:y val="3.00815325119050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092416343314395"/>
                      <c:h val="6.77325385465740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537B-4809-890B-5E716217F5DF}"/>
                </c:ext>
              </c:extLst>
            </c:dLbl>
            <c:dLbl>
              <c:idx val="12"/>
              <c:layout>
                <c:manualLayout>
                  <c:x val="-3.298065135120729E-3"/>
                  <c:y val="1.04500373065744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04642609668988"/>
                      <c:h val="5.87214154284996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537B-4809-890B-5E716217F5DF}"/>
                </c:ext>
              </c:extLst>
            </c:dLbl>
            <c:dLbl>
              <c:idx val="13"/>
              <c:layout>
                <c:manualLayout>
                  <c:x val="0"/>
                  <c:y val="3.73264539849185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3923739103249214"/>
                      <c:h val="0.136127515310586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537B-4809-890B-5E716217F5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Лист1!$A$2:$A$13</c:f>
              <c:strCache>
                <c:ptCount val="12"/>
                <c:pt idx="0">
                  <c:v>легкого</c:v>
                </c:pt>
                <c:pt idx="1">
                  <c:v>желудка</c:v>
                </c:pt>
                <c:pt idx="2">
                  <c:v>колоректальный рак</c:v>
                </c:pt>
                <c:pt idx="3">
                  <c:v>предстат. жел.</c:v>
                </c:pt>
                <c:pt idx="4">
                  <c:v>поджел. жел.</c:v>
                </c:pt>
                <c:pt idx="5">
                  <c:v>печени</c:v>
                </c:pt>
                <c:pt idx="6">
                  <c:v>лимф. и кров. ткани</c:v>
                </c:pt>
                <c:pt idx="7">
                  <c:v>почки</c:v>
                </c:pt>
                <c:pt idx="8">
                  <c:v>мочевого пуз.</c:v>
                </c:pt>
                <c:pt idx="9">
                  <c:v>пищевода</c:v>
                </c:pt>
                <c:pt idx="10">
                  <c:v>полость рта</c:v>
                </c:pt>
                <c:pt idx="11">
                  <c:v>глотки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30.3</c:v>
                </c:pt>
                <c:pt idx="1">
                  <c:v>12.9</c:v>
                </c:pt>
                <c:pt idx="2">
                  <c:v>11.9</c:v>
                </c:pt>
                <c:pt idx="3">
                  <c:v>8.6</c:v>
                </c:pt>
                <c:pt idx="4">
                  <c:v>6.4</c:v>
                </c:pt>
                <c:pt idx="5">
                  <c:v>4.5999999999999996</c:v>
                </c:pt>
                <c:pt idx="6">
                  <c:v>4.3</c:v>
                </c:pt>
                <c:pt idx="7">
                  <c:v>4</c:v>
                </c:pt>
                <c:pt idx="8">
                  <c:v>3.3</c:v>
                </c:pt>
                <c:pt idx="9">
                  <c:v>2.4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537B-4809-890B-5E716217F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56"/>
      <c:depthPercent val="100"/>
      <c:rAngAx val="0"/>
      <c:perspective val="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659295308651341E-2"/>
          <c:y val="2.3328025292198989E-2"/>
          <c:w val="0.9763407046913487"/>
          <c:h val="0.970096251501219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3">
                  <a:tint val="41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14-40A1-ACF4-259CD6B08410}"/>
              </c:ext>
            </c:extLst>
          </c:dPt>
          <c:dPt>
            <c:idx val="1"/>
            <c:bubble3D val="0"/>
            <c:spPr>
              <a:solidFill>
                <a:schemeClr val="accent3">
                  <a:tint val="52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014-40A1-ACF4-259CD6B08410}"/>
              </c:ext>
            </c:extLst>
          </c:dPt>
          <c:dPt>
            <c:idx val="2"/>
            <c:bubble3D val="0"/>
            <c:spPr>
              <a:solidFill>
                <a:schemeClr val="accent3">
                  <a:tint val="63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014-40A1-ACF4-259CD6B08410}"/>
              </c:ext>
            </c:extLst>
          </c:dPt>
          <c:dPt>
            <c:idx val="3"/>
            <c:bubble3D val="0"/>
            <c:spPr>
              <a:solidFill>
                <a:schemeClr val="accent3">
                  <a:tint val="74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014-40A1-ACF4-259CD6B08410}"/>
              </c:ext>
            </c:extLst>
          </c:dPt>
          <c:dPt>
            <c:idx val="4"/>
            <c:bubble3D val="0"/>
            <c:spPr>
              <a:solidFill>
                <a:schemeClr val="accent3">
                  <a:tint val="84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014-40A1-ACF4-259CD6B08410}"/>
              </c:ext>
            </c:extLst>
          </c:dPt>
          <c:dPt>
            <c:idx val="5"/>
            <c:bubble3D val="0"/>
            <c:spPr>
              <a:solidFill>
                <a:schemeClr val="accent3">
                  <a:tint val="9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014-40A1-ACF4-259CD6B08410}"/>
              </c:ext>
            </c:extLst>
          </c:dPt>
          <c:dPt>
            <c:idx val="6"/>
            <c:bubble3D val="0"/>
            <c:spPr>
              <a:solidFill>
                <a:schemeClr val="accent3">
                  <a:shade val="94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014-40A1-ACF4-259CD6B08410}"/>
              </c:ext>
            </c:extLst>
          </c:dPt>
          <c:dPt>
            <c:idx val="7"/>
            <c:bubble3D val="0"/>
            <c:spPr>
              <a:solidFill>
                <a:schemeClr val="accent3">
                  <a:shade val="83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014-40A1-ACF4-259CD6B08410}"/>
              </c:ext>
            </c:extLst>
          </c:dPt>
          <c:dPt>
            <c:idx val="8"/>
            <c:bubble3D val="0"/>
            <c:spPr>
              <a:solidFill>
                <a:schemeClr val="accent3">
                  <a:shade val="73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014-40A1-ACF4-259CD6B08410}"/>
              </c:ext>
            </c:extLst>
          </c:dPt>
          <c:dPt>
            <c:idx val="9"/>
            <c:bubble3D val="0"/>
            <c:spPr>
              <a:solidFill>
                <a:schemeClr val="accent3">
                  <a:shade val="62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014-40A1-ACF4-259CD6B08410}"/>
              </c:ext>
            </c:extLst>
          </c:dPt>
          <c:dPt>
            <c:idx val="10"/>
            <c:bubble3D val="0"/>
            <c:spPr>
              <a:solidFill>
                <a:schemeClr val="accent3">
                  <a:shade val="51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014-40A1-ACF4-259CD6B08410}"/>
              </c:ext>
            </c:extLst>
          </c:dPt>
          <c:dPt>
            <c:idx val="11"/>
            <c:bubble3D val="0"/>
            <c:spPr>
              <a:solidFill>
                <a:schemeClr val="accent3">
                  <a:shade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014-40A1-ACF4-259CD6B08410}"/>
              </c:ext>
            </c:extLst>
          </c:dPt>
          <c:dPt>
            <c:idx val="12"/>
            <c:bubble3D val="0"/>
            <c:spPr>
              <a:solidFill>
                <a:schemeClr val="accent3">
                  <a:shade val="40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014-40A1-ACF4-259CD6B08410}"/>
              </c:ext>
            </c:extLst>
          </c:dPt>
          <c:dLbls>
            <c:dLbl>
              <c:idx val="0"/>
              <c:layout>
                <c:manualLayout>
                  <c:x val="-4.803844780937512E-2"/>
                  <c:y val="-0.138490843589841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427007620239935"/>
                      <c:h val="0.159411544756586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14-40A1-ACF4-259CD6B08410}"/>
                </c:ext>
              </c:extLst>
            </c:dLbl>
            <c:dLbl>
              <c:idx val="1"/>
              <c:layout>
                <c:manualLayout>
                  <c:x val="-0.17136486619313929"/>
                  <c:y val="-0.287018865854504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14-40A1-ACF4-259CD6B08410}"/>
                </c:ext>
              </c:extLst>
            </c:dLbl>
            <c:dLbl>
              <c:idx val="2"/>
              <c:layout>
                <c:manualLayout>
                  <c:x val="0.17087547400168648"/>
                  <c:y val="-0.248798773920967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014-40A1-ACF4-259CD6B08410}"/>
                </c:ext>
              </c:extLst>
            </c:dLbl>
            <c:dLbl>
              <c:idx val="3"/>
              <c:layout>
                <c:manualLayout>
                  <c:x val="2.864315889020461E-2"/>
                  <c:y val="-0.20806041277419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728757780300837"/>
                      <c:h val="7.5321284917025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14-40A1-ACF4-259CD6B08410}"/>
                </c:ext>
              </c:extLst>
            </c:dLbl>
            <c:dLbl>
              <c:idx val="4"/>
              <c:layout>
                <c:manualLayout>
                  <c:x val="1.2901852368707003E-2"/>
                  <c:y val="-5.591824149628311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963075918393894"/>
                      <c:h val="0.101624177743351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014-40A1-ACF4-259CD6B08410}"/>
                </c:ext>
              </c:extLst>
            </c:dLbl>
            <c:dLbl>
              <c:idx val="5"/>
              <c:layout>
                <c:manualLayout>
                  <c:x val="1.3140232073295016E-2"/>
                  <c:y val="1.5742302861224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72804072405207"/>
                      <c:h val="6.02625345086615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014-40A1-ACF4-259CD6B08410}"/>
                </c:ext>
              </c:extLst>
            </c:dLbl>
            <c:dLbl>
              <c:idx val="6"/>
              <c:layout>
                <c:manualLayout>
                  <c:x val="4.7270238943640408E-2"/>
                  <c:y val="1.61756318713394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391751723995221"/>
                      <c:h val="7.41446441885510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014-40A1-ACF4-259CD6B08410}"/>
                </c:ext>
              </c:extLst>
            </c:dLbl>
            <c:dLbl>
              <c:idx val="7"/>
              <c:layout>
                <c:manualLayout>
                  <c:x val="2.8722757092030426E-2"/>
                  <c:y val="-5.85873637899776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27922981457345"/>
                      <c:h val="5.71502834939250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014-40A1-ACF4-259CD6B08410}"/>
                </c:ext>
              </c:extLst>
            </c:dLbl>
            <c:dLbl>
              <c:idx val="8"/>
              <c:layout>
                <c:manualLayout>
                  <c:x val="-0.14645611869683856"/>
                  <c:y val="-1.2754702483474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83362282239643"/>
                      <c:h val="5.38745895674339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E014-40A1-ACF4-259CD6B08410}"/>
                </c:ext>
              </c:extLst>
            </c:dLbl>
            <c:dLbl>
              <c:idx val="9"/>
              <c:layout>
                <c:manualLayout>
                  <c:x val="1.7072468408426869E-2"/>
                  <c:y val="-1.1507205966597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74026168578251"/>
                      <c:h val="7.53099954168072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E014-40A1-ACF4-259CD6B08410}"/>
                </c:ext>
              </c:extLst>
            </c:dLbl>
            <c:dLbl>
              <c:idx val="10"/>
              <c:layout>
                <c:manualLayout>
                  <c:x val="-9.1410066903137004E-3"/>
                  <c:y val="-1.3445282863535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531766795559296"/>
                      <c:h val="8.68482170340744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E014-40A1-ACF4-259CD6B08410}"/>
                </c:ext>
              </c:extLst>
            </c:dLbl>
            <c:dLbl>
              <c:idx val="11"/>
              <c:layout>
                <c:manualLayout>
                  <c:x val="-8.4678938112567436E-8"/>
                  <c:y val="1.80134688415569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260729160174612"/>
                      <c:h val="7.08024168630538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E014-40A1-ACF4-259CD6B08410}"/>
                </c:ext>
              </c:extLst>
            </c:dLbl>
            <c:dLbl>
              <c:idx val="12"/>
              <c:layout>
                <c:manualLayout>
                  <c:x val="-1.0346557958831046E-7"/>
                  <c:y val="2.70371025486591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10000"/>
                        </a:schemeClr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447033383169252"/>
                      <c:h val="0.142640279248679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E014-40A1-ACF4-259CD6B084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10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Лист1!$A$2:$A$13</c:f>
              <c:strCache>
                <c:ptCount val="12"/>
                <c:pt idx="0">
                  <c:v>колоректальный рак</c:v>
                </c:pt>
                <c:pt idx="1">
                  <c:v>молочной железы</c:v>
                </c:pt>
                <c:pt idx="2">
                  <c:v>легкого</c:v>
                </c:pt>
                <c:pt idx="3">
                  <c:v>поджелуд. железы</c:v>
                </c:pt>
                <c:pt idx="4">
                  <c:v>лимф. и кров. тк.</c:v>
                </c:pt>
                <c:pt idx="5">
                  <c:v>желудка </c:v>
                </c:pt>
                <c:pt idx="6">
                  <c:v>яичника</c:v>
                </c:pt>
                <c:pt idx="7">
                  <c:v>тела матки</c:v>
                </c:pt>
                <c:pt idx="8">
                  <c:v>шейки матки</c:v>
                </c:pt>
                <c:pt idx="9">
                  <c:v>печени </c:v>
                </c:pt>
                <c:pt idx="10">
                  <c:v>голов. мозга</c:v>
                </c:pt>
                <c:pt idx="11">
                  <c:v>почки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15.9</c:v>
                </c:pt>
                <c:pt idx="1">
                  <c:v>15</c:v>
                </c:pt>
                <c:pt idx="2">
                  <c:v>9.6999999999999993</c:v>
                </c:pt>
                <c:pt idx="3">
                  <c:v>7</c:v>
                </c:pt>
                <c:pt idx="4">
                  <c:v>6.6</c:v>
                </c:pt>
                <c:pt idx="5">
                  <c:v>6.2</c:v>
                </c:pt>
                <c:pt idx="6">
                  <c:v>5.9</c:v>
                </c:pt>
                <c:pt idx="7">
                  <c:v>5.6</c:v>
                </c:pt>
                <c:pt idx="8">
                  <c:v>4.3</c:v>
                </c:pt>
                <c:pt idx="9">
                  <c:v>3.4</c:v>
                </c:pt>
                <c:pt idx="10">
                  <c:v>2.5</c:v>
                </c:pt>
                <c:pt idx="11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E014-40A1-ACF4-259CD6B08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79611346629864E-2"/>
          <c:y val="5.8944591335677102E-2"/>
          <c:w val="0.96524501854117473"/>
          <c:h val="0.84395362756777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73-4E5E-8EC0-061468AF73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73-4E5E-8EC0-061468AF73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73-4E5E-8EC0-061468AF737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59.6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73-4E5E-8EC0-061468AF737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59.9</c:v>
                </c:pt>
                <c:pt idx="1">
                  <c:v>61.4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CD-473F-9F71-FA4CEDD0D2E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АК</c:v>
                </c:pt>
                <c:pt idx="1">
                  <c:v>РФ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6C-4E46-B947-4453017A9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6823808"/>
        <c:axId val="356825344"/>
      </c:barChart>
      <c:catAx>
        <c:axId val="35682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10000"/>
              </a:schemeClr>
            </a:solidFill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6825344"/>
        <c:crosses val="autoZero"/>
        <c:auto val="1"/>
        <c:lblAlgn val="ctr"/>
        <c:lblOffset val="100"/>
        <c:noMultiLvlLbl val="0"/>
      </c:catAx>
      <c:valAx>
        <c:axId val="356825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682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>
          <a:ln>
            <a:solidFill>
              <a:schemeClr val="accent1"/>
            </a:solidFill>
          </a:ln>
          <a:solidFill>
            <a:srgbClr val="0070C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0.13101</cdr:x>
      <cdr:y>0.62658</cdr:y>
    </cdr:from>
    <cdr:to>
      <cdr:x>0.20976</cdr:x>
      <cdr:y>0.71027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52128" y="3168352"/>
          <a:ext cx="692535" cy="423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ysClr val="window" lastClr="FFFFFF"/>
              </a:solidFill>
              <a:latin typeface="+mn-lt"/>
              <a:cs typeface="Times New Roman" panose="02020603050405020304" pitchFamily="18" charset="0"/>
            </a:rPr>
            <a:t>2021</a:t>
          </a:r>
          <a:endParaRPr lang="ru-RU" sz="1800" b="1" dirty="0">
            <a:solidFill>
              <a:sysClr val="window" lastClr="FFFFFF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0.52625</cdr:x>
      <cdr:y>0.42217</cdr:y>
    </cdr:from>
    <cdr:to>
      <cdr:x>0.605</cdr:x>
      <cdr:y>0.50586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30824" y="181622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endParaRPr lang="ru-RU" sz="18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0.06084</cdr:x>
      <cdr:y>0.71402</cdr:y>
    </cdr:from>
    <cdr:to>
      <cdr:x>0.13958</cdr:x>
      <cdr:y>0.79771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3178" y="3096344"/>
          <a:ext cx="664194" cy="362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>
                  <a:lumMod val="10000"/>
                </a:schemeClr>
              </a:solidFill>
              <a:latin typeface="+mn-lt"/>
              <a:cs typeface="Times New Roman" panose="02020603050405020304" pitchFamily="18" charset="0"/>
            </a:rPr>
            <a:t>2020</a:t>
          </a:r>
          <a:endParaRPr lang="ru-RU" sz="1800" b="1" dirty="0">
            <a:solidFill>
              <a:schemeClr val="tx1">
                <a:lumMod val="10000"/>
              </a:schemeClr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0.18889</cdr:x>
      <cdr:y>0.5</cdr:y>
    </cdr:from>
    <cdr:to>
      <cdr:x>0.26764</cdr:x>
      <cdr:y>0.58369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93298" y="2168252"/>
          <a:ext cx="664279" cy="362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>
                  <a:lumMod val="10000"/>
                </a:schemeClr>
              </a:solidFill>
              <a:latin typeface="+mn-lt"/>
              <a:cs typeface="Times New Roman" panose="02020603050405020304" pitchFamily="18" charset="0"/>
            </a:rPr>
            <a:t>2022</a:t>
          </a:r>
          <a:endParaRPr lang="ru-RU" sz="1800" b="1" dirty="0">
            <a:solidFill>
              <a:schemeClr val="tx1">
                <a:lumMod val="10000"/>
              </a:schemeClr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0.25718</cdr:x>
      <cdr:y>0.56457</cdr:y>
    </cdr:from>
    <cdr:to>
      <cdr:x>0.33593</cdr:x>
      <cdr:y>0.64826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169362" y="2448272"/>
          <a:ext cx="664278" cy="362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>
                  <a:lumMod val="10000"/>
                </a:schemeClr>
              </a:solidFill>
              <a:cs typeface="Times New Roman" panose="02020603050405020304" pitchFamily="18" charset="0"/>
            </a:rPr>
            <a:t>2023</a:t>
          </a:r>
          <a:endParaRPr lang="ru-RU" sz="1200" b="1" dirty="0">
            <a:solidFill>
              <a:schemeClr val="tx1">
                <a:lumMod val="10000"/>
              </a:schemeClr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0.31115</cdr:x>
      <cdr:y>0.43358</cdr:y>
    </cdr:from>
    <cdr:to>
      <cdr:x>0.37091</cdr:x>
      <cdr:y>0.5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36304" y="2192434"/>
          <a:ext cx="525535" cy="335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>
                  <a:lumMod val="10000"/>
                </a:schemeClr>
              </a:solidFill>
            </a:rPr>
            <a:t>2024</a:t>
          </a:r>
          <a:endParaRPr lang="ru-RU" sz="1800" b="1" dirty="0">
            <a:solidFill>
              <a:schemeClr val="tx1">
                <a:lumMod val="1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0.11501</cdr:x>
      <cdr:y>0.4514</cdr:y>
    </cdr:from>
    <cdr:to>
      <cdr:x>0.19376</cdr:x>
      <cdr:y>0.53509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6448" y="1941996"/>
          <a:ext cx="648081" cy="360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AF4EB"/>
              </a:solidFill>
              <a:latin typeface="+mn-lt"/>
              <a:cs typeface="Times New Roman" panose="02020603050405020304" pitchFamily="18" charset="0"/>
            </a:rPr>
            <a:t>2021</a:t>
          </a:r>
          <a:endParaRPr lang="ru-RU" sz="1800" b="1" dirty="0">
            <a:solidFill>
              <a:srgbClr val="FAF4EB"/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0.52625</cdr:x>
      <cdr:y>0.42217</cdr:y>
    </cdr:from>
    <cdr:to>
      <cdr:x>0.605</cdr:x>
      <cdr:y>0.50586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330824" y="1816224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endParaRPr lang="ru-RU" sz="18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0.04501</cdr:x>
      <cdr:y>0.46302</cdr:y>
    </cdr:from>
    <cdr:to>
      <cdr:x>0.12376</cdr:x>
      <cdr:y>0.54671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0384" y="1991964"/>
          <a:ext cx="648081" cy="360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>
                  <a:lumMod val="10000"/>
                </a:schemeClr>
              </a:solidFill>
              <a:latin typeface="+mn-lt"/>
              <a:cs typeface="Times New Roman" panose="02020603050405020304" pitchFamily="18" charset="0"/>
            </a:rPr>
            <a:t>2020</a:t>
          </a:r>
          <a:endParaRPr lang="ru-RU" sz="1800" b="1" dirty="0">
            <a:solidFill>
              <a:schemeClr val="tx1">
                <a:lumMod val="10000"/>
              </a:schemeClr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0.18281</cdr:x>
      <cdr:y>0.53764</cdr:y>
    </cdr:from>
    <cdr:to>
      <cdr:x>0.26156</cdr:x>
      <cdr:y>0.62133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04461" y="2312998"/>
          <a:ext cx="648081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45720" tIns="45720" rIns="45720" bIns="45720" rtlCol="0" anchor="t" anchorCtr="0">
          <a:normAutofit/>
        </a:bodyPr>
        <a:lstStyle xmlns:a="http://schemas.openxmlformats.org/drawingml/2006/main">
          <a:lvl1pPr marL="0" indent="0">
            <a:defRPr sz="1100">
              <a:latin typeface="Calibri" panose="020F0502020204030204"/>
            </a:defRPr>
          </a:lvl1pPr>
          <a:lvl2pPr marL="457200" indent="0">
            <a:defRPr sz="1100">
              <a:latin typeface="Calibri" panose="020F0502020204030204"/>
            </a:defRPr>
          </a:lvl2pPr>
          <a:lvl3pPr marL="914400" indent="0">
            <a:defRPr sz="1100">
              <a:latin typeface="Calibri" panose="020F0502020204030204"/>
            </a:defRPr>
          </a:lvl3pPr>
          <a:lvl4pPr marL="1371600" indent="0">
            <a:defRPr sz="1100">
              <a:latin typeface="Calibri" panose="020F0502020204030204"/>
            </a:defRPr>
          </a:lvl4pPr>
          <a:lvl5pPr marL="1828800" indent="0">
            <a:defRPr sz="1100">
              <a:latin typeface="Calibri" panose="020F0502020204030204"/>
            </a:defRPr>
          </a:lvl5pPr>
          <a:lvl6pPr marL="2286000" indent="0">
            <a:defRPr sz="1100">
              <a:latin typeface="Calibri" panose="020F0502020204030204"/>
            </a:defRPr>
          </a:lvl6pPr>
          <a:lvl7pPr marL="2743200" indent="0">
            <a:defRPr sz="1100">
              <a:latin typeface="Calibri" panose="020F0502020204030204"/>
            </a:defRPr>
          </a:lvl7pPr>
          <a:lvl8pPr marL="3200400" indent="0">
            <a:defRPr sz="1100">
              <a:latin typeface="Calibri" panose="020F0502020204030204"/>
            </a:defRPr>
          </a:lvl8pPr>
          <a:lvl9pPr marL="3657600" indent="0">
            <a:defRPr sz="1100">
              <a:latin typeface="Calibri" panose="020F0502020204030204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>
                  <a:lumMod val="10000"/>
                </a:schemeClr>
              </a:solidFill>
              <a:latin typeface="+mn-lt"/>
              <a:cs typeface="Times New Roman" panose="02020603050405020304" pitchFamily="18" charset="0"/>
            </a:rPr>
            <a:t>2022</a:t>
          </a:r>
          <a:endParaRPr lang="ru-RU" sz="1800" b="1" dirty="0">
            <a:solidFill>
              <a:schemeClr val="tx1">
                <a:lumMod val="10000"/>
              </a:schemeClr>
            </a:solidFill>
            <a:latin typeface="+mn-lt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0.255</cdr:x>
      <cdr:y>0.50486</cdr:y>
    </cdr:from>
    <cdr:to>
      <cdr:x>0.33375</cdr:x>
      <cdr:y>0.58855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2098576" y="2171986"/>
          <a:ext cx="648081" cy="360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>
                  <a:lumMod val="10000"/>
                </a:schemeClr>
              </a:solidFill>
              <a:cs typeface="Times New Roman" panose="02020603050405020304" pitchFamily="18" charset="0"/>
            </a:rPr>
            <a:t>2023</a:t>
          </a:r>
          <a:endParaRPr lang="ru-RU" sz="1200" b="1" dirty="0">
            <a:solidFill>
              <a:schemeClr val="tx1">
                <a:lumMod val="10000"/>
              </a:schemeClr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0.3775</cdr:x>
      <cdr:y>0.23805</cdr:y>
    </cdr:from>
    <cdr:to>
      <cdr:x>0.4475</cdr:x>
      <cdr:y>0.305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106688" y="102413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ru-RU" sz="1800" dirty="0">
            <a:ln>
              <a:solidFill>
                <a:schemeClr val="accent1"/>
              </a:solidFill>
            </a:ln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0.81626</cdr:x>
      <cdr:y>0.57366</cdr:y>
    </cdr:from>
    <cdr:to>
      <cdr:x>0.88625</cdr:x>
      <cdr:y>0.67409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17505" y="2467971"/>
          <a:ext cx="575990" cy="432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>
                  <a:lumMod val="10000"/>
                </a:schemeClr>
              </a:solidFill>
              <a:cs typeface="Times New Roman" panose="02020603050405020304" pitchFamily="18" charset="0"/>
            </a:rPr>
            <a:t>2024</a:t>
          </a:r>
          <a:endParaRPr lang="ru-RU" sz="1100" b="1" dirty="0">
            <a:solidFill>
              <a:schemeClr val="tx1">
                <a:lumMod val="10000"/>
              </a:schemeClr>
            </a:solidFill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0.325</cdr:x>
      <cdr:y>0.56868</cdr:y>
    </cdr:from>
    <cdr:to>
      <cdr:x>0.4125</cdr:x>
      <cdr:y>0.63564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674640" y="2446552"/>
          <a:ext cx="720090" cy="2880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>
                  <a:lumMod val="10000"/>
                </a:schemeClr>
              </a:solidFill>
            </a:rPr>
            <a:t>2024</a:t>
          </a:r>
          <a:endParaRPr lang="ru-RU" sz="1800" b="1" dirty="0">
            <a:solidFill>
              <a:schemeClr val="tx1">
                <a:lumMod val="1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8FFAB-F782-4FED-B8CD-DC3FB2196EE7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29649-E550-4EB6-A852-B11A46993C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42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9649-E550-4EB6-A852-B11A46993C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6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9649-E550-4EB6-A852-B11A46993C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6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9649-E550-4EB6-A852-B11A46993CA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4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29649-E550-4EB6-A852-B11A46993CA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1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14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78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296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828801"/>
            <a:ext cx="10972800" cy="43021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9B45-3308-438C-9400-FD6CFA368444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34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07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00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78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54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85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4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21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11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FECC0-40CF-42F2-9847-8FC201CC34C2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8A7212C-A061-4615-BC65-B6547B87F6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9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9216" userDrawn="1">
          <p15:clr>
            <a:srgbClr val="F26B43"/>
          </p15:clr>
        </p15:guide>
        <p15:guide id="2" pos="1248" userDrawn="1">
          <p15:clr>
            <a:srgbClr val="F26B43"/>
          </p15:clr>
        </p15:guide>
        <p15:guide id="3" pos="1152" userDrawn="1">
          <p15:clr>
            <a:srgbClr val="F26B43"/>
          </p15:clr>
        </p15:guide>
        <p15:guide id="4" orient="horz" pos="1368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69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1512" userDrawn="1">
          <p15:clr>
            <a:srgbClr val="F26B43"/>
          </p15:clr>
        </p15:guide>
        <p15:guide id="9" pos="6912" userDrawn="1">
          <p15:clr>
            <a:srgbClr val="F26B43"/>
          </p15:clr>
        </p15:guide>
        <p15:guide id="10" pos="936" userDrawn="1">
          <p15:clr>
            <a:srgbClr val="F26B43"/>
          </p15:clr>
        </p15:guide>
        <p15:guide id="11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764704"/>
            <a:ext cx="7920880" cy="273630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cap="none" dirty="0">
                <a:solidFill>
                  <a:srgbClr val="002060"/>
                </a:solidFill>
                <a:cs typeface="Times New Roman" panose="02020603050405020304" pitchFamily="18" charset="0"/>
              </a:rPr>
              <a:t>Состояние онкологической помощи населению Алтайского края, проблемы ранней диагностики и пути решения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9376" y="5877272"/>
            <a:ext cx="7922941" cy="72007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д.м.н. Вихлянов И.В.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18.02.2026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176"/>
            <a:ext cx="12144672" cy="122278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Районы с низкой и высокой </a:t>
            </a:r>
            <a:r>
              <a:rPr lang="ru-RU" altLang="ru-RU" sz="2800" dirty="0" err="1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выявляемостью</a:t>
            </a:r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 ЗНО визуальных локализаций на </a:t>
            </a:r>
            <a:r>
              <a:rPr lang="en-US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I </a:t>
            </a:r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стадии, 2025 г.</a:t>
            </a:r>
            <a:b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(средний по краю – 57,4%)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7569" y="227416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600" dirty="0"/>
          </a:p>
          <a:p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46703"/>
              </p:ext>
            </p:extLst>
          </p:nvPr>
        </p:nvGraphicFramePr>
        <p:xfrm>
          <a:off x="7727504" y="1219960"/>
          <a:ext cx="4292823" cy="48965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91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3254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Низкая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выявляемость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Высокая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выявляемость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329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Тогульский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20,0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Белокуриха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72,5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329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Бурлинский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21,4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Новичихинский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70,4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329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Краснощековск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29,7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Романовский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70,4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329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Панкрушихинск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35,7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Волчихинский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70,2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329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Крутихинский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36,4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Кытмановский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67,9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329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Хабарский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39,1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Быстроистокский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66,7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329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Залесовский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39,4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Змеиногорский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66,7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8574869"/>
                  </a:ext>
                </a:extLst>
              </a:tr>
              <a:tr h="445329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Табунский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40,0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Солтонский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66,7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356954"/>
                  </a:ext>
                </a:extLst>
              </a:tr>
              <a:tr h="445329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Калманский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42,3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Угловский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66,7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3279150"/>
                  </a:ext>
                </a:extLst>
              </a:tr>
              <a:tr h="445329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Славгород</a:t>
                      </a:r>
                      <a:endParaRPr lang="ru-RU" sz="14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42,4</a:t>
                      </a:r>
                      <a:endParaRPr lang="ru-RU" sz="14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Усть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-Пристанский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66,7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5814494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" y="1197079"/>
            <a:ext cx="7605398" cy="4776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712702"/>
              </p:ext>
            </p:extLst>
          </p:nvPr>
        </p:nvGraphicFramePr>
        <p:xfrm>
          <a:off x="191344" y="5661248"/>
          <a:ext cx="1765129" cy="998220"/>
        </p:xfrm>
        <a:graphic>
          <a:graphicData uri="http://schemas.openxmlformats.org/drawingml/2006/table">
            <a:tbl>
              <a:tblPr/>
              <a:tblGrid>
                <a:gridCol w="700216">
                  <a:extLst>
                    <a:ext uri="{9D8B030D-6E8A-4147-A177-3AD203B41FA5}">
                      <a16:colId xmlns:a16="http://schemas.microsoft.com/office/drawing/2014/main" xmlns="" val="2335864745"/>
                    </a:ext>
                  </a:extLst>
                </a:gridCol>
                <a:gridCol w="1064913">
                  <a:extLst>
                    <a:ext uri="{9D8B030D-6E8A-4147-A177-3AD203B41FA5}">
                      <a16:colId xmlns:a16="http://schemas.microsoft.com/office/drawing/2014/main" xmlns="" val="2333736997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от 20 до30 %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940837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AD4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от 30  до 40 %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804236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E9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40 до 50 %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121197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E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50 до 60 %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581928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E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60 % и выше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152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12173349" cy="528209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Районы с низкой и высокой одногодичной летальностью, 2025 г.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7569" y="227416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600" dirty="0"/>
          </a:p>
          <a:p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40970"/>
              </p:ext>
            </p:extLst>
          </p:nvPr>
        </p:nvGraphicFramePr>
        <p:xfrm>
          <a:off x="7810273" y="1268760"/>
          <a:ext cx="4113743" cy="44255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36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43729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Районы с высокой </a:t>
                      </a:r>
                      <a:r>
                        <a:rPr lang="ru-RU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одногодичной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летальностью, % 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Районы с низкой одногодичной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летальностью, 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839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Алтайский 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33,7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Ельцовский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5,6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7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Угловский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31,9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Красногорский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6,9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Хабарский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30,4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Петропавловский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8,1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Благовещенский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30,4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Романовский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10,4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4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Бурлинский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29,4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Мамонтовский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11,3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4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Усть-Калманский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29,3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Крутихинский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12,2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7659576" cy="485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79671"/>
              </p:ext>
            </p:extLst>
          </p:nvPr>
        </p:nvGraphicFramePr>
        <p:xfrm>
          <a:off x="16640" y="6096000"/>
          <a:ext cx="1894360" cy="762000"/>
        </p:xfrm>
        <a:graphic>
          <a:graphicData uri="http://schemas.openxmlformats.org/drawingml/2006/table">
            <a:tbl>
              <a:tblPr/>
              <a:tblGrid>
                <a:gridCol w="818749">
                  <a:extLst>
                    <a:ext uri="{9D8B030D-6E8A-4147-A177-3AD203B41FA5}">
                      <a16:colId xmlns:a16="http://schemas.microsoft.com/office/drawing/2014/main" xmlns="" val="1179287747"/>
                    </a:ext>
                  </a:extLst>
                </a:gridCol>
                <a:gridCol w="1075611">
                  <a:extLst>
                    <a:ext uri="{9D8B030D-6E8A-4147-A177-3AD203B41FA5}">
                      <a16:colId xmlns:a16="http://schemas.microsoft.com/office/drawing/2014/main" xmlns="" val="199439274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7A5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30 до 20 %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9719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E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20 до 19 %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24135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C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19 до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0422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менее 10 %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418535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1343" y="188640"/>
            <a:ext cx="11809313" cy="5040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>
                <a:solidFill>
                  <a:srgbClr val="002060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Дополнительные показатели </a:t>
            </a:r>
            <a:r>
              <a:rPr lang="ru-RU" sz="2600" dirty="0" smtClean="0">
                <a:solidFill>
                  <a:srgbClr val="002060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деятельности </a:t>
            </a:r>
            <a:r>
              <a:rPr lang="ru-RU" sz="2600" dirty="0" err="1" smtClean="0">
                <a:solidFill>
                  <a:srgbClr val="002060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онкослужбы</a:t>
            </a:r>
            <a:r>
              <a:rPr lang="ru-RU" sz="2600" dirty="0">
                <a:solidFill>
                  <a:srgbClr val="002060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, 2025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91768"/>
              </p:ext>
            </p:extLst>
          </p:nvPr>
        </p:nvGraphicFramePr>
        <p:xfrm>
          <a:off x="983432" y="836712"/>
          <a:ext cx="9865097" cy="536520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1619654902"/>
                    </a:ext>
                  </a:extLst>
                </a:gridCol>
                <a:gridCol w="1176131">
                  <a:extLst>
                    <a:ext uri="{9D8B030D-6E8A-4147-A177-3AD203B41FA5}">
                      <a16:colId xmlns:a16="http://schemas.microsoft.com/office/drawing/2014/main" xmlns="" val="4221184406"/>
                    </a:ext>
                  </a:extLst>
                </a:gridCol>
                <a:gridCol w="1176131">
                  <a:extLst>
                    <a:ext uri="{9D8B030D-6E8A-4147-A177-3AD203B41FA5}">
                      <a16:colId xmlns:a16="http://schemas.microsoft.com/office/drawing/2014/main" xmlns="" val="2762933553"/>
                    </a:ext>
                  </a:extLst>
                </a:gridCol>
                <a:gridCol w="1176131">
                  <a:extLst>
                    <a:ext uri="{9D8B030D-6E8A-4147-A177-3AD203B41FA5}">
                      <a16:colId xmlns:a16="http://schemas.microsoft.com/office/drawing/2014/main" xmlns="" val="3061933820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Индикаторный показатель</a:t>
                      </a:r>
                      <a:endParaRPr lang="ru-RU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Факт 2024</a:t>
                      </a:r>
                      <a:endParaRPr lang="ru-RU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План 2025</a:t>
                      </a:r>
                      <a:endParaRPr lang="ru-RU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Факт 2025</a:t>
                      </a:r>
                      <a:endParaRPr lang="ru-RU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311153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Частота</a:t>
                      </a: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впервые выявленных ЗНО при проведении ДВН и ПМО, </a:t>
                      </a:r>
                      <a:r>
                        <a:rPr lang="ru-RU" sz="1800" b="1" u="sng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на 1000 осмотренных</a:t>
                      </a:r>
                      <a:endParaRPr lang="ru-RU" sz="1800" b="1" u="sng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1,45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1,5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1,41*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1733391"/>
                  </a:ext>
                </a:extLst>
              </a:tr>
              <a:tr h="9837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Активное выявление ЗНО, %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(доля ЗНО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выявленных при проведении всех видов </a:t>
                      </a:r>
                      <a:r>
                        <a:rPr lang="ru-RU" sz="1600" b="0" baseline="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профосмотров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b="1" u="sng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от общего числа впервые выявленных ЗНО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27,2</a:t>
                      </a:r>
                      <a:endParaRPr lang="ru-RU" sz="1800" b="0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25,0</a:t>
                      </a:r>
                      <a:endParaRPr lang="ru-RU" sz="1800" b="0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28,9</a:t>
                      </a:r>
                      <a:endParaRPr lang="ru-RU" sz="1800" b="0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8003288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Выявляемость</a:t>
                      </a: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ЗНО на</a:t>
                      </a:r>
                      <a:r>
                        <a:rPr lang="ru-RU" sz="1800" b="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ранних стадиях (</a:t>
                      </a:r>
                      <a:r>
                        <a:rPr lang="en-US" sz="1800" b="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I-II</a:t>
                      </a:r>
                      <a:r>
                        <a:rPr lang="ru-RU" sz="1800" b="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стадия),%</a:t>
                      </a:r>
                      <a:endParaRPr lang="ru-RU" sz="18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59,9</a:t>
                      </a:r>
                      <a:endParaRPr lang="ru-RU" sz="18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lang="ru-RU" sz="18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60,5</a:t>
                      </a:r>
                      <a:endParaRPr lang="ru-RU" sz="18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2164676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Запущенность</a:t>
                      </a:r>
                      <a:r>
                        <a:rPr lang="ru-RU" sz="1800" b="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 стадия), %</a:t>
                      </a:r>
                      <a:endParaRPr lang="ru-RU" sz="18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18,4</a:t>
                      </a:r>
                      <a:endParaRPr lang="ru-RU" sz="18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8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18,5</a:t>
                      </a:r>
                      <a:endParaRPr lang="ru-RU" sz="18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142069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Запущенность</a:t>
                      </a:r>
                      <a:r>
                        <a:rPr lang="ru-RU" sz="1800" b="0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наружных локализаций (3+4 стадия),%</a:t>
                      </a:r>
                      <a:endParaRPr lang="ru-RU" sz="18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20,8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х</a:t>
                      </a:r>
                      <a:endParaRPr lang="ru-RU" sz="1800" b="0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</a:rPr>
                        <a:t>20,4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369031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 rot="10800000" flipV="1">
            <a:off x="7104111" y="6345932"/>
            <a:ext cx="500553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*оперативные данные</a:t>
            </a:r>
            <a:endParaRPr lang="ru-RU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614" y="260648"/>
            <a:ext cx="1207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</a:rPr>
              <a:t>Профилактическая </a:t>
            </a:r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работа в 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рамках ДВН и ПМО, 2025 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746" y="816838"/>
            <a:ext cx="11737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Всего при проведении ДВН и ПМО осмотрено </a:t>
            </a:r>
            <a:r>
              <a:rPr lang="ru-RU" b="1" dirty="0">
                <a:solidFill>
                  <a:schemeClr val="tx1">
                    <a:lumMod val="10000"/>
                  </a:schemeClr>
                </a:solidFill>
              </a:rPr>
              <a:t>974.378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человек, выявлено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1374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ЗНО,</a:t>
            </a:r>
          </a:p>
          <a:p>
            <a:pPr algn="just"/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частота </a:t>
            </a:r>
            <a:r>
              <a:rPr lang="ru-RU" b="1" dirty="0">
                <a:solidFill>
                  <a:schemeClr val="tx1">
                    <a:lumMod val="10000"/>
                  </a:schemeClr>
                </a:solidFill>
              </a:rPr>
              <a:t>выявления ЗНО на 1000 осмотренных – 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1,41</a:t>
            </a:r>
          </a:p>
          <a:p>
            <a:pPr algn="just"/>
            <a:endParaRPr lang="ru-RU" b="1" dirty="0">
              <a:solidFill>
                <a:schemeClr val="tx1">
                  <a:lumMod val="1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На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I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этапе проведено </a:t>
            </a:r>
            <a:r>
              <a:rPr lang="ru-RU" dirty="0" err="1">
                <a:solidFill>
                  <a:schemeClr val="tx1">
                    <a:lumMod val="10000"/>
                  </a:schemeClr>
                </a:solidFill>
              </a:rPr>
              <a:t>скрининговых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исследований: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14442"/>
              </p:ext>
            </p:extLst>
          </p:nvPr>
        </p:nvGraphicFramePr>
        <p:xfrm>
          <a:off x="767408" y="2045598"/>
          <a:ext cx="10729193" cy="42637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9113">
                  <a:extLst>
                    <a:ext uri="{9D8B030D-6E8A-4147-A177-3AD203B41FA5}">
                      <a16:colId xmlns:a16="http://schemas.microsoft.com/office/drawing/2014/main" xmlns="" val="1908701077"/>
                    </a:ext>
                  </a:extLst>
                </a:gridCol>
                <a:gridCol w="1301822">
                  <a:extLst>
                    <a:ext uri="{9D8B030D-6E8A-4147-A177-3AD203B41FA5}">
                      <a16:colId xmlns:a16="http://schemas.microsoft.com/office/drawing/2014/main" xmlns="" val="1929877168"/>
                    </a:ext>
                  </a:extLst>
                </a:gridCol>
                <a:gridCol w="1301821">
                  <a:extLst>
                    <a:ext uri="{9D8B030D-6E8A-4147-A177-3AD203B41FA5}">
                      <a16:colId xmlns:a16="http://schemas.microsoft.com/office/drawing/2014/main" xmlns="" val="173162170"/>
                    </a:ext>
                  </a:extLst>
                </a:gridCol>
                <a:gridCol w="1301821">
                  <a:extLst>
                    <a:ext uri="{9D8B030D-6E8A-4147-A177-3AD203B41FA5}">
                      <a16:colId xmlns:a16="http://schemas.microsoft.com/office/drawing/2014/main" xmlns="" val="3251164386"/>
                    </a:ext>
                  </a:extLst>
                </a:gridCol>
              </a:tblGrid>
              <a:tr h="802396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Обследование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Выполнено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исследований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Выявлены патологические состояния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Выявлено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ЗНО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Частота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выявления ЗНО на 1000 осмотренных*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2776">
                <a:tc vMerge="1">
                  <a:txBody>
                    <a:bodyPr/>
                    <a:lstStyle/>
                    <a:p>
                      <a:pPr indent="0"/>
                      <a:endParaRPr lang="ru-RU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АК 11мес.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2025</a:t>
                      </a:r>
                      <a:endParaRPr lang="ru-RU" sz="1600" b="1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РФ 11мес. 2025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409"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Взятие мазка на </a:t>
                      </a:r>
                      <a:r>
                        <a:rPr lang="ru-RU" sz="160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онкоцитологию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130831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7589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49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0,08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0,09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31023"/>
                  </a:ext>
                </a:extLst>
              </a:tr>
              <a:tr h="624409"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Маммография обеих молочных желез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89284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7645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267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solidFill>
                            <a:srgbClr val="C00000"/>
                          </a:solidFill>
                          <a:effectLst/>
                        </a:rPr>
                        <a:t>0,44</a:t>
                      </a:r>
                      <a:endParaRPr lang="ru-RU" sz="1600" b="1" u="sng" dirty="0">
                        <a:solidFill>
                          <a:srgbClr val="C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0,45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409"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Исследование кала на скрытую кровь иммунохимическим методом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276852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5594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137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</a:rPr>
                        <a:t>0,15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0,17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5324">
                <a:tc>
                  <a:txBody>
                    <a:bodyPr/>
                    <a:lstStyle/>
                    <a:p>
                      <a:pPr indent="0" algn="l"/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Определение простат-специфического антигена в крови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(PSA)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31545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1935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183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solidFill>
                            <a:srgbClr val="C00000"/>
                          </a:solidFill>
                          <a:effectLst/>
                        </a:rPr>
                        <a:t>0,5</a:t>
                      </a:r>
                      <a:endParaRPr lang="ru-RU" sz="1600" b="1" u="sng" dirty="0">
                        <a:solidFill>
                          <a:srgbClr val="C00000"/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0,36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86102" marR="86102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95739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 rot="10800000" flipV="1">
            <a:off x="7464151" y="6417331"/>
            <a:ext cx="4645489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*оперативные данные</a:t>
            </a:r>
            <a:endParaRPr lang="ru-RU" sz="1600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28209" y="188640"/>
            <a:ext cx="11953328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Районы с низкой и высокой частотой выявляемости ЗНО в рамках ДВН и ПМО, 2025г.</a:t>
            </a:r>
            <a:b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C0000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(средний по краю - </a:t>
            </a:r>
            <a:r>
              <a:rPr lang="ru-RU" altLang="ru-RU" sz="2000" b="1" dirty="0" smtClean="0">
                <a:solidFill>
                  <a:srgbClr val="C0000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1,41 </a:t>
            </a:r>
            <a:r>
              <a:rPr lang="ru-RU" sz="2000" b="1" dirty="0">
                <a:solidFill>
                  <a:srgbClr val="C00000"/>
                </a:solidFill>
              </a:rPr>
              <a:t>на 1000 осмотренных</a:t>
            </a:r>
            <a:r>
              <a:rPr lang="ru-RU" altLang="ru-RU" sz="2000" b="1" dirty="0">
                <a:solidFill>
                  <a:srgbClr val="C0000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92216"/>
              </p:ext>
            </p:extLst>
          </p:nvPr>
        </p:nvGraphicFramePr>
        <p:xfrm>
          <a:off x="470295" y="1556792"/>
          <a:ext cx="11269156" cy="49449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885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2088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Низкая </a:t>
                      </a:r>
                      <a:r>
                        <a:rPr lang="ru-RU" sz="18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выявляемость</a:t>
                      </a:r>
                      <a:r>
                        <a:rPr lang="ru-RU" sz="18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ЗНО, </a:t>
                      </a:r>
                      <a:r>
                        <a:rPr lang="ru-RU" sz="18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на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1000 осмотренных</a:t>
                      </a:r>
                      <a:endParaRPr lang="ru-RU" sz="18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Высокая выявляемость ЗНО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на 1000 осмотренных</a:t>
                      </a:r>
                      <a:endParaRPr lang="ru-RU" sz="18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580">
                <a:tc>
                  <a:txBody>
                    <a:bodyPr/>
                    <a:lstStyle/>
                    <a:p>
                      <a:pPr indent="97200" algn="l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Локтевский</a:t>
                      </a:r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район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Ребрихинский</a:t>
                      </a:r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район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5,3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0580">
                <a:tc>
                  <a:txBody>
                    <a:bodyPr/>
                    <a:lstStyle/>
                    <a:p>
                      <a:pPr indent="97200" algn="l" fontAlgn="t"/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Алтайский район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0,1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Шелаболихинский</a:t>
                      </a:r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район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4,6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0580">
                <a:tc>
                  <a:txBody>
                    <a:bodyPr/>
                    <a:lstStyle/>
                    <a:p>
                      <a:pPr marL="0" marR="0" indent="9720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Смоленский, </a:t>
                      </a:r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Усть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-Пристанский район, Рубцовск ГБ №1, Рубцовск ГБ №3,</a:t>
                      </a:r>
                      <a:r>
                        <a:rPr lang="ru-RU" sz="18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Белокуриха, Бийск ГБ №2</a:t>
                      </a:r>
                      <a:endParaRPr lang="ru-RU" sz="1800" b="0" i="0" u="none" strike="noStrike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0,2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Немецкий Национальный район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4,4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0580">
                <a:tc>
                  <a:txBody>
                    <a:bodyPr/>
                    <a:lstStyle/>
                    <a:p>
                      <a:pPr indent="97200" algn="l" fontAlgn="t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Бийский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ru-RU" sz="18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u="none" strike="noStrike" baseline="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Новичихинский</a:t>
                      </a:r>
                      <a:r>
                        <a:rPr lang="ru-RU" sz="18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800" u="none" strike="noStrike" baseline="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Солтонский</a:t>
                      </a:r>
                      <a:r>
                        <a:rPr lang="ru-RU" sz="18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800" u="none" strike="noStrike" baseline="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Бурлинский</a:t>
                      </a:r>
                      <a:r>
                        <a:rPr lang="ru-RU" sz="18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район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0,3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t"/>
                      <a:r>
                        <a:rPr lang="ru-RU" sz="18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Ельцовский</a:t>
                      </a:r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район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4,0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0580">
                <a:tc>
                  <a:txBody>
                    <a:bodyPr/>
                    <a:lstStyle/>
                    <a:p>
                      <a:pPr indent="97200" algn="l" fontAlgn="t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Калманский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Тогульский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район, Рубцовск </a:t>
                      </a:r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ГБ 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№2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0,4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t"/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Мамонтовский район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3,8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7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504056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Районы с низкой и высокой активной </a:t>
            </a:r>
            <a:r>
              <a:rPr lang="ru-RU" altLang="ru-RU" sz="2800" dirty="0" err="1">
                <a:solidFill>
                  <a:srgbClr val="00206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выявляемостью</a:t>
            </a:r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Arial" panose="020B0604020202020204" pitchFamily="34" charset="0"/>
              </a:rPr>
              <a:t> ЗНО, 2025г.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66475"/>
              </p:ext>
            </p:extLst>
          </p:nvPr>
        </p:nvGraphicFramePr>
        <p:xfrm>
          <a:off x="7949980" y="783720"/>
          <a:ext cx="4068388" cy="52565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2088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Низкая выявляемость ЗНО на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профосмотрах</a:t>
                      </a:r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Высокая выявляемость ЗНО на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профосмотрах</a:t>
                      </a:r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,%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sng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Чарышский</a:t>
                      </a:r>
                      <a:endParaRPr lang="ru-RU" sz="14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sng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0,0</a:t>
                      </a:r>
                      <a:endParaRPr lang="ru-RU" sz="14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Ельцовский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85,0</a:t>
                      </a:r>
                      <a:endParaRPr lang="ru-RU" sz="14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Волчихинский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3,4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Новичихинский</a:t>
                      </a:r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58,5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Локтевский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4,8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Романовский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57,5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Кытмановский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5,8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Солонешенский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56,0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Егорьевский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6,3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Солтонский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54,5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Хабарский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Советский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53,9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3363234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Яровое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Курьинский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47,3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9604313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Зональный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12,5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Косихинский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46,7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8880660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Ключевский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15,2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Баевский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45,3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8367100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Кулундинский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16,0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Краснощековск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45,0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78139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" y="783720"/>
            <a:ext cx="7807680" cy="496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68069"/>
              </p:ext>
            </p:extLst>
          </p:nvPr>
        </p:nvGraphicFramePr>
        <p:xfrm>
          <a:off x="47709" y="5749274"/>
          <a:ext cx="1828800" cy="109728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xmlns="" val="3048013645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28707239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81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521176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A2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0 до 20 %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69563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C83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20 до 30 %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6137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30 до 40 %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3262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2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40 до 50 %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68822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50 % и выше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475289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55582949"/>
              </p:ext>
            </p:extLst>
          </p:nvPr>
        </p:nvGraphicFramePr>
        <p:xfrm>
          <a:off x="1991544" y="1340768"/>
          <a:ext cx="8794098" cy="50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19336" y="260648"/>
            <a:ext cx="11953328" cy="6320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ru-RU" sz="2800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В</a:t>
            </a:r>
            <a:r>
              <a:rPr lang="ru-RU" sz="2800" dirty="0" err="1">
                <a:ln w="3175" cmpd="sng">
                  <a:noFill/>
                </a:ln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ыявление</a:t>
            </a:r>
            <a:r>
              <a:rPr lang="ru-RU" sz="2800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 ЗНО на ранних (</a:t>
            </a:r>
            <a:r>
              <a:rPr lang="en-US" sz="2800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I-II</a:t>
            </a:r>
            <a:r>
              <a:rPr lang="ru-RU" sz="2800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стадиях, </a:t>
            </a:r>
            <a:r>
              <a:rPr lang="ru-RU" sz="2800" dirty="0" smtClean="0">
                <a:ln w="3175" cmpd="sng">
                  <a:noFill/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динамика </a:t>
            </a:r>
            <a:r>
              <a:rPr lang="ru-RU" sz="2800" dirty="0">
                <a:ln w="3175" cmpd="sng">
                  <a:noFill/>
                </a:ln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2020-2025 гг.,%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75920" y="3231877"/>
            <a:ext cx="576072" cy="28802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>
                    <a:lumMod val="10000"/>
                  </a:schemeClr>
                </a:solidFill>
              </a:rPr>
              <a:t>2025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976320" y="3212976"/>
            <a:ext cx="504092" cy="2880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>
                    <a:lumMod val="10000"/>
                  </a:schemeClr>
                </a:solidFill>
              </a:rPr>
              <a:t>2024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12144672" cy="504056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Районы с низкой и высокой </a:t>
            </a:r>
            <a:r>
              <a:rPr lang="ru-RU" altLang="ru-RU" sz="2800" dirty="0" err="1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выявляемостью</a:t>
            </a:r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ЗНО в </a:t>
            </a:r>
            <a:r>
              <a:rPr lang="en-US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I</a:t>
            </a:r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en-US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II</a:t>
            </a:r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 стадии, 2025г.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12848"/>
              </p:ext>
            </p:extLst>
          </p:nvPr>
        </p:nvGraphicFramePr>
        <p:xfrm>
          <a:off x="1199456" y="1340768"/>
          <a:ext cx="9939422" cy="46849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29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81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113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7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86366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Низкая выявляемость ЗНО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на 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стадии, %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Высокая выявляемость ЗНО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на 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стадии, %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Бурлинский</a:t>
                      </a:r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39,5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Михайловский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72,0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9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Целинный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43,3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Волчихинский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71,8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9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Усть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-Пристанский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47,4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Троицкий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70,6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9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Хабарский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48,1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Новичихинский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69,8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97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Зональный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49,0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Егорьевский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68,8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9058" y="247675"/>
            <a:ext cx="12072664" cy="5760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Выявляемость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ЗНО в 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IV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стадии, динамика 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2020-2025 гг.,%</a:t>
            </a: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400735389"/>
              </p:ext>
            </p:extLst>
          </p:nvPr>
        </p:nvGraphicFramePr>
        <p:xfrm>
          <a:off x="2135560" y="1052736"/>
          <a:ext cx="8507288" cy="515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5231904" y="4293097"/>
            <a:ext cx="504092" cy="28803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>
                    <a:lumMod val="10000"/>
                  </a:schemeClr>
                </a:solidFill>
              </a:rPr>
              <a:t>2025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346922"/>
            <a:ext cx="11521280" cy="943169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Районы с высокой и низкой запущенностью ЗНО</a:t>
            </a:r>
            <a:br>
              <a:rPr lang="ru-RU" alt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(</a:t>
            </a:r>
            <a:r>
              <a:rPr lang="en-US" alt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IV</a:t>
            </a:r>
            <a:r>
              <a:rPr lang="ru-RU" alt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 стадия всех локализаций), 2025г.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1" y="81850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600" dirty="0"/>
          </a:p>
          <a:p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30925"/>
              </p:ext>
            </p:extLst>
          </p:nvPr>
        </p:nvGraphicFramePr>
        <p:xfrm>
          <a:off x="1376403" y="1628800"/>
          <a:ext cx="9439194" cy="38164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64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142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9242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Низкая выявляемость ЗНО </a:t>
                      </a:r>
                      <a:endParaRPr lang="ru-RU" sz="2000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IV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стадии, %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Высокая выявляемость ЗНО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IV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стадии, %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Угловский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7,8</a:t>
                      </a:r>
                      <a:endParaRPr lang="ru-RU" sz="18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Целинный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32,8</a:t>
                      </a:r>
                      <a:endParaRPr lang="ru-RU" sz="20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Курьинский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10,8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Тогульский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29,5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Романовский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12,3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Алтайский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27,6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Кулундинский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13,3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Залесовский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27,1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34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Шипуновский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13,5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Баевский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Калманский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26,4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80920" cy="43753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ea typeface="Roboto Condensed" panose="020B0604020202020204" charset="0"/>
                <a:cs typeface="Times New Roman" panose="02020603050405020304" pitchFamily="18" charset="0"/>
              </a:rPr>
              <a:t>Структура онкослужбы Алтайского края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191344" y="1503644"/>
            <a:ext cx="2448272" cy="1944216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ru-RU" altLang="ru-RU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 региональных онкологических диспансера: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г. Барнаул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г. Бийск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г. Рубцовск</a:t>
            </a:r>
          </a:p>
        </p:txBody>
      </p:sp>
      <p:sp>
        <p:nvSpPr>
          <p:cNvPr id="5124" name="Объект 2"/>
          <p:cNvSpPr txBox="1"/>
          <p:nvPr/>
        </p:nvSpPr>
        <p:spPr bwMode="auto">
          <a:xfrm>
            <a:off x="10344472" y="1503644"/>
            <a:ext cx="1699260" cy="28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805" indent="-90805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382905" indent="-18288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567055" indent="-18288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749300" indent="-18288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932180" indent="-182880"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  <a:lvl6pPr marL="13893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6pPr>
            <a:lvl7pPr marL="18465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7pPr>
            <a:lvl8pPr marL="23037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8pPr>
            <a:lvl9pPr marL="27609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505"/>
              </a:spcBef>
              <a:spcAft>
                <a:spcPts val="85"/>
              </a:spcAft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 Центров амбулаторной онкологической помощи</a:t>
            </a: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:     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г. Камень-на-Оби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г. Алейск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г. Славгород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г. Заринск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 г. Барнаул на базах КДЦАК, КДП№14,</a:t>
            </a:r>
          </a:p>
          <a:p>
            <a:pPr algn="r" eaLnBrk="1" hangingPunct="1">
              <a:buClr>
                <a:srgbClr val="3494BA"/>
              </a:buClr>
              <a:buFont typeface="Calibri" panose="020F0502020204030204" pitchFamily="34" charset="0"/>
              <a:buChar char=" "/>
              <a:defRPr/>
            </a:pP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anose="02020603050405020304" pitchFamily="18" charset="0"/>
              </a:rPr>
              <a:t>БСМП №2</a:t>
            </a:r>
          </a:p>
        </p:txBody>
      </p:sp>
      <p:sp>
        <p:nvSpPr>
          <p:cNvPr id="8197" name="Объект 2"/>
          <p:cNvSpPr txBox="1"/>
          <p:nvPr/>
        </p:nvSpPr>
        <p:spPr bwMode="auto">
          <a:xfrm>
            <a:off x="407368" y="620541"/>
            <a:ext cx="11089232" cy="7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805" indent="-90805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382905" indent="-18288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567055" indent="-18288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749300" indent="-18288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932180" indent="-18288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13893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8465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23037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760980" indent="-18288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buClr>
                <a:srgbClr val="3494BA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На 01.01.2025г. население 2 099 168 чел. (2023г. - 2 115 308 чел.)</a:t>
            </a:r>
          </a:p>
          <a:p>
            <a:pPr>
              <a:buClr>
                <a:srgbClr val="3494BA"/>
              </a:buClr>
              <a:buSzPct val="100000"/>
              <a:buFont typeface="Calibri" panose="020F0502020204030204" pitchFamily="34" charset="0"/>
              <a:buChar char=" "/>
              <a:defRPr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Городское население – 58,7% сельское – 41,3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%. Старше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трудоспособного возраста – 25,3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%.</a:t>
            </a:r>
            <a:endParaRPr lang="ru-RU" altLang="ru-RU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721" y="5949280"/>
            <a:ext cx="7861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23 первичных онкологических кабинета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(в 18 ПОК – врачи-совместители)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- 10 кабинетов в городах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- 13 кабинетов в районных ЦРБ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74" y="982460"/>
            <a:ext cx="7380820" cy="5145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32656"/>
            <a:ext cx="9144000" cy="402991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Запущенность наружных локализаций, 2025 г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1" y="81850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600" dirty="0"/>
          </a:p>
          <a:p>
            <a:endParaRPr lang="ru-RU" alt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248938"/>
              </p:ext>
            </p:extLst>
          </p:nvPr>
        </p:nvGraphicFramePr>
        <p:xfrm>
          <a:off x="1524000" y="1280172"/>
          <a:ext cx="9184095" cy="5070486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132945">
                  <a:extLst>
                    <a:ext uri="{9D8B030D-6E8A-4147-A177-3AD203B41FA5}">
                      <a16:colId xmlns:a16="http://schemas.microsoft.com/office/drawing/2014/main" xmlns="" val="2896848222"/>
                    </a:ext>
                  </a:extLst>
                </a:gridCol>
                <a:gridCol w="5086205">
                  <a:extLst>
                    <a:ext uri="{9D8B030D-6E8A-4147-A177-3AD203B41FA5}">
                      <a16:colId xmlns:a16="http://schemas.microsoft.com/office/drawing/2014/main" xmlns="" val="2207448918"/>
                    </a:ext>
                  </a:extLst>
                </a:gridCol>
                <a:gridCol w="988315">
                  <a:extLst>
                    <a:ext uri="{9D8B030D-6E8A-4147-A177-3AD203B41FA5}">
                      <a16:colId xmlns:a16="http://schemas.microsoft.com/office/drawing/2014/main" xmlns="" val="3921660473"/>
                    </a:ext>
                  </a:extLst>
                </a:gridCol>
                <a:gridCol w="988315">
                  <a:extLst>
                    <a:ext uri="{9D8B030D-6E8A-4147-A177-3AD203B41FA5}">
                      <a16:colId xmlns:a16="http://schemas.microsoft.com/office/drawing/2014/main" xmlns="" val="2159083738"/>
                    </a:ext>
                  </a:extLst>
                </a:gridCol>
                <a:gridCol w="988315">
                  <a:extLst>
                    <a:ext uri="{9D8B030D-6E8A-4147-A177-3AD203B41FA5}">
                      <a16:colId xmlns:a16="http://schemas.microsoft.com/office/drawing/2014/main" xmlns="" val="180358374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Код</a:t>
                      </a:r>
                      <a:b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по МКБ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b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локализации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Из них: 3+4 ст.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% </a:t>
                      </a:r>
                      <a:r>
                        <a:rPr lang="ru-RU" sz="1600" b="1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запущ</a:t>
                      </a:r>
                      <a: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33687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C01    </a:t>
                      </a:r>
                      <a:endParaRPr lang="en-US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основания языка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93,33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0687642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C10    </a:t>
                      </a:r>
                      <a:endParaRPr lang="en-US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ротоглотки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26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92,86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5157611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C09    </a:t>
                      </a:r>
                      <a:endParaRPr lang="en-US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миндалины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66,67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3327522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C20    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ЗН 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прямой кишки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417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267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64,03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7269452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C03    </a:t>
                      </a:r>
                      <a:endParaRPr lang="en-US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десны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61,54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054073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C02    </a:t>
                      </a:r>
                      <a:endParaRPr lang="en-US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других</a:t>
                      </a:r>
                      <a:r>
                        <a:rPr lang="ru-RU" sz="16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частей</a:t>
                      </a:r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языка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46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60,87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9072900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C04    </a:t>
                      </a:r>
                      <a:endParaRPr lang="en-US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дна полости рта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60,71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5003998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C21    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ЗН 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заднего прохода[ануса] и анального канала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51,61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5165268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C07    </a:t>
                      </a:r>
                      <a:endParaRPr lang="en-US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околоушной слюнной железы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50,00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0842776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C53    </a:t>
                      </a:r>
                      <a:endParaRPr lang="en-US" sz="16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sng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ЗН </a:t>
                      </a:r>
                      <a:r>
                        <a:rPr lang="ru-RU" sz="16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шейки матки</a:t>
                      </a:r>
                      <a:endParaRPr lang="ru-RU" sz="16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263</a:t>
                      </a:r>
                      <a:endParaRPr lang="ru-RU" sz="16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119</a:t>
                      </a:r>
                      <a:endParaRPr lang="ru-RU" sz="16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45,25</a:t>
                      </a:r>
                      <a:endParaRPr lang="ru-RU" sz="16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9824684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C60    </a:t>
                      </a:r>
                      <a:endParaRPr lang="en-US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полового члена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38,46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2240578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C51    </a:t>
                      </a:r>
                      <a:endParaRPr lang="en-US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</a:t>
                      </a:r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вульвы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35,90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1524072"/>
                  </a:ext>
                </a:extLst>
              </a:tr>
              <a:tr h="2976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C50    </a:t>
                      </a:r>
                      <a:endParaRPr lang="en-US" sz="16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sng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ЗН </a:t>
                      </a:r>
                      <a:r>
                        <a:rPr lang="ru-RU" sz="16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молочной </a:t>
                      </a:r>
                      <a:r>
                        <a:rPr lang="ru-RU" sz="1600" b="1" u="sng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железы</a:t>
                      </a:r>
                      <a:endParaRPr lang="ru-RU" sz="16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1585</a:t>
                      </a:r>
                      <a:endParaRPr lang="ru-RU" sz="16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420</a:t>
                      </a:r>
                      <a:endParaRPr lang="ru-RU" sz="16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sng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26,50</a:t>
                      </a:r>
                      <a:endParaRPr lang="ru-RU" sz="16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9577595"/>
                  </a:ext>
                </a:extLst>
              </a:tr>
              <a:tr h="48072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ИТОГО</a:t>
                      </a:r>
                      <a:r>
                        <a:rPr lang="ru-RU" sz="1600" b="1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: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5240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1073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20,4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6634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3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12144671" cy="83531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Районы с высокой и низкой </a:t>
            </a:r>
            <a:r>
              <a:rPr lang="ru-RU" altLang="ru-RU" sz="28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запущенностью </a:t>
            </a:r>
            <a:r>
              <a:rPr lang="ru-RU" sz="2800" dirty="0" smtClean="0">
                <a:solidFill>
                  <a:srgbClr val="002060"/>
                </a:solidFill>
              </a:rPr>
              <a:t>наружных локализаций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altLang="ru-RU" sz="28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(3+4 </a:t>
            </a:r>
            <a:r>
              <a:rPr lang="ru-RU" altLang="ru-RU" sz="2800" dirty="0">
                <a:solidFill>
                  <a:srgbClr val="002060"/>
                </a:solidFill>
                <a:ea typeface="Times New Roman" panose="02020603050405020304" pitchFamily="18" charset="0"/>
              </a:rPr>
              <a:t>стадии)</a:t>
            </a:r>
            <a:r>
              <a:rPr lang="ru-RU" sz="2800" dirty="0">
                <a:solidFill>
                  <a:srgbClr val="002060"/>
                </a:solidFill>
              </a:rPr>
              <a:t>, 2025 </a:t>
            </a:r>
            <a:r>
              <a:rPr lang="ru-RU" sz="2800" dirty="0" smtClean="0">
                <a:solidFill>
                  <a:srgbClr val="002060"/>
                </a:solidFill>
              </a:rPr>
              <a:t>г </a:t>
            </a:r>
            <a:r>
              <a:rPr lang="ru-RU" sz="1800" dirty="0" smtClean="0">
                <a:solidFill>
                  <a:srgbClr val="C00000"/>
                </a:solidFill>
              </a:rPr>
              <a:t>(</a:t>
            </a:r>
            <a:r>
              <a:rPr lang="ru-RU" sz="1800" b="1" dirty="0" smtClean="0">
                <a:solidFill>
                  <a:srgbClr val="C00000"/>
                </a:solidFill>
              </a:rPr>
              <a:t>средний </a:t>
            </a:r>
            <a:r>
              <a:rPr lang="ru-RU" sz="1800" b="1" dirty="0">
                <a:solidFill>
                  <a:srgbClr val="C00000"/>
                </a:solidFill>
              </a:rPr>
              <a:t>по краю – 20,4% (2024 г – 20,8%)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1" y="81850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600" dirty="0"/>
          </a:p>
          <a:p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860197"/>
              </p:ext>
            </p:extLst>
          </p:nvPr>
        </p:nvGraphicFramePr>
        <p:xfrm>
          <a:off x="7689560" y="1124744"/>
          <a:ext cx="4337035" cy="55038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3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89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9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45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2152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Высокая </a:t>
                      </a:r>
                      <a:r>
                        <a:rPr lang="ru-RU" sz="1400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выявляемость</a:t>
                      </a:r>
                      <a:endParaRPr lang="ru-RU" sz="1400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 запущенной </a:t>
                      </a:r>
                      <a:r>
                        <a:rPr lang="ru-RU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стадии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Низкая </a:t>
                      </a:r>
                      <a:r>
                        <a:rPr lang="ru-RU" sz="1400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выявляемость</a:t>
                      </a:r>
                      <a:r>
                        <a:rPr lang="ru-RU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 запущенной </a:t>
                      </a:r>
                      <a:r>
                        <a:rPr lang="ru-RU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стадии</a:t>
                      </a:r>
                      <a:endParaRPr lang="ru-RU" sz="14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Бурлинский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! (2024 г – 37,5%)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57,1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Романовский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7,4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Кулундинский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40,0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Егорьевский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8,3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Краснощековский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37,8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Волчихинский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8,8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Крутихинский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36,4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Змеиногорский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Новичихинский</a:t>
                      </a:r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Чарышский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11,1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Хабарский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34,8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Советский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12,8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2595945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Ельцовский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33,3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Михайловский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12,9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4518080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Новоалтайск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32,1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Рубцовский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13,0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323675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Солонешенский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31,3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Бийский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13,2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6269516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Топчихинский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30,6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Кытмановский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14,3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9409959"/>
                  </a:ext>
                </a:extLst>
              </a:tr>
              <a:tr h="452042"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b="1" u="sng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Славгород</a:t>
                      </a:r>
                    </a:p>
                    <a:p>
                      <a:pPr indent="0" algn="l" fontAlgn="t"/>
                      <a:r>
                        <a:rPr lang="ru-RU" sz="1400" b="1" u="sng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(топ 10,</a:t>
                      </a:r>
                      <a:r>
                        <a:rPr lang="ru-RU" sz="1400" b="1" u="sng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 в 2024 г – 28,6%)</a:t>
                      </a:r>
                      <a:endParaRPr lang="ru-RU" sz="14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b="1" u="sng" strike="noStrike" dirty="0">
                          <a:solidFill>
                            <a:srgbClr val="C00000"/>
                          </a:solidFill>
                          <a:effectLst/>
                        </a:rPr>
                        <a:t>30,3</a:t>
                      </a:r>
                      <a:endParaRPr lang="ru-RU" sz="1400" b="1" i="0" u="sng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fontAlgn="t"/>
                      <a:r>
                        <a:rPr lang="ru-RU" sz="14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Ребрихинский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 fontAlgn="ctr"/>
                      <a:r>
                        <a:rPr lang="ru-RU" sz="14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14,9</a:t>
                      </a:r>
                      <a:endParaRPr lang="ru-RU" sz="14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049339"/>
            <a:ext cx="7786249" cy="514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08841"/>
              </p:ext>
            </p:extLst>
          </p:nvPr>
        </p:nvGraphicFramePr>
        <p:xfrm>
          <a:off x="0" y="6096000"/>
          <a:ext cx="1930400" cy="762000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xmlns="" val="22853680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xmlns="" val="318270473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60 до 30 %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661911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87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30 до 20 %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41725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B7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20 до 19 %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38915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2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 19 % и ниже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1914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5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2" b="6669"/>
          <a:stretch/>
        </p:blipFill>
        <p:spPr>
          <a:xfrm>
            <a:off x="1122082" y="180020"/>
            <a:ext cx="4619297" cy="5768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" b="14224"/>
          <a:stretch/>
        </p:blipFill>
        <p:spPr>
          <a:xfrm>
            <a:off x="6312024" y="180021"/>
            <a:ext cx="4608511" cy="5733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431" y="6093296"/>
            <a:ext cx="957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Обе пациентки были в поликлинике, проходили маммографию и УЗИ молочных желез, в заключении которых было «фиброзно-жировая инволюция.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Bi-</a:t>
            </a:r>
            <a:r>
              <a:rPr lang="en-US" dirty="0" err="1">
                <a:solidFill>
                  <a:schemeClr val="tx1">
                    <a:lumMod val="10000"/>
                  </a:schemeClr>
                </a:solidFill>
              </a:rPr>
              <a:t>Rads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1-2.»</a:t>
            </a:r>
          </a:p>
        </p:txBody>
      </p:sp>
    </p:spTree>
    <p:extLst>
      <p:ext uri="{BB962C8B-B14F-4D97-AF65-F5344CB8AC3E}">
        <p14:creationId xmlns:p14="http://schemas.microsoft.com/office/powerpoint/2010/main" val="2009296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16631"/>
            <a:ext cx="4176464" cy="5568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27107"/>
            <a:ext cx="4356485" cy="5568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705" y="5823750"/>
            <a:ext cx="5727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Пациентка «выращивала» опухоль сознательно в течение 5 лет, официально отказывалась от всех видов обследования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4033" y="582375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Конгломерат </a:t>
            </a:r>
            <a:r>
              <a:rPr lang="ru-RU" dirty="0" err="1">
                <a:solidFill>
                  <a:schemeClr val="tx1">
                    <a:lumMod val="10000"/>
                  </a:schemeClr>
                </a:solidFill>
              </a:rPr>
              <a:t>аксиллярных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л/у с распадом. В молочной железе опухоль 7 см. С жалобами не обращалась, на учете по </a:t>
            </a:r>
            <a:r>
              <a:rPr lang="en-US" dirty="0">
                <a:solidFill>
                  <a:schemeClr val="tx1">
                    <a:lumMod val="10000"/>
                  </a:schemeClr>
                </a:solidFill>
              </a:rPr>
              <a:t>F20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89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1"/>
          <a:stretch/>
        </p:blipFill>
        <p:spPr>
          <a:xfrm>
            <a:off x="767407" y="68465"/>
            <a:ext cx="4222897" cy="5474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360" y="5589151"/>
            <a:ext cx="5348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tx1">
                    <a:lumMod val="10000"/>
                  </a:schemeClr>
                </a:solidFill>
              </a:rPr>
              <a:t>«Бугристо все!»</a:t>
            </a:r>
          </a:p>
          <a:p>
            <a:pPr algn="just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Пациентка находилась под наблюдением сотрудников пансионата в Доме престарелых в течение 3х лет.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4395" y="5542593"/>
            <a:ext cx="5734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Выявлен посмертно! </a:t>
            </a:r>
          </a:p>
          <a:p>
            <a:pPr algn="just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Пациентка лечилась марганцовкой. </a:t>
            </a:r>
            <a:br>
              <a:rPr lang="ru-RU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В мае 2024 г. проводилось </a:t>
            </a:r>
            <a:r>
              <a:rPr lang="en-US" dirty="0" err="1">
                <a:solidFill>
                  <a:schemeClr val="tx1">
                    <a:lumMod val="10000"/>
                  </a:schemeClr>
                </a:solidFill>
              </a:rPr>
              <a:t>Rg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тазобедренного сустава!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9" r="13853" b="10354"/>
          <a:stretch/>
        </p:blipFill>
        <p:spPr>
          <a:xfrm>
            <a:off x="6600056" y="68466"/>
            <a:ext cx="4392488" cy="549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3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67" y="3068960"/>
            <a:ext cx="3219823" cy="36692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7"/>
          <a:stretch/>
        </p:blipFill>
        <p:spPr>
          <a:xfrm>
            <a:off x="8518367" y="116632"/>
            <a:ext cx="3219823" cy="33843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8" y="1196752"/>
            <a:ext cx="3793426" cy="51948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74" y="1196752"/>
            <a:ext cx="3747205" cy="51845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07673" y="404664"/>
            <a:ext cx="4256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</a:rPr>
              <a:t>«ничего не беспокоит»</a:t>
            </a:r>
            <a:endParaRPr lang="ru-RU" sz="2800" b="1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66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 t="29205" r="31356" b="17295"/>
          <a:stretch/>
        </p:blipFill>
        <p:spPr>
          <a:xfrm>
            <a:off x="983432" y="42858"/>
            <a:ext cx="4828436" cy="53378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2" r="2779"/>
          <a:stretch/>
        </p:blipFill>
        <p:spPr>
          <a:xfrm>
            <a:off x="7248128" y="42858"/>
            <a:ext cx="3950021" cy="3726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336" y="5380672"/>
            <a:ext cx="11953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Мужчина, 71 год, состоит на учете у терапевта по ГБ, регулярно принимает базисную терапию. Длительное время страдал по поводу «вросшего ногтя», самостоятельно обратился в частную клинику, где была удалена ногтевая пластина. После проведенной манипуляции на ногтевом ложе появились участки пигментации, постепенно площадь поражения увеличилась, стала «мокнуть». Пациент обратился за помощью когда нога перестала входить в обувь.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6160" y="386104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Пациентку ничего не беспокоит. На осмотр онколога привела дочь.</a:t>
            </a:r>
          </a:p>
        </p:txBody>
      </p:sp>
    </p:spTree>
    <p:extLst>
      <p:ext uri="{BB962C8B-B14F-4D97-AF65-F5344CB8AC3E}">
        <p14:creationId xmlns:p14="http://schemas.microsoft.com/office/powerpoint/2010/main" val="697415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88640"/>
            <a:ext cx="4104456" cy="64232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486359" y="208142"/>
            <a:ext cx="35283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рентгенограммах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тотальное замещение ребер метастазами, аналогично в </a:t>
            </a:r>
            <a:r>
              <a:rPr lang="ru-RU" dirty="0" err="1">
                <a:solidFill>
                  <a:schemeClr val="tx1">
                    <a:lumMod val="10000"/>
                  </a:schemeClr>
                </a:solidFill>
              </a:rPr>
              <a:t>саггитальной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проекции - в грудном и поясничном отделах позвоночника. Пациент 1971 г.р., впервые на ПСА был направлен, когда появились боли в костях, с жалобами направлен к ревматологу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!</a:t>
            </a:r>
          </a:p>
          <a:p>
            <a:pPr algn="just"/>
            <a:endParaRPr lang="ru-RU" dirty="0">
              <a:solidFill>
                <a:schemeClr val="tx1">
                  <a:lumMod val="1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2024 года отмечается «скачок» заболеваемости раком предстательной железы в целом, в том числе в возрасте </a:t>
            </a:r>
            <a:r>
              <a:rPr lang="ru-RU" b="1" dirty="0" smtClean="0">
                <a:solidFill>
                  <a:srgbClr val="C00000"/>
                </a:solidFill>
              </a:rPr>
              <a:t>до 55 лет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: </a:t>
            </a:r>
          </a:p>
          <a:p>
            <a:pPr algn="just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2025 году </a:t>
            </a:r>
            <a:r>
              <a:rPr lang="ru-RU" u="sng" dirty="0" smtClean="0">
                <a:solidFill>
                  <a:srgbClr val="C00000"/>
                </a:solidFill>
              </a:rPr>
              <a:t>– 43 сл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., 2024 г – 34 сл., в </a:t>
            </a:r>
            <a:r>
              <a:rPr lang="ru-RU" u="sng" dirty="0" smtClean="0">
                <a:solidFill>
                  <a:schemeClr val="tx1">
                    <a:lumMod val="10000"/>
                  </a:schemeClr>
                </a:solidFill>
              </a:rPr>
              <a:t>2023 г – 19 сл.</a:t>
            </a:r>
          </a:p>
          <a:p>
            <a:pPr algn="just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 большинстве случаев у этих пациентов агрессивное течение с множественными метастазами в кости при размерах Т1-2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88640"/>
            <a:ext cx="4176464" cy="64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01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6632"/>
            <a:ext cx="8186199" cy="4752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2335" y="506514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Рак кожи лица!  Выявлен посмертно!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384" y="5661248"/>
            <a:ext cx="11377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Пациентке в МО регулярно выписывали рецепты на препараты для лечения сопутствующей патологии!</a:t>
            </a:r>
          </a:p>
          <a:p>
            <a:pPr algn="just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В декабре 2024 года прошла ДВН! Смерть в октябре 2025 г. (обширное поражение кожи лба, височной, скуловой области, с разрушением костей и тканей глазницы, верхней челюсти)</a:t>
            </a:r>
          </a:p>
        </p:txBody>
      </p:sp>
    </p:spTree>
    <p:extLst>
      <p:ext uri="{BB962C8B-B14F-4D97-AF65-F5344CB8AC3E}">
        <p14:creationId xmlns:p14="http://schemas.microsoft.com/office/powerpoint/2010/main" val="2108806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85482"/>
            <a:ext cx="9144000" cy="5040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rgbClr val="002060"/>
                </a:solidFill>
              </a:rPr>
              <a:t>Выявление наружных локализаций посмертно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7348" y="692696"/>
            <a:ext cx="11737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Всего при проведении всех видов профилактических осмотров </a:t>
            </a:r>
            <a:r>
              <a:rPr lang="ru-RU" sz="2000" b="1" dirty="0">
                <a:solidFill>
                  <a:srgbClr val="C00000"/>
                </a:solidFill>
              </a:rPr>
              <a:t>ЕЖЕГОДНО!!!! осматривается более 1,5 млн. жителей 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АК </a:t>
            </a:r>
            <a:r>
              <a:rPr lang="ru-RU" sz="2000" b="1" u="sng" dirty="0">
                <a:solidFill>
                  <a:schemeClr val="tx1">
                    <a:lumMod val="10000"/>
                  </a:schemeClr>
                </a:solidFill>
              </a:rPr>
              <a:t>с целью выявления </a:t>
            </a:r>
            <a:r>
              <a:rPr lang="ru-RU" sz="2000" b="1" u="sng" dirty="0" err="1">
                <a:solidFill>
                  <a:schemeClr val="tx1">
                    <a:lumMod val="10000"/>
                  </a:schemeClr>
                </a:solidFill>
              </a:rPr>
              <a:t>онкопатологии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, из них на ДВН и ПМО – более 900 тыс. человек ежегодно (данные отчетных форм в ИАС «БАРС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</a:rPr>
              <a:t>-Web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.</a:t>
            </a:r>
            <a:r>
              <a:rPr lang="en-US" sz="2000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Своды»).</a:t>
            </a:r>
          </a:p>
          <a:p>
            <a:pPr algn="just"/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При этом, доля наружных локализаций, среди </a:t>
            </a:r>
            <a:r>
              <a:rPr lang="ru-RU" sz="2000" u="sng" dirty="0">
                <a:solidFill>
                  <a:srgbClr val="C00000"/>
                </a:solidFill>
              </a:rPr>
              <a:t>посмертно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 установленных ЗНО </a:t>
            </a:r>
            <a:r>
              <a:rPr lang="ru-RU" sz="2000" u="sng" dirty="0">
                <a:solidFill>
                  <a:srgbClr val="C00000"/>
                </a:solidFill>
              </a:rPr>
              <a:t>составляет 10,0%: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43431"/>
              </p:ext>
            </p:extLst>
          </p:nvPr>
        </p:nvGraphicFramePr>
        <p:xfrm>
          <a:off x="1993220" y="2564904"/>
          <a:ext cx="8277568" cy="412510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114448">
                  <a:extLst>
                    <a:ext uri="{9D8B030D-6E8A-4147-A177-3AD203B41FA5}">
                      <a16:colId xmlns:a16="http://schemas.microsoft.com/office/drawing/2014/main" xmlns="" val="2896848222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207448918"/>
                    </a:ext>
                  </a:extLst>
                </a:gridCol>
                <a:gridCol w="1546496">
                  <a:extLst>
                    <a:ext uri="{9D8B030D-6E8A-4147-A177-3AD203B41FA5}">
                      <a16:colId xmlns:a16="http://schemas.microsoft.com/office/drawing/2014/main" xmlns="" val="392166047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Код</a:t>
                      </a:r>
                      <a:b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по МКБ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Наименование</a:t>
                      </a:r>
                      <a:b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ru-RU" sz="1600" b="1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локализации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Количество посмертных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33" marR="6333" marT="6333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33687"/>
                  </a:ext>
                </a:extLst>
              </a:tr>
              <a:tr h="5374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C</a:t>
                      </a:r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50</a:t>
                      </a:r>
                      <a:r>
                        <a:rPr lang="en-US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  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ЗН молочной железы!!!!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u="sng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26</a:t>
                      </a:r>
                    </a:p>
                    <a:p>
                      <a:pPr algn="ctr" fontAlgn="t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(2024 г – 14)</a:t>
                      </a:r>
                      <a:endParaRPr lang="ru-RU" sz="1600" b="1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0687642"/>
                  </a:ext>
                </a:extLst>
              </a:tr>
              <a:tr h="842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61</a:t>
                      </a:r>
                      <a:r>
                        <a:rPr lang="en-US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   </a:t>
                      </a:r>
                      <a:endParaRPr lang="en-US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предстательной железы</a:t>
                      </a:r>
                    </a:p>
                    <a:p>
                      <a:pPr algn="l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(не </a:t>
                      </a:r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явл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. наружной, НО! </a:t>
                      </a:r>
                      <a:r>
                        <a:rPr lang="ru-RU" sz="18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входит в стандарт осмотра в СК + ПСА в рамках ДВН)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5157611"/>
                  </a:ext>
                </a:extLst>
              </a:tr>
              <a:tr h="6183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20-21</a:t>
                      </a:r>
                      <a:r>
                        <a:rPr lang="en-US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   </a:t>
                      </a:r>
                      <a:endParaRPr lang="en-US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прямой кишки и анального канала</a:t>
                      </a:r>
                      <a:endParaRPr lang="ru-RU" sz="1800" b="0" i="0" u="none" strike="noStrike" dirty="0" smtClean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3327522"/>
                  </a:ext>
                </a:extLst>
              </a:tr>
              <a:tr h="84250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01-02,</a:t>
                      </a: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С73,</a:t>
                      </a: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С53</a:t>
                      </a:r>
                      <a:r>
                        <a:rPr lang="en-US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  </a:t>
                      </a:r>
                      <a:endParaRPr lang="en-US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</a:t>
                      </a:r>
                      <a:r>
                        <a:rPr lang="ru-RU" sz="18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языка</a:t>
                      </a:r>
                      <a:br>
                        <a:rPr lang="ru-RU" sz="18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</a:br>
                      <a:r>
                        <a:rPr lang="ru-RU" sz="18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щитовидной железы</a:t>
                      </a:r>
                    </a:p>
                    <a:p>
                      <a:pPr algn="l" fontAlgn="t"/>
                      <a:r>
                        <a:rPr lang="ru-RU" sz="18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шейки матки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по 2 случая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7269452"/>
                  </a:ext>
                </a:extLst>
              </a:tr>
              <a:tr h="56424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C0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0,</a:t>
                      </a:r>
                    </a:p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С43</a:t>
                      </a:r>
                      <a:r>
                        <a:rPr lang="en-US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  </a:t>
                      </a:r>
                      <a:endParaRPr lang="en-US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ЗН губы</a:t>
                      </a:r>
                    </a:p>
                    <a:p>
                      <a:pPr algn="l" fontAlgn="t"/>
                      <a:r>
                        <a:rPr lang="ru-RU" sz="1800" u="none" strike="noStrike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М</a:t>
                      </a:r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еланома кожи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по 1 случаю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05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9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991546" y="260649"/>
            <a:ext cx="8352927" cy="878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 anchorCtr="1"/>
          <a:lstStyle/>
          <a:p>
            <a:pPr algn="ctr" defTabSz="685800"/>
            <a:r>
              <a:rPr lang="ru-RU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Основные показатели онкологической помощи населению АК в 20</a:t>
            </a:r>
            <a:r>
              <a:rPr lang="en-US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 г.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35360" y="1556792"/>
            <a:ext cx="11449272" cy="4862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1000" tIns="0" rIns="0" bIns="0" anchor="ctr">
            <a:spAutoFit/>
          </a:bodyPr>
          <a:lstStyle/>
          <a:p>
            <a:pPr indent="457200" defTabSz="685800">
              <a:spcBef>
                <a:spcPts val="600"/>
              </a:spcBef>
              <a:spcAft>
                <a:spcPts val="600"/>
              </a:spcAft>
            </a:pP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2025 г. в АК выявлено </a:t>
            </a:r>
            <a:r>
              <a:rPr lang="ru-RU" sz="2300" b="1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14 187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новых случаев ЗНО. Онкологическая заболеваемость составила </a:t>
            </a:r>
            <a:r>
              <a:rPr lang="ru-RU" sz="2300" b="1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675,8</a:t>
            </a:r>
            <a:r>
              <a:rPr lang="ru-RU" sz="2300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на 100 тыс. нас. (в 2024 г. АК – 631,6‰, РФ – 478,1 ‰)</a:t>
            </a:r>
          </a:p>
          <a:p>
            <a:pPr indent="457200" defTabSz="685800">
              <a:spcBef>
                <a:spcPts val="600"/>
              </a:spcBef>
              <a:spcAft>
                <a:spcPts val="600"/>
              </a:spcAft>
            </a:pPr>
            <a:r>
              <a:rPr lang="ru-RU" sz="2300" dirty="0" smtClean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«Д» учете – </a:t>
            </a:r>
            <a:r>
              <a:rPr lang="ru-RU" sz="2300" b="1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84 239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онкологических пациентов (в 2024 г. – 81144), что составляет </a:t>
            </a:r>
            <a:r>
              <a:rPr lang="ru-RU" sz="2300" b="1" u="sng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4,0 % населения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, из них 5 лет и более  - 49 383 чел., что составляет 58,6%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</a:rPr>
              <a:t>(АК 2024 – 60,2%, РФ 2024 г – 60,1%.)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ru-RU" sz="23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Морфологическая верификация -  </a:t>
            </a:r>
            <a:r>
              <a:rPr lang="ru-RU" sz="2300" b="1" dirty="0">
                <a:solidFill>
                  <a:srgbClr val="C0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96,4%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 (в 2024 г АК – 96,1%, РФ – 96,7%).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ru-RU" sz="23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Умерло от ЗНО </a:t>
            </a:r>
            <a:r>
              <a:rPr lang="ru-RU" sz="2300" b="1" dirty="0">
                <a:solidFill>
                  <a:srgbClr val="C00000"/>
                </a:solidFill>
                <a:cs typeface="Times New Roman" panose="02020603050405020304" pitchFamily="18" charset="0"/>
              </a:rPr>
              <a:t>5 444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чел., «грубый» показатель смертности </a:t>
            </a:r>
            <a:r>
              <a:rPr lang="ru-RU" sz="2300" b="1" dirty="0">
                <a:solidFill>
                  <a:srgbClr val="C00000"/>
                </a:solidFill>
                <a:cs typeface="Times New Roman" panose="02020603050405020304" pitchFamily="18" charset="0"/>
              </a:rPr>
              <a:t>255,5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на 100 тыс. нас. (в 2024 г – 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236,9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‰), в сравнении с 2024 годом - </a:t>
            </a:r>
            <a:r>
              <a:rPr lang="ru-RU" sz="2300" b="1" dirty="0">
                <a:solidFill>
                  <a:srgbClr val="C00000"/>
                </a:solidFill>
                <a:cs typeface="Times New Roman" panose="02020603050405020304" pitchFamily="18" charset="0"/>
              </a:rPr>
              <a:t>+438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человек.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ru-RU" sz="23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В трудоспособном возрасте умерло 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1140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чел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, показатель составил 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95,7,4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на 100 тыс. трудоспособного населения (АК 2024 г – 98,4‰), в сравнении с 2024 годом - </a:t>
            </a:r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-21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человек.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479" y="77098"/>
            <a:ext cx="9100712" cy="46164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Стандарт осмотра в смотровых кабинетах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9748"/>
            <a:ext cx="4856305" cy="4821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23" y="764704"/>
            <a:ext cx="6035430" cy="5917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360" y="5391040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 стандарт осмотра входит осмотр МУЖЧИН!</a:t>
            </a:r>
          </a:p>
          <a:p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Смотровой кабинет осуществляет осмотр населения не зависимо от пола!!! в полном объеме, а не только выполняет функцию «</a:t>
            </a:r>
            <a:r>
              <a:rPr lang="ru-RU" dirty="0" err="1">
                <a:solidFill>
                  <a:schemeClr val="tx1">
                    <a:lumMod val="10000"/>
                  </a:schemeClr>
                </a:solidFill>
              </a:rPr>
              <a:t>мазочечной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7356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</a:rPr>
              <a:t>Разбор запущенных и посмертно установленных ЗНО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709102"/>
            <a:ext cx="5904656" cy="58326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2024" y="809271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rgbClr val="C00000"/>
                </a:solidFill>
              </a:rPr>
              <a:t>п</a:t>
            </a:r>
            <a:r>
              <a:rPr lang="ru-RU" b="1" u="sng" dirty="0" smtClean="0">
                <a:solidFill>
                  <a:srgbClr val="C00000"/>
                </a:solidFill>
              </a:rPr>
              <a:t>. </a:t>
            </a:r>
            <a:r>
              <a:rPr lang="ru-RU" b="1" u="sng" dirty="0">
                <a:solidFill>
                  <a:srgbClr val="C00000"/>
                </a:solidFill>
              </a:rPr>
              <a:t>2.12 «Контроль осуществления разбора случаев выявления у больных запущенных форм </a:t>
            </a:r>
            <a:r>
              <a:rPr lang="ru-RU" b="1" u="sng" dirty="0" smtClean="0">
                <a:solidFill>
                  <a:srgbClr val="C00000"/>
                </a:solidFill>
              </a:rPr>
              <a:t>ЗНО»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доля разобранных запущенных случаев </a:t>
            </a:r>
            <a:r>
              <a:rPr lang="ru-RU" b="1" dirty="0">
                <a:solidFill>
                  <a:schemeClr val="tx1">
                    <a:lumMod val="10000"/>
                  </a:schemeClr>
                </a:solidFill>
              </a:rPr>
              <a:t>не менее 90% 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ежегодно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1">
                  <a:lumMod val="1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По итогу 2025 года в Территориальный раковый регистр направлено </a:t>
            </a:r>
            <a:r>
              <a:rPr lang="ru-RU" b="1" u="sng" dirty="0" smtClean="0">
                <a:solidFill>
                  <a:srgbClr val="C00000"/>
                </a:solidFill>
              </a:rPr>
              <a:t>47,1% Протоколов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разбора запущенного случая в МО.</a:t>
            </a:r>
          </a:p>
          <a:p>
            <a:pPr algn="just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Не прислано Протоколов разбора в 2025 году:</a:t>
            </a:r>
          </a:p>
          <a:p>
            <a:pPr algn="just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Баевский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р-он;</a:t>
            </a:r>
          </a:p>
          <a:p>
            <a:pPr algn="just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</a:rPr>
              <a:t>Волчихинский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- Ключевский;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</a:rPr>
              <a:t>Усть</a:t>
            </a:r>
            <a:r>
              <a:rPr lang="ru-RU" b="1" dirty="0" smtClean="0">
                <a:solidFill>
                  <a:srgbClr val="C00000"/>
                </a:solidFill>
              </a:rPr>
              <a:t>-Пристанский;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</a:rPr>
              <a:t>Хабарский</a:t>
            </a:r>
            <a:r>
              <a:rPr lang="ru-RU" b="1" dirty="0" smtClean="0">
                <a:solidFill>
                  <a:srgbClr val="C00000"/>
                </a:solidFill>
              </a:rPr>
              <a:t>;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err="1" smtClean="0">
                <a:solidFill>
                  <a:srgbClr val="C00000"/>
                </a:solidFill>
              </a:rPr>
              <a:t>Шипуновский</a:t>
            </a:r>
            <a:r>
              <a:rPr lang="ru-RU" b="1" dirty="0" smtClean="0">
                <a:solidFill>
                  <a:srgbClr val="C00000"/>
                </a:solidFill>
              </a:rPr>
              <a:t>;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- г. Славгород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44072" y="5445224"/>
            <a:ext cx="482453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1">
                    <a:lumMod val="10000"/>
                  </a:schemeClr>
                </a:solidFill>
              </a:rPr>
              <a:t>Ответственность за изучение причин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поздней диагностики злокачественных опухолей  </a:t>
            </a:r>
            <a:r>
              <a:rPr lang="ru-RU" b="1" dirty="0">
                <a:solidFill>
                  <a:schemeClr val="tx1">
                    <a:lumMod val="10000"/>
                  </a:schemeClr>
                </a:solidFill>
              </a:rPr>
              <a:t>возлагается на руководителей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краевых медицинских организаций. </a:t>
            </a:r>
          </a:p>
        </p:txBody>
      </p:sp>
    </p:spTree>
    <p:extLst>
      <p:ext uri="{BB962C8B-B14F-4D97-AF65-F5344CB8AC3E}">
        <p14:creationId xmlns:p14="http://schemas.microsoft.com/office/powerpoint/2010/main" val="2654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4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</a:rPr>
              <a:t>Разбор запущенных и посмертно установленных ЗНО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4112" y="2832577"/>
            <a:ext cx="4871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В Протоколе разбора запущенного случая указывают: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данные клинического разбора с результатами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профилактических мероприятий, проведенных 3 года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назад (ДВН?, ежегодный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осмотр в смотровом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кабинете?, диспансеризация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пациента, состоящего на учете с хроническими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заболеваниями)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ричины поздней диагностики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рганизационные выводы – какие меры нужно принять, чтобы своевременно выявлять ЗНО в подобных ситуациях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5" y="635348"/>
            <a:ext cx="4680520" cy="4130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015205"/>
            <a:ext cx="5137126" cy="38306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15880" y="90872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>
                    <a:lumMod val="10000"/>
                  </a:schemeClr>
                </a:solidFill>
              </a:rPr>
              <a:t>Конференции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по изучению случаев позднего  выявления злокачественных опухолей </a:t>
            </a:r>
            <a:r>
              <a:rPr lang="ru-RU" b="1" dirty="0">
                <a:solidFill>
                  <a:schemeClr val="tx1">
                    <a:lumMod val="10000"/>
                  </a:schemeClr>
                </a:solidFill>
              </a:rPr>
              <a:t>протоколируются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, материалы и </a:t>
            </a:r>
            <a:r>
              <a:rPr lang="ru-RU" b="1" dirty="0">
                <a:solidFill>
                  <a:schemeClr val="tx1">
                    <a:lumMod val="10000"/>
                  </a:schemeClr>
                </a:solidFill>
              </a:rPr>
              <a:t>выводы</a:t>
            </a: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 их </a:t>
            </a:r>
            <a:r>
              <a:rPr lang="ru-RU" b="1" dirty="0">
                <a:solidFill>
                  <a:schemeClr val="tx1">
                    <a:lumMod val="10000"/>
                  </a:schemeClr>
                </a:solidFill>
              </a:rPr>
              <a:t>с указанием причин запущенности в каждом случае и направляются </a:t>
            </a:r>
            <a:r>
              <a:rPr lang="ru-RU" b="1" dirty="0">
                <a:solidFill>
                  <a:srgbClr val="C00000"/>
                </a:solidFill>
              </a:rPr>
              <a:t>в Раковый </a:t>
            </a:r>
            <a:r>
              <a:rPr lang="ru-RU" b="1" dirty="0" smtClean="0">
                <a:solidFill>
                  <a:srgbClr val="C00000"/>
                </a:solidFill>
              </a:rPr>
              <a:t>регистр - </a:t>
            </a:r>
            <a:r>
              <a:rPr lang="ru-RU" u="sng" dirty="0" smtClean="0">
                <a:solidFill>
                  <a:schemeClr val="tx1">
                    <a:lumMod val="10000"/>
                  </a:schemeClr>
                </a:solidFill>
              </a:rPr>
              <a:t>ОМО </a:t>
            </a:r>
            <a:r>
              <a:rPr lang="ru-RU" u="sng" dirty="0">
                <a:solidFill>
                  <a:schemeClr val="tx1">
                    <a:lumMod val="10000"/>
                  </a:schemeClr>
                </a:solidFill>
              </a:rPr>
              <a:t>региональных онкологических </a:t>
            </a:r>
            <a:r>
              <a:rPr lang="ru-RU" u="sng" dirty="0" smtClean="0">
                <a:solidFill>
                  <a:schemeClr val="tx1">
                    <a:lumMod val="10000"/>
                  </a:schemeClr>
                </a:solidFill>
              </a:rPr>
              <a:t>диспансеров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16080" y="3302596"/>
            <a:ext cx="0" cy="31507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8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7408" y="193814"/>
            <a:ext cx="1051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С</a:t>
            </a:r>
            <a:r>
              <a:rPr lang="ru-RU" sz="2800" dirty="0" smtClean="0">
                <a:solidFill>
                  <a:srgbClr val="002060"/>
                </a:solidFill>
              </a:rPr>
              <a:t>лужба </a:t>
            </a:r>
            <a:r>
              <a:rPr lang="ru-RU" sz="2800" dirty="0">
                <a:solidFill>
                  <a:srgbClr val="002060"/>
                </a:solidFill>
              </a:rPr>
              <a:t>сопровождения онкологических пациентов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360" y="1124744"/>
            <a:ext cx="11449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Осуществляет деятельность с 2023 года.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«Головной» центр на базе КГБУЗ «АКОД» -  отдел сопровождения и регистрации пациентов (ОРСП)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Все случаи подозрения автоматически фиксируются в системе «</a:t>
            </a:r>
            <a:r>
              <a:rPr lang="ru-RU" sz="2000" dirty="0" err="1">
                <a:solidFill>
                  <a:schemeClr val="tx1">
                    <a:lumMod val="10000"/>
                  </a:schemeClr>
                </a:solidFill>
              </a:rPr>
              <a:t>Онкомониторинг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» на портале Территориального ракового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регистра. Во всех МО края имеется куратор, отвечающий за сопровождение пациентов с подозрением на онкологическое заболевание – своевременное направление пациентов на </a:t>
            </a:r>
            <a:r>
              <a:rPr lang="ru-RU" sz="2000" dirty="0" err="1" smtClean="0">
                <a:solidFill>
                  <a:schemeClr val="tx1">
                    <a:lumMod val="10000"/>
                  </a:schemeClr>
                </a:solidFill>
              </a:rPr>
              <a:t>дообследование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, в том числе в АКОД.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Задача ОРСП своевременно оптимизировать маршрутизацию пациента на диагностические исследования при невозможности/ проблемах обследования по месту жительства.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Таким образом сокращаются сроки обследования и установления диагноза ЗНО.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5400" y="5517232"/>
            <a:ext cx="103691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orsp@akod22.ru</a:t>
            </a:r>
            <a:endParaRPr lang="ru-RU" altLang="ru-RU" sz="22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alt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тел</a:t>
            </a:r>
            <a:r>
              <a:rPr lang="ru-RU" alt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.: 8 (3852) </a:t>
            </a:r>
            <a:r>
              <a:rPr lang="ru-RU" alt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507-165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Руководитель: </a:t>
            </a:r>
            <a:r>
              <a:rPr lang="ru-RU" sz="2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Кирячек</a:t>
            </a:r>
            <a:r>
              <a:rPr 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Евгений </a:t>
            </a:r>
            <a:r>
              <a:rPr lang="ru-RU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В</a:t>
            </a:r>
            <a:r>
              <a:rPr lang="ru-RU" sz="2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ладимирович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203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60648"/>
            <a:ext cx="8568952" cy="50405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Проблемы в вопросах организации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онкологической службы</a:t>
            </a:r>
            <a:endParaRPr lang="ru-RU" sz="28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75520" y="1268760"/>
            <a:ext cx="8640960" cy="3877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defRPr/>
            </a:pPr>
            <a:endParaRPr lang="ru-RU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7244" indent="-807244">
              <a:spcAft>
                <a:spcPts val="0"/>
              </a:spcAft>
              <a:buNone/>
              <a:defRPr/>
            </a:pPr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1268760"/>
            <a:ext cx="1116124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Дефицит кадров диагностических служб первичного звена и их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профессионализм</a:t>
            </a:r>
          </a:p>
          <a:p>
            <a:pPr algn="just">
              <a:lnSpc>
                <a:spcPct val="107000"/>
              </a:lnSpc>
              <a:buClr>
                <a:srgbClr val="FF0000"/>
              </a:buClr>
            </a:pPr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Низкий уровень подготовки  мед. работников в части онкологии </a:t>
            </a:r>
            <a:endParaRPr lang="ru-RU" sz="2000" dirty="0" smtClean="0">
              <a:solidFill>
                <a:schemeClr val="tx1">
                  <a:lumMod val="10000"/>
                </a:schemeClr>
              </a:solidFill>
            </a:endParaRPr>
          </a:p>
          <a:p>
            <a:pPr algn="just">
              <a:lnSpc>
                <a:spcPct val="107000"/>
              </a:lnSpc>
              <a:buClr>
                <a:srgbClr val="FF0000"/>
              </a:buClr>
            </a:pPr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altLang="ru-RU" sz="20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Недостаточное оснащение современным диагностическим оборудованием (</a:t>
            </a:r>
            <a:r>
              <a:rPr lang="ru-RU" altLang="ru-RU" sz="2000" dirty="0" err="1" smtClean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видеоэндоскопическим</a:t>
            </a:r>
            <a:r>
              <a:rPr lang="ru-RU" altLang="ru-RU" sz="2000" dirty="0" smtClean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) </a:t>
            </a:r>
            <a:r>
              <a:rPr lang="ru-RU" altLang="ru-RU" sz="20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первичных медицинских организаций и </a:t>
            </a:r>
            <a:r>
              <a:rPr lang="ru-RU" altLang="ru-RU" sz="2000" dirty="0" err="1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ЦАОПов</a:t>
            </a:r>
            <a:r>
              <a:rPr lang="ru-RU" altLang="ru-RU" sz="20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solidFill>
                <a:schemeClr val="tx1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Clr>
                <a:srgbClr val="FF0000"/>
              </a:buClr>
            </a:pPr>
            <a:r>
              <a:rPr lang="ru-RU" altLang="ru-RU" sz="20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  (</a:t>
            </a:r>
            <a:r>
              <a:rPr lang="ru-RU" altLang="ru-RU" sz="20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altLang="ru-RU" sz="2000" dirty="0" err="1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Бийской</a:t>
            </a:r>
            <a:r>
              <a:rPr lang="ru-RU" altLang="ru-RU" sz="20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МГО </a:t>
            </a:r>
            <a:r>
              <a:rPr lang="ru-RU" altLang="ru-RU" sz="20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– аппарат МРТ в частной МО</a:t>
            </a:r>
            <a:r>
              <a:rPr lang="ru-RU" altLang="ru-RU" sz="2000" dirty="0" smtClean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buClr>
                <a:srgbClr val="FF0000"/>
              </a:buClr>
            </a:pPr>
            <a:endParaRPr lang="ru-RU" altLang="ru-RU" sz="2000" dirty="0">
              <a:solidFill>
                <a:schemeClr val="tx1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Несоблюдение сроков диагностических исследований и трудности своевременной </a:t>
            </a:r>
            <a:r>
              <a:rPr lang="ru-RU" sz="2000" dirty="0" err="1">
                <a:solidFill>
                  <a:schemeClr val="tx1">
                    <a:lumMod val="10000"/>
                  </a:schemeClr>
                </a:solidFill>
              </a:rPr>
              <a:t>перемаршрутизации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 в случаях неисправности оборудования или отсутствия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</a:rPr>
              <a:t>кадров</a:t>
            </a:r>
          </a:p>
          <a:p>
            <a:pPr algn="just">
              <a:lnSpc>
                <a:spcPct val="107000"/>
              </a:lnSpc>
              <a:buClr>
                <a:srgbClr val="FF0000"/>
              </a:buClr>
            </a:pPr>
            <a:endParaRPr lang="ru-RU" sz="2000" dirty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Отсутствие транспортного сообщения в населенных пунктах с районным центром</a:t>
            </a:r>
          </a:p>
          <a:p>
            <a:pPr marL="285750" indent="-285750" algn="just">
              <a:lnSpc>
                <a:spcPct val="107000"/>
              </a:lnSpc>
              <a:buClr>
                <a:srgbClr val="FF0000"/>
              </a:buClr>
              <a:buFont typeface="Arial" panose="020B0604020202020204" pitchFamily="34" charset="0"/>
              <a:buChar char="!"/>
            </a:pP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Несоблюдение объема диагностических исследований при направлении в </a:t>
            </a:r>
            <a:r>
              <a:rPr lang="ru-RU" sz="2000" dirty="0" err="1">
                <a:solidFill>
                  <a:schemeClr val="tx1">
                    <a:lumMod val="10000"/>
                  </a:schemeClr>
                </a:solidFill>
              </a:rPr>
              <a:t>онкодиспансеры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</a:rPr>
              <a:t> пациентов с подозрением на ЗНО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59778"/>
            <a:ext cx="8762390" cy="5040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Организационные мероприятия для МО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1127448" y="3717032"/>
            <a:ext cx="10153128" cy="2697500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По раку легкого - 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ежегодная рентгенография легких или КТ легких:</a:t>
            </a:r>
            <a:endParaRPr lang="ru-RU" altLang="ru-RU" sz="1800" b="1" dirty="0">
              <a:solidFill>
                <a:schemeClr val="tx1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граждане </a:t>
            </a:r>
            <a:r>
              <a:rPr lang="en-US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50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-7</a:t>
            </a:r>
            <a:r>
              <a:rPr lang="en-US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5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лет, </a:t>
            </a:r>
            <a:r>
              <a:rPr lang="en-US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c 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анамнезом курения 20 и более лет, при никотиновой нагрузке 1 пачка сигарет в день – КТ легких;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лица, отказавшиеся от курения в течении предыдущих 10 лет и куривших до этого 20 лет и более с никотиновой нагрузкой 1 пачка сигарет в день - КТ легких;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курильщики/ лица отказавшиеся от курения в течении предыдущих 10 лет - КТ легких;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пациенты с хроническими заболеваниями легких (</a:t>
            </a:r>
            <a:r>
              <a:rPr lang="en-US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J41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en-US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J44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en-US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J84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en-US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1)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- рентгенография легких.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3432" y="2708920"/>
            <a:ext cx="1044116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Формирование</a:t>
            </a:r>
            <a:r>
              <a:rPr lang="ru-RU" altLang="ru-RU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на терапевтических участках </a:t>
            </a:r>
            <a:r>
              <a:rPr lang="ru-RU" altLang="ru-RU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групп</a:t>
            </a:r>
            <a:r>
              <a:rPr lang="ru-RU" altLang="ru-RU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онкориска</a:t>
            </a:r>
            <a:r>
              <a:rPr lang="ru-RU" altLang="ru-RU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и прицельное ежегодное обследование пациентов из данных групп!!!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1196752"/>
            <a:ext cx="11305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Выполнение стандартов осмотра и обследований при проведении ДВН и ПМО в рамках приказа МЗ РФ от 27.04.2021 г №404н «Об утверждении Порядка проведения профилактического медицинского осмотра и диспансеризации определенных групп взрослого населения»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8762390" cy="5040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Организационные мероприятия для МО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767408" y="1899147"/>
            <a:ext cx="10801200" cy="4248472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По </a:t>
            </a:r>
            <a:r>
              <a:rPr lang="ru-RU" altLang="ru-RU" sz="1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колоректальному</a:t>
            </a:r>
            <a:r>
              <a:rPr lang="ru-RU" alt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раку 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ru-RU" altLang="ru-RU" sz="1800" dirty="0" err="1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колоноскопия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пациенты с семейным </a:t>
            </a:r>
            <a:r>
              <a:rPr lang="ru-RU" altLang="ru-RU" sz="1800" dirty="0" err="1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полипозом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, полипами прямой кишки, болезнью Крона в анамнезе;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пациенты после операций на кишечнике/ </a:t>
            </a:r>
            <a:r>
              <a:rPr lang="ru-RU" altLang="ru-RU" sz="1800" dirty="0" err="1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полипэктомий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(в соответствии с клиническими рекомендациями, приказ МЗ РФ №168н от 15.03.2022 г «Об утверждении порядка проведения диспансерного наблюдения за взрослыми».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По раку </a:t>
            </a:r>
            <a:r>
              <a:rPr lang="ru-RU" alt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предстательной железы -  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определение уровня </a:t>
            </a:r>
            <a:r>
              <a:rPr lang="en-US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PSA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в крови:      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мужчины старше 50 лет (при семейном анамнезе рака предстательной железы – старше 45) – однократно, при нормальном уровне ПСА – контроль через 5 лет;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пациенты в возрасте старше 60 лет с хроническими заболеваниями предстательной железы.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По раку</a:t>
            </a:r>
            <a:r>
              <a:rPr lang="ru-RU" alt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желудка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- ФГДС 1 раз в год: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- пациенты с язвенной болезнью желудка, ДПК, полипами желудка, пищеводом </a:t>
            </a:r>
            <a:r>
              <a:rPr lang="ru-RU" altLang="ru-RU" sz="1800" dirty="0" err="1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Барретта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8143" y="1001817"/>
            <a:ext cx="1015312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Формирование</a:t>
            </a:r>
            <a:r>
              <a:rPr lang="ru-RU" altLang="ru-RU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на терапевтических участках </a:t>
            </a:r>
            <a:r>
              <a:rPr lang="ru-RU" altLang="ru-RU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групп</a:t>
            </a:r>
            <a:r>
              <a:rPr lang="ru-RU" altLang="ru-RU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онкориска</a:t>
            </a:r>
            <a:r>
              <a:rPr lang="ru-RU" altLang="ru-RU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и прицельное ежегодное обследование пациентов из данных групп!!!</a:t>
            </a:r>
          </a:p>
        </p:txBody>
      </p:sp>
    </p:spTree>
    <p:extLst>
      <p:ext uri="{BB962C8B-B14F-4D97-AF65-F5344CB8AC3E}">
        <p14:creationId xmlns:p14="http://schemas.microsoft.com/office/powerpoint/2010/main" val="104660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136904" cy="5040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Организационные мероприятия для МО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479376" y="1340768"/>
            <a:ext cx="10405156" cy="4608512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стажировка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специалистов диагностических служб, специалистов среднего звена, врачей-специалистов на рабочем месте КГБУЗ «АКОД»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контроль за соблюдением стандартов осмотра специалистами смотровых кабинетов и ФАП, врачами-терапевтами и врачами-специалистами </a:t>
            </a:r>
            <a:r>
              <a:rPr lang="ru-RU" altLang="ru-RU" sz="1800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на уровне заместителя по медицинской части или заведующего поликлиникой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максимальное использование диагностических</a:t>
            </a:r>
            <a:r>
              <a:rPr lang="en-US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и лечебных возможностей </a:t>
            </a:r>
            <a:r>
              <a:rPr lang="ru-RU" altLang="ru-RU" sz="1800" dirty="0" err="1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ЦАОПов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контроль за полнотой объема обследований пациентов с подозрением на ЗНО </a:t>
            </a:r>
            <a:r>
              <a:rPr lang="ru-RU" altLang="ru-RU" sz="1800" b="1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на уровне руководителей поликлиническими отделениями 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медицинских организаций первичного звена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800" dirty="0">
                <a:solidFill>
                  <a:schemeClr val="tx1">
                    <a:lumMod val="10000"/>
                  </a:schemeClr>
                </a:solidFill>
                <a:cs typeface="Arial" panose="020B0604020202020204" pitchFamily="34" charset="0"/>
              </a:rPr>
              <a:t>детальный разбор запущенных случаев ЗНО наружных локализаций с анализом результатов профилактической работы проведенной не менее 3х лет назад и определением истинной причины запущенности на уровне </a:t>
            </a:r>
            <a:r>
              <a:rPr lang="ru-RU" altLang="ru-RU" sz="1800" dirty="0">
                <a:solidFill>
                  <a:schemeClr val="tx1">
                    <a:lumMod val="10000"/>
                  </a:schemeClr>
                </a:solidFill>
                <a:cs typeface="Times New Roman" panose="02020603050405020304" pitchFamily="18" charset="0"/>
              </a:rPr>
              <a:t>руководителей краевых медицинских организаций первичного звена</a:t>
            </a:r>
          </a:p>
        </p:txBody>
      </p:sp>
    </p:spTree>
    <p:extLst>
      <p:ext uri="{BB962C8B-B14F-4D97-AF65-F5344CB8AC3E}">
        <p14:creationId xmlns:p14="http://schemas.microsoft.com/office/powerpoint/2010/main" val="27886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900247" y="4425462"/>
            <a:ext cx="5596304" cy="139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66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38919" name="TextBox 126"/>
          <p:cNvSpPr txBox="1">
            <a:spLocks noChangeArrowheads="1"/>
          </p:cNvSpPr>
          <p:nvPr/>
        </p:nvSpPr>
        <p:spPr bwMode="auto">
          <a:xfrm>
            <a:off x="5519937" y="1591950"/>
            <a:ext cx="184731" cy="20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74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332656"/>
            <a:ext cx="9361040" cy="624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6068" y="-25728"/>
            <a:ext cx="8856983" cy="9382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cap="none" dirty="0">
                <a:solidFill>
                  <a:srgbClr val="002060"/>
                </a:solidFill>
                <a:cs typeface="Times New Roman" panose="02020603050405020304" pitchFamily="18" charset="0"/>
              </a:rPr>
              <a:t>Динамика основных показателей онкологической помощи в АК, 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2016-202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5</a:t>
            </a:r>
            <a:endParaRPr lang="ru-RU" sz="2800" cap="none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 rot="10800000" flipV="1">
            <a:off x="8662188" y="1665063"/>
            <a:ext cx="1838776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ЗНО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584652" y="3012780"/>
            <a:ext cx="2112506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от ЗНО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100724" y="986760"/>
            <a:ext cx="7967666" cy="45378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ru-RU" sz="1800" b="1" dirty="0">
                <a:solidFill>
                  <a:srgbClr val="0000CC"/>
                </a:solidFill>
                <a:cs typeface="Times New Roman" panose="02020603050405020304" pitchFamily="18" charset="0"/>
              </a:rPr>
              <a:t>Динамика заболеваемости ЗНО и смертности от ЗНО, ‰ </a:t>
            </a:r>
            <a:endParaRPr lang="ru-RU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983432" y="3725049"/>
            <a:ext cx="4608512" cy="36686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1050" b="1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ru-RU" sz="1400" b="1" dirty="0">
                <a:solidFill>
                  <a:srgbClr val="0000CC"/>
                </a:solidFill>
                <a:cs typeface="Times New Roman" panose="02020603050405020304" pitchFamily="18" charset="0"/>
              </a:rPr>
              <a:t>Динамика одногодичной летальности от ЗНО, %</a:t>
            </a:r>
          </a:p>
        </p:txBody>
      </p:sp>
      <p:sp>
        <p:nvSpPr>
          <p:cNvPr id="17" name="TextBox 4"/>
          <p:cNvSpPr txBox="1"/>
          <p:nvPr/>
        </p:nvSpPr>
        <p:spPr>
          <a:xfrm>
            <a:off x="6960096" y="3725049"/>
            <a:ext cx="4552925" cy="29187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1400" b="1" dirty="0">
                <a:solidFill>
                  <a:srgbClr val="0000CC"/>
                </a:solidFill>
                <a:cs typeface="Times New Roman" panose="02020603050405020304" pitchFamily="18" charset="0"/>
              </a:rPr>
              <a:t>Доля онкобольных, на Д-учете 5 лет и более,%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6029494" y="1379932"/>
            <a:ext cx="3429000" cy="4869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ru-RU" sz="1050" b="1" dirty="0">
                <a:solidFill>
                  <a:srgbClr val="0000CC"/>
                </a:solidFill>
                <a:latin typeface="Calibri" panose="020F0502020204030204"/>
              </a:rPr>
              <a:t>    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676487501"/>
              </p:ext>
            </p:extLst>
          </p:nvPr>
        </p:nvGraphicFramePr>
        <p:xfrm>
          <a:off x="6960096" y="4037054"/>
          <a:ext cx="4335505" cy="278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44536173"/>
              </p:ext>
            </p:extLst>
          </p:nvPr>
        </p:nvGraphicFramePr>
        <p:xfrm>
          <a:off x="1889034" y="1223366"/>
          <a:ext cx="8280920" cy="238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76975672"/>
              </p:ext>
            </p:extLst>
          </p:nvPr>
        </p:nvGraphicFramePr>
        <p:xfrm>
          <a:off x="767408" y="3985889"/>
          <a:ext cx="4630061" cy="278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1584186" y="179447"/>
            <a:ext cx="8964488" cy="43406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Структура заболеваемости ЗНО в АК, 2025 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1222" y="4814818"/>
            <a:ext cx="53307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ea typeface="Courier New" panose="02070309020205020404" pitchFamily="49" charset="0"/>
              </a:rPr>
              <a:t>Средний возраст всех заболевших  в 2025 –  </a:t>
            </a:r>
            <a:r>
              <a:rPr lang="ru-RU" sz="2000" b="1" dirty="0" smtClean="0">
                <a:solidFill>
                  <a:srgbClr val="FF0000"/>
                </a:solidFill>
                <a:ea typeface="Courier New" panose="02070309020205020404" pitchFamily="49" charset="0"/>
              </a:rPr>
              <a:t>64,4 </a:t>
            </a:r>
            <a:r>
              <a:rPr lang="ru-RU" sz="2000" b="1" dirty="0">
                <a:solidFill>
                  <a:srgbClr val="FF0000"/>
                </a:solidFill>
                <a:ea typeface="Courier New" panose="02070309020205020404" pitchFamily="49" charset="0"/>
              </a:rPr>
              <a:t>года</a:t>
            </a:r>
          </a:p>
          <a:p>
            <a:r>
              <a:rPr lang="ru-RU" sz="2000" dirty="0">
                <a:solidFill>
                  <a:srgbClr val="000000"/>
                </a:solidFill>
                <a:ea typeface="Courier New" panose="02070309020205020404" pitchFamily="49" charset="0"/>
              </a:rPr>
              <a:t>мужчины – 65,3 года, </a:t>
            </a:r>
          </a:p>
          <a:p>
            <a:r>
              <a:rPr lang="ru-RU" sz="2000" dirty="0">
                <a:solidFill>
                  <a:srgbClr val="000000"/>
                </a:solidFill>
                <a:ea typeface="Courier New" panose="02070309020205020404" pitchFamily="49" charset="0"/>
              </a:rPr>
              <a:t>женщины – 63,5 лет 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4086607"/>
              </p:ext>
            </p:extLst>
          </p:nvPr>
        </p:nvGraphicFramePr>
        <p:xfrm>
          <a:off x="1547487" y="1148534"/>
          <a:ext cx="4639643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35360" y="524626"/>
            <a:ext cx="15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tx1">
                    <a:lumMod val="10000"/>
                  </a:schemeClr>
                </a:solidFill>
              </a:rPr>
              <a:t>мужчины,%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44472" y="2061239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tx1">
                    <a:lumMod val="10000"/>
                  </a:schemeClr>
                </a:solidFill>
              </a:rPr>
              <a:t>женщины,%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38908010"/>
              </p:ext>
            </p:extLst>
          </p:nvPr>
        </p:nvGraphicFramePr>
        <p:xfrm>
          <a:off x="78863" y="805073"/>
          <a:ext cx="6192688" cy="42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5326649"/>
              </p:ext>
            </p:extLst>
          </p:nvPr>
        </p:nvGraphicFramePr>
        <p:xfrm>
          <a:off x="6096000" y="2780928"/>
          <a:ext cx="5937099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188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188640"/>
            <a:ext cx="10116616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Районы с низкой и высокой заболеваемостью, 2025 г.</a:t>
            </a:r>
            <a:br>
              <a:rPr lang="ru-RU" altLang="ru-RU" sz="2800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средний </a:t>
            </a:r>
            <a:r>
              <a:rPr lang="ru-RU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краю </a:t>
            </a:r>
            <a:r>
              <a:rPr lang="ru-RU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675,8 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‰)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7569" y="227416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600" dirty="0"/>
          </a:p>
          <a:p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94592"/>
              </p:ext>
            </p:extLst>
          </p:nvPr>
        </p:nvGraphicFramePr>
        <p:xfrm>
          <a:off x="767408" y="1340768"/>
          <a:ext cx="10441160" cy="4536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9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6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346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302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9693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Районы с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высокой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заболеваемостью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‰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Районы с низкой </a:t>
                      </a:r>
                      <a:r>
                        <a:rPr lang="ru-RU" sz="2000" b="1" baseline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заболеваемостью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 ‰</a:t>
                      </a:r>
                      <a:endParaRPr lang="ru-RU" sz="20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Родинский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1079,9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Кулундинский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437,7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7809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Курьинский</a:t>
                      </a:r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1024,4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Ельцовский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458,7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Шелаболихинский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976,2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Табунский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470,0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Новичихинский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952,2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Алтайский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482,1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err="1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Кытмановский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859,2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Немецкий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490,8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Троицкий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813,5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Ключевский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529,3</a:t>
                      </a:r>
                      <a:endParaRPr lang="ru-RU" sz="18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2338465" y="0"/>
            <a:ext cx="8064896" cy="57606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Структура смертности от ЗНО в АК, 2024 г.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37906429"/>
              </p:ext>
            </p:extLst>
          </p:nvPr>
        </p:nvGraphicFramePr>
        <p:xfrm>
          <a:off x="191344" y="974852"/>
          <a:ext cx="6048672" cy="403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15480" y="476672"/>
            <a:ext cx="15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tx1">
                    <a:lumMod val="10000"/>
                  </a:schemeClr>
                </a:solidFill>
              </a:rPr>
              <a:t>мужчины,%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61962220"/>
              </p:ext>
            </p:extLst>
          </p:nvPr>
        </p:nvGraphicFramePr>
        <p:xfrm>
          <a:off x="5951984" y="2852936"/>
          <a:ext cx="6240016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565957" y="2388167"/>
            <a:ext cx="155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solidFill>
                  <a:schemeClr val="tx1">
                    <a:lumMod val="10000"/>
                  </a:schemeClr>
                </a:solidFill>
              </a:rPr>
              <a:t>женщины,%</a:t>
            </a:r>
          </a:p>
        </p:txBody>
      </p:sp>
    </p:spTree>
    <p:extLst>
      <p:ext uri="{BB962C8B-B14F-4D97-AF65-F5344CB8AC3E}">
        <p14:creationId xmlns:p14="http://schemas.microsoft.com/office/powerpoint/2010/main" val="41083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92018"/>
            <a:ext cx="11809312" cy="864096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Районы с высокой и низкой смертностью </a:t>
            </a:r>
            <a:r>
              <a:rPr lang="ru-RU" altLang="ru-RU" sz="2800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от </a:t>
            </a:r>
            <a:r>
              <a:rPr lang="ru-RU" altLang="ru-RU" sz="28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ЗНО в 2025г.,</a:t>
            </a:r>
            <a:r>
              <a:rPr lang="ru-RU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‰</a:t>
            </a:r>
            <a:br>
              <a:rPr lang="ru-RU" sz="28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(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средний по краю 255,5 ‰)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7569" y="227416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sz="600" dirty="0"/>
          </a:p>
          <a:p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33122"/>
              </p:ext>
            </p:extLst>
          </p:nvPr>
        </p:nvGraphicFramePr>
        <p:xfrm>
          <a:off x="659397" y="1077926"/>
          <a:ext cx="10873206" cy="23019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434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4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662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92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306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Районы с высокой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смертностью,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‰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Районы с низкой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смертностью,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‰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777"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Усть</a:t>
                      </a:r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-Пристанский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471,9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Кулундинский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154,3</a:t>
                      </a:r>
                      <a:endParaRPr lang="ru-RU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777"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Шелаболихинский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430,2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г. Бийск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201,0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777"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Новичихинский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410,3</a:t>
                      </a:r>
                      <a:endParaRPr lang="ru-RU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г. Славгород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208,0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3777"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Родинский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403,7</a:t>
                      </a:r>
                      <a:endParaRPr lang="ru-RU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г. Белокуриха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215,2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777"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Кытмановский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394,9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Немецкий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217,0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48631"/>
              </p:ext>
            </p:extLst>
          </p:nvPr>
        </p:nvGraphicFramePr>
        <p:xfrm>
          <a:off x="659397" y="4541760"/>
          <a:ext cx="10873206" cy="22351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43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4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662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92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4697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Районы с высокой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смертностью,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‰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Районы с низкой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смертностью,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‰</a:t>
                      </a:r>
                      <a:endParaRPr lang="ru-RU" sz="20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92"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Новичихинский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244,5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Краснощёковский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26,8</a:t>
                      </a:r>
                      <a:endParaRPr lang="ru-RU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092"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Крутихинский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231,4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Немецкий Национальный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36,4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092"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Баевский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208,7</a:t>
                      </a:r>
                      <a:endParaRPr lang="ru-RU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Смоленский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45,2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092"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Кытмановский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190,8</a:t>
                      </a:r>
                      <a:endParaRPr lang="ru-RU" sz="1600" b="0" i="0" u="none" strike="noStrike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Волчихинский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49,2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4092"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Курьинский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180,9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97200" algn="l" fontAlgn="ctr"/>
                      <a:r>
                        <a:rPr lang="ru-RU" sz="1600" u="none" strike="noStrike" dirty="0" err="1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Панкрушихинский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59397" y="3784586"/>
            <a:ext cx="10873206" cy="735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6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Районы с высокой и низкой смертностью </a:t>
            </a:r>
            <a:r>
              <a:rPr lang="ru-RU" altLang="ru-RU" sz="2600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от ЗНО</a:t>
            </a:r>
          </a:p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ТРУДОСПОСОБНОМ </a:t>
            </a:r>
            <a:r>
              <a:rPr lang="ru-RU" altLang="ru-RU" sz="2600" dirty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в</a:t>
            </a:r>
            <a:r>
              <a:rPr lang="ru-RU" altLang="ru-RU" sz="2600" dirty="0" smtClean="0">
                <a:solidFill>
                  <a:srgbClr val="002060"/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озрасте,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‰ </a:t>
            </a:r>
            <a:r>
              <a:rPr lang="ru-RU" sz="1800" b="1" dirty="0">
                <a:solidFill>
                  <a:srgbClr val="C00000"/>
                </a:solidFill>
                <a:cs typeface="Times New Roman" panose="02020603050405020304" pitchFamily="18" charset="0"/>
              </a:rPr>
              <a:t>(средний по краю 95,7 ‰)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328" y="260648"/>
            <a:ext cx="12025335" cy="504056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700" dirty="0">
                <a:solidFill>
                  <a:srgbClr val="002060"/>
                </a:solidFill>
                <a:ea typeface="Roboto Condensed" panose="020B0604020202020204" charset="0"/>
                <a:cs typeface="Arial" panose="020B0604020202020204" pitchFamily="34" charset="0"/>
              </a:rPr>
              <a:t>Целевые показатели РП «БОЗ» в рамках НП «ПАЖ» </a:t>
            </a:r>
            <a:r>
              <a:rPr lang="ru-RU" sz="2700" dirty="0" smtClean="0">
                <a:solidFill>
                  <a:srgbClr val="002060"/>
                </a:solidFill>
                <a:ea typeface="Roboto Condensed" panose="020B0604020202020204" charset="0"/>
                <a:cs typeface="Arial" panose="020B0604020202020204" pitchFamily="34" charset="0"/>
              </a:rPr>
              <a:t>на </a:t>
            </a:r>
            <a:r>
              <a:rPr lang="ru-RU" sz="2700" dirty="0">
                <a:solidFill>
                  <a:srgbClr val="002060"/>
                </a:solidFill>
                <a:ea typeface="Roboto Condensed" panose="020B0604020202020204" charset="0"/>
                <a:cs typeface="Arial" panose="020B0604020202020204" pitchFamily="34" charset="0"/>
              </a:rPr>
              <a:t>2025-2030 гг. в АК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174597"/>
              </p:ext>
            </p:extLst>
          </p:nvPr>
        </p:nvGraphicFramePr>
        <p:xfrm>
          <a:off x="479377" y="1196752"/>
          <a:ext cx="11161236" cy="518457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5168629">
                  <a:extLst>
                    <a:ext uri="{9D8B030D-6E8A-4147-A177-3AD203B41FA5}">
                      <a16:colId xmlns:a16="http://schemas.microsoft.com/office/drawing/2014/main" xmlns="" val="2390902934"/>
                    </a:ext>
                  </a:extLst>
                </a:gridCol>
                <a:gridCol w="973799">
                  <a:extLst>
                    <a:ext uri="{9D8B030D-6E8A-4147-A177-3AD203B41FA5}">
                      <a16:colId xmlns:a16="http://schemas.microsoft.com/office/drawing/2014/main" xmlns="" val="2600250400"/>
                    </a:ext>
                  </a:extLst>
                </a:gridCol>
                <a:gridCol w="836468">
                  <a:extLst>
                    <a:ext uri="{9D8B030D-6E8A-4147-A177-3AD203B41FA5}">
                      <a16:colId xmlns:a16="http://schemas.microsoft.com/office/drawing/2014/main" xmlns="" val="2321146569"/>
                    </a:ext>
                  </a:extLst>
                </a:gridCol>
                <a:gridCol w="836468">
                  <a:extLst>
                    <a:ext uri="{9D8B030D-6E8A-4147-A177-3AD203B41FA5}">
                      <a16:colId xmlns:a16="http://schemas.microsoft.com/office/drawing/2014/main" xmlns="" val="3304670167"/>
                    </a:ext>
                  </a:extLst>
                </a:gridCol>
                <a:gridCol w="836468">
                  <a:extLst>
                    <a:ext uri="{9D8B030D-6E8A-4147-A177-3AD203B41FA5}">
                      <a16:colId xmlns:a16="http://schemas.microsoft.com/office/drawing/2014/main" xmlns="" val="1336061385"/>
                    </a:ext>
                  </a:extLst>
                </a:gridCol>
                <a:gridCol w="836468">
                  <a:extLst>
                    <a:ext uri="{9D8B030D-6E8A-4147-A177-3AD203B41FA5}">
                      <a16:colId xmlns:a16="http://schemas.microsoft.com/office/drawing/2014/main" xmlns="" val="1674780292"/>
                    </a:ext>
                  </a:extLst>
                </a:gridCol>
                <a:gridCol w="836468">
                  <a:extLst>
                    <a:ext uri="{9D8B030D-6E8A-4147-A177-3AD203B41FA5}">
                      <a16:colId xmlns:a16="http://schemas.microsoft.com/office/drawing/2014/main" xmlns="" val="2979908705"/>
                    </a:ext>
                  </a:extLst>
                </a:gridCol>
                <a:gridCol w="836468">
                  <a:extLst>
                    <a:ext uri="{9D8B030D-6E8A-4147-A177-3AD203B41FA5}">
                      <a16:colId xmlns:a16="http://schemas.microsoft.com/office/drawing/2014/main" xmlns="" val="2659689865"/>
                    </a:ext>
                  </a:extLst>
                </a:gridCol>
              </a:tblGrid>
              <a:tr h="81391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27" marR="42727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Индикатор 2025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Факт 2025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2026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2027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2028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2029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2030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7604621"/>
                  </a:ext>
                </a:extLst>
              </a:tr>
              <a:tr h="1134585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Доля злокачественных новообразований, выявленных </a:t>
                      </a:r>
                      <a:r>
                        <a:rPr lang="ru-RU" sz="1600" b="1" u="sng" dirty="0" smtClean="0">
                          <a:solidFill>
                            <a:srgbClr val="C00000"/>
                          </a:solidFill>
                          <a:effectLst/>
                        </a:rPr>
                        <a:t>на I стадии</a:t>
                      </a:r>
                      <a:r>
                        <a:rPr lang="ru-RU" sz="16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 от общего числа случаев ЗНО </a:t>
                      </a:r>
                      <a:r>
                        <a:rPr lang="ru-RU" sz="1600" b="1" u="sng" dirty="0" smtClean="0">
                          <a:solidFill>
                            <a:srgbClr val="C00000"/>
                          </a:solidFill>
                          <a:effectLst/>
                        </a:rPr>
                        <a:t>визуальных локализаций</a:t>
                      </a:r>
                      <a:r>
                        <a:rPr lang="ru-RU" sz="16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 %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27" marR="42727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57,4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57,4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C00000"/>
                          </a:solidFill>
                          <a:effectLst/>
                        </a:rPr>
                        <a:t>58,1</a:t>
                      </a:r>
                      <a:endParaRPr lang="ru-RU" sz="1800" b="1" u="sng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58,9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59,7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60,4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61,2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9140856"/>
                  </a:ext>
                </a:extLst>
              </a:tr>
              <a:tr h="1026494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Доля лиц, </a:t>
                      </a:r>
                      <a:r>
                        <a:rPr lang="ru-RU" sz="1600" b="1" u="sng" dirty="0" smtClean="0">
                          <a:solidFill>
                            <a:srgbClr val="C00000"/>
                          </a:solidFill>
                          <a:effectLst/>
                        </a:rPr>
                        <a:t>живущих 5 и более</a:t>
                      </a:r>
                      <a:r>
                        <a:rPr lang="ru-RU" sz="1600" b="1" u="sng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лет с момента установления диагноза злокачественного новообразования, </a:t>
                      </a:r>
                      <a:r>
                        <a:rPr lang="ru-RU" sz="1600" b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27" marR="42727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64,4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64,41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66,1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67,7</a:t>
                      </a:r>
                      <a:endParaRPr lang="ru-RU" sz="160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69,3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71,0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72,6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413876"/>
                  </a:ext>
                </a:extLst>
              </a:tr>
              <a:tr h="932730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Одногодичная летальность больных со злокачественными новообразованиями, %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27" marR="42727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21,0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19,0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20,2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19,0</a:t>
                      </a:r>
                      <a:endParaRPr lang="ru-RU" sz="160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17,9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17,1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15,7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8642501"/>
                  </a:ext>
                </a:extLst>
              </a:tr>
              <a:tr h="1276849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Доля лиц, прошедших обследование в соответствии с индивидуальным планом ведения в рамках диспансерного наблюдения, из числа онкологических больных, </a:t>
                      </a:r>
                      <a:r>
                        <a:rPr lang="ru-RU" sz="1600" b="1" u="sng" dirty="0" smtClean="0">
                          <a:solidFill>
                            <a:srgbClr val="C00000"/>
                          </a:solidFill>
                          <a:effectLst/>
                        </a:rPr>
                        <a:t>завершивших лечение</a:t>
                      </a:r>
                      <a:r>
                        <a:rPr lang="ru-RU" sz="1600" b="0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, %</a:t>
                      </a:r>
                      <a:endParaRPr lang="ru-RU" sz="1600" b="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2727" marR="42727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70,0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71,6</a:t>
                      </a:r>
                      <a:endParaRPr lang="ru-RU" sz="1600" b="1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73,0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78,0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82,0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10000"/>
                            </a:schemeClr>
                          </a:solidFill>
                          <a:effectLst/>
                        </a:rPr>
                        <a:t>86,0</a:t>
                      </a:r>
                      <a:endParaRPr lang="ru-RU" sz="1600" dirty="0">
                        <a:solidFill>
                          <a:schemeClr val="tx1">
                            <a:lumMod val="1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90,0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6018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6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Другая 1">
      <a:dk1>
        <a:srgbClr val="DFEBF5"/>
      </a:dk1>
      <a:lt1>
        <a:srgbClr val="84B2F6"/>
      </a:lt1>
      <a:dk2>
        <a:srgbClr val="B5C1DF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5034</TotalTime>
  <Words>2941</Words>
  <Application>Microsoft Office PowerPoint</Application>
  <PresentationFormat>Произвольный</PresentationFormat>
  <Paragraphs>755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Gallery</vt:lpstr>
      <vt:lpstr>Состояние онкологической помощи населению Алтайского края, проблемы ранней диагностики и пути решения</vt:lpstr>
      <vt:lpstr>Структура онкослужбы Алтайского края</vt:lpstr>
      <vt:lpstr>Презентация PowerPoint</vt:lpstr>
      <vt:lpstr>Динамика основных показателей онкологической помощи в АК, 2016-2025</vt:lpstr>
      <vt:lpstr>Презентация PowerPoint</vt:lpstr>
      <vt:lpstr>Районы с низкой и высокой заболеваемостью, 2025 г. (средний по краю 675,8 ‰)</vt:lpstr>
      <vt:lpstr>Структура смертности от ЗНО в АК, 2024 г.</vt:lpstr>
      <vt:lpstr>Районы с высокой и низкой смертностью от ЗНО в 2025г., ‰ (средний по краю 255,5 ‰)</vt:lpstr>
      <vt:lpstr>Целевые показатели РП «БОЗ» в рамках НП «ПАЖ» на 2025-2030 гг. в АК </vt:lpstr>
      <vt:lpstr>Районы с низкой и высокой выявляемостью ЗНО визуальных локализаций на I стадии, 2025 г. (средний по краю – 57,4%)</vt:lpstr>
      <vt:lpstr>Районы с низкой и высокой одногодичной летальностью, 2025 г.</vt:lpstr>
      <vt:lpstr>Дополнительные показатели деятельности онкослужбы, 2025 год</vt:lpstr>
      <vt:lpstr>Презентация PowerPoint</vt:lpstr>
      <vt:lpstr>Районы с низкой и высокой частотой выявляемости ЗНО в рамках ДВН и ПМО, 2025г. (средний по краю - 1,41 на 1000 осмотренных)</vt:lpstr>
      <vt:lpstr>Районы с низкой и высокой активной выявляемостью ЗНО, 2025г.</vt:lpstr>
      <vt:lpstr>Презентация PowerPoint</vt:lpstr>
      <vt:lpstr>Районы с низкой и высокой выявляемостью ЗНО в I-II стадии, 2025г.</vt:lpstr>
      <vt:lpstr>Выявляемость ЗНО в IV стадии, динамика 2020-2025 гг.,%</vt:lpstr>
      <vt:lpstr>Районы с высокой и низкой запущенностью ЗНО (IV стадия всех локализаций), 2025г.</vt:lpstr>
      <vt:lpstr>Запущенность наружных локализаций, 2025 г</vt:lpstr>
      <vt:lpstr>Районы с высокой и низкой запущенностью наружных локализаций (3+4 стадии), 2025 г (средний по краю – 20,4% (2024 г – 20,8%)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Выявление наружных локализаций посмертно</vt:lpstr>
      <vt:lpstr>Стандарт осмотра в смотровых кабинетах</vt:lpstr>
      <vt:lpstr>Презентация PowerPoint</vt:lpstr>
      <vt:lpstr>Презентация PowerPoint</vt:lpstr>
      <vt:lpstr>Презентация PowerPoint</vt:lpstr>
      <vt:lpstr>Проблемы в вопросах организации онкологической службы</vt:lpstr>
      <vt:lpstr>Организационные мероприятия для МО</vt:lpstr>
      <vt:lpstr>Организационные мероприятия для МО</vt:lpstr>
      <vt:lpstr>Организационные мероприятия для МО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Григорьева Татьяна Сергеевна</cp:lastModifiedBy>
  <cp:revision>830</cp:revision>
  <cp:lastPrinted>2026-02-05T06:23:15Z</cp:lastPrinted>
  <dcterms:created xsi:type="dcterms:W3CDTF">2018-04-23T11:15:00Z</dcterms:created>
  <dcterms:modified xsi:type="dcterms:W3CDTF">2026-02-17T08:51:37Z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E9AF41B9ECE5436AA6F97C7A4EB381AE_13</vt:lpwstr>
  </property>
  <property fmtid="{D5CDD505-2E9C-101B-9397-08002B2CF9AE}" pid="3" name="KSOProductBuildVer">
    <vt:lpwstr>1049-12.2.0.13431</vt:lpwstr>
  </property>
</Properties>
</file>