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1" r:id="rId3"/>
    <p:sldId id="262" r:id="rId4"/>
    <p:sldId id="257" r:id="rId5"/>
    <p:sldId id="271" r:id="rId6"/>
    <p:sldId id="266" r:id="rId7"/>
    <p:sldId id="314" r:id="rId8"/>
    <p:sldId id="268" r:id="rId9"/>
    <p:sldId id="297" r:id="rId10"/>
    <p:sldId id="263" r:id="rId11"/>
    <p:sldId id="308" r:id="rId12"/>
    <p:sldId id="315" r:id="rId13"/>
    <p:sldId id="274" r:id="rId14"/>
    <p:sldId id="305" r:id="rId15"/>
    <p:sldId id="310" r:id="rId16"/>
    <p:sldId id="264" r:id="rId17"/>
    <p:sldId id="265" r:id="rId18"/>
    <p:sldId id="273" r:id="rId19"/>
    <p:sldId id="300" r:id="rId20"/>
    <p:sldId id="313" r:id="rId21"/>
    <p:sldId id="269" r:id="rId22"/>
    <p:sldId id="289" r:id="rId23"/>
    <p:sldId id="312" r:id="rId24"/>
    <p:sldId id="280" r:id="rId25"/>
    <p:sldId id="295" r:id="rId26"/>
    <p:sldId id="306" r:id="rId27"/>
    <p:sldId id="290" r:id="rId28"/>
    <p:sldId id="304" r:id="rId29"/>
    <p:sldId id="296" r:id="rId30"/>
    <p:sldId id="291" r:id="rId31"/>
    <p:sldId id="307" r:id="rId32"/>
    <p:sldId id="309" r:id="rId33"/>
    <p:sldId id="286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A4D638-422E-4544-B281-50CD956201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86BDABA-0A91-456D-AFA3-30AEE02FA490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СД 2 типа</a:t>
          </a:r>
          <a:endParaRPr lang="en-GB" sz="2000" b="1" dirty="0">
            <a:solidFill>
              <a:schemeClr val="tx1"/>
            </a:solidFill>
          </a:endParaRPr>
        </a:p>
      </dgm:t>
    </dgm:pt>
    <dgm:pt modelId="{8EB81FB3-F8E4-40E0-A21C-899653A1E967}" type="parTrans" cxnId="{C9D17A20-1799-479C-96A6-8866B40A1429}">
      <dgm:prSet/>
      <dgm:spPr/>
      <dgm:t>
        <a:bodyPr/>
        <a:lstStyle/>
        <a:p>
          <a:endParaRPr lang="en-GB" sz="1200"/>
        </a:p>
      </dgm:t>
    </dgm:pt>
    <dgm:pt modelId="{CA22F9DC-A749-4BBA-A791-D60ED04EC93A}" type="sibTrans" cxnId="{C9D17A20-1799-479C-96A6-8866B40A1429}">
      <dgm:prSet/>
      <dgm:spPr/>
      <dgm:t>
        <a:bodyPr/>
        <a:lstStyle/>
        <a:p>
          <a:endParaRPr lang="en-GB" sz="1200"/>
        </a:p>
      </dgm:t>
    </dgm:pt>
    <dgm:pt modelId="{AA1DB0AB-323E-4676-B9D0-10841A952AD3}">
      <dgm:prSet phldrT="[Text]" custT="1"/>
      <dgm:spPr>
        <a:solidFill>
          <a:schemeClr val="accent5">
            <a:lumMod val="40000"/>
            <a:lumOff val="60000"/>
            <a:alpha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ХБП</a:t>
          </a:r>
          <a:r>
            <a:rPr lang="ru-RU" sz="2000" b="1" dirty="0">
              <a:solidFill>
                <a:schemeClr val="accent1"/>
              </a:solidFill>
            </a:rPr>
            <a:t> </a:t>
          </a:r>
          <a:endParaRPr lang="en-GB" sz="2000" b="1" dirty="0">
            <a:solidFill>
              <a:schemeClr val="accent1"/>
            </a:solidFill>
          </a:endParaRPr>
        </a:p>
      </dgm:t>
    </dgm:pt>
    <dgm:pt modelId="{F629DA12-446B-410C-B9A3-C9AF84D93822}" type="parTrans" cxnId="{80563336-36A6-4C57-A20B-2CD4331DE5BF}">
      <dgm:prSet/>
      <dgm:spPr/>
      <dgm:t>
        <a:bodyPr/>
        <a:lstStyle/>
        <a:p>
          <a:endParaRPr lang="en-GB" sz="1200"/>
        </a:p>
      </dgm:t>
    </dgm:pt>
    <dgm:pt modelId="{AC6A45DB-33B0-439B-9538-971BE09EF66A}" type="sibTrans" cxnId="{80563336-36A6-4C57-A20B-2CD4331DE5BF}">
      <dgm:prSet/>
      <dgm:spPr/>
      <dgm:t>
        <a:bodyPr/>
        <a:lstStyle/>
        <a:p>
          <a:endParaRPr lang="en-GB" sz="1200"/>
        </a:p>
      </dgm:t>
    </dgm:pt>
    <dgm:pt modelId="{03EB8A47-8765-4D17-9938-B8F574121FCB}">
      <dgm:prSet phldrT="[Text]" custT="1"/>
      <dgm:spPr>
        <a:solidFill>
          <a:srgbClr val="FF0000">
            <a:alpha val="49804"/>
          </a:srgbClr>
        </a:solidFill>
        <a:ln>
          <a:noFill/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ССЗ</a:t>
          </a:r>
          <a:r>
            <a:rPr lang="en-GB" sz="2000" b="1" dirty="0">
              <a:solidFill>
                <a:schemeClr val="tx1"/>
              </a:solidFill>
            </a:rPr>
            <a:t>/</a:t>
          </a:r>
          <a:r>
            <a:rPr lang="ru-RU" sz="2000" b="1" dirty="0">
              <a:solidFill>
                <a:schemeClr val="tx1"/>
              </a:solidFill>
            </a:rPr>
            <a:t>ХСН</a:t>
          </a:r>
          <a:endParaRPr lang="en-GB" sz="2000" b="1" dirty="0">
            <a:solidFill>
              <a:schemeClr val="tx1"/>
            </a:solidFill>
          </a:endParaRPr>
        </a:p>
      </dgm:t>
    </dgm:pt>
    <dgm:pt modelId="{2179E2B1-BFBF-4060-8D3E-505558ADE31A}" type="sibTrans" cxnId="{6298C4BE-37EA-4BF7-88DE-5DD02A62F935}">
      <dgm:prSet/>
      <dgm:spPr/>
      <dgm:t>
        <a:bodyPr/>
        <a:lstStyle/>
        <a:p>
          <a:endParaRPr lang="en-GB" sz="1200"/>
        </a:p>
      </dgm:t>
    </dgm:pt>
    <dgm:pt modelId="{CDC3CC91-2948-4A8C-809F-FEAF2E81E98D}" type="parTrans" cxnId="{6298C4BE-37EA-4BF7-88DE-5DD02A62F935}">
      <dgm:prSet/>
      <dgm:spPr/>
      <dgm:t>
        <a:bodyPr/>
        <a:lstStyle/>
        <a:p>
          <a:endParaRPr lang="en-GB" sz="1200"/>
        </a:p>
      </dgm:t>
    </dgm:pt>
    <dgm:pt modelId="{A53313C3-0AE8-4F48-9FC7-C42E515F5B58}" type="pres">
      <dgm:prSet presAssocID="{9EA4D638-422E-4544-B281-50CD956201E6}" presName="compositeShape" presStyleCnt="0">
        <dgm:presLayoutVars>
          <dgm:chMax val="7"/>
          <dgm:dir/>
          <dgm:resizeHandles val="exact"/>
        </dgm:presLayoutVars>
      </dgm:prSet>
      <dgm:spPr/>
    </dgm:pt>
    <dgm:pt modelId="{68E01CEC-2A89-45F4-94A1-F983D6902BDD}" type="pres">
      <dgm:prSet presAssocID="{F86BDABA-0A91-456D-AFA3-30AEE02FA490}" presName="circ1" presStyleLbl="vennNode1" presStyleIdx="0" presStyleCnt="3" custLinFactNeighborY="-1297"/>
      <dgm:spPr/>
      <dgm:t>
        <a:bodyPr/>
        <a:lstStyle/>
        <a:p>
          <a:endParaRPr lang="ru-RU"/>
        </a:p>
      </dgm:t>
    </dgm:pt>
    <dgm:pt modelId="{71D9FBF4-3F33-4ED4-9E69-E278555E92D7}" type="pres">
      <dgm:prSet presAssocID="{F86BDABA-0A91-456D-AFA3-30AEE02FA49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6B30D-55BB-4C08-9347-F2B7C8276A77}" type="pres">
      <dgm:prSet presAssocID="{AA1DB0AB-323E-4676-B9D0-10841A952AD3}" presName="circ2" presStyleLbl="vennNode1" presStyleIdx="1" presStyleCnt="3"/>
      <dgm:spPr/>
      <dgm:t>
        <a:bodyPr/>
        <a:lstStyle/>
        <a:p>
          <a:endParaRPr lang="ru-RU"/>
        </a:p>
      </dgm:t>
    </dgm:pt>
    <dgm:pt modelId="{D1BCA98C-45A7-4A2A-86DB-0F930A5425EF}" type="pres">
      <dgm:prSet presAssocID="{AA1DB0AB-323E-4676-B9D0-10841A952AD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DB2BF-97E2-4C7B-8C71-37344129925E}" type="pres">
      <dgm:prSet presAssocID="{03EB8A47-8765-4D17-9938-B8F574121FCB}" presName="circ3" presStyleLbl="vennNode1" presStyleIdx="2" presStyleCnt="3"/>
      <dgm:spPr/>
      <dgm:t>
        <a:bodyPr/>
        <a:lstStyle/>
        <a:p>
          <a:endParaRPr lang="ru-RU"/>
        </a:p>
      </dgm:t>
    </dgm:pt>
    <dgm:pt modelId="{80E84EBB-0253-4516-86DD-DAB9DF26F9A2}" type="pres">
      <dgm:prSet presAssocID="{03EB8A47-8765-4D17-9938-B8F574121FC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5DF3DE-7768-4655-8A64-03E4ACA79DFE}" type="presOf" srcId="{03EB8A47-8765-4D17-9938-B8F574121FCB}" destId="{80E84EBB-0253-4516-86DD-DAB9DF26F9A2}" srcOrd="1" destOrd="0" presId="urn:microsoft.com/office/officeart/2005/8/layout/venn1"/>
    <dgm:cxn modelId="{6298C4BE-37EA-4BF7-88DE-5DD02A62F935}" srcId="{9EA4D638-422E-4544-B281-50CD956201E6}" destId="{03EB8A47-8765-4D17-9938-B8F574121FCB}" srcOrd="2" destOrd="0" parTransId="{CDC3CC91-2948-4A8C-809F-FEAF2E81E98D}" sibTransId="{2179E2B1-BFBF-4060-8D3E-505558ADE31A}"/>
    <dgm:cxn modelId="{80563336-36A6-4C57-A20B-2CD4331DE5BF}" srcId="{9EA4D638-422E-4544-B281-50CD956201E6}" destId="{AA1DB0AB-323E-4676-B9D0-10841A952AD3}" srcOrd="1" destOrd="0" parTransId="{F629DA12-446B-410C-B9A3-C9AF84D93822}" sibTransId="{AC6A45DB-33B0-439B-9538-971BE09EF66A}"/>
    <dgm:cxn modelId="{F3A314CA-C3DE-49C0-99BA-5A4DAE8CF739}" type="presOf" srcId="{AA1DB0AB-323E-4676-B9D0-10841A952AD3}" destId="{D1BCA98C-45A7-4A2A-86DB-0F930A5425EF}" srcOrd="1" destOrd="0" presId="urn:microsoft.com/office/officeart/2005/8/layout/venn1"/>
    <dgm:cxn modelId="{3C068762-A404-4C21-BA81-37DFE6C9501B}" type="presOf" srcId="{F86BDABA-0A91-456D-AFA3-30AEE02FA490}" destId="{68E01CEC-2A89-45F4-94A1-F983D6902BDD}" srcOrd="0" destOrd="0" presId="urn:microsoft.com/office/officeart/2005/8/layout/venn1"/>
    <dgm:cxn modelId="{3C15ECE6-175E-4348-97F6-610D52DC7753}" type="presOf" srcId="{F86BDABA-0A91-456D-AFA3-30AEE02FA490}" destId="{71D9FBF4-3F33-4ED4-9E69-E278555E92D7}" srcOrd="1" destOrd="0" presId="urn:microsoft.com/office/officeart/2005/8/layout/venn1"/>
    <dgm:cxn modelId="{DAE3A3E3-95E9-42EC-A9A3-72182D49E08C}" type="presOf" srcId="{AA1DB0AB-323E-4676-B9D0-10841A952AD3}" destId="{A8A6B30D-55BB-4C08-9347-F2B7C8276A77}" srcOrd="0" destOrd="0" presId="urn:microsoft.com/office/officeart/2005/8/layout/venn1"/>
    <dgm:cxn modelId="{7C142D35-7EFD-4FA8-BE4A-93291E579C66}" type="presOf" srcId="{9EA4D638-422E-4544-B281-50CD956201E6}" destId="{A53313C3-0AE8-4F48-9FC7-C42E515F5B58}" srcOrd="0" destOrd="0" presId="urn:microsoft.com/office/officeart/2005/8/layout/venn1"/>
    <dgm:cxn modelId="{F4D9C273-E764-4CBB-8863-208C1BF3C04C}" type="presOf" srcId="{03EB8A47-8765-4D17-9938-B8F574121FCB}" destId="{5DBDB2BF-97E2-4C7B-8C71-37344129925E}" srcOrd="0" destOrd="0" presId="urn:microsoft.com/office/officeart/2005/8/layout/venn1"/>
    <dgm:cxn modelId="{C9D17A20-1799-479C-96A6-8866B40A1429}" srcId="{9EA4D638-422E-4544-B281-50CD956201E6}" destId="{F86BDABA-0A91-456D-AFA3-30AEE02FA490}" srcOrd="0" destOrd="0" parTransId="{8EB81FB3-F8E4-40E0-A21C-899653A1E967}" sibTransId="{CA22F9DC-A749-4BBA-A791-D60ED04EC93A}"/>
    <dgm:cxn modelId="{9CC196A2-3F64-4B03-9785-37C5618B5143}" type="presParOf" srcId="{A53313C3-0AE8-4F48-9FC7-C42E515F5B58}" destId="{68E01CEC-2A89-45F4-94A1-F983D6902BDD}" srcOrd="0" destOrd="0" presId="urn:microsoft.com/office/officeart/2005/8/layout/venn1"/>
    <dgm:cxn modelId="{999C3819-785D-40F2-B791-8010FA2A9C9E}" type="presParOf" srcId="{A53313C3-0AE8-4F48-9FC7-C42E515F5B58}" destId="{71D9FBF4-3F33-4ED4-9E69-E278555E92D7}" srcOrd="1" destOrd="0" presId="urn:microsoft.com/office/officeart/2005/8/layout/venn1"/>
    <dgm:cxn modelId="{EB551E42-76B7-4B20-B5F4-6F627B129209}" type="presParOf" srcId="{A53313C3-0AE8-4F48-9FC7-C42E515F5B58}" destId="{A8A6B30D-55BB-4C08-9347-F2B7C8276A77}" srcOrd="2" destOrd="0" presId="urn:microsoft.com/office/officeart/2005/8/layout/venn1"/>
    <dgm:cxn modelId="{15B4C24F-3EA9-4CC6-AA50-3910EC31B239}" type="presParOf" srcId="{A53313C3-0AE8-4F48-9FC7-C42E515F5B58}" destId="{D1BCA98C-45A7-4A2A-86DB-0F930A5425EF}" srcOrd="3" destOrd="0" presId="urn:microsoft.com/office/officeart/2005/8/layout/venn1"/>
    <dgm:cxn modelId="{FBC0CFF1-470D-4AE8-BB4A-6FD856002431}" type="presParOf" srcId="{A53313C3-0AE8-4F48-9FC7-C42E515F5B58}" destId="{5DBDB2BF-97E2-4C7B-8C71-37344129925E}" srcOrd="4" destOrd="0" presId="urn:microsoft.com/office/officeart/2005/8/layout/venn1"/>
    <dgm:cxn modelId="{A7503F7D-A706-477F-9AF7-B5E402CFAA40}" type="presParOf" srcId="{A53313C3-0AE8-4F48-9FC7-C42E515F5B58}" destId="{80E84EBB-0253-4516-86DD-DAB9DF26F9A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01CEC-2A89-45F4-94A1-F983D6902BDD}">
      <dsp:nvSpPr>
        <dsp:cNvPr id="0" name=""/>
        <dsp:cNvSpPr/>
      </dsp:nvSpPr>
      <dsp:spPr>
        <a:xfrm>
          <a:off x="2233703" y="19794"/>
          <a:ext cx="2517369" cy="251736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СД 2 типа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2569352" y="460334"/>
        <a:ext cx="1846071" cy="1132816"/>
      </dsp:txXfrm>
    </dsp:sp>
    <dsp:sp modelId="{A8A6B30D-55BB-4C08-9347-F2B7C8276A77}">
      <dsp:nvSpPr>
        <dsp:cNvPr id="0" name=""/>
        <dsp:cNvSpPr/>
      </dsp:nvSpPr>
      <dsp:spPr>
        <a:xfrm>
          <a:off x="3142054" y="1625801"/>
          <a:ext cx="2517369" cy="2517369"/>
        </a:xfrm>
        <a:prstGeom prst="ellipse">
          <a:avLst/>
        </a:prstGeom>
        <a:solidFill>
          <a:schemeClr val="accent5">
            <a:lumMod val="40000"/>
            <a:lumOff val="60000"/>
            <a:alpha val="5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ХБП</a:t>
          </a:r>
          <a:r>
            <a:rPr lang="ru-RU" sz="2000" b="1" kern="1200" dirty="0">
              <a:solidFill>
                <a:schemeClr val="accent1"/>
              </a:solidFill>
            </a:rPr>
            <a:t> </a:t>
          </a:r>
          <a:endParaRPr lang="en-GB" sz="2000" b="1" kern="1200" dirty="0">
            <a:solidFill>
              <a:schemeClr val="accent1"/>
            </a:solidFill>
          </a:endParaRPr>
        </a:p>
      </dsp:txBody>
      <dsp:txXfrm>
        <a:off x="3911949" y="2276121"/>
        <a:ext cx="1510421" cy="1384553"/>
      </dsp:txXfrm>
    </dsp:sp>
    <dsp:sp modelId="{5DBDB2BF-97E2-4C7B-8C71-37344129925E}">
      <dsp:nvSpPr>
        <dsp:cNvPr id="0" name=""/>
        <dsp:cNvSpPr/>
      </dsp:nvSpPr>
      <dsp:spPr>
        <a:xfrm>
          <a:off x="1325352" y="1625801"/>
          <a:ext cx="2517369" cy="2517369"/>
        </a:xfrm>
        <a:prstGeom prst="ellipse">
          <a:avLst/>
        </a:prstGeom>
        <a:solidFill>
          <a:srgbClr val="FF0000">
            <a:alpha val="4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ССЗ</a:t>
          </a:r>
          <a:r>
            <a:rPr lang="en-GB" sz="2000" b="1" kern="1200" dirty="0">
              <a:solidFill>
                <a:schemeClr val="tx1"/>
              </a:solidFill>
            </a:rPr>
            <a:t>/</a:t>
          </a:r>
          <a:r>
            <a:rPr lang="ru-RU" sz="2000" b="1" kern="1200" dirty="0">
              <a:solidFill>
                <a:schemeClr val="tx1"/>
              </a:solidFill>
            </a:rPr>
            <a:t>ХСН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1562404" y="2276121"/>
        <a:ext cx="1510421" cy="1384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95084-08F4-4D5D-9EE8-A04ABD99ACC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2AA0C-9418-4344-ADFF-5A16D2F51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42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df.org/aboutdiabetes/what-is-diabetes/facts-figures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df.org/52-about-diabetes.html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hape 113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Shape 1140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</a:pPr>
            <a:r>
              <a:rPr lang="ru-RU" altLang="ru-RU" b="1" u="sng" smtClean="0">
                <a:solidFill>
                  <a:srgbClr val="000000"/>
                </a:solidFill>
              </a:rPr>
              <a:t>"Индивидуальные цели лечения вашего пациента" </a:t>
            </a:r>
            <a:r>
              <a:rPr lang="ru-RU" altLang="ru-RU" b="1" smtClean="0">
                <a:solidFill>
                  <a:srgbClr val="000000"/>
                </a:solidFill>
              </a:rPr>
              <a:t>(</a:t>
            </a:r>
            <a:r>
              <a:rPr lang="ru-RU" altLang="ru-RU" b="1" i="1" smtClean="0">
                <a:solidFill>
                  <a:srgbClr val="000000"/>
                </a:solidFill>
              </a:rPr>
              <a:t>NB! Обязательно для использования</a:t>
            </a:r>
            <a:r>
              <a:rPr lang="ru-RU" altLang="ru-RU" b="1" smtClean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037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="0" i="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Globally, the number of people with diabetes mellitus has quadrupled in the past three decades, and diabetes mellitus is the ninth major cause of death.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About 1 in 11 adults worldwide now have diabetes mellitus, 90% of whom have type 2 diabetes mellitus (T2DM).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Working through this calculation, 1 in 12 adults globally has T2D.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i="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Zheng Y et al.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Nature Reviews Endocrinology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 2018;14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88–98.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International Diabetes Foundation. Diabetes Atlas 8th Edition. Available at: http://www.diabetesatlas.org. Accessed: August 2019.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GB" sz="1200" dirty="0"/>
              <a:t>Einarson TR </a:t>
            </a:r>
            <a:r>
              <a:rPr lang="en-GB" sz="1200" i="1" dirty="0"/>
              <a:t>et al. Cardiovasc Diabetol </a:t>
            </a:r>
            <a:r>
              <a:rPr lang="en-GB" sz="1200" dirty="0"/>
              <a:t>2018;17(1):83.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GB" sz="1200" dirty="0"/>
              <a:t>Morrison NJ </a:t>
            </a:r>
            <a:r>
              <a:rPr lang="en-GB" sz="1200" i="1" dirty="0"/>
              <a:t>et al. Diabetologia </a:t>
            </a:r>
            <a:r>
              <a:rPr lang="en-GB" sz="1200" dirty="0"/>
              <a:t>2001;44 Suppl 2:S14-21.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GB" sz="1200" dirty="0"/>
              <a:t>Rosengren A </a:t>
            </a:r>
            <a:r>
              <a:rPr lang="en-GB" sz="1200" i="1" dirty="0"/>
              <a:t>et al. Diabetologia </a:t>
            </a:r>
            <a:r>
              <a:rPr lang="en-GB" sz="1200" dirty="0"/>
              <a:t>2018;61(11):00-2309.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GB" sz="1200" dirty="0"/>
              <a:t>Thomas MC </a:t>
            </a:r>
            <a:r>
              <a:rPr lang="en-GB" sz="1200" i="1" dirty="0"/>
              <a:t>et al. Nat Rev Nephrol</a:t>
            </a:r>
            <a:r>
              <a:rPr lang="en-GB" sz="1200" dirty="0"/>
              <a:t> 2016;12:73-81.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GB" sz="1200" dirty="0"/>
              <a:t>Toth-Manikowski S &amp; Atta MG. </a:t>
            </a:r>
            <a:r>
              <a:rPr lang="en-GB" sz="1200" i="1" dirty="0"/>
              <a:t>J Diabetes Res </a:t>
            </a:r>
            <a:r>
              <a:rPr lang="en-GB" sz="1200" dirty="0"/>
              <a:t>2015;2015:697010.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GB" sz="1200" dirty="0"/>
              <a:t>Afcarian M </a:t>
            </a:r>
            <a:r>
              <a:rPr lang="en-GB" sz="1200" i="1" dirty="0"/>
              <a:t>et al. J Am Soc Nephrol </a:t>
            </a:r>
            <a:r>
              <a:rPr lang="en-GB" sz="1200" dirty="0"/>
              <a:t>2013; 24(2):302-8. </a:t>
            </a:r>
            <a:endParaRPr lang="en-GB" sz="12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endParaRPr lang="en-GB" dirty="0">
              <a:hlinkClick r:id="rId3"/>
            </a:endParaRPr>
          </a:p>
          <a:p>
            <a:r>
              <a:rPr lang="en-GB" dirty="0">
                <a:hlinkClick r:id="rId4"/>
              </a:rPr>
              <a:t>https://idf.org/52-about-diabetes.html</a:t>
            </a:r>
            <a:endParaRPr lang="en-GB" dirty="0"/>
          </a:p>
          <a:p>
            <a:r>
              <a:rPr lang="en-GB" dirty="0">
                <a:hlinkClick r:id="rId3"/>
              </a:rPr>
              <a:t>Map accessed at: https://idf.org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589B0-829B-4D00-B55A-176CF6731DE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15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иНГЛТ-2 – препараты с болезнь-модифицирующим подходом, влияющие на прогноз. Даже если у ациента достигнут целевой уровень гликемии и есть факторы риска или ССЗ/ХБП, ему необходимо назначить иНГЛТ-2 для влияния на прогноз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55DB9-4537-41F6-918A-BE10EDF972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181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Improvement in ventricular loading conditions through a reduction in preload (secondary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tonatriuresis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osmotic diuresis) and afterload (reduction in blood pressure and improvement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invascular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function)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Improvement in cardiac metabolism and bioenergetics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Myocardial Na+/H+ exchange inhibition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Reduction of necrosis and cardiac fibrosis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Alteration in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adipokines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cytokine production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andepicardial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adipose tissue mass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9881A-9FBD-4A5D-9740-14BE705CBC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92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Согласно алгоритмам специализированной медицинской помощи больным сахарным диабетом от 2019 года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большинства взрослых пациентов с СД адекватным является целевой уровень HbA1c менее 7.0%. </a:t>
            </a:r>
            <a:endParaRPr lang="ru-R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B5B71-0748-486C-B424-76144FEC1A0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437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b="1">
                <a:cs typeface="Arial" panose="020B0604020202020204" pitchFamily="34" charset="0"/>
              </a:rPr>
              <a:t>Key Point: </a:t>
            </a:r>
            <a:r>
              <a:rPr lang="en-US" b="0">
                <a:cs typeface="Arial" panose="020B0604020202020204" pitchFamily="34" charset="0"/>
              </a:rPr>
              <a:t>FORXIGA is now indicated for the treatment of adult patients with CKD, with and without T2D.</a:t>
            </a:r>
            <a:endParaRPr lang="en-US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>
                <a:cs typeface="Arial" panose="020B0604020202020204" pitchFamily="34" charset="0"/>
              </a:rPr>
              <a:t>Talking Points</a:t>
            </a:r>
          </a:p>
          <a:p>
            <a:pPr marL="164095" indent="-164095" defTabSz="875172">
              <a:spcBef>
                <a:spcPts val="0"/>
              </a:spcBef>
              <a:defRPr/>
            </a:pPr>
            <a:r>
              <a:rPr lang="en-US">
                <a:cs typeface="Arial"/>
              </a:rPr>
              <a:t>T2D, HF, and CKD are interrelated diseases</a:t>
            </a:r>
            <a:r>
              <a:rPr lang="en-US" baseline="30000">
                <a:cs typeface="Arial"/>
              </a:rPr>
              <a:t>1–4</a:t>
            </a:r>
            <a:endParaRPr lang="en-US" b="0" baseline="30000">
              <a:cs typeface="Arial" panose="020B0604020202020204" pitchFamily="34" charset="0"/>
            </a:endParaRPr>
          </a:p>
          <a:p>
            <a:pPr marL="164095" indent="-164095" defTabSz="875172">
              <a:spcBef>
                <a:spcPts val="0"/>
              </a:spcBef>
              <a:defRPr/>
            </a:pPr>
            <a:r>
              <a:rPr lang="en-US" b="0">
                <a:cs typeface="Arial" panose="020B0604020202020204" pitchFamily="34" charset="0"/>
              </a:rPr>
              <a:t>FORXIGA was initially indicated for the treatment of patients with T2D</a:t>
            </a:r>
            <a:r>
              <a:rPr lang="en-US" b="0" baseline="30000">
                <a:cs typeface="Arial" panose="020B0604020202020204" pitchFamily="34" charset="0"/>
              </a:rPr>
              <a:t>1,2</a:t>
            </a:r>
          </a:p>
          <a:p>
            <a:pPr marL="164095" indent="-164095" defTabSz="875172">
              <a:spcBef>
                <a:spcPts val="0"/>
              </a:spcBef>
              <a:defRPr/>
            </a:pPr>
            <a:r>
              <a:rPr lang="en-US" b="0">
                <a:cs typeface="Arial" panose="020B0604020202020204" pitchFamily="34" charset="0"/>
              </a:rPr>
              <a:t>Its use extended beyond T2D when it was indicated for the treatment of patients with </a:t>
            </a:r>
            <a:r>
              <a:rPr lang="en-US" err="1">
                <a:cs typeface="Arial"/>
              </a:rPr>
              <a:t>HFrEF</a:t>
            </a:r>
            <a:r>
              <a:rPr lang="en-US">
                <a:cs typeface="Arial"/>
              </a:rPr>
              <a:t>, with and without T2D</a:t>
            </a:r>
            <a:r>
              <a:rPr lang="en-US" baseline="30000">
                <a:cs typeface="Arial"/>
              </a:rPr>
              <a:t>3</a:t>
            </a:r>
          </a:p>
          <a:p>
            <a:pPr marL="164095" indent="-164095" defTabSz="875172">
              <a:spcBef>
                <a:spcPts val="0"/>
              </a:spcBef>
              <a:defRPr/>
            </a:pPr>
            <a:r>
              <a:rPr lang="en-US">
                <a:cs typeface="Arial"/>
              </a:rPr>
              <a:t>This has been further extended as FORXIGA has now been </a:t>
            </a:r>
            <a:r>
              <a:rPr lang="en-US" b="0">
                <a:cs typeface="Arial" panose="020B0604020202020204" pitchFamily="34" charset="0"/>
              </a:rPr>
              <a:t>indicated</a:t>
            </a:r>
            <a:r>
              <a:rPr lang="en-US">
                <a:cs typeface="Arial"/>
              </a:rPr>
              <a:t> for the </a:t>
            </a:r>
            <a:r>
              <a:rPr lang="en-US" b="0">
                <a:cs typeface="Arial" panose="020B0604020202020204" pitchFamily="34" charset="0"/>
              </a:rPr>
              <a:t>treatment of patients with </a:t>
            </a:r>
            <a:r>
              <a:rPr lang="en-US">
                <a:cs typeface="Arial"/>
              </a:rPr>
              <a:t>CKD, regardless of T2D status</a:t>
            </a:r>
            <a:r>
              <a:rPr lang="en-US" baseline="30000">
                <a:cs typeface="Arial"/>
              </a:rPr>
              <a:t>4</a:t>
            </a:r>
          </a:p>
          <a:p>
            <a:pPr marL="164095" indent="-164095" defTabSz="875172">
              <a:spcBef>
                <a:spcPts val="0"/>
              </a:spcBef>
              <a:defRPr/>
            </a:pPr>
            <a:r>
              <a:rPr lang="en-US">
                <a:cs typeface="Arial"/>
              </a:rPr>
              <a:t>FORXIGA offers cardio and renal protection across these three interrelated diseases</a:t>
            </a:r>
            <a:r>
              <a:rPr lang="en-US" baseline="30000">
                <a:cs typeface="Arial"/>
              </a:rPr>
              <a:t>1–4</a:t>
            </a:r>
            <a:endParaRPr lang="en-US">
              <a:cs typeface="Arial"/>
            </a:endParaRPr>
          </a:p>
          <a:p>
            <a:pPr marL="0" indent="0" defTabSz="875172">
              <a:spcBef>
                <a:spcPts val="0"/>
              </a:spcBef>
              <a:buNone/>
              <a:defRPr/>
            </a:pPr>
            <a:endParaRPr lang="en-US"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/>
              <a:t>References</a:t>
            </a:r>
          </a:p>
          <a:p>
            <a:pPr marL="218793" indent="-218793">
              <a:spcBef>
                <a:spcPts val="0"/>
              </a:spcBef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</a:rPr>
              <a:t>AstraZeneca AB. FORXIGA EU Summary of Product Characteristics 2021. Available at: https://ec.europa.eu/health/documents/community-register/2021/20210805152483/anx_152483_en.pdf (Accessed August 2021)</a:t>
            </a:r>
          </a:p>
          <a:p>
            <a:pPr marL="218793" indent="-218793">
              <a:spcBef>
                <a:spcPts val="0"/>
              </a:spcBef>
              <a:buFont typeface="+mj-lt"/>
              <a:buAutoNum type="arabicPeriod"/>
            </a:pPr>
            <a:r>
              <a:rPr lang="en-US" kern="1200" err="1">
                <a:cs typeface="Arial" panose="020B0604020202020204" pitchFamily="34" charset="0"/>
              </a:rPr>
              <a:t>Wiviott</a:t>
            </a:r>
            <a:r>
              <a:rPr lang="en-US" kern="1200">
                <a:cs typeface="Arial" panose="020B0604020202020204" pitchFamily="34" charset="0"/>
              </a:rPr>
              <a:t> SD, et al. </a:t>
            </a:r>
            <a:r>
              <a:rPr lang="en-US" i="1" kern="1200">
                <a:cs typeface="Arial" panose="020B0604020202020204" pitchFamily="34" charset="0"/>
              </a:rPr>
              <a:t>N </a:t>
            </a:r>
            <a:r>
              <a:rPr lang="en-US" i="1" kern="1200" err="1">
                <a:cs typeface="Arial" panose="020B0604020202020204" pitchFamily="34" charset="0"/>
              </a:rPr>
              <a:t>Engl</a:t>
            </a:r>
            <a:r>
              <a:rPr lang="en-US" i="1" kern="1200">
                <a:cs typeface="Arial" panose="020B0604020202020204" pitchFamily="34" charset="0"/>
              </a:rPr>
              <a:t> J Med</a:t>
            </a:r>
            <a:r>
              <a:rPr lang="en-US" kern="1200">
                <a:cs typeface="Arial" panose="020B0604020202020204" pitchFamily="34" charset="0"/>
              </a:rPr>
              <a:t> 2019;380:347–357</a:t>
            </a:r>
            <a:endParaRPr lang="en-US"/>
          </a:p>
          <a:p>
            <a:pPr marL="218793" indent="-218793" defTabSz="875172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kern="1200">
                <a:cs typeface="Arial" panose="020B0604020202020204" pitchFamily="34" charset="0"/>
              </a:rPr>
              <a:t>McMurray JJV, et al. </a:t>
            </a:r>
            <a:r>
              <a:rPr lang="en-US" i="1" kern="1200">
                <a:cs typeface="Arial" panose="020B0604020202020204" pitchFamily="34" charset="0"/>
              </a:rPr>
              <a:t>N </a:t>
            </a:r>
            <a:r>
              <a:rPr lang="en-US" i="1" kern="1200" err="1">
                <a:cs typeface="Arial" panose="020B0604020202020204" pitchFamily="34" charset="0"/>
              </a:rPr>
              <a:t>Engl</a:t>
            </a:r>
            <a:r>
              <a:rPr lang="en-US" i="1" kern="1200">
                <a:cs typeface="Arial" panose="020B0604020202020204" pitchFamily="34" charset="0"/>
              </a:rPr>
              <a:t> J Med</a:t>
            </a:r>
            <a:r>
              <a:rPr lang="en-US" kern="1200">
                <a:cs typeface="Arial" panose="020B0604020202020204" pitchFamily="34" charset="0"/>
              </a:rPr>
              <a:t> 2019;381:1995–2008</a:t>
            </a:r>
          </a:p>
          <a:p>
            <a:pPr marL="218793" indent="-218793" defTabSz="875172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err="1"/>
              <a:t>Heerspink</a:t>
            </a:r>
            <a:r>
              <a:rPr lang="en-US"/>
              <a:t> HJL et al. </a:t>
            </a:r>
            <a:r>
              <a:rPr lang="en-US" i="1"/>
              <a:t>N </a:t>
            </a:r>
            <a:r>
              <a:rPr lang="en-US" i="1" err="1"/>
              <a:t>Engl</a:t>
            </a:r>
            <a:r>
              <a:rPr lang="en-US" i="1"/>
              <a:t> J Med</a:t>
            </a:r>
            <a:r>
              <a:rPr lang="en-US"/>
              <a:t> 2020;383:1436–1446</a:t>
            </a:r>
          </a:p>
          <a:p>
            <a:pPr marL="0" indent="0" defTabSz="875172">
              <a:spcBef>
                <a:spcPts val="0"/>
              </a:spcBef>
              <a:buNone/>
              <a:defRPr/>
            </a:pPr>
            <a:endParaRPr lang="en-US">
              <a:cs typeface="Arial"/>
            </a:endParaRPr>
          </a:p>
          <a:p>
            <a:pPr marL="0" indent="0" defTabSz="875172">
              <a:spcBef>
                <a:spcPts val="0"/>
              </a:spcBef>
              <a:buNone/>
              <a:defRPr/>
            </a:pPr>
            <a:r>
              <a:rPr lang="en-US" b="1">
                <a:cs typeface="Arial" panose="020B0604020202020204" pitchFamily="34" charset="0"/>
              </a:rPr>
              <a:t>Supplemental Information</a:t>
            </a:r>
          </a:p>
          <a:p>
            <a:pPr marL="0" indent="0" defTabSz="875172">
              <a:spcBef>
                <a:spcPts val="0"/>
              </a:spcBef>
              <a:buNone/>
              <a:defRPr/>
            </a:pPr>
            <a:r>
              <a:rPr lang="en-US">
                <a:cs typeface="Arial" panose="020B0604020202020204" pitchFamily="34" charset="0"/>
              </a:rPr>
              <a:t>In DAPA-CKD, the primary endpoint showed that FORXIGA added to SoC reduced the relative risk of the composite endpoint of ≥50% sustained decline in eGFR, reaching ESKD, and renal or CV death by 39% (ARR 5.3%) vs SoC alone in 4304 adult patients with CKD with an eGFR range of 75 to 25 mL/min/1.73 m</a:t>
            </a:r>
            <a:r>
              <a:rPr lang="en-US" baseline="31746">
                <a:cs typeface="Arial" panose="020B0604020202020204" pitchFamily="34" charset="0"/>
              </a:rPr>
              <a:t>2 </a:t>
            </a:r>
            <a:r>
              <a:rPr lang="en-US">
                <a:cs typeface="Arial" panose="020B0604020202020204" pitchFamily="34" charset="0"/>
              </a:rPr>
              <a:t>(median follow-up of 2.4 years; p&lt;0.001).</a:t>
            </a:r>
            <a:r>
              <a:rPr lang="en-US" baseline="31746">
                <a:cs typeface="Arial" panose="020B0604020202020204" pitchFamily="34" charset="0"/>
              </a:rPr>
              <a:t>1</a:t>
            </a:r>
            <a:r>
              <a:rPr lang="en-US">
                <a:cs typeface="Arial" panose="020B0604020202020204" pitchFamily="34" charset="0"/>
              </a:rPr>
              <a:t> Secondary endpoints showed that FORXIGA added to SoC reduced the relative risk of all-cause mortality by 31% (ARR 2.1%; </a:t>
            </a:r>
            <a:r>
              <a:rPr lang="en-US" i="0">
                <a:cs typeface="Arial" panose="020B0604020202020204" pitchFamily="34" charset="0"/>
              </a:rPr>
              <a:t>p</a:t>
            </a:r>
            <a:r>
              <a:rPr lang="en-US">
                <a:cs typeface="Arial" panose="020B0604020202020204" pitchFamily="34" charset="0"/>
              </a:rPr>
              <a:t>=0.004) vs SoC alone and reduced the relative risk of the composite of CV death or </a:t>
            </a:r>
            <a:r>
              <a:rPr lang="en-US" err="1">
                <a:cs typeface="Arial" panose="020B0604020202020204" pitchFamily="34" charset="0"/>
              </a:rPr>
              <a:t>hHF</a:t>
            </a:r>
            <a:r>
              <a:rPr lang="en-US">
                <a:cs typeface="Arial" panose="020B0604020202020204" pitchFamily="34" charset="0"/>
              </a:rPr>
              <a:t> by 29% (ARR 1.8%). There were comparable rates of the individual component of CV death, FORXIGA vs placebo (3.0% vs 3.7%; HR: 0.81; 95% CI: 0.58, 1.12).</a:t>
            </a:r>
            <a:r>
              <a:rPr lang="en-US" baseline="31746">
                <a:cs typeface="Arial" panose="020B0604020202020204" pitchFamily="34" charset="0"/>
              </a:rPr>
              <a:t>1</a:t>
            </a:r>
            <a:endParaRPr lang="en-US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>
                <a:cs typeface="Arial" panose="020B0604020202020204" pitchFamily="34" charset="0"/>
              </a:rPr>
              <a:t>Reference</a:t>
            </a:r>
          </a:p>
          <a:p>
            <a:pPr marL="218793" indent="-218793">
              <a:spcBef>
                <a:spcPts val="0"/>
              </a:spcBef>
              <a:buFont typeface="+mj-lt"/>
              <a:buAutoNum type="arabicPeriod"/>
            </a:pPr>
            <a:r>
              <a:rPr lang="en-US" err="1">
                <a:cs typeface="Arial" panose="020B0604020202020204" pitchFamily="34" charset="0"/>
              </a:rPr>
              <a:t>Heerspink</a:t>
            </a:r>
            <a:r>
              <a:rPr lang="en-US">
                <a:cs typeface="Arial" panose="020B0604020202020204" pitchFamily="34" charset="0"/>
              </a:rPr>
              <a:t> HJL et al. </a:t>
            </a:r>
            <a:r>
              <a:rPr lang="en-US" i="1">
                <a:cs typeface="Arial" panose="020B0604020202020204" pitchFamily="34" charset="0"/>
              </a:rPr>
              <a:t>N </a:t>
            </a:r>
            <a:r>
              <a:rPr lang="en-US" i="1" err="1">
                <a:cs typeface="Arial" panose="020B0604020202020204" pitchFamily="34" charset="0"/>
              </a:rPr>
              <a:t>Engl</a:t>
            </a:r>
            <a:r>
              <a:rPr lang="en-US" i="1">
                <a:cs typeface="Arial" panose="020B0604020202020204" pitchFamily="34" charset="0"/>
              </a:rPr>
              <a:t> J Med</a:t>
            </a:r>
            <a:r>
              <a:rPr lang="en-US">
                <a:cs typeface="Arial" panose="020B0604020202020204" pitchFamily="34" charset="0"/>
              </a:rPr>
              <a:t> 2020;383:1436–1446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75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87551-8C2F-453B-8C1F-145BB3575F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875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08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df.org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4B1D-6CB4-4A48-9518-6C1D34ED9C1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C575-4A4A-4F31-B73D-417925349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5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4B1D-6CB4-4A48-9518-6C1D34ED9C1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C575-4A4A-4F31-B73D-417925349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2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4B1D-6CB4-4A48-9518-6C1D34ED9C1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C575-4A4A-4F31-B73D-417925349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68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8">
            <a:extLst>
              <a:ext uri="{FF2B5EF4-FFF2-40B4-BE49-F238E27FC236}">
                <a16:creationId xmlns:a16="http://schemas.microsoft.com/office/drawing/2014/main" id="{89C2037A-502D-BA45-B813-363106F370EC}"/>
              </a:ext>
            </a:extLst>
          </p:cNvPr>
          <p:cNvGrpSpPr/>
          <p:nvPr userDrawn="1"/>
        </p:nvGrpSpPr>
        <p:grpSpPr>
          <a:xfrm>
            <a:off x="-13517" y="356259"/>
            <a:ext cx="851714" cy="632966"/>
            <a:chOff x="7517536" y="8690952"/>
            <a:chExt cx="1273986" cy="946785"/>
          </a:xfrm>
        </p:grpSpPr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ED80A33D-2923-7346-B82E-3D71A5FE4510}"/>
                </a:ext>
              </a:extLst>
            </p:cNvPr>
            <p:cNvSpPr/>
            <p:nvPr/>
          </p:nvSpPr>
          <p:spPr>
            <a:xfrm>
              <a:off x="7517536" y="8690952"/>
              <a:ext cx="859789" cy="946785"/>
            </a:xfrm>
            <a:custGeom>
              <a:avLst/>
              <a:gdLst/>
              <a:ahLst/>
              <a:cxnLst/>
              <a:rect l="l" t="t" r="r" b="b"/>
              <a:pathLst>
                <a:path w="817245" h="946784">
                  <a:moveTo>
                    <a:pt x="816902" y="0"/>
                  </a:moveTo>
                  <a:lnTo>
                    <a:pt x="0" y="0"/>
                  </a:lnTo>
                  <a:lnTo>
                    <a:pt x="0" y="946607"/>
                  </a:lnTo>
                  <a:lnTo>
                    <a:pt x="816902" y="946607"/>
                  </a:lnTo>
                  <a:lnTo>
                    <a:pt x="816902" y="0"/>
                  </a:lnTo>
                  <a:close/>
                </a:path>
              </a:pathLst>
            </a:custGeom>
            <a:solidFill>
              <a:srgbClr val="E9457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B3314864-482D-A54F-A250-F0E7FFADD394}"/>
                </a:ext>
              </a:extLst>
            </p:cNvPr>
            <p:cNvSpPr/>
            <p:nvPr/>
          </p:nvSpPr>
          <p:spPr>
            <a:xfrm>
              <a:off x="7931732" y="8734582"/>
              <a:ext cx="859790" cy="859790"/>
            </a:xfrm>
            <a:custGeom>
              <a:avLst/>
              <a:gdLst/>
              <a:ahLst/>
              <a:cxnLst/>
              <a:rect l="l" t="t" r="r" b="b"/>
              <a:pathLst>
                <a:path w="859790" h="859790">
                  <a:moveTo>
                    <a:pt x="429679" y="0"/>
                  </a:moveTo>
                  <a:lnTo>
                    <a:pt x="382861" y="2521"/>
                  </a:lnTo>
                  <a:lnTo>
                    <a:pt x="337504" y="9910"/>
                  </a:lnTo>
                  <a:lnTo>
                    <a:pt x="293869" y="21905"/>
                  </a:lnTo>
                  <a:lnTo>
                    <a:pt x="252218" y="38244"/>
                  </a:lnTo>
                  <a:lnTo>
                    <a:pt x="212814" y="58665"/>
                  </a:lnTo>
                  <a:lnTo>
                    <a:pt x="175918" y="82904"/>
                  </a:lnTo>
                  <a:lnTo>
                    <a:pt x="141793" y="110701"/>
                  </a:lnTo>
                  <a:lnTo>
                    <a:pt x="110701" y="141793"/>
                  </a:lnTo>
                  <a:lnTo>
                    <a:pt x="82904" y="175918"/>
                  </a:lnTo>
                  <a:lnTo>
                    <a:pt x="58665" y="212814"/>
                  </a:lnTo>
                  <a:lnTo>
                    <a:pt x="38244" y="252218"/>
                  </a:lnTo>
                  <a:lnTo>
                    <a:pt x="21905" y="293869"/>
                  </a:lnTo>
                  <a:lnTo>
                    <a:pt x="9910" y="337504"/>
                  </a:lnTo>
                  <a:lnTo>
                    <a:pt x="2521" y="382861"/>
                  </a:lnTo>
                  <a:lnTo>
                    <a:pt x="0" y="429679"/>
                  </a:lnTo>
                  <a:lnTo>
                    <a:pt x="2521" y="476496"/>
                  </a:lnTo>
                  <a:lnTo>
                    <a:pt x="9910" y="521853"/>
                  </a:lnTo>
                  <a:lnTo>
                    <a:pt x="21905" y="565488"/>
                  </a:lnTo>
                  <a:lnTo>
                    <a:pt x="38244" y="607139"/>
                  </a:lnTo>
                  <a:lnTo>
                    <a:pt x="58665" y="646543"/>
                  </a:lnTo>
                  <a:lnTo>
                    <a:pt x="82904" y="683439"/>
                  </a:lnTo>
                  <a:lnTo>
                    <a:pt x="110701" y="717564"/>
                  </a:lnTo>
                  <a:lnTo>
                    <a:pt x="141793" y="748656"/>
                  </a:lnTo>
                  <a:lnTo>
                    <a:pt x="175918" y="776453"/>
                  </a:lnTo>
                  <a:lnTo>
                    <a:pt x="212814" y="800693"/>
                  </a:lnTo>
                  <a:lnTo>
                    <a:pt x="252218" y="821113"/>
                  </a:lnTo>
                  <a:lnTo>
                    <a:pt x="293869" y="837452"/>
                  </a:lnTo>
                  <a:lnTo>
                    <a:pt x="337504" y="849447"/>
                  </a:lnTo>
                  <a:lnTo>
                    <a:pt x="382861" y="856836"/>
                  </a:lnTo>
                  <a:lnTo>
                    <a:pt x="429679" y="859358"/>
                  </a:lnTo>
                  <a:lnTo>
                    <a:pt x="476498" y="856836"/>
                  </a:lnTo>
                  <a:lnTo>
                    <a:pt x="521857" y="849447"/>
                  </a:lnTo>
                  <a:lnTo>
                    <a:pt x="565493" y="837452"/>
                  </a:lnTo>
                  <a:lnTo>
                    <a:pt x="607144" y="821113"/>
                  </a:lnTo>
                  <a:lnTo>
                    <a:pt x="646549" y="800693"/>
                  </a:lnTo>
                  <a:lnTo>
                    <a:pt x="683445" y="776453"/>
                  </a:lnTo>
                  <a:lnTo>
                    <a:pt x="717569" y="748656"/>
                  </a:lnTo>
                  <a:lnTo>
                    <a:pt x="748660" y="717564"/>
                  </a:lnTo>
                  <a:lnTo>
                    <a:pt x="776457" y="683439"/>
                  </a:lnTo>
                  <a:lnTo>
                    <a:pt x="800695" y="646543"/>
                  </a:lnTo>
                  <a:lnTo>
                    <a:pt x="821115" y="607139"/>
                  </a:lnTo>
                  <a:lnTo>
                    <a:pt x="837453" y="565488"/>
                  </a:lnTo>
                  <a:lnTo>
                    <a:pt x="849448" y="521853"/>
                  </a:lnTo>
                  <a:lnTo>
                    <a:pt x="856836" y="476496"/>
                  </a:lnTo>
                  <a:lnTo>
                    <a:pt x="859358" y="429679"/>
                  </a:lnTo>
                  <a:lnTo>
                    <a:pt x="856836" y="382861"/>
                  </a:lnTo>
                  <a:lnTo>
                    <a:pt x="849448" y="337504"/>
                  </a:lnTo>
                  <a:lnTo>
                    <a:pt x="837453" y="293869"/>
                  </a:lnTo>
                  <a:lnTo>
                    <a:pt x="821115" y="252218"/>
                  </a:lnTo>
                  <a:lnTo>
                    <a:pt x="800695" y="212814"/>
                  </a:lnTo>
                  <a:lnTo>
                    <a:pt x="776457" y="175918"/>
                  </a:lnTo>
                  <a:lnTo>
                    <a:pt x="748660" y="141793"/>
                  </a:lnTo>
                  <a:lnTo>
                    <a:pt x="717569" y="110701"/>
                  </a:lnTo>
                  <a:lnTo>
                    <a:pt x="683445" y="82904"/>
                  </a:lnTo>
                  <a:lnTo>
                    <a:pt x="646549" y="58665"/>
                  </a:lnTo>
                  <a:lnTo>
                    <a:pt x="607144" y="38244"/>
                  </a:lnTo>
                  <a:lnTo>
                    <a:pt x="565493" y="21905"/>
                  </a:lnTo>
                  <a:lnTo>
                    <a:pt x="521857" y="9910"/>
                  </a:lnTo>
                  <a:lnTo>
                    <a:pt x="476498" y="2521"/>
                  </a:lnTo>
                  <a:lnTo>
                    <a:pt x="4296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9CD6D6E2-8E39-C740-8588-32A721D89361}"/>
                </a:ext>
              </a:extLst>
            </p:cNvPr>
            <p:cNvSpPr/>
            <p:nvPr/>
          </p:nvSpPr>
          <p:spPr>
            <a:xfrm>
              <a:off x="7931732" y="8734582"/>
              <a:ext cx="859790" cy="859790"/>
            </a:xfrm>
            <a:custGeom>
              <a:avLst/>
              <a:gdLst/>
              <a:ahLst/>
              <a:cxnLst/>
              <a:rect l="l" t="t" r="r" b="b"/>
              <a:pathLst>
                <a:path w="859790" h="859790">
                  <a:moveTo>
                    <a:pt x="859358" y="429679"/>
                  </a:moveTo>
                  <a:lnTo>
                    <a:pt x="856836" y="476496"/>
                  </a:lnTo>
                  <a:lnTo>
                    <a:pt x="849448" y="521853"/>
                  </a:lnTo>
                  <a:lnTo>
                    <a:pt x="837453" y="565488"/>
                  </a:lnTo>
                  <a:lnTo>
                    <a:pt x="821115" y="607139"/>
                  </a:lnTo>
                  <a:lnTo>
                    <a:pt x="800695" y="646543"/>
                  </a:lnTo>
                  <a:lnTo>
                    <a:pt x="776457" y="683439"/>
                  </a:lnTo>
                  <a:lnTo>
                    <a:pt x="748660" y="717564"/>
                  </a:lnTo>
                  <a:lnTo>
                    <a:pt x="717569" y="748656"/>
                  </a:lnTo>
                  <a:lnTo>
                    <a:pt x="683445" y="776453"/>
                  </a:lnTo>
                  <a:lnTo>
                    <a:pt x="646549" y="800693"/>
                  </a:lnTo>
                  <a:lnTo>
                    <a:pt x="607144" y="821113"/>
                  </a:lnTo>
                  <a:lnTo>
                    <a:pt x="565493" y="837452"/>
                  </a:lnTo>
                  <a:lnTo>
                    <a:pt x="521857" y="849447"/>
                  </a:lnTo>
                  <a:lnTo>
                    <a:pt x="476498" y="856836"/>
                  </a:lnTo>
                  <a:lnTo>
                    <a:pt x="429679" y="859358"/>
                  </a:lnTo>
                  <a:lnTo>
                    <a:pt x="382861" y="856836"/>
                  </a:lnTo>
                  <a:lnTo>
                    <a:pt x="337504" y="849447"/>
                  </a:lnTo>
                  <a:lnTo>
                    <a:pt x="293869" y="837452"/>
                  </a:lnTo>
                  <a:lnTo>
                    <a:pt x="252218" y="821113"/>
                  </a:lnTo>
                  <a:lnTo>
                    <a:pt x="212814" y="800693"/>
                  </a:lnTo>
                  <a:lnTo>
                    <a:pt x="175918" y="776453"/>
                  </a:lnTo>
                  <a:lnTo>
                    <a:pt x="141793" y="748656"/>
                  </a:lnTo>
                  <a:lnTo>
                    <a:pt x="110701" y="717564"/>
                  </a:lnTo>
                  <a:lnTo>
                    <a:pt x="82904" y="683439"/>
                  </a:lnTo>
                  <a:lnTo>
                    <a:pt x="58665" y="646543"/>
                  </a:lnTo>
                  <a:lnTo>
                    <a:pt x="38244" y="607139"/>
                  </a:lnTo>
                  <a:lnTo>
                    <a:pt x="21905" y="565488"/>
                  </a:lnTo>
                  <a:lnTo>
                    <a:pt x="9910" y="521853"/>
                  </a:lnTo>
                  <a:lnTo>
                    <a:pt x="2521" y="476496"/>
                  </a:lnTo>
                  <a:lnTo>
                    <a:pt x="0" y="429679"/>
                  </a:lnTo>
                  <a:lnTo>
                    <a:pt x="2521" y="382861"/>
                  </a:lnTo>
                  <a:lnTo>
                    <a:pt x="9910" y="337504"/>
                  </a:lnTo>
                  <a:lnTo>
                    <a:pt x="21905" y="293869"/>
                  </a:lnTo>
                  <a:lnTo>
                    <a:pt x="38244" y="252218"/>
                  </a:lnTo>
                  <a:lnTo>
                    <a:pt x="58665" y="212814"/>
                  </a:lnTo>
                  <a:lnTo>
                    <a:pt x="82904" y="175918"/>
                  </a:lnTo>
                  <a:lnTo>
                    <a:pt x="110701" y="141793"/>
                  </a:lnTo>
                  <a:lnTo>
                    <a:pt x="141793" y="110701"/>
                  </a:lnTo>
                  <a:lnTo>
                    <a:pt x="175918" y="82904"/>
                  </a:lnTo>
                  <a:lnTo>
                    <a:pt x="212814" y="58665"/>
                  </a:lnTo>
                  <a:lnTo>
                    <a:pt x="252218" y="38244"/>
                  </a:lnTo>
                  <a:lnTo>
                    <a:pt x="293869" y="21905"/>
                  </a:lnTo>
                  <a:lnTo>
                    <a:pt x="337504" y="9910"/>
                  </a:lnTo>
                  <a:lnTo>
                    <a:pt x="382861" y="2521"/>
                  </a:lnTo>
                  <a:lnTo>
                    <a:pt x="429679" y="0"/>
                  </a:lnTo>
                  <a:lnTo>
                    <a:pt x="476498" y="2521"/>
                  </a:lnTo>
                  <a:lnTo>
                    <a:pt x="521857" y="9910"/>
                  </a:lnTo>
                  <a:lnTo>
                    <a:pt x="565493" y="21905"/>
                  </a:lnTo>
                  <a:lnTo>
                    <a:pt x="607144" y="38244"/>
                  </a:lnTo>
                  <a:lnTo>
                    <a:pt x="646549" y="58665"/>
                  </a:lnTo>
                  <a:lnTo>
                    <a:pt x="683445" y="82904"/>
                  </a:lnTo>
                  <a:lnTo>
                    <a:pt x="717569" y="110701"/>
                  </a:lnTo>
                  <a:lnTo>
                    <a:pt x="748660" y="141793"/>
                  </a:lnTo>
                  <a:lnTo>
                    <a:pt x="776457" y="175918"/>
                  </a:lnTo>
                  <a:lnTo>
                    <a:pt x="800695" y="212814"/>
                  </a:lnTo>
                  <a:lnTo>
                    <a:pt x="821115" y="252218"/>
                  </a:lnTo>
                  <a:lnTo>
                    <a:pt x="837453" y="293869"/>
                  </a:lnTo>
                  <a:lnTo>
                    <a:pt x="849448" y="337504"/>
                  </a:lnTo>
                  <a:lnTo>
                    <a:pt x="856836" y="382861"/>
                  </a:lnTo>
                  <a:lnTo>
                    <a:pt x="859358" y="429679"/>
                  </a:lnTo>
                  <a:close/>
                </a:path>
              </a:pathLst>
            </a:custGeom>
            <a:ln w="60325">
              <a:solidFill>
                <a:srgbClr val="E947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20">
            <a:extLst>
              <a:ext uri="{FF2B5EF4-FFF2-40B4-BE49-F238E27FC236}">
                <a16:creationId xmlns:a16="http://schemas.microsoft.com/office/drawing/2014/main" id="{DA4EA88F-ED3A-7347-AE90-CB516FEC6E20}"/>
              </a:ext>
            </a:extLst>
          </p:cNvPr>
          <p:cNvSpPr/>
          <p:nvPr userDrawn="1"/>
        </p:nvSpPr>
        <p:spPr>
          <a:xfrm>
            <a:off x="343069" y="469190"/>
            <a:ext cx="416883" cy="416883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467321" y="311543"/>
                </a:moveTo>
                <a:lnTo>
                  <a:pt x="464156" y="374330"/>
                </a:lnTo>
                <a:lnTo>
                  <a:pt x="455079" y="432810"/>
                </a:lnTo>
                <a:lnTo>
                  <a:pt x="440716" y="485730"/>
                </a:lnTo>
                <a:lnTo>
                  <a:pt x="421693" y="531837"/>
                </a:lnTo>
                <a:lnTo>
                  <a:pt x="398638" y="569880"/>
                </a:lnTo>
                <a:lnTo>
                  <a:pt x="372177" y="598604"/>
                </a:lnTo>
                <a:lnTo>
                  <a:pt x="311543" y="623087"/>
                </a:lnTo>
                <a:lnTo>
                  <a:pt x="280150" y="616757"/>
                </a:lnTo>
                <a:lnTo>
                  <a:pt x="224448" y="569880"/>
                </a:lnTo>
                <a:lnTo>
                  <a:pt x="201393" y="531837"/>
                </a:lnTo>
                <a:lnTo>
                  <a:pt x="182371" y="485730"/>
                </a:lnTo>
                <a:lnTo>
                  <a:pt x="168007" y="432810"/>
                </a:lnTo>
                <a:lnTo>
                  <a:pt x="158930" y="374330"/>
                </a:lnTo>
                <a:lnTo>
                  <a:pt x="155765" y="311543"/>
                </a:lnTo>
                <a:lnTo>
                  <a:pt x="158930" y="248757"/>
                </a:lnTo>
                <a:lnTo>
                  <a:pt x="168007" y="190277"/>
                </a:lnTo>
                <a:lnTo>
                  <a:pt x="182371" y="137357"/>
                </a:lnTo>
                <a:lnTo>
                  <a:pt x="201393" y="91249"/>
                </a:lnTo>
                <a:lnTo>
                  <a:pt x="224448" y="53207"/>
                </a:lnTo>
                <a:lnTo>
                  <a:pt x="250909" y="24482"/>
                </a:lnTo>
                <a:lnTo>
                  <a:pt x="311543" y="0"/>
                </a:lnTo>
                <a:lnTo>
                  <a:pt x="342937" y="6329"/>
                </a:lnTo>
                <a:lnTo>
                  <a:pt x="398638" y="53207"/>
                </a:lnTo>
                <a:lnTo>
                  <a:pt x="421693" y="91249"/>
                </a:lnTo>
                <a:lnTo>
                  <a:pt x="440716" y="137357"/>
                </a:lnTo>
                <a:lnTo>
                  <a:pt x="455079" y="190277"/>
                </a:lnTo>
                <a:lnTo>
                  <a:pt x="464156" y="248757"/>
                </a:lnTo>
                <a:lnTo>
                  <a:pt x="467321" y="311543"/>
                </a:lnTo>
                <a:close/>
              </a:path>
              <a:path w="623570" h="623570">
                <a:moveTo>
                  <a:pt x="311543" y="0"/>
                </a:moveTo>
                <a:lnTo>
                  <a:pt x="265506" y="3377"/>
                </a:lnTo>
                <a:lnTo>
                  <a:pt x="221566" y="13190"/>
                </a:lnTo>
                <a:lnTo>
                  <a:pt x="180205" y="28955"/>
                </a:lnTo>
                <a:lnTo>
                  <a:pt x="141905" y="50191"/>
                </a:lnTo>
                <a:lnTo>
                  <a:pt x="107148" y="76416"/>
                </a:lnTo>
                <a:lnTo>
                  <a:pt x="76416" y="107148"/>
                </a:lnTo>
                <a:lnTo>
                  <a:pt x="50191" y="141905"/>
                </a:lnTo>
                <a:lnTo>
                  <a:pt x="28955" y="180205"/>
                </a:lnTo>
                <a:lnTo>
                  <a:pt x="13190" y="221566"/>
                </a:lnTo>
                <a:lnTo>
                  <a:pt x="3377" y="265506"/>
                </a:lnTo>
                <a:lnTo>
                  <a:pt x="0" y="311543"/>
                </a:lnTo>
                <a:lnTo>
                  <a:pt x="311543" y="311543"/>
                </a:lnTo>
                <a:lnTo>
                  <a:pt x="311543" y="0"/>
                </a:lnTo>
                <a:close/>
              </a:path>
              <a:path w="623570" h="623570">
                <a:moveTo>
                  <a:pt x="623100" y="311543"/>
                </a:moveTo>
                <a:lnTo>
                  <a:pt x="619722" y="265506"/>
                </a:lnTo>
                <a:lnTo>
                  <a:pt x="609909" y="221566"/>
                </a:lnTo>
                <a:lnTo>
                  <a:pt x="594143" y="180205"/>
                </a:lnTo>
                <a:lnTo>
                  <a:pt x="572907" y="141905"/>
                </a:lnTo>
                <a:lnTo>
                  <a:pt x="546682" y="107148"/>
                </a:lnTo>
                <a:lnTo>
                  <a:pt x="515949" y="76416"/>
                </a:lnTo>
                <a:lnTo>
                  <a:pt x="481191" y="50191"/>
                </a:lnTo>
                <a:lnTo>
                  <a:pt x="442889" y="28955"/>
                </a:lnTo>
                <a:lnTo>
                  <a:pt x="401526" y="13190"/>
                </a:lnTo>
                <a:lnTo>
                  <a:pt x="357584" y="3377"/>
                </a:lnTo>
                <a:lnTo>
                  <a:pt x="311543" y="0"/>
                </a:lnTo>
                <a:lnTo>
                  <a:pt x="311543" y="311543"/>
                </a:lnTo>
                <a:lnTo>
                  <a:pt x="623100" y="311543"/>
                </a:lnTo>
                <a:close/>
              </a:path>
              <a:path w="623570" h="623570">
                <a:moveTo>
                  <a:pt x="0" y="311543"/>
                </a:moveTo>
                <a:lnTo>
                  <a:pt x="3377" y="357581"/>
                </a:lnTo>
                <a:lnTo>
                  <a:pt x="13190" y="401521"/>
                </a:lnTo>
                <a:lnTo>
                  <a:pt x="28955" y="442882"/>
                </a:lnTo>
                <a:lnTo>
                  <a:pt x="50191" y="481181"/>
                </a:lnTo>
                <a:lnTo>
                  <a:pt x="76416" y="515938"/>
                </a:lnTo>
                <a:lnTo>
                  <a:pt x="107148" y="546670"/>
                </a:lnTo>
                <a:lnTo>
                  <a:pt x="141905" y="572895"/>
                </a:lnTo>
                <a:lnTo>
                  <a:pt x="180205" y="594131"/>
                </a:lnTo>
                <a:lnTo>
                  <a:pt x="221566" y="609896"/>
                </a:lnTo>
                <a:lnTo>
                  <a:pt x="265506" y="619709"/>
                </a:lnTo>
                <a:lnTo>
                  <a:pt x="311543" y="623087"/>
                </a:lnTo>
                <a:lnTo>
                  <a:pt x="311543" y="311543"/>
                </a:lnTo>
                <a:lnTo>
                  <a:pt x="0" y="311543"/>
                </a:lnTo>
                <a:close/>
              </a:path>
              <a:path w="623570" h="623570">
                <a:moveTo>
                  <a:pt x="311543" y="311543"/>
                </a:moveTo>
                <a:lnTo>
                  <a:pt x="311543" y="623087"/>
                </a:lnTo>
                <a:lnTo>
                  <a:pt x="357584" y="619709"/>
                </a:lnTo>
                <a:lnTo>
                  <a:pt x="401526" y="609896"/>
                </a:lnTo>
                <a:lnTo>
                  <a:pt x="442889" y="594131"/>
                </a:lnTo>
                <a:lnTo>
                  <a:pt x="481191" y="572895"/>
                </a:lnTo>
                <a:lnTo>
                  <a:pt x="515949" y="546670"/>
                </a:lnTo>
                <a:lnTo>
                  <a:pt x="546682" y="515938"/>
                </a:lnTo>
                <a:lnTo>
                  <a:pt x="572907" y="481181"/>
                </a:lnTo>
                <a:lnTo>
                  <a:pt x="594143" y="442882"/>
                </a:lnTo>
                <a:lnTo>
                  <a:pt x="609909" y="401521"/>
                </a:lnTo>
                <a:lnTo>
                  <a:pt x="619722" y="357581"/>
                </a:lnTo>
                <a:lnTo>
                  <a:pt x="623100" y="311543"/>
                </a:lnTo>
                <a:lnTo>
                  <a:pt x="311543" y="311543"/>
                </a:lnTo>
                <a:close/>
              </a:path>
              <a:path w="623570" h="623570">
                <a:moveTo>
                  <a:pt x="543699" y="103847"/>
                </a:moveTo>
                <a:lnTo>
                  <a:pt x="506506" y="68575"/>
                </a:lnTo>
                <a:lnTo>
                  <a:pt x="463908" y="39762"/>
                </a:lnTo>
                <a:lnTo>
                  <a:pt x="416691" y="18200"/>
                </a:lnTo>
                <a:lnTo>
                  <a:pt x="365641" y="4682"/>
                </a:lnTo>
                <a:lnTo>
                  <a:pt x="311543" y="0"/>
                </a:lnTo>
                <a:lnTo>
                  <a:pt x="257451" y="4682"/>
                </a:lnTo>
                <a:lnTo>
                  <a:pt x="206401" y="18200"/>
                </a:lnTo>
                <a:lnTo>
                  <a:pt x="159182" y="39762"/>
                </a:lnTo>
                <a:lnTo>
                  <a:pt x="116582" y="68575"/>
                </a:lnTo>
                <a:lnTo>
                  <a:pt x="79387" y="103847"/>
                </a:lnTo>
                <a:lnTo>
                  <a:pt x="116582" y="121478"/>
                </a:lnTo>
                <a:lnTo>
                  <a:pt x="159182" y="135882"/>
                </a:lnTo>
                <a:lnTo>
                  <a:pt x="206401" y="146663"/>
                </a:lnTo>
                <a:lnTo>
                  <a:pt x="257451" y="153423"/>
                </a:lnTo>
                <a:lnTo>
                  <a:pt x="311543" y="155765"/>
                </a:lnTo>
                <a:lnTo>
                  <a:pt x="365641" y="153423"/>
                </a:lnTo>
                <a:lnTo>
                  <a:pt x="416691" y="146663"/>
                </a:lnTo>
                <a:lnTo>
                  <a:pt x="463908" y="135882"/>
                </a:lnTo>
                <a:lnTo>
                  <a:pt x="506506" y="121478"/>
                </a:lnTo>
                <a:lnTo>
                  <a:pt x="543699" y="103847"/>
                </a:lnTo>
                <a:close/>
              </a:path>
              <a:path w="623570" h="623570">
                <a:moveTo>
                  <a:pt x="79387" y="519239"/>
                </a:moveTo>
                <a:lnTo>
                  <a:pt x="116582" y="554511"/>
                </a:lnTo>
                <a:lnTo>
                  <a:pt x="159182" y="583324"/>
                </a:lnTo>
                <a:lnTo>
                  <a:pt x="206401" y="604886"/>
                </a:lnTo>
                <a:lnTo>
                  <a:pt x="257451" y="618405"/>
                </a:lnTo>
                <a:lnTo>
                  <a:pt x="311543" y="623087"/>
                </a:lnTo>
                <a:lnTo>
                  <a:pt x="365641" y="618405"/>
                </a:lnTo>
                <a:lnTo>
                  <a:pt x="416691" y="604886"/>
                </a:lnTo>
                <a:lnTo>
                  <a:pt x="463908" y="583324"/>
                </a:lnTo>
                <a:lnTo>
                  <a:pt x="506506" y="554511"/>
                </a:lnTo>
                <a:lnTo>
                  <a:pt x="543699" y="519239"/>
                </a:lnTo>
                <a:lnTo>
                  <a:pt x="506506" y="501609"/>
                </a:lnTo>
                <a:lnTo>
                  <a:pt x="463908" y="487204"/>
                </a:lnTo>
                <a:lnTo>
                  <a:pt x="416691" y="476423"/>
                </a:lnTo>
                <a:lnTo>
                  <a:pt x="365641" y="469663"/>
                </a:lnTo>
                <a:lnTo>
                  <a:pt x="311543" y="467321"/>
                </a:lnTo>
                <a:lnTo>
                  <a:pt x="257451" y="469663"/>
                </a:lnTo>
                <a:lnTo>
                  <a:pt x="206401" y="476423"/>
                </a:lnTo>
                <a:lnTo>
                  <a:pt x="159182" y="487204"/>
                </a:lnTo>
                <a:lnTo>
                  <a:pt x="116582" y="501609"/>
                </a:lnTo>
                <a:lnTo>
                  <a:pt x="79387" y="519239"/>
                </a:lnTo>
                <a:close/>
              </a:path>
            </a:pathLst>
          </a:custGeom>
          <a:ln w="25400">
            <a:solidFill>
              <a:srgbClr val="3330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D45B3C-C657-D641-A19F-660B2AEDA118}"/>
              </a:ext>
            </a:extLst>
          </p:cNvPr>
          <p:cNvCxnSpPr>
            <a:cxnSpLocks/>
          </p:cNvCxnSpPr>
          <p:nvPr userDrawn="1"/>
        </p:nvCxnSpPr>
        <p:spPr>
          <a:xfrm>
            <a:off x="1115105" y="1090825"/>
            <a:ext cx="9961792" cy="0"/>
          </a:xfrm>
          <a:prstGeom prst="line">
            <a:avLst/>
          </a:prstGeom>
          <a:ln w="22225">
            <a:solidFill>
              <a:srgbClr val="332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0B16BC47-09DF-1844-9D7D-97A681622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543" y="-3175"/>
            <a:ext cx="10515600" cy="1325563"/>
          </a:xfrm>
        </p:spPr>
        <p:txBody>
          <a:bodyPr>
            <a:normAutofit/>
          </a:bodyPr>
          <a:lstStyle>
            <a:lvl1pPr>
              <a:defRPr sz="2000" b="1" i="0">
                <a:solidFill>
                  <a:srgbClr val="332F4F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54DDAE1F-E5F6-7242-A8D8-14D107CBDE84}"/>
              </a:ext>
            </a:extLst>
          </p:cNvPr>
          <p:cNvSpPr txBox="1">
            <a:spLocks/>
          </p:cNvSpPr>
          <p:nvPr userDrawn="1"/>
        </p:nvSpPr>
        <p:spPr>
          <a:xfrm>
            <a:off x="1043543" y="6230408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40"/>
              </a:spcBef>
              <a:tabLst>
                <a:tab pos="2131695" algn="l"/>
              </a:tabLst>
            </a:pPr>
            <a:fld id="{02F089CC-B3B4-E546-89E0-248A854C8F7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 marL="12700">
                <a:spcBef>
                  <a:spcPts val="40"/>
                </a:spcBef>
                <a:tabLst>
                  <a:tab pos="2131695" algn="l"/>
                </a:tabLst>
              </a:pPr>
              <a:t>‹#›</a:t>
            </a:fld>
            <a:r>
              <a:rPr lang="en-GB" sz="8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b="1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spc="-15" dirty="0">
                <a:solidFill>
                  <a:srgbClr val="35355A"/>
                </a:solidFill>
                <a:latin typeface="+mn-lt"/>
                <a:cs typeface="Arial" panose="020B0604020202020204" pitchFamily="34" charset="0"/>
              </a:rPr>
              <a:t>|</a:t>
            </a:r>
            <a:r>
              <a:rPr lang="en-GB" sz="900" spc="550" dirty="0">
                <a:solidFill>
                  <a:srgbClr val="35355A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b="1" dirty="0">
                <a:solidFill>
                  <a:srgbClr val="35355A"/>
                </a:solidFill>
                <a:latin typeface="+mn-lt"/>
                <a:cs typeface="Arial" panose="020B0604020202020204" pitchFamily="34" charset="0"/>
              </a:rPr>
              <a:t>IDF</a:t>
            </a:r>
            <a:r>
              <a:rPr lang="en-GB" sz="900" b="1" spc="5" dirty="0">
                <a:solidFill>
                  <a:srgbClr val="35355A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b="1" spc="-5" dirty="0">
                <a:solidFill>
                  <a:srgbClr val="35355A"/>
                </a:solidFill>
                <a:latin typeface="+mn-lt"/>
                <a:cs typeface="Arial" panose="020B0604020202020204" pitchFamily="34" charset="0"/>
              </a:rPr>
              <a:t>Diabetes</a:t>
            </a:r>
            <a:r>
              <a:rPr lang="en-GB" sz="900" b="1" spc="-25" dirty="0">
                <a:solidFill>
                  <a:srgbClr val="35355A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b="1" spc="-5" dirty="0">
                <a:solidFill>
                  <a:srgbClr val="35355A"/>
                </a:solidFill>
                <a:latin typeface="+mn-lt"/>
                <a:cs typeface="Arial" panose="020B0604020202020204" pitchFamily="34" charset="0"/>
              </a:rPr>
              <a:t>Atlas</a:t>
            </a:r>
            <a:r>
              <a:rPr lang="en-GB" sz="900" b="1" spc="10" dirty="0">
                <a:solidFill>
                  <a:srgbClr val="35355A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b="1" dirty="0">
                <a:solidFill>
                  <a:srgbClr val="35355A"/>
                </a:solidFill>
                <a:latin typeface="+mn-lt"/>
                <a:cs typeface="Arial" panose="020B0604020202020204" pitchFamily="34" charset="0"/>
              </a:rPr>
              <a:t>2021</a:t>
            </a:r>
            <a:r>
              <a:rPr lang="en-GB" sz="900" b="1" spc="-75" dirty="0">
                <a:solidFill>
                  <a:srgbClr val="35355A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spc="20" dirty="0">
                <a:solidFill>
                  <a:srgbClr val="35355A"/>
                </a:solidFill>
                <a:latin typeface="+mn-lt"/>
                <a:cs typeface="Arial" panose="020B0604020202020204" pitchFamily="34" charset="0"/>
              </a:rPr>
              <a:t>–</a:t>
            </a:r>
            <a:r>
              <a:rPr lang="en-GB" sz="900" spc="-40" dirty="0">
                <a:solidFill>
                  <a:srgbClr val="35355A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spc="10" dirty="0">
                <a:solidFill>
                  <a:srgbClr val="35355A"/>
                </a:solidFill>
                <a:latin typeface="+mn-lt"/>
                <a:cs typeface="Arial" panose="020B0604020202020204" pitchFamily="34" charset="0"/>
              </a:rPr>
              <a:t>10th</a:t>
            </a:r>
            <a:r>
              <a:rPr lang="en-GB" sz="900" spc="-20" dirty="0">
                <a:solidFill>
                  <a:srgbClr val="35355A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spc="30" dirty="0">
                <a:solidFill>
                  <a:srgbClr val="35355A"/>
                </a:solidFill>
                <a:latin typeface="+mn-lt"/>
                <a:cs typeface="Arial" panose="020B0604020202020204" pitchFamily="34" charset="0"/>
              </a:rPr>
              <a:t>edition</a:t>
            </a:r>
            <a:r>
              <a:rPr lang="en-GB" sz="900" spc="30" baseline="0" dirty="0">
                <a:solidFill>
                  <a:srgbClr val="35355A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spc="-25" dirty="0">
                <a:solidFill>
                  <a:srgbClr val="35355A"/>
                </a:solidFill>
                <a:latin typeface="+mn-lt"/>
                <a:cs typeface="Arial" panose="020B0604020202020204" pitchFamily="34" charset="0"/>
                <a:hlinkClick r:id="rId2"/>
              </a:rPr>
              <a:t>www.idf.org</a:t>
            </a:r>
            <a:r>
              <a:rPr lang="en-GB" sz="900" spc="500" dirty="0">
                <a:solidFill>
                  <a:srgbClr val="35355A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b="1" spc="-15" dirty="0">
                <a:solidFill>
                  <a:srgbClr val="35355A"/>
                </a:solidFill>
                <a:latin typeface="+mn-lt"/>
                <a:cs typeface="Arial" panose="020B0604020202020204" pitchFamily="34" charset="0"/>
              </a:rPr>
              <a:t>@</a:t>
            </a:r>
            <a:r>
              <a:rPr lang="en-GB" sz="900" b="1" spc="-15" dirty="0" err="1">
                <a:solidFill>
                  <a:srgbClr val="35355A"/>
                </a:solidFill>
                <a:latin typeface="+mn-lt"/>
                <a:cs typeface="Arial" panose="020B0604020202020204" pitchFamily="34" charset="0"/>
              </a:rPr>
              <a:t>IntDiabetesFed</a:t>
            </a:r>
            <a:endParaRPr lang="en-GB" sz="9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70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910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10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082CB-06E6-4130-935F-EB44BDCD10C5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2E6B1-80E7-4EAB-AABB-58636053A5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4707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91173" y="301791"/>
            <a:ext cx="10975315" cy="672000"/>
          </a:xfrm>
          <a:prstGeom prst="rect">
            <a:avLst/>
          </a:prstGeom>
        </p:spPr>
        <p:txBody>
          <a:bodyPr vert="horz" lIns="121917" tIns="60958" rIns="121917" bIns="60958" anchor="t"/>
          <a:lstStyle>
            <a:lvl1pPr algn="l">
              <a:lnSpc>
                <a:spcPct val="85000"/>
              </a:lnSpc>
              <a:defRPr sz="32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presentation title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91173" y="1443006"/>
            <a:ext cx="10975315" cy="861775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>
            <a:lvl1pPr marL="287993" indent="-287993" algn="l"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lvl1pPr>
            <a:lvl2pPr marL="515926" indent="-236533">
              <a:buFont typeface="Arial" panose="020B0604020202020204" pitchFamily="34" charset="0"/>
              <a:buChar char="–"/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95937" y="6552748"/>
            <a:ext cx="9886289" cy="261606"/>
          </a:xfrm>
          <a:prstGeom prst="rect">
            <a:avLst/>
          </a:prstGeom>
        </p:spPr>
        <p:txBody>
          <a:bodyPr wrap="square" lIns="121917" tIns="60958" rIns="121917" bIns="60958" anchor="b">
            <a:sp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9" descr="LOGONLY">
            <a:extLst>
              <a:ext uri="{FF2B5EF4-FFF2-40B4-BE49-F238E27FC236}">
                <a16:creationId xmlns:a16="http://schemas.microsoft.com/office/drawing/2014/main" id="{125DBA2B-0DED-44ED-B93E-9DEDE5F9D2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723" y="6203951"/>
            <a:ext cx="387703" cy="4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142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2" b="1" i="0">
                <a:solidFill>
                  <a:srgbClr val="5050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2573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9DCF-DC06-4F1D-A549-60077A97DD0A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280035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4B1D-6CB4-4A48-9518-6C1D34ED9C1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C575-4A4A-4F31-B73D-417925349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27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4B1D-6CB4-4A48-9518-6C1D34ED9C1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C575-4A4A-4F31-B73D-417925349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3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4B1D-6CB4-4A48-9518-6C1D34ED9C1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C575-4A4A-4F31-B73D-417925349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7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4B1D-6CB4-4A48-9518-6C1D34ED9C1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C575-4A4A-4F31-B73D-417925349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8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4B1D-6CB4-4A48-9518-6C1D34ED9C1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C575-4A4A-4F31-B73D-417925349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4B1D-6CB4-4A48-9518-6C1D34ED9C1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C575-4A4A-4F31-B73D-417925349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4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4B1D-6CB4-4A48-9518-6C1D34ED9C1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C575-4A4A-4F31-B73D-417925349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8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4B1D-6CB4-4A48-9518-6C1D34ED9C1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C575-4A4A-4F31-B73D-417925349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00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54B1D-6CB4-4A48-9518-6C1D34ED9C1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8C575-4A4A-4F31-B73D-417925349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72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  <p:sldLayoutId id="2147483665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bulletin/volumes/96/6/17-206441/en/" TargetMode="External"/><Relationship Id="rId13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diabetesatlas.org/" TargetMode="External"/><Relationship Id="rId12" Type="http://schemas.openxmlformats.org/officeDocument/2006/relationships/diagramColors" Target="../diagrams/colors1.xml"/><Relationship Id="rId17" Type="http://schemas.openxmlformats.org/officeDocument/2006/relationships/image" Target="../media/image73.svg"/><Relationship Id="rId2" Type="http://schemas.openxmlformats.org/officeDocument/2006/relationships/tags" Target="../tags/tag1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11" Type="http://schemas.openxmlformats.org/officeDocument/2006/relationships/diagramQuickStyle" Target="../diagrams/quickStyle1.xml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9.png"/><Relationship Id="rId10" Type="http://schemas.openxmlformats.org/officeDocument/2006/relationships/diagramLayout" Target="../diagrams/layout1.xml"/><Relationship Id="rId4" Type="http://schemas.openxmlformats.org/officeDocument/2006/relationships/notesSlide" Target="../notesSlides/notesSlide2.xml"/><Relationship Id="rId9" Type="http://schemas.openxmlformats.org/officeDocument/2006/relationships/diagramData" Target="../diagrams/data1.xml"/><Relationship Id="rId14" Type="http://schemas.openxmlformats.org/officeDocument/2006/relationships/image" Target="../media/image18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4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NULL"/><Relationship Id="rId3" Type="http://schemas.openxmlformats.org/officeDocument/2006/relationships/tags" Target="../tags/tag3.xml"/><Relationship Id="rId7" Type="http://schemas.openxmlformats.org/officeDocument/2006/relationships/image" Target="../media/image48.emf"/><Relationship Id="rId12" Type="http://schemas.openxmlformats.org/officeDocument/2006/relationships/image" Target="../media/image51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NULL"/><Relationship Id="rId5" Type="http://schemas.openxmlformats.org/officeDocument/2006/relationships/notesSlide" Target="../notesSlides/notesSlide5.xml"/><Relationship Id="rId15" Type="http://schemas.openxmlformats.org/officeDocument/2006/relationships/image" Target="NULL"/><Relationship Id="rId10" Type="http://schemas.openxmlformats.org/officeDocument/2006/relationships/image" Target="../media/image50.png"/><Relationship Id="rId4" Type="http://schemas.openxmlformats.org/officeDocument/2006/relationships/slideLayout" Target="../slideLayouts/slideLayout16.xml"/><Relationship Id="rId9" Type="http://schemas.openxmlformats.org/officeDocument/2006/relationships/image" Target="NULL"/><Relationship Id="rId1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2637" y="-618186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Сахарный диабет </a:t>
            </a:r>
            <a:br>
              <a:rPr lang="ru-RU" sz="44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практике врача-терапевта:</a:t>
            </a:r>
            <a:endParaRPr lang="ru-RU" sz="4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637" y="2336086"/>
            <a:ext cx="6096000" cy="28575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8546" y="1769414"/>
            <a:ext cx="9144000" cy="2684874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>
                <a:latin typeface="Segoe UI" panose="020B0502040204020203" pitchFamily="34" charset="0"/>
                <a:cs typeface="Segoe UI" panose="020B0502040204020203" pitchFamily="34" charset="0"/>
              </a:rPr>
              <a:t>д</a:t>
            </a:r>
            <a:r>
              <a:rPr lang="ru-RU" sz="1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иагностика</a:t>
            </a:r>
          </a:p>
          <a:p>
            <a:r>
              <a:rPr lang="ru-RU" sz="11200" b="1" dirty="0">
                <a:latin typeface="Segoe UI" panose="020B0502040204020203" pitchFamily="34" charset="0"/>
                <a:cs typeface="Segoe UI" panose="020B0502040204020203" pitchFamily="34" charset="0"/>
              </a:rPr>
              <a:t>л</a:t>
            </a:r>
            <a:r>
              <a:rPr lang="ru-RU" sz="1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ечебная тактика</a:t>
            </a:r>
          </a:p>
          <a:p>
            <a:r>
              <a:rPr lang="ru-RU" sz="11200" b="1" dirty="0">
                <a:latin typeface="Segoe UI" panose="020B0502040204020203" pitchFamily="34" charset="0"/>
                <a:cs typeface="Segoe UI" panose="020B0502040204020203" pitchFamily="34" charset="0"/>
              </a:rPr>
              <a:t>н</a:t>
            </a:r>
            <a:r>
              <a:rPr lang="ru-RU" sz="1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аблюдение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80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8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80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8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80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80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Вигель</a:t>
            </a:r>
            <a:r>
              <a:rPr lang="ru-RU" sz="8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Алла Константиновна</a:t>
            </a:r>
          </a:p>
          <a:p>
            <a:r>
              <a:rPr lang="ru-RU" sz="4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Врач эндокринолог</a:t>
            </a:r>
          </a:p>
          <a:p>
            <a:r>
              <a:rPr lang="ru-RU" sz="4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Зав. </a:t>
            </a:r>
            <a:r>
              <a:rPr lang="ru-RU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lang="ru-RU" sz="4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тделением эндокринологии КГБУЗ Краевая клиническая больница</a:t>
            </a:r>
          </a:p>
          <a:p>
            <a:r>
              <a:rPr lang="ru-RU" sz="4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Главный внештатный специалист эндокринолог МЗ АК</a:t>
            </a:r>
          </a:p>
          <a:p>
            <a:r>
              <a:rPr lang="en-US" sz="4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r>
              <a:rPr lang="ru-RU" sz="4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sz="4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  <a:r>
              <a:rPr lang="ru-RU" sz="4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sz="4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2025</a:t>
            </a:r>
            <a:endParaRPr lang="ru-RU" sz="4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Диагностика сахарного диабета</a:t>
            </a:r>
            <a:endParaRPr lang="ru-RU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153" y="1555221"/>
            <a:ext cx="8026225" cy="500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23733" y="1896534"/>
            <a:ext cx="4707467" cy="282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90667" y="600568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663289" y="6005689"/>
            <a:ext cx="496711" cy="316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Диспансерное наблюдение при </a:t>
            </a:r>
            <a:r>
              <a:rPr lang="ru-RU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СД 2 типа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5465"/>
            <a:ext cx="10515600" cy="46314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Цель: достижение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индивидуальных целевых показателей гликемии, борьба с факторами риска, раннее выявление и лечение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осложнений</a:t>
            </a:r>
          </a:p>
          <a:p>
            <a:pPr marL="0" indent="0">
              <a:buNone/>
            </a:pPr>
            <a:endParaRPr lang="ru-R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выявлении СД 2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ходе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диспансеризации,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профилактического медицинского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осмотра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или по обращению пациенту устанавливается IIIA группа здоровья, проводится углубленное профилактическое консультирование </a:t>
            </a:r>
            <a:endParaRPr lang="ru-R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ациент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подлежит пожизненному диспансерному наблюдению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у врача-терапевта </a:t>
            </a:r>
          </a:p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Консультация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эндокринолога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показана, когда:</a:t>
            </a:r>
          </a:p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несмотря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на проводимую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терапию,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имеет место дальнейшее прогрессирование нарушений углеводного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обмена </a:t>
            </a:r>
          </a:p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неясном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диагнозе </a:t>
            </a:r>
          </a:p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целью исключения гипергликемии вторичного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генеза,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либо при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наличии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сопутствующих эндокринопатий, требующих наблюдения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эндокринолога 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Формулировка диагноза </a:t>
            </a:r>
            <a:endParaRPr lang="ru-RU" sz="3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6611" y="1441350"/>
            <a:ext cx="537721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1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/>
          <p:cNvSpPr>
            <a:spLocks noGrp="1"/>
          </p:cNvSpPr>
          <p:nvPr>
            <p:ph type="title" idx="4294967295"/>
          </p:nvPr>
        </p:nvSpPr>
        <p:spPr>
          <a:xfrm>
            <a:off x="868012" y="368054"/>
            <a:ext cx="10545055" cy="725487"/>
          </a:xfrm>
        </p:spPr>
        <p:txBody>
          <a:bodyPr anchor="t">
            <a:noAutofit/>
          </a:bodyPr>
          <a:lstStyle/>
          <a:p>
            <a:pPr defTabSz="795338"/>
            <a:r>
              <a:rPr lang="ru-R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Показатели контроля углеводного обмена (индивидуальные цели лечения) </a:t>
            </a:r>
            <a:r>
              <a:rPr lang="ru-RU" altLang="ru-RU" sz="2000" b="1" dirty="0" smtClean="0">
                <a:latin typeface="Segoe UI" panose="020B0502040204020203" pitchFamily="34" charset="0"/>
                <a:cs typeface="Segoe UI" panose="020B0502040204020203" pitchFamily="34" charset="0"/>
                <a:sym typeface="Century Gothic" panose="020B0502020202020204" pitchFamily="34" charset="0"/>
              </a:rPr>
              <a:t/>
            </a:r>
            <a:br>
              <a:rPr lang="ru-RU" altLang="ru-RU" sz="2000" b="1" dirty="0" smtClean="0">
                <a:latin typeface="Segoe UI" panose="020B0502040204020203" pitchFamily="34" charset="0"/>
                <a:cs typeface="Segoe UI" panose="020B0502040204020203" pitchFamily="34" charset="0"/>
                <a:sym typeface="Century Gothic" panose="020B0502020202020204" pitchFamily="34" charset="0"/>
              </a:rPr>
            </a:br>
            <a:r>
              <a:rPr lang="ru-RU" altLang="ru-RU" sz="2000" b="1" dirty="0" smtClean="0">
                <a:latin typeface="Segoe UI" panose="020B0502040204020203" pitchFamily="34" charset="0"/>
                <a:cs typeface="Segoe UI" panose="020B0502040204020203" pitchFamily="34" charset="0"/>
                <a:sym typeface="Century Gothic" panose="020B0502020202020204" pitchFamily="34" charset="0"/>
              </a:rPr>
              <a:t/>
            </a:r>
            <a:br>
              <a:rPr lang="ru-RU" altLang="ru-RU" sz="2000" b="1" dirty="0" smtClean="0">
                <a:latin typeface="Segoe UI" panose="020B0502040204020203" pitchFamily="34" charset="0"/>
                <a:cs typeface="Segoe UI" panose="020B0502040204020203" pitchFamily="34" charset="0"/>
                <a:sym typeface="Century Gothic" panose="020B0502020202020204" pitchFamily="34" charset="0"/>
              </a:rPr>
            </a:br>
            <a:r>
              <a:rPr lang="ru-RU" altLang="ru-RU" sz="2000" b="1" dirty="0" smtClean="0">
                <a:latin typeface="Segoe UI" panose="020B0502040204020203" pitchFamily="34" charset="0"/>
                <a:cs typeface="Segoe UI" panose="020B0502040204020203" pitchFamily="34" charset="0"/>
                <a:sym typeface="Century Gothic" panose="020B0502020202020204" pitchFamily="34" charset="0"/>
              </a:rPr>
              <a:t>Алгоритм </a:t>
            </a:r>
            <a:r>
              <a:rPr lang="ru-RU" altLang="ru-RU" sz="2000" b="1" dirty="0">
                <a:latin typeface="Segoe UI" panose="020B0502040204020203" pitchFamily="34" charset="0"/>
                <a:cs typeface="Segoe UI" panose="020B0502040204020203" pitchFamily="34" charset="0"/>
                <a:sym typeface="Century Gothic" panose="020B0502020202020204" pitchFamily="34" charset="0"/>
              </a:rPr>
              <a:t>индивидуализированного выбора целей терапии по HbA1c</a:t>
            </a:r>
            <a:endParaRPr lang="ru-RU" altLang="ru-RU" sz="2000" b="1" baseline="30000" dirty="0">
              <a:latin typeface="Segoe UI" panose="020B0502040204020203" pitchFamily="34" charset="0"/>
              <a:cs typeface="Segoe UI" panose="020B0502040204020203" pitchFamily="34" charset="0"/>
              <a:sym typeface="Century Gothic" panose="020B0502020202020204" pitchFamily="34" charset="0"/>
            </a:endParaRP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1625601" y="6335713"/>
            <a:ext cx="4868863" cy="246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/>
            <a:endParaRPr lang="ru-RU" altLang="ru-RU" sz="1000">
              <a:solidFill>
                <a:schemeClr val="tx2"/>
              </a:solidFill>
              <a:latin typeface="Century Gothic" panose="020B0502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36" name="TextBox 2"/>
          <p:cNvSpPr txBox="1"/>
          <p:nvPr/>
        </p:nvSpPr>
        <p:spPr>
          <a:xfrm>
            <a:off x="8559615" y="1841679"/>
            <a:ext cx="2700337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>
              <a:defRPr/>
            </a:pPr>
            <a:r>
              <a:rPr lang="ru-RU" altLang="ru-RU" sz="1400" dirty="0">
                <a:solidFill>
                  <a:srgbClr val="190B12"/>
                </a:solidFill>
                <a:latin typeface="Segoe UI" panose="020B0502040204020203" pitchFamily="34" charset="0"/>
                <a:cs typeface="Segoe UI" panose="020B0502040204020203" pitchFamily="34" charset="0"/>
                <a:sym typeface="Century Gothic" panose="020B0502020202020204" pitchFamily="34" charset="0"/>
              </a:rPr>
              <a:t>Индивидуальные цели лечения </a:t>
            </a:r>
          </a:p>
          <a:p>
            <a:pPr eaLnBrk="1">
              <a:defRPr/>
            </a:pPr>
            <a:r>
              <a:rPr lang="ru-RU" altLang="ru-RU" sz="1400" dirty="0">
                <a:solidFill>
                  <a:srgbClr val="190B12"/>
                </a:solidFill>
                <a:latin typeface="Segoe UI" panose="020B0502040204020203" pitchFamily="34" charset="0"/>
                <a:cs typeface="Segoe UI" panose="020B0502040204020203" pitchFamily="34" charset="0"/>
                <a:sym typeface="Century Gothic" panose="020B0502020202020204" pitchFamily="34" charset="0"/>
              </a:rPr>
              <a:t>зависят от:</a:t>
            </a:r>
          </a:p>
          <a:p>
            <a:pPr eaLnBrk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rgbClr val="190B12"/>
                </a:solidFill>
                <a:latin typeface="Segoe UI" panose="020B0502040204020203" pitchFamily="34" charset="0"/>
                <a:cs typeface="Segoe UI" panose="020B0502040204020203" pitchFamily="34" charset="0"/>
                <a:sym typeface="Century Gothic" panose="020B0502020202020204" pitchFamily="34" charset="0"/>
              </a:rPr>
              <a:t>возраста пациента</a:t>
            </a:r>
          </a:p>
          <a:p>
            <a:pPr eaLnBrk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rgbClr val="190B12"/>
                </a:solidFill>
                <a:latin typeface="Segoe UI" panose="020B0502040204020203" pitchFamily="34" charset="0"/>
                <a:cs typeface="Segoe UI" panose="020B0502040204020203" pitchFamily="34" charset="0"/>
                <a:sym typeface="Century Gothic" panose="020B0502020202020204" pitchFamily="34" charset="0"/>
              </a:rPr>
              <a:t>ожидаемой продолжительности жизни</a:t>
            </a:r>
          </a:p>
          <a:p>
            <a:pPr eaLnBrk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rgbClr val="190B12"/>
                </a:solidFill>
                <a:latin typeface="Segoe UI" panose="020B0502040204020203" pitchFamily="34" charset="0"/>
                <a:cs typeface="Segoe UI" panose="020B0502040204020203" pitchFamily="34" charset="0"/>
                <a:sym typeface="Century Gothic" panose="020B0502020202020204" pitchFamily="34" charset="0"/>
              </a:rPr>
              <a:t>функциональной зависимости</a:t>
            </a:r>
          </a:p>
          <a:p>
            <a:pPr eaLnBrk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rgbClr val="190B12"/>
                </a:solidFill>
                <a:latin typeface="Segoe UI" panose="020B0502040204020203" pitchFamily="34" charset="0"/>
                <a:cs typeface="Segoe UI" panose="020B0502040204020203" pitchFamily="34" charset="0"/>
                <a:sym typeface="Century Gothic" panose="020B0502020202020204" pitchFamily="34" charset="0"/>
              </a:rPr>
              <a:t>наличия атеросклеротических сердечно-</a:t>
            </a:r>
          </a:p>
          <a:p>
            <a:pPr eaLnBrk="1">
              <a:defRPr/>
            </a:pPr>
            <a:r>
              <a:rPr lang="ru-RU" altLang="ru-RU" sz="1400" dirty="0">
                <a:solidFill>
                  <a:srgbClr val="190B12"/>
                </a:solidFill>
                <a:latin typeface="Segoe UI" panose="020B0502040204020203" pitchFamily="34" charset="0"/>
                <a:cs typeface="Segoe UI" panose="020B0502040204020203" pitchFamily="34" charset="0"/>
                <a:sym typeface="Century Gothic" panose="020B0502020202020204" pitchFamily="34" charset="0"/>
              </a:rPr>
              <a:t>сосудистых заболеваний (АССЗ)</a:t>
            </a:r>
          </a:p>
          <a:p>
            <a:pPr eaLnBrk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rgbClr val="190B12"/>
                </a:solidFill>
                <a:latin typeface="Segoe UI" panose="020B0502040204020203" pitchFamily="34" charset="0"/>
                <a:cs typeface="Segoe UI" panose="020B0502040204020203" pitchFamily="34" charset="0"/>
                <a:sym typeface="Century Gothic" panose="020B0502020202020204" pitchFamily="34" charset="0"/>
              </a:rPr>
              <a:t>риска тяжелой гипогликемии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8644379" y="4184204"/>
            <a:ext cx="2768688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latin typeface="Segoe UI" panose="020B0502040204020203" pitchFamily="34" charset="0"/>
                <a:cs typeface="Segoe UI" panose="020B0502040204020203" pitchFamily="34" charset="0"/>
                <a:sym typeface="Century Gothic" panose="020B0502020202020204" pitchFamily="34" charset="0"/>
              </a:rPr>
              <a:t>ПЕРИОДИЗАЦИЯ ВОЗРАСТОВ (ВОЗ):</a:t>
            </a:r>
          </a:p>
          <a:p>
            <a:pPr eaLnBrk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latin typeface="Segoe UI" panose="020B0502040204020203" pitchFamily="34" charset="0"/>
                <a:cs typeface="Segoe UI" panose="020B0502040204020203" pitchFamily="34" charset="0"/>
                <a:sym typeface="Century Gothic" panose="020B0502020202020204" pitchFamily="34" charset="0"/>
              </a:rPr>
              <a:t> </a:t>
            </a:r>
          </a:p>
          <a:p>
            <a:pPr eaLnBrk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Segoe UI" panose="020B0502040204020203" pitchFamily="34" charset="0"/>
                <a:cs typeface="Segoe UI" panose="020B0502040204020203" pitchFamily="34" charset="0"/>
                <a:sym typeface="Century Gothic" panose="020B0502020202020204" pitchFamily="34" charset="0"/>
              </a:rPr>
              <a:t>Молодой</a:t>
            </a:r>
            <a:r>
              <a:rPr lang="ru-RU" altLang="ru-RU" sz="1200" dirty="0">
                <a:latin typeface="Segoe UI" panose="020B0502040204020203" pitchFamily="34" charset="0"/>
                <a:cs typeface="Segoe UI" panose="020B0502040204020203" pitchFamily="34" charset="0"/>
                <a:sym typeface="Century Gothic" panose="020B0502020202020204" pitchFamily="34" charset="0"/>
              </a:rPr>
              <a:t> 	    25-44</a:t>
            </a:r>
          </a:p>
          <a:p>
            <a:pPr eaLnBrk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latin typeface="Segoe UI" panose="020B0502040204020203" pitchFamily="34" charset="0"/>
                <a:cs typeface="Segoe UI" panose="020B0502040204020203" pitchFamily="34" charset="0"/>
                <a:sym typeface="Century Gothic" panose="020B0502020202020204" pitchFamily="34" charset="0"/>
              </a:rPr>
              <a:t>Средний	    45-59</a:t>
            </a:r>
          </a:p>
          <a:p>
            <a:pPr eaLnBrk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latin typeface="Segoe UI" panose="020B0502040204020203" pitchFamily="34" charset="0"/>
                <a:cs typeface="Segoe UI" panose="020B0502040204020203" pitchFamily="34" charset="0"/>
                <a:sym typeface="Century Gothic" panose="020B0502020202020204" pitchFamily="34" charset="0"/>
              </a:rPr>
              <a:t>Пожилой 	    60-74</a:t>
            </a:r>
          </a:p>
          <a:p>
            <a:pPr eaLnBrk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latin typeface="Segoe UI" panose="020B0502040204020203" pitchFamily="34" charset="0"/>
                <a:cs typeface="Segoe UI" panose="020B0502040204020203" pitchFamily="34" charset="0"/>
                <a:sym typeface="Century Gothic" panose="020B0502020202020204" pitchFamily="34" charset="0"/>
              </a:rPr>
              <a:t>Старческий     75-89</a:t>
            </a:r>
          </a:p>
          <a:p>
            <a:pPr eaLnBrk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latin typeface="Segoe UI" panose="020B0502040204020203" pitchFamily="34" charset="0"/>
                <a:cs typeface="Segoe UI" panose="020B0502040204020203" pitchFamily="34" charset="0"/>
                <a:sym typeface="Century Gothic" panose="020B0502020202020204" pitchFamily="34" charset="0"/>
              </a:rPr>
              <a:t>Долгожители  90+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731"/>
          <a:stretch/>
        </p:blipFill>
        <p:spPr>
          <a:xfrm>
            <a:off x="706232" y="1525063"/>
            <a:ext cx="7607913" cy="28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485" y="4515921"/>
            <a:ext cx="4572000" cy="2125723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17485" y="4515921"/>
            <a:ext cx="0" cy="20658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59649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40AD5BCB-D685-C74B-B93A-E2AD57D9A96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Слайд think-cell" r:id="rId5" imgW="7761960" imgH="10047960" progId="">
                  <p:embed/>
                </p:oleObj>
              </mc:Choice>
              <mc:Fallback>
                <p:oleObj name="Слайд think-cell" r:id="rId5" imgW="7761960" imgH="10047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61BF75B-F52F-D14F-9A1B-13E92B74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3" y="-76764"/>
            <a:ext cx="11473176" cy="1140402"/>
          </a:xfrm>
        </p:spPr>
        <p:txBody>
          <a:bodyPr vert="horz">
            <a:noAutofit/>
          </a:bodyPr>
          <a:lstStyle/>
          <a:p>
            <a:pPr defTabSz="914377">
              <a:lnSpc>
                <a:spcPct val="90000"/>
              </a:lnSpc>
            </a:pPr>
            <a:r>
              <a:rPr 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Пациенты с СД 2 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подвержены риску </a:t>
            </a:r>
            <a:r>
              <a:rPr 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развития 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осложнений</a:t>
            </a:r>
            <a:endParaRPr lang="en-GB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9D31AF7-B2FC-9FB4-B029-99B54BE46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132B898-FF40-4C0D-BA89-EAD952704E0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62527" y="5852450"/>
            <a:ext cx="9956800" cy="10055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Пациенты с СД2 в возрасте &lt;55 лет, ХБП, хроническая болезнь почек; СС, сердечно-сосудистые; ТПН- терминальная стадия болезни почек; ХСН, хроническая сердечная недостаточность;; СД2, диабет 2 типа</a:t>
            </a:r>
            <a:endParaRPr kumimoji="0" lang="en-GB" sz="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Younossi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ZM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J Hepatology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2019;71:793; 2.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Masmiquel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Cardiovasc </a:t>
            </a:r>
            <a:r>
              <a:rPr kumimoji="0" lang="en-GB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Diabetol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2016;15:29; 3.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International Diabetes Foundation. Diabetes Atlas 8th Edition.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/>
              </a:rPr>
              <a:t>http://www.diabetesatlas.or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 (accessed Jan 2020)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4. Rosengren A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</a:t>
            </a:r>
            <a:r>
              <a:rPr kumimoji="0" lang="en-GB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Diabetologia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2018;61:2300; 5.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Mozaffarian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Circulation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2016;133:e38; 6.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MacDonald MR 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Heart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2008;29:1377;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Thomas M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Nat Rev Nephrol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2016;12:73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8. Toth-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Manikowski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 &amp; Atta MG.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 Diabetes Res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2015;2015:697010; 9.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World Health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Organisation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https://www.who.int/bulletin/volumes/96/6/17-206441/en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(accessed Jan 2020);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10.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Ather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 J Am Coll </a:t>
            </a:r>
            <a:r>
              <a:rPr kumimoji="0" lang="en-GB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Cardiol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2012;59:998.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A398F8A-AEBD-4F62-AFD9-B43206A931DD}"/>
              </a:ext>
            </a:extLst>
          </p:cNvPr>
          <p:cNvGraphicFramePr/>
          <p:nvPr/>
        </p:nvGraphicFramePr>
        <p:xfrm>
          <a:off x="2603612" y="1196752"/>
          <a:ext cx="6984776" cy="4195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3" name="Group 21">
            <a:extLst>
              <a:ext uri="{FF2B5EF4-FFF2-40B4-BE49-F238E27FC236}">
                <a16:creationId xmlns:a16="http://schemas.microsoft.com/office/drawing/2014/main" id="{7FE1999C-BE99-4688-AEBD-46660A8278CE}"/>
              </a:ext>
            </a:extLst>
          </p:cNvPr>
          <p:cNvGrpSpPr/>
          <p:nvPr/>
        </p:nvGrpSpPr>
        <p:grpSpPr>
          <a:xfrm>
            <a:off x="5739373" y="1340768"/>
            <a:ext cx="707040" cy="707040"/>
            <a:chOff x="7131974" y="1300172"/>
            <a:chExt cx="707040" cy="7070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CF308DD-D1DA-4772-8DFD-3F76004FEBB3}"/>
                </a:ext>
              </a:extLst>
            </p:cNvPr>
            <p:cNvSpPr/>
            <p:nvPr/>
          </p:nvSpPr>
          <p:spPr>
            <a:xfrm>
              <a:off x="7131974" y="1300172"/>
              <a:ext cx="707040" cy="7070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B9BD894-12B4-4BA9-B282-839EC9107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51371" y="1452981"/>
              <a:ext cx="446795" cy="421117"/>
            </a:xfrm>
            <a:prstGeom prst="rect">
              <a:avLst/>
            </a:prstGeom>
          </p:spPr>
        </p:pic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7EBD74E8-F0DD-4D93-8B20-49C4AE1E5360}"/>
              </a:ext>
            </a:extLst>
          </p:cNvPr>
          <p:cNvGrpSpPr/>
          <p:nvPr/>
        </p:nvGrpSpPr>
        <p:grpSpPr>
          <a:xfrm>
            <a:off x="4867808" y="4437631"/>
            <a:ext cx="707040" cy="707040"/>
            <a:chOff x="2243878" y="1982665"/>
            <a:chExt cx="707040" cy="70704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20BD701-DEC3-48FD-A4A1-03576E48EA2B}"/>
                </a:ext>
              </a:extLst>
            </p:cNvPr>
            <p:cNvSpPr/>
            <p:nvPr/>
          </p:nvSpPr>
          <p:spPr>
            <a:xfrm>
              <a:off x="2243878" y="1982665"/>
              <a:ext cx="707040" cy="7070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3729DF45-E039-4DDD-94E7-7D45D0DABE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25" y="2097002"/>
              <a:ext cx="506945" cy="478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9F17179-9218-4552-B3FB-F33854F29AC9}"/>
              </a:ext>
            </a:extLst>
          </p:cNvPr>
          <p:cNvGrpSpPr/>
          <p:nvPr/>
        </p:nvGrpSpPr>
        <p:grpSpPr>
          <a:xfrm>
            <a:off x="6726427" y="4437631"/>
            <a:ext cx="707040" cy="707040"/>
            <a:chOff x="6726426" y="4437630"/>
            <a:chExt cx="707040" cy="70704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3820785-BB92-444B-9BE8-532402B85A46}"/>
                </a:ext>
              </a:extLst>
            </p:cNvPr>
            <p:cNvSpPr/>
            <p:nvPr/>
          </p:nvSpPr>
          <p:spPr>
            <a:xfrm>
              <a:off x="6726426" y="4437630"/>
              <a:ext cx="707040" cy="7070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B6BD8C74-EC89-43E9-BBF2-AC017E089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6843004" y="4564145"/>
              <a:ext cx="494871" cy="494871"/>
            </a:xfrm>
            <a:prstGeom prst="rect">
              <a:avLst/>
            </a:prstGeom>
          </p:spPr>
        </p:pic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DC423B-F53A-4025-9289-0B67BC271C39}"/>
              </a:ext>
            </a:extLst>
          </p:cNvPr>
          <p:cNvSpPr/>
          <p:nvPr/>
        </p:nvSpPr>
        <p:spPr>
          <a:xfrm>
            <a:off x="6659219" y="2186610"/>
            <a:ext cx="1331844" cy="983975"/>
          </a:xfrm>
          <a:custGeom>
            <a:avLst/>
            <a:gdLst>
              <a:gd name="connsiteX0" fmla="*/ 0 w 1500809"/>
              <a:gd name="connsiteY0" fmla="*/ 983974 h 983974"/>
              <a:gd name="connsiteX1" fmla="*/ 983974 w 1500809"/>
              <a:gd name="connsiteY1" fmla="*/ 0 h 983974"/>
              <a:gd name="connsiteX2" fmla="*/ 1500809 w 1500809"/>
              <a:gd name="connsiteY2" fmla="*/ 0 h 98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0809" h="983974">
                <a:moveTo>
                  <a:pt x="0" y="983974"/>
                </a:moveTo>
                <a:lnTo>
                  <a:pt x="983974" y="0"/>
                </a:lnTo>
                <a:lnTo>
                  <a:pt x="1500809" y="0"/>
                </a:lnTo>
              </a:path>
            </a:pathLst>
          </a:custGeom>
          <a:noFill/>
          <a:ln w="19050">
            <a:solidFill>
              <a:schemeClr val="tx1">
                <a:lumMod val="60000"/>
                <a:lumOff val="40000"/>
              </a:schemeClr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4ED1AD-8C9A-480F-B0CF-838E2BC2E5D2}"/>
              </a:ext>
            </a:extLst>
          </p:cNvPr>
          <p:cNvSpPr/>
          <p:nvPr/>
        </p:nvSpPr>
        <p:spPr>
          <a:xfrm>
            <a:off x="7991063" y="1493578"/>
            <a:ext cx="45719" cy="128735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1C1F41C-78B3-4695-95CE-773FF638C89C}"/>
              </a:ext>
            </a:extLst>
          </p:cNvPr>
          <p:cNvSpPr/>
          <p:nvPr/>
        </p:nvSpPr>
        <p:spPr>
          <a:xfrm>
            <a:off x="7991063" y="1448695"/>
            <a:ext cx="3622440" cy="202250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4" marR="0" lvl="0" indent="-28574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ХБП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возникает у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∽50%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пациентов с СД 2.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44" marR="0" lvl="0" indent="-28574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СД 2 является наиболее распространенной причиной прогрессирования до ТПН,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30-50% всех случаев ТПН приходится на СД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⁸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25C6225-F82E-4948-860E-799727A97BE2}"/>
              </a:ext>
            </a:extLst>
          </p:cNvPr>
          <p:cNvSpPr/>
          <p:nvPr/>
        </p:nvSpPr>
        <p:spPr>
          <a:xfrm>
            <a:off x="3545733" y="2843923"/>
            <a:ext cx="45719" cy="2493579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6E58CAA-D2FA-4B2B-982A-C6F713B60904}"/>
              </a:ext>
            </a:extLst>
          </p:cNvPr>
          <p:cNvSpPr/>
          <p:nvPr/>
        </p:nvSpPr>
        <p:spPr>
          <a:xfrm>
            <a:off x="718043" y="2892393"/>
            <a:ext cx="3033671" cy="244099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4" marR="0" lvl="0" indent="-28574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DengXian" panose="02010600030101010101" pitchFamily="2" charset="-122"/>
                <a:cs typeface="Calibri" panose="020F0502020204030204" pitchFamily="34" charset="0"/>
              </a:rPr>
              <a:t>~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каждый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04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третий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пациент с СД2 имеет сердечно-сосудистые заболевания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44" marR="0" lvl="0" indent="-28574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04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2-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04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из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04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пациента с СД 2 имеют высокий риск развития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04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ХСН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  <a:p>
            <a:pPr marL="285744" marR="0" lvl="0" indent="-285744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04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 пациентов с СД 2 и ХСН на 60–80% выше вероятность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смерти от сердечно-сосудистых заболеваний и смертности от всех причин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04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5,6</a:t>
            </a:r>
            <a:endParaRPr kumimoji="0" lang="en-GB" sz="1400" b="0" i="0" u="none" strike="noStrike" kern="1200" cap="none" spc="0" normalizeH="0" baseline="3000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C8B1E91-1E88-4D80-9FA6-6D3BB0ED67FB}"/>
              </a:ext>
            </a:extLst>
          </p:cNvPr>
          <p:cNvSpPr/>
          <p:nvPr/>
        </p:nvSpPr>
        <p:spPr>
          <a:xfrm>
            <a:off x="6062870" y="4124741"/>
            <a:ext cx="2305879" cy="1292087"/>
          </a:xfrm>
          <a:custGeom>
            <a:avLst/>
            <a:gdLst>
              <a:gd name="connsiteX0" fmla="*/ 0 w 2305878"/>
              <a:gd name="connsiteY0" fmla="*/ 0 h 1292087"/>
              <a:gd name="connsiteX1" fmla="*/ 0 w 2305878"/>
              <a:gd name="connsiteY1" fmla="*/ 1292087 h 1292087"/>
              <a:gd name="connsiteX2" fmla="*/ 2305878 w 2305878"/>
              <a:gd name="connsiteY2" fmla="*/ 1292087 h 129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5878" h="1292087">
                <a:moveTo>
                  <a:pt x="0" y="0"/>
                </a:moveTo>
                <a:lnTo>
                  <a:pt x="0" y="1292087"/>
                </a:lnTo>
                <a:lnTo>
                  <a:pt x="2305878" y="1292087"/>
                </a:lnTo>
              </a:path>
            </a:pathLst>
          </a:custGeom>
          <a:noFill/>
          <a:ln w="19050">
            <a:solidFill>
              <a:schemeClr val="tx1">
                <a:lumMod val="60000"/>
                <a:lumOff val="40000"/>
              </a:schemeClr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4F42EA4-5EBB-4D03-9981-BC4FB67D1BA5}"/>
              </a:ext>
            </a:extLst>
          </p:cNvPr>
          <p:cNvSpPr/>
          <p:nvPr/>
        </p:nvSpPr>
        <p:spPr>
          <a:xfrm>
            <a:off x="8374123" y="4124739"/>
            <a:ext cx="45719" cy="1411747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B3974ED-F025-4C5E-B9C4-DF19DB33A0BC}"/>
              </a:ext>
            </a:extLst>
          </p:cNvPr>
          <p:cNvSpPr/>
          <p:nvPr/>
        </p:nvSpPr>
        <p:spPr>
          <a:xfrm>
            <a:off x="8349185" y="4100076"/>
            <a:ext cx="3239380" cy="158921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46" marR="0" lvl="0" indent="-171446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8F30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17–21%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пациентов с ХБП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F30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также имеют ХСН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46" marR="0" lvl="0" indent="-171446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Наличие ХБП у пациентов с ХСН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F30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увеличивает риск смертности примерно на 25–30%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D3ED835-905B-4A45-8AF8-04C9BAE32217}"/>
              </a:ext>
            </a:extLst>
          </p:cNvPr>
          <p:cNvCxnSpPr>
            <a:cxnSpLocks/>
          </p:cNvCxnSpPr>
          <p:nvPr/>
        </p:nvCxnSpPr>
        <p:spPr>
          <a:xfrm flipV="1">
            <a:off x="3611443" y="3150974"/>
            <a:ext cx="1664892" cy="408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C564929-4F4F-412C-B73E-9B0E11BFB70E}"/>
              </a:ext>
            </a:extLst>
          </p:cNvPr>
          <p:cNvCxnSpPr>
            <a:cxnSpLocks/>
          </p:cNvCxnSpPr>
          <p:nvPr/>
        </p:nvCxnSpPr>
        <p:spPr>
          <a:xfrm>
            <a:off x="3588065" y="1841157"/>
            <a:ext cx="1681921" cy="0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A0D35B67-45AC-4792-99C9-F0BCF85A3CAE}"/>
              </a:ext>
            </a:extLst>
          </p:cNvPr>
          <p:cNvSpPr/>
          <p:nvPr/>
        </p:nvSpPr>
        <p:spPr>
          <a:xfrm>
            <a:off x="538829" y="1594327"/>
            <a:ext cx="3033671" cy="76538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4" marR="0" lvl="0" indent="-28574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DengXian" panose="02010600030101010101" pitchFamily="2" charset="-122"/>
                <a:cs typeface="Calibri" panose="020F0502020204030204" pitchFamily="34" charset="0"/>
              </a:rPr>
              <a:t>~55% </a:t>
            </a:r>
            <a:r>
              <a:rPr kumimoji="0" lang="ru-RU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DengXian" panose="02010600030101010101" pitchFamily="2" charset="-122"/>
                <a:cs typeface="Calibri" panose="020F0502020204030204" pitchFamily="34" charset="0"/>
              </a:rPr>
              <a:t>с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ru-RU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DengXian" panose="02010600030101010101" pitchFamily="2" charset="-122"/>
                <a:cs typeface="Calibri" panose="020F0502020204030204" pitchFamily="34" charset="0"/>
              </a:rPr>
              <a:t>СД 2 имеют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ru-RU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C4C4C4">
                    <a:lumMod val="75000"/>
                  </a:srgbClr>
                </a:solidFill>
                <a:effectLst/>
                <a:uLnTx/>
                <a:uFillTx/>
                <a:latin typeface="Arial"/>
                <a:ea typeface="DengXian" panose="02010600030101010101" pitchFamily="2" charset="-122"/>
                <a:cs typeface="Calibri" panose="020F0502020204030204" pitchFamily="34" charset="0"/>
              </a:rPr>
              <a:t>НАЖБ</a:t>
            </a:r>
            <a:r>
              <a:rPr kumimoji="0" lang="en-US" altLang="zh-CN" sz="1400" b="0" i="0" u="none" strike="noStrike" kern="0" cap="none" spc="0" normalizeH="0" baseline="3000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DengXian" panose="02010600030101010101" pitchFamily="2" charset="-122"/>
                <a:cs typeface="Calibri" panose="020F0502020204030204" pitchFamily="34" charset="0"/>
              </a:rPr>
              <a:t>1</a:t>
            </a:r>
          </a:p>
          <a:p>
            <a:pPr marL="285744" marR="0" lvl="0" indent="-28574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DengXian" panose="02010600030101010101" pitchFamily="2" charset="-122"/>
                <a:cs typeface="Calibri" panose="020F0502020204030204" pitchFamily="34" charset="0"/>
              </a:rPr>
              <a:t>Более половины пациентов с СД 2 имеют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C4C4C4">
                    <a:lumMod val="75000"/>
                  </a:srgbClr>
                </a:solidFill>
                <a:effectLst/>
                <a:uLnTx/>
                <a:uFillTx/>
                <a:latin typeface="Arial"/>
                <a:ea typeface="DengXian" panose="02010600030101010101" pitchFamily="2" charset="-122"/>
                <a:cs typeface="Calibri" panose="020F0502020204030204" pitchFamily="34" charset="0"/>
              </a:rPr>
              <a:t>ожирение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DengXian" panose="02010600030101010101" pitchFamily="2" charset="-122"/>
                <a:cs typeface="Calibri" panose="020F0502020204030204" pitchFamily="34" charset="0"/>
              </a:rPr>
              <a:t>2</a:t>
            </a:r>
            <a:endParaRPr kumimoji="0" lang="en-GB" sz="1400" b="0" i="0" u="none" strike="noStrike" kern="0" cap="none" spc="0" normalizeH="0" baseline="3000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16292B8-E926-4A4D-971E-FA49DCB8783E}"/>
              </a:ext>
            </a:extLst>
          </p:cNvPr>
          <p:cNvSpPr/>
          <p:nvPr/>
        </p:nvSpPr>
        <p:spPr>
          <a:xfrm>
            <a:off x="3529382" y="1571898"/>
            <a:ext cx="62069" cy="7653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95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4583"/>
    </mc:Choice>
    <mc:Fallback xmlns="">
      <p:transition advTm="11458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Поздние осложнения СД</a:t>
            </a:r>
            <a:endParaRPr lang="ru-RU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3219" y="2121783"/>
            <a:ext cx="8280000" cy="37522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4494" y="6421835"/>
            <a:ext cx="11479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err="1"/>
              <a:t>Драпкина</a:t>
            </a:r>
            <a:r>
              <a:rPr lang="ru-RU" sz="800" dirty="0"/>
              <a:t> О.М., </a:t>
            </a:r>
            <a:r>
              <a:rPr lang="ru-RU" sz="800" dirty="0" err="1"/>
              <a:t>Мокрышева</a:t>
            </a:r>
            <a:r>
              <a:rPr lang="ru-RU" sz="800" dirty="0"/>
              <a:t> Н.Г., Шестакова М.В., </a:t>
            </a:r>
            <a:r>
              <a:rPr lang="ru-RU" sz="800" dirty="0" err="1"/>
              <a:t>Лавренова</a:t>
            </a:r>
            <a:r>
              <a:rPr lang="ru-RU" sz="800" dirty="0"/>
              <a:t> Е.А., Ипатов П.В., Кононенко И.В., </a:t>
            </a:r>
            <a:r>
              <a:rPr lang="ru-RU" sz="800" dirty="0" err="1"/>
              <a:t>Куняева</a:t>
            </a:r>
            <a:r>
              <a:rPr lang="ru-RU" sz="800" dirty="0"/>
              <a:t> Т.А., </a:t>
            </a:r>
            <a:r>
              <a:rPr lang="ru-RU" sz="800" dirty="0" err="1"/>
              <a:t>Ливзан</a:t>
            </a:r>
            <a:r>
              <a:rPr lang="ru-RU" sz="800" dirty="0"/>
              <a:t> М.А., </a:t>
            </a:r>
            <a:r>
              <a:rPr lang="ru-RU" sz="800" dirty="0" err="1"/>
              <a:t>Друк</a:t>
            </a:r>
            <a:r>
              <a:rPr lang="ru-RU" sz="800" dirty="0"/>
              <a:t> И.В., Свищева А.А., Сухарева О.Ю., </a:t>
            </a:r>
            <a:r>
              <a:rPr lang="ru-RU" sz="800" dirty="0" err="1"/>
              <a:t>Шепель</a:t>
            </a:r>
            <a:r>
              <a:rPr lang="ru-RU" sz="800" dirty="0"/>
              <a:t> Р.Н., </a:t>
            </a:r>
            <a:r>
              <a:rPr lang="ru-RU" sz="800" dirty="0" err="1"/>
              <a:t>Ямашкина</a:t>
            </a:r>
            <a:r>
              <a:rPr lang="ru-RU" sz="800" dirty="0"/>
              <a:t> Е.И. Диспансерное наблюдение пациентов с сахарным диабетом 2 типа врачом-терапевтом в первичном звене здравоохранения. Методические рекомендации. Первичная медико-санитарная помощь. 2025;2(2)…</a:t>
            </a:r>
          </a:p>
        </p:txBody>
      </p:sp>
    </p:spTree>
    <p:extLst>
      <p:ext uri="{BB962C8B-B14F-4D97-AF65-F5344CB8AC3E}">
        <p14:creationId xmlns:p14="http://schemas.microsoft.com/office/powerpoint/2010/main" val="149514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534" y="20708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Диспансерное наблюдение – профилактика осложнений</a:t>
            </a:r>
            <a:endParaRPr lang="ru-RU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053" y="1114954"/>
            <a:ext cx="9760640" cy="550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11022" y="1817511"/>
            <a:ext cx="7529689" cy="440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9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3153" y="1027906"/>
            <a:ext cx="9039235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16002" y="371371"/>
            <a:ext cx="10735732" cy="742950"/>
          </a:xfrm>
        </p:spPr>
        <p:txBody>
          <a:bodyPr anchor="ctr">
            <a:normAutofit fontScale="90000"/>
          </a:bodyPr>
          <a:lstStyle/>
          <a:p>
            <a:r>
              <a:rPr lang="ru-RU" alt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Лечение СД 2 </a:t>
            </a:r>
            <a:r>
              <a:rPr lang="ru-RU" alt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типа</a:t>
            </a:r>
            <a:r>
              <a:rPr lang="en-US" alt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-</a:t>
            </a:r>
            <a:r>
              <a:rPr lang="ru-RU" alt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ru-RU" altLang="ru-RU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тратегия</a:t>
            </a:r>
            <a:r>
              <a:rPr lang="ru-RU" alt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многофакторного  воздействия 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4294967295"/>
          </p:nvPr>
        </p:nvSpPr>
        <p:spPr>
          <a:xfrm>
            <a:off x="3123846" y="1659467"/>
            <a:ext cx="8435975" cy="366888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ru-RU" altLang="ru-RU" sz="1600" dirty="0"/>
              <a:t>                                          </a:t>
            </a:r>
            <a:endParaRPr lang="ru-RU" altLang="ru-RU" sz="1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ru-RU" altLang="ru-RU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Адекватный </a:t>
            </a:r>
            <a:r>
              <a:rPr lang="ru-RU" altLang="ru-RU" sz="1900" dirty="0">
                <a:latin typeface="Segoe UI" panose="020B0502040204020203" pitchFamily="34" charset="0"/>
                <a:cs typeface="Segoe UI" panose="020B0502040204020203" pitchFamily="34" charset="0"/>
              </a:rPr>
              <a:t>контроль  углеводного  обмена</a:t>
            </a:r>
          </a:p>
          <a:p>
            <a:pPr eaLnBrk="1" hangingPunct="1"/>
            <a:r>
              <a:rPr lang="ru-RU" altLang="ru-RU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Достижение </a:t>
            </a:r>
            <a:r>
              <a:rPr lang="ru-RU" altLang="ru-RU" sz="1900" dirty="0">
                <a:latin typeface="Segoe UI" panose="020B0502040204020203" pitchFamily="34" charset="0"/>
                <a:cs typeface="Segoe UI" panose="020B0502040204020203" pitchFamily="34" charset="0"/>
              </a:rPr>
              <a:t>целевых показателей АД; липидного обмена</a:t>
            </a:r>
          </a:p>
          <a:p>
            <a:pPr eaLnBrk="1" hangingPunct="1"/>
            <a:r>
              <a:rPr lang="ru-RU" altLang="ru-RU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Использование </a:t>
            </a:r>
            <a:r>
              <a:rPr lang="ru-RU" altLang="ru-RU" sz="1900" dirty="0">
                <a:latin typeface="Segoe UI" panose="020B0502040204020203" pitchFamily="34" charset="0"/>
                <a:cs typeface="Segoe UI" panose="020B0502040204020203" pitchFamily="34" charset="0"/>
              </a:rPr>
              <a:t>препаратов, влияющих  на  снижение  сердечно-сосудистого  риска</a:t>
            </a:r>
          </a:p>
          <a:p>
            <a:pPr eaLnBrk="1" hangingPunct="1"/>
            <a:r>
              <a:rPr lang="ru-RU" altLang="ru-RU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Модификация  </a:t>
            </a:r>
            <a:r>
              <a:rPr lang="ru-RU" altLang="ru-RU" sz="1900" dirty="0">
                <a:latin typeface="Segoe UI" panose="020B0502040204020203" pitchFamily="34" charset="0"/>
                <a:cs typeface="Segoe UI" panose="020B0502040204020203" pitchFamily="34" charset="0"/>
              </a:rPr>
              <a:t>образа  жизни  (включая  физическую активность, снижение массы тела при необходимости, отказ от курения  и  др.) </a:t>
            </a:r>
            <a:r>
              <a:rPr lang="ru-RU" altLang="ru-RU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Является  </a:t>
            </a:r>
            <a:r>
              <a:rPr lang="ru-RU" altLang="ru-RU" sz="1900" dirty="0">
                <a:latin typeface="Segoe UI" panose="020B0502040204020203" pitchFamily="34" charset="0"/>
                <a:cs typeface="Segoe UI" panose="020B0502040204020203" pitchFamily="34" charset="0"/>
              </a:rPr>
              <a:t>основой  терапии </a:t>
            </a:r>
            <a:r>
              <a:rPr lang="ru-RU" altLang="ru-RU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altLang="ru-RU" sz="1900" dirty="0">
                <a:latin typeface="Segoe UI" panose="020B0502040204020203" pitchFamily="34" charset="0"/>
                <a:cs typeface="Segoe UI" panose="020B0502040204020203" pitchFamily="34" charset="0"/>
              </a:rPr>
              <a:t>должно продолжаться на всем протяжении </a:t>
            </a:r>
            <a:r>
              <a:rPr lang="ru-RU" altLang="ru-RU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заболевания</a:t>
            </a:r>
            <a:endParaRPr lang="ru-RU" altLang="ru-RU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ru-RU" altLang="ru-RU" sz="1900" dirty="0">
                <a:latin typeface="Segoe UI" panose="020B0502040204020203" pitchFamily="34" charset="0"/>
                <a:cs typeface="Segoe UI" panose="020B0502040204020203" pitchFamily="34" charset="0"/>
              </a:rPr>
              <a:t>Самоконтроль гликемии</a:t>
            </a:r>
          </a:p>
          <a:p>
            <a:pPr eaLnBrk="1" hangingPunct="1"/>
            <a:r>
              <a:rPr lang="ru-RU" altLang="ru-RU" sz="1900" dirty="0">
                <a:latin typeface="Segoe UI" panose="020B0502040204020203" pitchFamily="34" charset="0"/>
                <a:cs typeface="Segoe UI" panose="020B0502040204020203" pitchFamily="34" charset="0"/>
              </a:rPr>
              <a:t>Обучение </a:t>
            </a:r>
            <a:endParaRPr lang="ru-RU" altLang="ru-RU" sz="19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ru-RU" altLang="ru-RU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Хирургическое </a:t>
            </a:r>
            <a:r>
              <a:rPr lang="ru-RU" altLang="ru-RU" sz="1900" dirty="0">
                <a:latin typeface="Segoe UI" panose="020B0502040204020203" pitchFamily="34" charset="0"/>
                <a:cs typeface="Segoe UI" panose="020B0502040204020203" pitchFamily="34" charset="0"/>
              </a:rPr>
              <a:t>лечение (метаболическая хирургия</a:t>
            </a:r>
            <a:r>
              <a:rPr lang="ru-RU" altLang="ru-RU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altLang="ru-RU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970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0" y="2059004"/>
            <a:ext cx="2619022" cy="229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0888" y="5675699"/>
            <a:ext cx="10938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Segoe UI" panose="020B0502040204020203" pitchFamily="34" charset="0"/>
                <a:cs typeface="Segoe UI" panose="020B0502040204020203" pitchFamily="34" charset="0"/>
              </a:rPr>
              <a:t>Многофакторные  вмешательства  снижают  риск микрососудистых осложнений  и  сердечно-сосудистые  риски и приводят к значимому снижению смертности </a:t>
            </a:r>
          </a:p>
        </p:txBody>
      </p:sp>
    </p:spTree>
    <p:extLst>
      <p:ext uri="{BB962C8B-B14F-4D97-AF65-F5344CB8AC3E}">
        <p14:creationId xmlns:p14="http://schemas.microsoft.com/office/powerpoint/2010/main" val="24506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15" y="2276475"/>
            <a:ext cx="5410200" cy="34861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Терапевтические цели</a:t>
            </a:r>
            <a: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ru-RU" altLang="ru-RU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1122" y="1368426"/>
            <a:ext cx="5157787" cy="823912"/>
          </a:xfrm>
        </p:spPr>
        <p:txBody>
          <a:bodyPr/>
          <a:lstStyle/>
          <a:p>
            <a:r>
              <a:rPr lang="ru-RU" dirty="0"/>
              <a:t>Целевые уровни показателей липидного обмена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409267" y="1452563"/>
            <a:ext cx="5183188" cy="823912"/>
          </a:xfrm>
        </p:spPr>
        <p:txBody>
          <a:bodyPr/>
          <a:lstStyle/>
          <a:p>
            <a:r>
              <a:rPr lang="ru-RU" dirty="0"/>
              <a:t>Целевые уровни показателей артериального давления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62448" y="2447188"/>
            <a:ext cx="5183188" cy="26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>
            <a:extLst>
              <a:ext uri="{FF2B5EF4-FFF2-40B4-BE49-F238E27FC236}">
                <a16:creationId xmlns:a16="http://schemas.microsoft.com/office/drawing/2014/main" id="{79884199-05A3-814C-BF0A-09DBD2B3B69B}"/>
              </a:ext>
            </a:extLst>
          </p:cNvPr>
          <p:cNvSpPr txBox="1">
            <a:spLocks/>
          </p:cNvSpPr>
          <p:nvPr/>
        </p:nvSpPr>
        <p:spPr>
          <a:xfrm>
            <a:off x="1043543" y="-31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332F4F"/>
                </a:solidFill>
                <a:latin typeface="MetaSerifPro-Medium" panose="02010604050101020102" pitchFamily="2" charset="0"/>
                <a:ea typeface="+mj-ea"/>
                <a:cs typeface="MetaSerifPro-Medium" panose="02010604050101020102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Сахарный диабет: ключевые факты</a:t>
            </a:r>
            <a:endParaRPr lang="en-US" sz="3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36CD6B-EF06-4440-9B7C-23B4C5C12DEF}"/>
              </a:ext>
            </a:extLst>
          </p:cNvPr>
          <p:cNvGrpSpPr/>
          <p:nvPr/>
        </p:nvGrpSpPr>
        <p:grpSpPr>
          <a:xfrm>
            <a:off x="1087483" y="1390041"/>
            <a:ext cx="3428073" cy="1325563"/>
            <a:chOff x="1087483" y="1390041"/>
            <a:chExt cx="3428073" cy="1325563"/>
          </a:xfrm>
        </p:grpSpPr>
        <p:sp>
          <p:nvSpPr>
            <p:cNvPr id="38" name="Title 3">
              <a:extLst>
                <a:ext uri="{FF2B5EF4-FFF2-40B4-BE49-F238E27FC236}">
                  <a16:creationId xmlns:a16="http://schemas.microsoft.com/office/drawing/2014/main" id="{4B5E6596-0900-5745-A03A-7B15338C4D26}"/>
                </a:ext>
              </a:extLst>
            </p:cNvPr>
            <p:cNvSpPr txBox="1">
              <a:spLocks/>
            </p:cNvSpPr>
            <p:nvPr/>
          </p:nvSpPr>
          <p:spPr>
            <a:xfrm>
              <a:off x="1779298" y="1390041"/>
              <a:ext cx="2736258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000" b="0" i="0" kern="1200">
                  <a:solidFill>
                    <a:srgbClr val="332F4F"/>
                  </a:solidFill>
                  <a:latin typeface="MetaSerifPro-Medium" panose="02010604050101020102" pitchFamily="2" charset="0"/>
                  <a:ea typeface="+mj-ea"/>
                  <a:cs typeface="MetaSerifPro-Medium" panose="02010604050101020102" pitchFamily="2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1 </a:t>
              </a:r>
              <a:r>
                <a:rPr lang="ru-RU" sz="32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из</a:t>
              </a:r>
              <a:r>
                <a:rPr lang="en-US" sz="32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3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10</a:t>
              </a:r>
            </a:p>
            <a:p>
              <a:pPr>
                <a:lnSpc>
                  <a:spcPct val="100000"/>
                </a:lnSpc>
              </a:pPr>
              <a:r>
                <a:rPr lang="ru-RU" sz="14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взрослых</a:t>
              </a:r>
              <a:r>
                <a:rPr lang="en-US" sz="14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4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с СД </a:t>
              </a:r>
            </a:p>
            <a:p>
              <a:pPr>
                <a:lnSpc>
                  <a:spcPct val="100000"/>
                </a:lnSpc>
              </a:pPr>
              <a:r>
                <a:rPr lang="en-US" sz="1400" b="1" dirty="0" smtClean="0">
                  <a:solidFill>
                    <a:srgbClr val="E9457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537 </a:t>
              </a:r>
              <a:r>
                <a:rPr lang="ru-RU" sz="1400" b="1" dirty="0" smtClean="0">
                  <a:solidFill>
                    <a:srgbClr val="E9457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миллионов человек</a:t>
              </a:r>
              <a:endParaRPr lang="en-US" sz="1400" b="1" dirty="0">
                <a:solidFill>
                  <a:srgbClr val="E94575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8B9B5D5-280D-5240-B0B9-6D848A135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759" t="35620" r="37533" b="34848"/>
            <a:stretch/>
          </p:blipFill>
          <p:spPr>
            <a:xfrm>
              <a:off x="1087483" y="1836224"/>
              <a:ext cx="426561" cy="49002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B4E1FBC-AE47-1C45-B1FD-73330888ED11}"/>
              </a:ext>
            </a:extLst>
          </p:cNvPr>
          <p:cNvGrpSpPr/>
          <p:nvPr/>
        </p:nvGrpSpPr>
        <p:grpSpPr>
          <a:xfrm>
            <a:off x="985617" y="4356598"/>
            <a:ext cx="3213850" cy="1457180"/>
            <a:chOff x="4321382" y="1458609"/>
            <a:chExt cx="3213850" cy="1457180"/>
          </a:xfrm>
        </p:grpSpPr>
        <p:sp>
          <p:nvSpPr>
            <p:cNvPr id="50" name="Title 3">
              <a:extLst>
                <a:ext uri="{FF2B5EF4-FFF2-40B4-BE49-F238E27FC236}">
                  <a16:creationId xmlns:a16="http://schemas.microsoft.com/office/drawing/2014/main" id="{031AA246-2750-D543-B2A5-4F1FF95832A0}"/>
                </a:ext>
              </a:extLst>
            </p:cNvPr>
            <p:cNvSpPr txBox="1">
              <a:spLocks/>
            </p:cNvSpPr>
            <p:nvPr/>
          </p:nvSpPr>
          <p:spPr>
            <a:xfrm>
              <a:off x="5012809" y="1458609"/>
              <a:ext cx="2522423" cy="14571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000" b="0" i="0" kern="1200">
                  <a:solidFill>
                    <a:srgbClr val="332F4F"/>
                  </a:solidFill>
                  <a:latin typeface="MetaSerifPro-Medium" panose="02010604050101020102" pitchFamily="2" charset="0"/>
                  <a:ea typeface="+mj-ea"/>
                  <a:cs typeface="MetaSerifPro-Medium" panose="02010604050101020102" pitchFamily="2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sz="4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1 </a:t>
              </a:r>
              <a:r>
                <a:rPr lang="ru-RU" sz="46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из</a:t>
              </a:r>
              <a:r>
                <a:rPr lang="en-US" sz="46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4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18</a:t>
              </a:r>
            </a:p>
            <a:p>
              <a:pPr>
                <a:lnSpc>
                  <a:spcPct val="110000"/>
                </a:lnSpc>
              </a:pPr>
              <a:r>
                <a:rPr lang="ru-RU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взрослых </a:t>
              </a:r>
              <a:r>
                <a:rPr lang="ru-RU" b="1" dirty="0">
                  <a:latin typeface="Segoe UI" panose="020B0502040204020203" pitchFamily="34" charset="0"/>
                  <a:cs typeface="Segoe UI" panose="020B0502040204020203" pitchFamily="34" charset="0"/>
                </a:rPr>
                <a:t>с </a:t>
              </a:r>
              <a:r>
                <a:rPr lang="ru-RU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гипергликемией натощак </a:t>
              </a:r>
            </a:p>
            <a:p>
              <a:pPr>
                <a:lnSpc>
                  <a:spcPct val="110000"/>
                </a:lnSpc>
              </a:pPr>
              <a:r>
                <a:rPr lang="en-US" b="1" dirty="0" smtClean="0">
                  <a:solidFill>
                    <a:srgbClr val="E9457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319 </a:t>
              </a:r>
              <a:r>
                <a:rPr lang="ru-RU" b="1" dirty="0" smtClean="0">
                  <a:solidFill>
                    <a:srgbClr val="E9457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миллионов человек</a:t>
              </a:r>
              <a:endParaRPr lang="en-US" b="1" dirty="0">
                <a:solidFill>
                  <a:srgbClr val="E94575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3588AD2-1EFE-4F4D-892A-6622AC7C0D8D}"/>
                </a:ext>
              </a:extLst>
            </p:cNvPr>
            <p:cNvGrpSpPr/>
            <p:nvPr/>
          </p:nvGrpSpPr>
          <p:grpSpPr>
            <a:xfrm>
              <a:off x="4321382" y="1825403"/>
              <a:ext cx="421588" cy="511666"/>
              <a:chOff x="4507544" y="1874519"/>
              <a:chExt cx="421588" cy="511666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6901B6FF-A81D-2246-A3B4-AF0C965048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07544" y="1874519"/>
                <a:ext cx="181594" cy="241773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71F68050-23DF-E041-96C0-EA84630190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0148" t="36927" r="40700" b="35916"/>
              <a:stretch/>
            </p:blipFill>
            <p:spPr>
              <a:xfrm>
                <a:off x="4611344" y="1935574"/>
                <a:ext cx="317788" cy="450611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1B4CCF-C9E4-1542-A3A5-5262BD04DF07}"/>
              </a:ext>
            </a:extLst>
          </p:cNvPr>
          <p:cNvGrpSpPr/>
          <p:nvPr/>
        </p:nvGrpSpPr>
        <p:grpSpPr>
          <a:xfrm>
            <a:off x="1043543" y="2725010"/>
            <a:ext cx="3291390" cy="1242185"/>
            <a:chOff x="1144050" y="4451485"/>
            <a:chExt cx="3291390" cy="1242185"/>
          </a:xfrm>
        </p:grpSpPr>
        <p:sp>
          <p:nvSpPr>
            <p:cNvPr id="49" name="Title 3">
              <a:extLst>
                <a:ext uri="{FF2B5EF4-FFF2-40B4-BE49-F238E27FC236}">
                  <a16:creationId xmlns:a16="http://schemas.microsoft.com/office/drawing/2014/main" id="{A2549517-AA40-6E46-BE36-0A0A9777B92A}"/>
                </a:ext>
              </a:extLst>
            </p:cNvPr>
            <p:cNvSpPr txBox="1">
              <a:spLocks/>
            </p:cNvSpPr>
            <p:nvPr/>
          </p:nvSpPr>
          <p:spPr>
            <a:xfrm>
              <a:off x="1779298" y="4451485"/>
              <a:ext cx="2656142" cy="124218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000" b="0" i="0" kern="1200">
                  <a:solidFill>
                    <a:srgbClr val="332F4F"/>
                  </a:solidFill>
                  <a:latin typeface="MetaSerifPro-Medium" panose="02010604050101020102" pitchFamily="2" charset="0"/>
                  <a:ea typeface="+mj-ea"/>
                  <a:cs typeface="MetaSerifPro-Medium" panose="02010604050101020102" pitchFamily="2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1 </a:t>
              </a:r>
              <a:r>
                <a:rPr lang="ru-RU" sz="32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из</a:t>
              </a:r>
              <a:r>
                <a:rPr lang="en-US" sz="32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3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9</a:t>
              </a:r>
            </a:p>
            <a:p>
              <a:pPr>
                <a:lnSpc>
                  <a:spcPct val="110000"/>
                </a:lnSpc>
              </a:pPr>
              <a:r>
                <a:rPr lang="ru-RU" sz="14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взрослых с НТГ</a:t>
              </a:r>
              <a:r>
                <a:rPr lang="en-US" sz="14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/>
              </a:r>
              <a:br>
                <a:rPr lang="en-US" sz="14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600" b="1" dirty="0" smtClean="0">
                  <a:solidFill>
                    <a:srgbClr val="E9457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541 </a:t>
              </a:r>
              <a:r>
                <a:rPr lang="ru-RU" sz="1600" b="1" dirty="0" smtClean="0">
                  <a:solidFill>
                    <a:srgbClr val="E9457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миллионов человек</a:t>
              </a:r>
              <a:endParaRPr lang="en-US" sz="1600" b="1" dirty="0">
                <a:solidFill>
                  <a:srgbClr val="E94575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4CE43B1-8E8E-3A41-84F2-5D9764E97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4050" y="4809144"/>
              <a:ext cx="313426" cy="570261"/>
            </a:xfrm>
            <a:prstGeom prst="rect">
              <a:avLst/>
            </a:prstGeom>
          </p:spPr>
        </p:pic>
      </p:grpSp>
      <p:pic>
        <p:nvPicPr>
          <p:cNvPr id="31" name="Picture 2" descr="Chart&#10;&#10;Description automatically generated">
            <a:extLst>
              <a:ext uri="{FF2B5EF4-FFF2-40B4-BE49-F238E27FC236}">
                <a16:creationId xmlns:a16="http://schemas.microsoft.com/office/drawing/2014/main" id="{56665152-C39B-2E4E-B7DD-4A36AFBEC8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705"/>
          <a:stretch/>
        </p:blipFill>
        <p:spPr>
          <a:xfrm>
            <a:off x="5238044" y="1148085"/>
            <a:ext cx="5670933" cy="56382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12090" y="5639827"/>
            <a:ext cx="1761066" cy="792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миллионов человек с СД</a:t>
            </a:r>
            <a:endParaRPr lang="ru-RU" sz="1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977" y="1244765"/>
            <a:ext cx="5057423" cy="1470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Рост распространенности СД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мире</a:t>
            </a:r>
            <a:endParaRPr lang="ru-RU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61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209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Рекомендации по </a:t>
            </a:r>
            <a:r>
              <a:rPr lang="ru-RU" sz="4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самоконтролю </a:t>
            </a:r>
            <a:r>
              <a:rPr lang="ru-RU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гликемии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9287" y="1117375"/>
            <a:ext cx="6048000" cy="52745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648" y="6391906"/>
            <a:ext cx="11977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err="1"/>
              <a:t>Драпкина</a:t>
            </a:r>
            <a:r>
              <a:rPr lang="ru-RU" sz="800" dirty="0"/>
              <a:t> О.М., </a:t>
            </a:r>
            <a:r>
              <a:rPr lang="ru-RU" sz="800" dirty="0" err="1"/>
              <a:t>Мокрышева</a:t>
            </a:r>
            <a:r>
              <a:rPr lang="ru-RU" sz="800" dirty="0"/>
              <a:t> Н.Г., Шестакова М.В., </a:t>
            </a:r>
            <a:r>
              <a:rPr lang="ru-RU" sz="800" dirty="0" err="1"/>
              <a:t>Лавренова</a:t>
            </a:r>
            <a:r>
              <a:rPr lang="ru-RU" sz="800" dirty="0"/>
              <a:t> Е.А., Ипатов П.В., Кононенко И.В., </a:t>
            </a:r>
            <a:r>
              <a:rPr lang="ru-RU" sz="800" dirty="0" err="1"/>
              <a:t>Куняева</a:t>
            </a:r>
            <a:r>
              <a:rPr lang="ru-RU" sz="800" dirty="0"/>
              <a:t> Т.А., </a:t>
            </a:r>
            <a:r>
              <a:rPr lang="ru-RU" sz="800" dirty="0" err="1"/>
              <a:t>Ливзан</a:t>
            </a:r>
            <a:r>
              <a:rPr lang="ru-RU" sz="800" dirty="0"/>
              <a:t> М.А., </a:t>
            </a:r>
            <a:r>
              <a:rPr lang="ru-RU" sz="800" dirty="0" err="1"/>
              <a:t>Друк</a:t>
            </a:r>
            <a:r>
              <a:rPr lang="ru-RU" sz="800" dirty="0"/>
              <a:t> И.В., Свищева А.А., Сухарева О.Ю., </a:t>
            </a:r>
            <a:r>
              <a:rPr lang="ru-RU" sz="800" dirty="0" err="1"/>
              <a:t>Шепель</a:t>
            </a:r>
            <a:r>
              <a:rPr lang="ru-RU" sz="800" dirty="0"/>
              <a:t> Р.Н., </a:t>
            </a:r>
            <a:r>
              <a:rPr lang="ru-RU" sz="800" dirty="0" err="1"/>
              <a:t>Ямашкина</a:t>
            </a:r>
            <a:r>
              <a:rPr lang="ru-RU" sz="800" dirty="0"/>
              <a:t> Е.И. Диспансерное наблюдение пациентов с сахарным диабетом 2 типа врачом-терапевтом в первичном звене здравоохранения. Методические рекомендации. Первичная медико-санитарная помощь. 2025;2(2)…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48" y="2270253"/>
            <a:ext cx="5376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/>
              <a:t> </a:t>
            </a:r>
            <a:r>
              <a:rPr lang="ru-RU" altLang="ru-RU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Сахарный диабет 2 типа </a:t>
            </a:r>
          </a:p>
        </p:txBody>
      </p:sp>
      <p:sp>
        <p:nvSpPr>
          <p:cNvPr id="22531" name="Rectangle 5"/>
          <p:cNvSpPr>
            <a:spLocks noGrp="1"/>
          </p:cNvSpPr>
          <p:nvPr>
            <p:ph type="body" sz="half" idx="1"/>
          </p:nvPr>
        </p:nvSpPr>
        <p:spPr>
          <a:xfrm>
            <a:off x="1018468" y="1557339"/>
            <a:ext cx="4422775" cy="49101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u-RU" alt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— нарушение углеводного обмена, вызванное  преимущественной  </a:t>
            </a:r>
            <a:r>
              <a:rPr lang="ru-RU" altLang="ru-RU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инсулинорезистентностью</a:t>
            </a:r>
            <a:r>
              <a:rPr lang="ru-RU" alt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и относительной  инсулиновой  недостаточностью  или преимущественным  нарушением  секреции  инсулина  с   </a:t>
            </a:r>
            <a:r>
              <a:rPr lang="ru-RU" altLang="ru-RU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инсулинорезистентностью</a:t>
            </a:r>
            <a:r>
              <a:rPr lang="ru-RU" alt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или без нее </a:t>
            </a:r>
          </a:p>
          <a:p>
            <a:pPr>
              <a:lnSpc>
                <a:spcPct val="90000"/>
              </a:lnSpc>
            </a:pPr>
            <a:endParaRPr lang="ru-RU" altLang="ru-RU" sz="2200" dirty="0"/>
          </a:p>
        </p:txBody>
      </p:sp>
      <p:pic>
        <p:nvPicPr>
          <p:cNvPr id="22532" name="Содержимое 4" descr="IMG_2149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438" y="1557339"/>
            <a:ext cx="4189412" cy="4351337"/>
          </a:xfrm>
          <a:noFill/>
        </p:spPr>
      </p:pic>
      <p:sp>
        <p:nvSpPr>
          <p:cNvPr id="2" name="Прямоугольник 1"/>
          <p:cNvSpPr/>
          <p:nvPr/>
        </p:nvSpPr>
        <p:spPr>
          <a:xfrm>
            <a:off x="203816" y="6467476"/>
            <a:ext cx="11784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666666"/>
                </a:solidFill>
                <a:latin typeface="PT Sans"/>
              </a:rPr>
              <a:t>Дедов И. И. и др. "Алгоритмы специализированной медицинской помощи больным сахарным диабетом / Под редакцией И.И. Дедова, М.В. Шестаковой, А.Ю. Майорова. 11-й выпуск," СД , </a:t>
            </a:r>
            <a:r>
              <a:rPr lang="ru-RU" sz="800" dirty="0" err="1">
                <a:solidFill>
                  <a:srgbClr val="666666"/>
                </a:solidFill>
                <a:latin typeface="PT Sans"/>
              </a:rPr>
              <a:t>vol</a:t>
            </a:r>
            <a:r>
              <a:rPr lang="ru-RU" sz="800" dirty="0">
                <a:solidFill>
                  <a:srgbClr val="666666"/>
                </a:solidFill>
                <a:latin typeface="PT Sans"/>
              </a:rPr>
              <a:t>. 26, </a:t>
            </a:r>
            <a:r>
              <a:rPr lang="ru-RU" sz="800" dirty="0" err="1">
                <a:solidFill>
                  <a:srgbClr val="666666"/>
                </a:solidFill>
                <a:latin typeface="PT Sans"/>
              </a:rPr>
              <a:t>no</a:t>
            </a:r>
            <a:r>
              <a:rPr lang="ru-RU" sz="800" dirty="0">
                <a:solidFill>
                  <a:srgbClr val="666666"/>
                </a:solidFill>
                <a:latin typeface="PT Sans"/>
              </a:rPr>
              <a:t>. 2S, </a:t>
            </a:r>
            <a:r>
              <a:rPr lang="ru-RU" sz="800" dirty="0" err="1">
                <a:solidFill>
                  <a:srgbClr val="666666"/>
                </a:solidFill>
                <a:latin typeface="PT Sans"/>
              </a:rPr>
              <a:t>pp</a:t>
            </a:r>
            <a:r>
              <a:rPr lang="ru-RU" sz="800" dirty="0">
                <a:solidFill>
                  <a:srgbClr val="666666"/>
                </a:solidFill>
                <a:latin typeface="PT Sans"/>
              </a:rPr>
              <a:t>. 1-157, </a:t>
            </a:r>
            <a:r>
              <a:rPr lang="ru-RU" sz="800" dirty="0" err="1">
                <a:solidFill>
                  <a:srgbClr val="666666"/>
                </a:solidFill>
                <a:latin typeface="PT Sans"/>
              </a:rPr>
              <a:t>июн</a:t>
            </a:r>
            <a:r>
              <a:rPr lang="ru-RU" sz="800" dirty="0">
                <a:solidFill>
                  <a:srgbClr val="666666"/>
                </a:solidFill>
                <a:latin typeface="PT Sans"/>
              </a:rPr>
              <a:t> 2023. [</a:t>
            </a:r>
            <a:r>
              <a:rPr lang="ru-RU" sz="800" dirty="0" err="1">
                <a:solidFill>
                  <a:srgbClr val="666666"/>
                </a:solidFill>
                <a:latin typeface="PT Sans"/>
              </a:rPr>
              <a:t>Online</a:t>
            </a:r>
            <a:r>
              <a:rPr lang="ru-RU" sz="800" dirty="0">
                <a:solidFill>
                  <a:srgbClr val="666666"/>
                </a:solidFill>
                <a:latin typeface="PT Sans"/>
              </a:rPr>
              <a:t>]. </a:t>
            </a:r>
            <a:r>
              <a:rPr lang="ru-RU" sz="800" dirty="0" err="1">
                <a:solidFill>
                  <a:srgbClr val="666666"/>
                </a:solidFill>
                <a:latin typeface="PT Sans"/>
              </a:rPr>
              <a:t>Available</a:t>
            </a:r>
            <a:r>
              <a:rPr lang="ru-RU" sz="800" dirty="0">
                <a:solidFill>
                  <a:srgbClr val="666666"/>
                </a:solidFill>
                <a:latin typeface="PT Sans"/>
              </a:rPr>
              <a:t>: 10.14341/DM13042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5317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0643" y="147670"/>
            <a:ext cx="11927116" cy="8915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Выбор индивидуальных 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целей </a:t>
            </a:r>
            <a:r>
              <a:rPr lang="ru-RU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пациента</a:t>
            </a:r>
            <a:endParaRPr lang="ru-RU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DF24E1-807F-4A34-8B25-D287C62EC605}"/>
              </a:ext>
            </a:extLst>
          </p:cNvPr>
          <p:cNvSpPr txBox="1"/>
          <p:nvPr/>
        </p:nvSpPr>
        <p:spPr>
          <a:xfrm>
            <a:off x="10375294" y="3890629"/>
            <a:ext cx="458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нет</a:t>
            </a:r>
          </a:p>
        </p:txBody>
      </p:sp>
      <p:cxnSp>
        <p:nvCxnSpPr>
          <p:cNvPr id="13" name="Прямая соединительная линия 106">
            <a:extLst>
              <a:ext uri="{FF2B5EF4-FFF2-40B4-BE49-F238E27FC236}">
                <a16:creationId xmlns:a16="http://schemas.microsoft.com/office/drawing/2014/main" id="{321EF159-DB86-451C-9F7C-F61FC9D79A28}"/>
              </a:ext>
            </a:extLst>
          </p:cNvPr>
          <p:cNvCxnSpPr>
            <a:cxnSpLocks/>
          </p:cNvCxnSpPr>
          <p:nvPr/>
        </p:nvCxnSpPr>
        <p:spPr>
          <a:xfrm>
            <a:off x="10735334" y="3754904"/>
            <a:ext cx="0" cy="50405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3291DEC-BA4E-4109-9902-658211C823EE}"/>
              </a:ext>
            </a:extLst>
          </p:cNvPr>
          <p:cNvSpPr txBox="1"/>
          <p:nvPr/>
        </p:nvSpPr>
        <p:spPr>
          <a:xfrm>
            <a:off x="8443629" y="3868432"/>
            <a:ext cx="419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</a:t>
            </a:r>
          </a:p>
        </p:txBody>
      </p:sp>
      <p:cxnSp>
        <p:nvCxnSpPr>
          <p:cNvPr id="17" name="Прямая соединительная линия 109">
            <a:extLst>
              <a:ext uri="{FF2B5EF4-FFF2-40B4-BE49-F238E27FC236}">
                <a16:creationId xmlns:a16="http://schemas.microsoft.com/office/drawing/2014/main" id="{D149CC0C-E57D-45FF-9B9F-A12C3622DE9E}"/>
              </a:ext>
            </a:extLst>
          </p:cNvPr>
          <p:cNvCxnSpPr>
            <a:cxnSpLocks/>
          </p:cNvCxnSpPr>
          <p:nvPr/>
        </p:nvCxnSpPr>
        <p:spPr>
          <a:xfrm>
            <a:off x="8731661" y="3754904"/>
            <a:ext cx="0" cy="50405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10">
            <a:extLst>
              <a:ext uri="{FF2B5EF4-FFF2-40B4-BE49-F238E27FC236}">
                <a16:creationId xmlns:a16="http://schemas.microsoft.com/office/drawing/2014/main" id="{92E7A51D-E740-4333-8D61-532D732C1211}"/>
              </a:ext>
            </a:extLst>
          </p:cNvPr>
          <p:cNvSpPr/>
          <p:nvPr/>
        </p:nvSpPr>
        <p:spPr>
          <a:xfrm>
            <a:off x="5892063" y="4678941"/>
            <a:ext cx="7138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≤ 6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Прямая со стрелкой 111">
            <a:extLst>
              <a:ext uri="{FF2B5EF4-FFF2-40B4-BE49-F238E27FC236}">
                <a16:creationId xmlns:a16="http://schemas.microsoft.com/office/drawing/2014/main" id="{54FEC9B1-9536-47BA-9B59-3ABC93D05F8B}"/>
              </a:ext>
            </a:extLst>
          </p:cNvPr>
          <p:cNvCxnSpPr>
            <a:cxnSpLocks/>
          </p:cNvCxnSpPr>
          <p:nvPr/>
        </p:nvCxnSpPr>
        <p:spPr>
          <a:xfrm>
            <a:off x="5912686" y="4691008"/>
            <a:ext cx="1781" cy="24682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E51E96E-2C9D-4A65-8609-C89FA28E0CFE}"/>
              </a:ext>
            </a:extLst>
          </p:cNvPr>
          <p:cNvSpPr txBox="1"/>
          <p:nvPr/>
        </p:nvSpPr>
        <p:spPr>
          <a:xfrm>
            <a:off x="7350958" y="5278105"/>
            <a:ext cx="439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нет</a:t>
            </a:r>
          </a:p>
        </p:txBody>
      </p:sp>
      <p:cxnSp>
        <p:nvCxnSpPr>
          <p:cNvPr id="21" name="Прямая соединительная линия 113">
            <a:extLst>
              <a:ext uri="{FF2B5EF4-FFF2-40B4-BE49-F238E27FC236}">
                <a16:creationId xmlns:a16="http://schemas.microsoft.com/office/drawing/2014/main" id="{3FA9B453-949B-4C96-AF3C-3115FBC27C2A}"/>
              </a:ext>
            </a:extLst>
          </p:cNvPr>
          <p:cNvCxnSpPr>
            <a:cxnSpLocks/>
          </p:cNvCxnSpPr>
          <p:nvPr/>
        </p:nvCxnSpPr>
        <p:spPr>
          <a:xfrm>
            <a:off x="7710998" y="5195064"/>
            <a:ext cx="0" cy="50405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CB3881B-706F-4643-86FA-BBD6477F0A9D}"/>
              </a:ext>
            </a:extLst>
          </p:cNvPr>
          <p:cNvSpPr txBox="1"/>
          <p:nvPr/>
        </p:nvSpPr>
        <p:spPr>
          <a:xfrm>
            <a:off x="8947685" y="5267072"/>
            <a:ext cx="419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</a:t>
            </a:r>
          </a:p>
        </p:txBody>
      </p:sp>
      <p:cxnSp>
        <p:nvCxnSpPr>
          <p:cNvPr id="23" name="Прямая соединительная линия 115">
            <a:extLst>
              <a:ext uri="{FF2B5EF4-FFF2-40B4-BE49-F238E27FC236}">
                <a16:creationId xmlns:a16="http://schemas.microsoft.com/office/drawing/2014/main" id="{2C26C899-1F6D-461D-954F-06EDD1E306EB}"/>
              </a:ext>
            </a:extLst>
          </p:cNvPr>
          <p:cNvCxnSpPr>
            <a:cxnSpLocks/>
          </p:cNvCxnSpPr>
          <p:nvPr/>
        </p:nvCxnSpPr>
        <p:spPr>
          <a:xfrm>
            <a:off x="9235717" y="5195064"/>
            <a:ext cx="0" cy="50405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7FD2A26-F4E4-44F3-B8B1-06384A694DB8}"/>
              </a:ext>
            </a:extLst>
          </p:cNvPr>
          <p:cNvSpPr txBox="1"/>
          <p:nvPr/>
        </p:nvSpPr>
        <p:spPr>
          <a:xfrm>
            <a:off x="6427405" y="5278105"/>
            <a:ext cx="439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нет</a:t>
            </a:r>
          </a:p>
        </p:txBody>
      </p:sp>
      <p:cxnSp>
        <p:nvCxnSpPr>
          <p:cNvPr id="25" name="Прямая соединительная линия 117">
            <a:extLst>
              <a:ext uri="{FF2B5EF4-FFF2-40B4-BE49-F238E27FC236}">
                <a16:creationId xmlns:a16="http://schemas.microsoft.com/office/drawing/2014/main" id="{BBA395A2-8C03-4DD8-9869-DB6C770AD514}"/>
              </a:ext>
            </a:extLst>
          </p:cNvPr>
          <p:cNvCxnSpPr>
            <a:cxnSpLocks/>
          </p:cNvCxnSpPr>
          <p:nvPr/>
        </p:nvCxnSpPr>
        <p:spPr>
          <a:xfrm>
            <a:off x="6787445" y="5195064"/>
            <a:ext cx="0" cy="50405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F1ABE77-19A9-4391-9F9D-13A31922829A}"/>
              </a:ext>
            </a:extLst>
          </p:cNvPr>
          <p:cNvSpPr txBox="1"/>
          <p:nvPr/>
        </p:nvSpPr>
        <p:spPr>
          <a:xfrm>
            <a:off x="4830678" y="5267072"/>
            <a:ext cx="419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</a:t>
            </a:r>
          </a:p>
        </p:txBody>
      </p:sp>
      <p:cxnSp>
        <p:nvCxnSpPr>
          <p:cNvPr id="27" name="Прямая соединительная линия 120">
            <a:extLst>
              <a:ext uri="{FF2B5EF4-FFF2-40B4-BE49-F238E27FC236}">
                <a16:creationId xmlns:a16="http://schemas.microsoft.com/office/drawing/2014/main" id="{ABE4D587-CEE2-4803-B7A8-D9945433FE5D}"/>
              </a:ext>
            </a:extLst>
          </p:cNvPr>
          <p:cNvCxnSpPr>
            <a:cxnSpLocks/>
          </p:cNvCxnSpPr>
          <p:nvPr/>
        </p:nvCxnSpPr>
        <p:spPr>
          <a:xfrm>
            <a:off x="5118710" y="5195064"/>
            <a:ext cx="0" cy="50405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5B35310-2E55-4C83-83B1-33B7180B2034}"/>
              </a:ext>
            </a:extLst>
          </p:cNvPr>
          <p:cNvSpPr txBox="1"/>
          <p:nvPr/>
        </p:nvSpPr>
        <p:spPr>
          <a:xfrm>
            <a:off x="4154823" y="5278105"/>
            <a:ext cx="439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нет</a:t>
            </a:r>
          </a:p>
        </p:txBody>
      </p:sp>
      <p:cxnSp>
        <p:nvCxnSpPr>
          <p:cNvPr id="29" name="Прямая соединительная линия 122">
            <a:extLst>
              <a:ext uri="{FF2B5EF4-FFF2-40B4-BE49-F238E27FC236}">
                <a16:creationId xmlns:a16="http://schemas.microsoft.com/office/drawing/2014/main" id="{01AC3A3D-3F83-4186-AB33-020AE1F414DA}"/>
              </a:ext>
            </a:extLst>
          </p:cNvPr>
          <p:cNvCxnSpPr>
            <a:cxnSpLocks/>
          </p:cNvCxnSpPr>
          <p:nvPr/>
        </p:nvCxnSpPr>
        <p:spPr>
          <a:xfrm>
            <a:off x="4514863" y="5195064"/>
            <a:ext cx="0" cy="50405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966C7F2-ABA5-48EE-81E7-9A082E6E9CCA}"/>
              </a:ext>
            </a:extLst>
          </p:cNvPr>
          <p:cNvSpPr txBox="1"/>
          <p:nvPr/>
        </p:nvSpPr>
        <p:spPr>
          <a:xfrm>
            <a:off x="2794526" y="5267072"/>
            <a:ext cx="419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</a:t>
            </a:r>
          </a:p>
        </p:txBody>
      </p:sp>
      <p:cxnSp>
        <p:nvCxnSpPr>
          <p:cNvPr id="31" name="Прямая соединительная линия 124">
            <a:extLst>
              <a:ext uri="{FF2B5EF4-FFF2-40B4-BE49-F238E27FC236}">
                <a16:creationId xmlns:a16="http://schemas.microsoft.com/office/drawing/2014/main" id="{5ECFDE47-9541-4F15-A0C2-E59C80473A24}"/>
              </a:ext>
            </a:extLst>
          </p:cNvPr>
          <p:cNvCxnSpPr>
            <a:cxnSpLocks/>
          </p:cNvCxnSpPr>
          <p:nvPr/>
        </p:nvCxnSpPr>
        <p:spPr>
          <a:xfrm>
            <a:off x="3082558" y="5195064"/>
            <a:ext cx="0" cy="50405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125">
            <a:extLst>
              <a:ext uri="{FF2B5EF4-FFF2-40B4-BE49-F238E27FC236}">
                <a16:creationId xmlns:a16="http://schemas.microsoft.com/office/drawing/2014/main" id="{E3E39C71-8826-4625-B182-DFFB90C8E558}"/>
              </a:ext>
            </a:extLst>
          </p:cNvPr>
          <p:cNvCxnSpPr>
            <a:cxnSpLocks/>
          </p:cNvCxnSpPr>
          <p:nvPr/>
        </p:nvCxnSpPr>
        <p:spPr>
          <a:xfrm>
            <a:off x="4326622" y="3826912"/>
            <a:ext cx="0" cy="47924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126">
            <a:extLst>
              <a:ext uri="{FF2B5EF4-FFF2-40B4-BE49-F238E27FC236}">
                <a16:creationId xmlns:a16="http://schemas.microsoft.com/office/drawing/2014/main" id="{129C4877-AABA-42E8-9013-CD5001020ACD}"/>
              </a:ext>
            </a:extLst>
          </p:cNvPr>
          <p:cNvCxnSpPr>
            <a:cxnSpLocks/>
          </p:cNvCxnSpPr>
          <p:nvPr/>
        </p:nvCxnSpPr>
        <p:spPr>
          <a:xfrm>
            <a:off x="2958470" y="3826912"/>
            <a:ext cx="0" cy="47924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127">
            <a:extLst>
              <a:ext uri="{FF2B5EF4-FFF2-40B4-BE49-F238E27FC236}">
                <a16:creationId xmlns:a16="http://schemas.microsoft.com/office/drawing/2014/main" id="{B7BF1E65-6095-4C0B-93A9-26D3521E23A1}"/>
              </a:ext>
            </a:extLst>
          </p:cNvPr>
          <p:cNvCxnSpPr>
            <a:cxnSpLocks/>
          </p:cNvCxnSpPr>
          <p:nvPr/>
        </p:nvCxnSpPr>
        <p:spPr>
          <a:xfrm>
            <a:off x="870238" y="3904510"/>
            <a:ext cx="0" cy="42645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132">
            <a:extLst>
              <a:ext uri="{FF2B5EF4-FFF2-40B4-BE49-F238E27FC236}">
                <a16:creationId xmlns:a16="http://schemas.microsoft.com/office/drawing/2014/main" id="{CFA3B12B-E703-4069-AFB9-9E7B3F33062E}"/>
              </a:ext>
            </a:extLst>
          </p:cNvPr>
          <p:cNvCxnSpPr>
            <a:cxnSpLocks/>
            <a:stCxn id="45" idx="2"/>
            <a:endCxn id="62" idx="0"/>
          </p:cNvCxnSpPr>
          <p:nvPr/>
        </p:nvCxnSpPr>
        <p:spPr>
          <a:xfrm flipH="1">
            <a:off x="1026052" y="4735544"/>
            <a:ext cx="1577" cy="26588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133">
            <a:extLst>
              <a:ext uri="{FF2B5EF4-FFF2-40B4-BE49-F238E27FC236}">
                <a16:creationId xmlns:a16="http://schemas.microsoft.com/office/drawing/2014/main" id="{4DF9141F-1F2A-4A2E-91D4-AE74106395FE}"/>
              </a:ext>
            </a:extLst>
          </p:cNvPr>
          <p:cNvCxnSpPr>
            <a:cxnSpLocks/>
          </p:cNvCxnSpPr>
          <p:nvPr/>
        </p:nvCxnSpPr>
        <p:spPr>
          <a:xfrm>
            <a:off x="1878350" y="5278105"/>
            <a:ext cx="0" cy="39620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140">
            <a:extLst>
              <a:ext uri="{FF2B5EF4-FFF2-40B4-BE49-F238E27FC236}">
                <a16:creationId xmlns:a16="http://schemas.microsoft.com/office/drawing/2014/main" id="{DB6F6E7B-9D2A-4B4E-B4D7-752257432852}"/>
              </a:ext>
            </a:extLst>
          </p:cNvPr>
          <p:cNvCxnSpPr>
            <a:cxnSpLocks/>
          </p:cNvCxnSpPr>
          <p:nvPr/>
        </p:nvCxnSpPr>
        <p:spPr>
          <a:xfrm>
            <a:off x="366188" y="5195064"/>
            <a:ext cx="0" cy="50405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141">
            <a:extLst>
              <a:ext uri="{FF2B5EF4-FFF2-40B4-BE49-F238E27FC236}">
                <a16:creationId xmlns:a16="http://schemas.microsoft.com/office/drawing/2014/main" id="{3F56DCA0-AB33-4147-9B1F-DB54F446CDC0}"/>
              </a:ext>
            </a:extLst>
          </p:cNvPr>
          <p:cNvCxnSpPr>
            <a:cxnSpLocks/>
          </p:cNvCxnSpPr>
          <p:nvPr/>
        </p:nvCxnSpPr>
        <p:spPr>
          <a:xfrm>
            <a:off x="9727222" y="1719675"/>
            <a:ext cx="0" cy="30703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142">
            <a:extLst>
              <a:ext uri="{FF2B5EF4-FFF2-40B4-BE49-F238E27FC236}">
                <a16:creationId xmlns:a16="http://schemas.microsoft.com/office/drawing/2014/main" id="{5B6111B8-05C2-4D64-AA86-114665841379}"/>
              </a:ext>
            </a:extLst>
          </p:cNvPr>
          <p:cNvCxnSpPr>
            <a:cxnSpLocks/>
          </p:cNvCxnSpPr>
          <p:nvPr/>
        </p:nvCxnSpPr>
        <p:spPr>
          <a:xfrm>
            <a:off x="5406742" y="1647667"/>
            <a:ext cx="0" cy="30703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145">
            <a:extLst>
              <a:ext uri="{FF2B5EF4-FFF2-40B4-BE49-F238E27FC236}">
                <a16:creationId xmlns:a16="http://schemas.microsoft.com/office/drawing/2014/main" id="{08919200-72B0-4F31-A79A-8324C307543F}"/>
              </a:ext>
            </a:extLst>
          </p:cNvPr>
          <p:cNvCxnSpPr>
            <a:cxnSpLocks/>
          </p:cNvCxnSpPr>
          <p:nvPr/>
        </p:nvCxnSpPr>
        <p:spPr>
          <a:xfrm>
            <a:off x="1950358" y="1647667"/>
            <a:ext cx="0" cy="30703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146">
            <a:extLst>
              <a:ext uri="{FF2B5EF4-FFF2-40B4-BE49-F238E27FC236}">
                <a16:creationId xmlns:a16="http://schemas.microsoft.com/office/drawing/2014/main" id="{498A13E9-E962-4EA1-9CEB-A08C13D951B7}"/>
              </a:ext>
            </a:extLst>
          </p:cNvPr>
          <p:cNvCxnSpPr/>
          <p:nvPr/>
        </p:nvCxnSpPr>
        <p:spPr>
          <a:xfrm>
            <a:off x="9727222" y="3322856"/>
            <a:ext cx="0" cy="31822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CA420F1-1ADA-49CF-BC8B-B3245FAB997E}"/>
              </a:ext>
            </a:extLst>
          </p:cNvPr>
          <p:cNvSpPr txBox="1"/>
          <p:nvPr/>
        </p:nvSpPr>
        <p:spPr>
          <a:xfrm>
            <a:off x="390317" y="1997095"/>
            <a:ext cx="3090876" cy="461665"/>
          </a:xfrm>
          <a:prstGeom prst="rect">
            <a:avLst/>
          </a:prstGeom>
          <a:solidFill>
            <a:srgbClr val="79C6FF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HbA</a:t>
            </a:r>
            <a:r>
              <a:rPr kumimoji="0" lang="en-US" sz="12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1c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целевой или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превышает целевой уровень &lt; 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0 %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552B388-6722-4A3B-87C2-0A4E06DBEB34}"/>
              </a:ext>
            </a:extLst>
          </p:cNvPr>
          <p:cNvSpPr txBox="1"/>
          <p:nvPr/>
        </p:nvSpPr>
        <p:spPr>
          <a:xfrm>
            <a:off x="3928441" y="1997095"/>
            <a:ext cx="2979497" cy="461665"/>
          </a:xfrm>
          <a:prstGeom prst="rect">
            <a:avLst/>
          </a:prstGeom>
          <a:solidFill>
            <a:srgbClr val="79C6FF"/>
          </a:solidFill>
          <a:ln w="6350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HbA1c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превышает  целевой уровень на 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02C996-C05A-4538-9AC9-DF8E45BC8E48}"/>
              </a:ext>
            </a:extLst>
          </p:cNvPr>
          <p:cNvSpPr txBox="1"/>
          <p:nvPr/>
        </p:nvSpPr>
        <p:spPr>
          <a:xfrm>
            <a:off x="8135051" y="2017952"/>
            <a:ext cx="3219904" cy="461665"/>
          </a:xfrm>
          <a:prstGeom prst="rect">
            <a:avLst/>
          </a:prstGeom>
          <a:solidFill>
            <a:srgbClr val="79C6FF"/>
          </a:solidFill>
          <a:ln w="6350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HbA1c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превышает целевой уровень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E74227A-AF45-4AD2-AD73-45BA53B844B8}"/>
              </a:ext>
            </a:extLst>
          </p:cNvPr>
          <p:cNvSpPr txBox="1"/>
          <p:nvPr/>
        </p:nvSpPr>
        <p:spPr>
          <a:xfrm>
            <a:off x="396667" y="4338512"/>
            <a:ext cx="1261923" cy="397032"/>
          </a:xfrm>
          <a:prstGeom prst="rect">
            <a:avLst/>
          </a:prstGeom>
          <a:solidFill>
            <a:srgbClr val="F85B5A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Продолжить  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монотерапию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7207D63-983E-4F10-8E6E-48B63D8A94AF}"/>
              </a:ext>
            </a:extLst>
          </p:cNvPr>
          <p:cNvSpPr txBox="1"/>
          <p:nvPr/>
        </p:nvSpPr>
        <p:spPr>
          <a:xfrm>
            <a:off x="2866424" y="4301351"/>
            <a:ext cx="1577647" cy="430887"/>
          </a:xfrm>
          <a:prstGeom prst="rect">
            <a:avLst/>
          </a:prstGeom>
          <a:solidFill>
            <a:srgbClr val="F85B5A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120000"/>
              </a:lnSpc>
              <a:defRPr sz="12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Комбинация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препаратов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A67E2EA-342C-40E4-B90A-2FC19806B408}"/>
              </a:ext>
            </a:extLst>
          </p:cNvPr>
          <p:cNvSpPr txBox="1"/>
          <p:nvPr/>
        </p:nvSpPr>
        <p:spPr>
          <a:xfrm>
            <a:off x="5104665" y="4260686"/>
            <a:ext cx="2066176" cy="446276"/>
          </a:xfrm>
          <a:prstGeom prst="rect">
            <a:avLst/>
          </a:prstGeom>
          <a:solidFill>
            <a:srgbClr val="F85B5A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120000"/>
              </a:lnSpc>
              <a:defRPr sz="12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Комбинация 3 препаратов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(включая инсулин)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B108950-87C5-453A-BAA3-AC770D630108}"/>
              </a:ext>
            </a:extLst>
          </p:cNvPr>
          <p:cNvSpPr txBox="1"/>
          <p:nvPr/>
        </p:nvSpPr>
        <p:spPr>
          <a:xfrm>
            <a:off x="8090501" y="2705773"/>
            <a:ext cx="3292905" cy="615553"/>
          </a:xfrm>
          <a:prstGeom prst="rect">
            <a:avLst/>
          </a:prstGeom>
          <a:solidFill>
            <a:srgbClr val="F85B5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Инсулин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± другие препараты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Альтернатива: Комбинация 2 или 3 препаратов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(при отсутствии симптомов декомпенсации)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A6AA67E-206F-4002-8680-EBB883C88524}"/>
              </a:ext>
            </a:extLst>
          </p:cNvPr>
          <p:cNvSpPr txBox="1"/>
          <p:nvPr/>
        </p:nvSpPr>
        <p:spPr>
          <a:xfrm>
            <a:off x="1652213" y="5707468"/>
            <a:ext cx="1769121" cy="369332"/>
          </a:xfrm>
          <a:prstGeom prst="rect">
            <a:avLst/>
          </a:prstGeom>
          <a:solidFill>
            <a:srgbClr val="F85B5A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12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Комбинация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препаратов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229971-B160-4C46-B7BA-ABE6B3261E6E}"/>
              </a:ext>
            </a:extLst>
          </p:cNvPr>
          <p:cNvSpPr txBox="1"/>
          <p:nvPr/>
        </p:nvSpPr>
        <p:spPr>
          <a:xfrm>
            <a:off x="4047318" y="5715231"/>
            <a:ext cx="1412348" cy="369332"/>
          </a:xfrm>
          <a:prstGeom prst="rect">
            <a:avLst/>
          </a:prstGeom>
          <a:solidFill>
            <a:srgbClr val="F85B5A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12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Комбинация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препаратов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1E23AE-11FE-4E2E-A5C5-32C6D3325058}"/>
              </a:ext>
            </a:extLst>
          </p:cNvPr>
          <p:cNvSpPr txBox="1"/>
          <p:nvPr/>
        </p:nvSpPr>
        <p:spPr>
          <a:xfrm>
            <a:off x="6310990" y="5715232"/>
            <a:ext cx="1798798" cy="507831"/>
          </a:xfrm>
          <a:prstGeom prst="rect">
            <a:avLst/>
          </a:prstGeom>
          <a:solidFill>
            <a:srgbClr val="F85B5A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12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Инсулин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±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другие  препараты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B9E61B-FCAC-4351-B180-016C80A675DD}"/>
              </a:ext>
            </a:extLst>
          </p:cNvPr>
          <p:cNvSpPr txBox="1"/>
          <p:nvPr/>
        </p:nvSpPr>
        <p:spPr>
          <a:xfrm>
            <a:off x="7642882" y="4260686"/>
            <a:ext cx="1554254" cy="430887"/>
          </a:xfrm>
          <a:prstGeom prst="rect">
            <a:avLst/>
          </a:prstGeom>
          <a:solidFill>
            <a:srgbClr val="F85B5A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2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Комбинация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или 3 препаратов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8FADF58-E137-462E-B1EB-06361028FAD3}"/>
              </a:ext>
            </a:extLst>
          </p:cNvPr>
          <p:cNvSpPr txBox="1"/>
          <p:nvPr/>
        </p:nvSpPr>
        <p:spPr>
          <a:xfrm>
            <a:off x="10195584" y="4260827"/>
            <a:ext cx="1580150" cy="430887"/>
          </a:xfrm>
          <a:prstGeom prst="rect">
            <a:avLst/>
          </a:prstGeom>
          <a:solidFill>
            <a:srgbClr val="F85B5A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2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Интенсификация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инсулинотерапии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8E17602-12A9-4EC5-BCA3-9F2AF204DCF0}"/>
              </a:ext>
            </a:extLst>
          </p:cNvPr>
          <p:cNvSpPr txBox="1"/>
          <p:nvPr/>
        </p:nvSpPr>
        <p:spPr>
          <a:xfrm>
            <a:off x="8152263" y="5699120"/>
            <a:ext cx="1190815" cy="507831"/>
          </a:xfrm>
          <a:prstGeom prst="rect">
            <a:avLst/>
          </a:prstGeom>
          <a:solidFill>
            <a:srgbClr val="F85B5A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12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Продолжить прежнюю терапию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524BA8C-E613-49A2-BBFB-77F5E4C8344B}"/>
              </a:ext>
            </a:extLst>
          </p:cNvPr>
          <p:cNvSpPr txBox="1"/>
          <p:nvPr/>
        </p:nvSpPr>
        <p:spPr>
          <a:xfrm>
            <a:off x="10833900" y="5729020"/>
            <a:ext cx="1305101" cy="553998"/>
          </a:xfrm>
          <a:prstGeom prst="rect">
            <a:avLst/>
          </a:prstGeom>
          <a:solidFill>
            <a:srgbClr val="F85B5A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Дальнейшая интенсификация инсулинотерапии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0438C2E-F7B0-4C24-A37F-6F5B3A6443AE}"/>
              </a:ext>
            </a:extLst>
          </p:cNvPr>
          <p:cNvSpPr txBox="1"/>
          <p:nvPr/>
        </p:nvSpPr>
        <p:spPr>
          <a:xfrm>
            <a:off x="9420197" y="5707468"/>
            <a:ext cx="1364380" cy="507831"/>
          </a:xfrm>
          <a:prstGeom prst="rect">
            <a:avLst/>
          </a:prstGeom>
          <a:solidFill>
            <a:srgbClr val="F85B5A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12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Продолжить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инсулино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-терапию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7CFD97A-3CFB-413D-A464-5E35C16A14C8}"/>
              </a:ext>
            </a:extLst>
          </p:cNvPr>
          <p:cNvSpPr txBox="1"/>
          <p:nvPr/>
        </p:nvSpPr>
        <p:spPr>
          <a:xfrm>
            <a:off x="443657" y="2696727"/>
            <a:ext cx="2979498" cy="707886"/>
          </a:xfrm>
          <a:prstGeom prst="rect">
            <a:avLst/>
          </a:prstGeom>
          <a:solidFill>
            <a:srgbClr val="F85B5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Монотерапия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Метформин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(приоритет)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непереносимости или противопоказаниях другой препарат с учетом персонализации выбора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8B9F07-79EE-46B2-82E9-E1ED0E76714E}"/>
              </a:ext>
            </a:extLst>
          </p:cNvPr>
          <p:cNvSpPr txBox="1"/>
          <p:nvPr/>
        </p:nvSpPr>
        <p:spPr>
          <a:xfrm>
            <a:off x="3928447" y="2695120"/>
            <a:ext cx="2979498" cy="615553"/>
          </a:xfrm>
          <a:prstGeom prst="rect">
            <a:avLst/>
          </a:prstGeom>
          <a:solidFill>
            <a:srgbClr val="F85B5A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Комбинация  2 препаратов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метформин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основа)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Альтернатива: Комбинация с инсулином</a:t>
            </a:r>
          </a:p>
        </p:txBody>
      </p:sp>
      <p:sp>
        <p:nvSpPr>
          <p:cNvPr id="59" name="Блок-схема: решение 165">
            <a:extLst>
              <a:ext uri="{FF2B5EF4-FFF2-40B4-BE49-F238E27FC236}">
                <a16:creationId xmlns:a16="http://schemas.microsoft.com/office/drawing/2014/main" id="{E77D5465-007B-4FC6-AD5A-E423CD78FA2A}"/>
              </a:ext>
            </a:extLst>
          </p:cNvPr>
          <p:cNvSpPr/>
          <p:nvPr/>
        </p:nvSpPr>
        <p:spPr>
          <a:xfrm>
            <a:off x="692749" y="3524539"/>
            <a:ext cx="2481312" cy="732181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Достигнуты снижение 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HbA</a:t>
            </a:r>
            <a:r>
              <a:rPr kumimoji="0" lang="en-US" sz="7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1c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≥0,5%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или  индивидуальная цель?</a:t>
            </a:r>
          </a:p>
        </p:txBody>
      </p:sp>
      <p:cxnSp>
        <p:nvCxnSpPr>
          <p:cNvPr id="60" name="Прямая со стрелкой 166">
            <a:extLst>
              <a:ext uri="{FF2B5EF4-FFF2-40B4-BE49-F238E27FC236}">
                <a16:creationId xmlns:a16="http://schemas.microsoft.com/office/drawing/2014/main" id="{E16F67C7-9A1B-49C4-B452-71DD1CB838D7}"/>
              </a:ext>
            </a:extLst>
          </p:cNvPr>
          <p:cNvCxnSpPr>
            <a:cxnSpLocks/>
            <a:stCxn id="42" idx="2"/>
            <a:endCxn id="57" idx="0"/>
          </p:cNvCxnSpPr>
          <p:nvPr/>
        </p:nvCxnSpPr>
        <p:spPr>
          <a:xfrm flipH="1">
            <a:off x="1933406" y="2458760"/>
            <a:ext cx="2349" cy="23796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Блок-схема: решение 167">
            <a:extLst>
              <a:ext uri="{FF2B5EF4-FFF2-40B4-BE49-F238E27FC236}">
                <a16:creationId xmlns:a16="http://schemas.microsoft.com/office/drawing/2014/main" id="{6BE7981B-99E1-46CA-BBBF-D0C1AD1F0F38}"/>
              </a:ext>
            </a:extLst>
          </p:cNvPr>
          <p:cNvSpPr/>
          <p:nvPr/>
        </p:nvSpPr>
        <p:spPr>
          <a:xfrm>
            <a:off x="8504347" y="3452531"/>
            <a:ext cx="2481312" cy="732181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Достигнуты снижение 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HbA</a:t>
            </a:r>
            <a:r>
              <a:rPr kumimoji="0" lang="en-US" sz="7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1c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≥1,5%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или  индивидуальная цель?</a:t>
            </a:r>
          </a:p>
        </p:txBody>
      </p:sp>
      <p:sp>
        <p:nvSpPr>
          <p:cNvPr id="62" name="Блок-схема: решение 168">
            <a:extLst>
              <a:ext uri="{FF2B5EF4-FFF2-40B4-BE49-F238E27FC236}">
                <a16:creationId xmlns:a16="http://schemas.microsoft.com/office/drawing/2014/main" id="{470C8314-DCF0-4AFE-BDCB-61A85A4B3441}"/>
              </a:ext>
            </a:extLst>
          </p:cNvPr>
          <p:cNvSpPr/>
          <p:nvPr/>
        </p:nvSpPr>
        <p:spPr>
          <a:xfrm>
            <a:off x="88911" y="5001427"/>
            <a:ext cx="1874281" cy="481669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Достигнута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индивидуальная цель ? </a:t>
            </a:r>
          </a:p>
        </p:txBody>
      </p:sp>
      <p:sp>
        <p:nvSpPr>
          <p:cNvPr id="63" name="Блок-схема: решение 169">
            <a:extLst>
              <a:ext uri="{FF2B5EF4-FFF2-40B4-BE49-F238E27FC236}">
                <a16:creationId xmlns:a16="http://schemas.microsoft.com/office/drawing/2014/main" id="{A1DE8368-B790-4335-B47E-426C721C01DA}"/>
              </a:ext>
            </a:extLst>
          </p:cNvPr>
          <p:cNvSpPr/>
          <p:nvPr/>
        </p:nvSpPr>
        <p:spPr>
          <a:xfrm>
            <a:off x="4975546" y="4954229"/>
            <a:ext cx="1874281" cy="481669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Достигнута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индивидуальная цель ? </a:t>
            </a:r>
          </a:p>
        </p:txBody>
      </p:sp>
      <p:sp>
        <p:nvSpPr>
          <p:cNvPr id="64" name="Блок-схема: решение 170">
            <a:extLst>
              <a:ext uri="{FF2B5EF4-FFF2-40B4-BE49-F238E27FC236}">
                <a16:creationId xmlns:a16="http://schemas.microsoft.com/office/drawing/2014/main" id="{4E7729A5-78BA-432B-BA6D-BDF3C6C12B10}"/>
              </a:ext>
            </a:extLst>
          </p:cNvPr>
          <p:cNvSpPr/>
          <p:nvPr/>
        </p:nvSpPr>
        <p:spPr>
          <a:xfrm>
            <a:off x="7543081" y="4910970"/>
            <a:ext cx="1874281" cy="481669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Достигнута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индивидуальная цель ? </a:t>
            </a:r>
          </a:p>
        </p:txBody>
      </p:sp>
      <p:sp>
        <p:nvSpPr>
          <p:cNvPr id="65" name="Блок-схема: решение 171">
            <a:extLst>
              <a:ext uri="{FF2B5EF4-FFF2-40B4-BE49-F238E27FC236}">
                <a16:creationId xmlns:a16="http://schemas.microsoft.com/office/drawing/2014/main" id="{EC637A63-76C8-424F-A3AC-591811A17915}"/>
              </a:ext>
            </a:extLst>
          </p:cNvPr>
          <p:cNvSpPr/>
          <p:nvPr/>
        </p:nvSpPr>
        <p:spPr>
          <a:xfrm>
            <a:off x="2820300" y="4971236"/>
            <a:ext cx="1874281" cy="481669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Достигнута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индивидуальная цель ? </a:t>
            </a:r>
          </a:p>
        </p:txBody>
      </p:sp>
      <p:cxnSp>
        <p:nvCxnSpPr>
          <p:cNvPr id="66" name="Прямая со стрелкой 172">
            <a:extLst>
              <a:ext uri="{FF2B5EF4-FFF2-40B4-BE49-F238E27FC236}">
                <a16:creationId xmlns:a16="http://schemas.microsoft.com/office/drawing/2014/main" id="{A6613E5D-5504-41F0-B7BF-E4AF976AD932}"/>
              </a:ext>
            </a:extLst>
          </p:cNvPr>
          <p:cNvCxnSpPr>
            <a:cxnSpLocks/>
            <a:stCxn id="57" idx="2"/>
            <a:endCxn id="59" idx="0"/>
          </p:cNvCxnSpPr>
          <p:nvPr/>
        </p:nvCxnSpPr>
        <p:spPr>
          <a:xfrm flipH="1">
            <a:off x="1933405" y="3404613"/>
            <a:ext cx="1" cy="11992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173">
            <a:extLst>
              <a:ext uri="{FF2B5EF4-FFF2-40B4-BE49-F238E27FC236}">
                <a16:creationId xmlns:a16="http://schemas.microsoft.com/office/drawing/2014/main" id="{081587A7-8954-4B65-8B80-D862894442E0}"/>
              </a:ext>
            </a:extLst>
          </p:cNvPr>
          <p:cNvCxnSpPr>
            <a:cxnSpLocks/>
            <a:stCxn id="58" idx="2"/>
            <a:endCxn id="96" idx="0"/>
          </p:cNvCxnSpPr>
          <p:nvPr/>
        </p:nvCxnSpPr>
        <p:spPr>
          <a:xfrm>
            <a:off x="5418196" y="3310673"/>
            <a:ext cx="0" cy="17486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Блок-схема: решение 175">
            <a:extLst>
              <a:ext uri="{FF2B5EF4-FFF2-40B4-BE49-F238E27FC236}">
                <a16:creationId xmlns:a16="http://schemas.microsoft.com/office/drawing/2014/main" id="{56279F17-EB6A-4500-8A4F-BEEE04CDF904}"/>
              </a:ext>
            </a:extLst>
          </p:cNvPr>
          <p:cNvSpPr/>
          <p:nvPr/>
        </p:nvSpPr>
        <p:spPr>
          <a:xfrm>
            <a:off x="10048518" y="4905081"/>
            <a:ext cx="1874281" cy="481669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Достигнута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индивидуальная цель ?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1EB5E4C-6F4C-4DED-99CB-34072A19B5D1}"/>
              </a:ext>
            </a:extLst>
          </p:cNvPr>
          <p:cNvSpPr txBox="1"/>
          <p:nvPr/>
        </p:nvSpPr>
        <p:spPr>
          <a:xfrm>
            <a:off x="78150" y="5267072"/>
            <a:ext cx="419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70" name="Прямоугольник 177">
            <a:extLst>
              <a:ext uri="{FF2B5EF4-FFF2-40B4-BE49-F238E27FC236}">
                <a16:creationId xmlns:a16="http://schemas.microsoft.com/office/drawing/2014/main" id="{211C1E53-4258-448A-A25A-7A81A708F3FE}"/>
              </a:ext>
            </a:extLst>
          </p:cNvPr>
          <p:cNvSpPr/>
          <p:nvPr/>
        </p:nvSpPr>
        <p:spPr>
          <a:xfrm>
            <a:off x="473709" y="1428780"/>
            <a:ext cx="11225679" cy="30369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F6BB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Выбрать индивидуальный целевой уровень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F6BB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HbA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2F6BB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F6BB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F6BB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пациента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220EB78-2F4E-4DD5-AFE5-94F2554D6217}"/>
              </a:ext>
            </a:extLst>
          </p:cNvPr>
          <p:cNvSpPr txBox="1"/>
          <p:nvPr/>
        </p:nvSpPr>
        <p:spPr>
          <a:xfrm>
            <a:off x="2598430" y="3981961"/>
            <a:ext cx="512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нет</a:t>
            </a:r>
          </a:p>
        </p:txBody>
      </p:sp>
      <p:cxnSp>
        <p:nvCxnSpPr>
          <p:cNvPr id="72" name="Прямая соединительная линия 179">
            <a:extLst>
              <a:ext uri="{FF2B5EF4-FFF2-40B4-BE49-F238E27FC236}">
                <a16:creationId xmlns:a16="http://schemas.microsoft.com/office/drawing/2014/main" id="{9E16FB43-9E52-496C-AD4F-383511DAAA11}"/>
              </a:ext>
            </a:extLst>
          </p:cNvPr>
          <p:cNvCxnSpPr>
            <a:cxnSpLocks/>
            <a:stCxn id="43" idx="2"/>
            <a:endCxn id="58" idx="0"/>
          </p:cNvCxnSpPr>
          <p:nvPr/>
        </p:nvCxnSpPr>
        <p:spPr>
          <a:xfrm>
            <a:off x="5418190" y="2458760"/>
            <a:ext cx="6" cy="23636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180">
            <a:extLst>
              <a:ext uri="{FF2B5EF4-FFF2-40B4-BE49-F238E27FC236}">
                <a16:creationId xmlns:a16="http://schemas.microsoft.com/office/drawing/2014/main" id="{7420EF58-43E1-440D-9A5A-D94E42E10C88}"/>
              </a:ext>
            </a:extLst>
          </p:cNvPr>
          <p:cNvCxnSpPr>
            <a:cxnSpLocks/>
            <a:stCxn id="44" idx="2"/>
            <a:endCxn id="48" idx="0"/>
          </p:cNvCxnSpPr>
          <p:nvPr/>
        </p:nvCxnSpPr>
        <p:spPr>
          <a:xfrm flipH="1">
            <a:off x="9736954" y="2479617"/>
            <a:ext cx="8049" cy="22615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181">
            <a:extLst>
              <a:ext uri="{FF2B5EF4-FFF2-40B4-BE49-F238E27FC236}">
                <a16:creationId xmlns:a16="http://schemas.microsoft.com/office/drawing/2014/main" id="{FE593C1D-5D2A-48C9-AB7D-7226DB8B0750}"/>
              </a:ext>
            </a:extLst>
          </p:cNvPr>
          <p:cNvSpPr/>
          <p:nvPr/>
        </p:nvSpPr>
        <p:spPr>
          <a:xfrm>
            <a:off x="2022366" y="3394864"/>
            <a:ext cx="6319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≤ 6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Прямоугольник 182">
            <a:extLst>
              <a:ext uri="{FF2B5EF4-FFF2-40B4-BE49-F238E27FC236}">
                <a16:creationId xmlns:a16="http://schemas.microsoft.com/office/drawing/2014/main" id="{6D37DF04-A267-49FA-B1E0-B2DBF6420179}"/>
              </a:ext>
            </a:extLst>
          </p:cNvPr>
          <p:cNvSpPr/>
          <p:nvPr/>
        </p:nvSpPr>
        <p:spPr>
          <a:xfrm>
            <a:off x="5679086" y="3401428"/>
            <a:ext cx="6319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≤ 6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Прямоугольник 183">
            <a:extLst>
              <a:ext uri="{FF2B5EF4-FFF2-40B4-BE49-F238E27FC236}">
                <a16:creationId xmlns:a16="http://schemas.microsoft.com/office/drawing/2014/main" id="{2A991938-1A06-4317-8AAA-09D21F0632F5}"/>
              </a:ext>
            </a:extLst>
          </p:cNvPr>
          <p:cNvSpPr/>
          <p:nvPr/>
        </p:nvSpPr>
        <p:spPr>
          <a:xfrm>
            <a:off x="10113822" y="3401428"/>
            <a:ext cx="7200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≤ 6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60E75C2-A289-4B0E-9283-0794D287FC7D}"/>
              </a:ext>
            </a:extLst>
          </p:cNvPr>
          <p:cNvSpPr txBox="1"/>
          <p:nvPr/>
        </p:nvSpPr>
        <p:spPr>
          <a:xfrm>
            <a:off x="78150" y="5699120"/>
            <a:ext cx="1341206" cy="369332"/>
          </a:xfrm>
          <a:prstGeom prst="rect">
            <a:avLst/>
          </a:prstGeom>
          <a:solidFill>
            <a:srgbClr val="F85B5A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12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Продолжить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монотерапию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66AE61E-64E2-42C9-AEE7-88CC3A159D84}"/>
              </a:ext>
            </a:extLst>
          </p:cNvPr>
          <p:cNvSpPr txBox="1"/>
          <p:nvPr/>
        </p:nvSpPr>
        <p:spPr>
          <a:xfrm>
            <a:off x="1518309" y="5278105"/>
            <a:ext cx="537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DD2B925-AE47-4708-B281-EE793FC2FEAB}"/>
              </a:ext>
            </a:extLst>
          </p:cNvPr>
          <p:cNvSpPr txBox="1"/>
          <p:nvPr/>
        </p:nvSpPr>
        <p:spPr>
          <a:xfrm>
            <a:off x="546978" y="3970928"/>
            <a:ext cx="419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80" name="Прямоугольник 187">
            <a:extLst>
              <a:ext uri="{FF2B5EF4-FFF2-40B4-BE49-F238E27FC236}">
                <a16:creationId xmlns:a16="http://schemas.microsoft.com/office/drawing/2014/main" id="{6EC55551-9564-484D-AFB6-FD0F74B35C03}"/>
              </a:ext>
            </a:extLst>
          </p:cNvPr>
          <p:cNvSpPr/>
          <p:nvPr/>
        </p:nvSpPr>
        <p:spPr>
          <a:xfrm>
            <a:off x="990926" y="4678941"/>
            <a:ext cx="7138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≤ 6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675D1F5-2DE0-423C-9D4A-595F97A2A1D4}"/>
              </a:ext>
            </a:extLst>
          </p:cNvPr>
          <p:cNvSpPr txBox="1"/>
          <p:nvPr/>
        </p:nvSpPr>
        <p:spPr>
          <a:xfrm>
            <a:off x="3981368" y="3970928"/>
            <a:ext cx="419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95282B-5A44-41C4-A07C-F71F0F5E4F1A}"/>
              </a:ext>
            </a:extLst>
          </p:cNvPr>
          <p:cNvSpPr txBox="1"/>
          <p:nvPr/>
        </p:nvSpPr>
        <p:spPr>
          <a:xfrm>
            <a:off x="9883789" y="5267072"/>
            <a:ext cx="419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</a:t>
            </a:r>
          </a:p>
        </p:txBody>
      </p:sp>
      <p:cxnSp>
        <p:nvCxnSpPr>
          <p:cNvPr id="83" name="Прямая соединительная линия 190">
            <a:extLst>
              <a:ext uri="{FF2B5EF4-FFF2-40B4-BE49-F238E27FC236}">
                <a16:creationId xmlns:a16="http://schemas.microsoft.com/office/drawing/2014/main" id="{30700C7F-923C-4A27-AA9C-A1B83924555E}"/>
              </a:ext>
            </a:extLst>
          </p:cNvPr>
          <p:cNvCxnSpPr>
            <a:cxnSpLocks/>
          </p:cNvCxnSpPr>
          <p:nvPr/>
        </p:nvCxnSpPr>
        <p:spPr>
          <a:xfrm>
            <a:off x="10171821" y="5195064"/>
            <a:ext cx="0" cy="50405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C7AB6549-9438-41E1-A58A-6A0CE157848E}"/>
              </a:ext>
            </a:extLst>
          </p:cNvPr>
          <p:cNvSpPr txBox="1"/>
          <p:nvPr/>
        </p:nvSpPr>
        <p:spPr>
          <a:xfrm>
            <a:off x="11395957" y="5278105"/>
            <a:ext cx="439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нет</a:t>
            </a:r>
          </a:p>
        </p:txBody>
      </p:sp>
      <p:cxnSp>
        <p:nvCxnSpPr>
          <p:cNvPr id="85" name="Прямая соединительная линия 192">
            <a:extLst>
              <a:ext uri="{FF2B5EF4-FFF2-40B4-BE49-F238E27FC236}">
                <a16:creationId xmlns:a16="http://schemas.microsoft.com/office/drawing/2014/main" id="{B87BF599-1BA6-436E-AF64-287CC0E27D0D}"/>
              </a:ext>
            </a:extLst>
          </p:cNvPr>
          <p:cNvCxnSpPr>
            <a:cxnSpLocks/>
          </p:cNvCxnSpPr>
          <p:nvPr/>
        </p:nvCxnSpPr>
        <p:spPr>
          <a:xfrm>
            <a:off x="11755997" y="5195064"/>
            <a:ext cx="0" cy="50405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193">
            <a:extLst>
              <a:ext uri="{FF2B5EF4-FFF2-40B4-BE49-F238E27FC236}">
                <a16:creationId xmlns:a16="http://schemas.microsoft.com/office/drawing/2014/main" id="{817FAC32-EE60-4D5D-A144-7E1D64612C60}"/>
              </a:ext>
            </a:extLst>
          </p:cNvPr>
          <p:cNvSpPr/>
          <p:nvPr/>
        </p:nvSpPr>
        <p:spPr>
          <a:xfrm>
            <a:off x="3725282" y="4678941"/>
            <a:ext cx="7138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≤ 6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7" name="Прямая со стрелкой 194">
            <a:extLst>
              <a:ext uri="{FF2B5EF4-FFF2-40B4-BE49-F238E27FC236}">
                <a16:creationId xmlns:a16="http://schemas.microsoft.com/office/drawing/2014/main" id="{EB309350-B00D-4DAF-9912-6481BA875F04}"/>
              </a:ext>
            </a:extLst>
          </p:cNvPr>
          <p:cNvCxnSpPr>
            <a:cxnSpLocks/>
          </p:cNvCxnSpPr>
          <p:nvPr/>
        </p:nvCxnSpPr>
        <p:spPr>
          <a:xfrm>
            <a:off x="3753336" y="4732238"/>
            <a:ext cx="2403" cy="23899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195">
            <a:extLst>
              <a:ext uri="{FF2B5EF4-FFF2-40B4-BE49-F238E27FC236}">
                <a16:creationId xmlns:a16="http://schemas.microsoft.com/office/drawing/2014/main" id="{856FC036-72E7-453D-AEF6-41820C8F9170}"/>
              </a:ext>
            </a:extLst>
          </p:cNvPr>
          <p:cNvSpPr/>
          <p:nvPr/>
        </p:nvSpPr>
        <p:spPr>
          <a:xfrm>
            <a:off x="8448147" y="4678941"/>
            <a:ext cx="7138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≤ 6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9" name="Прямая со стрелкой 196">
            <a:extLst>
              <a:ext uri="{FF2B5EF4-FFF2-40B4-BE49-F238E27FC236}">
                <a16:creationId xmlns:a16="http://schemas.microsoft.com/office/drawing/2014/main" id="{0C80CF50-CDA0-4A25-9223-8055880E8C44}"/>
              </a:ext>
            </a:extLst>
          </p:cNvPr>
          <p:cNvCxnSpPr>
            <a:cxnSpLocks/>
          </p:cNvCxnSpPr>
          <p:nvPr/>
        </p:nvCxnSpPr>
        <p:spPr>
          <a:xfrm>
            <a:off x="8480221" y="4691008"/>
            <a:ext cx="1" cy="22019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197">
            <a:extLst>
              <a:ext uri="{FF2B5EF4-FFF2-40B4-BE49-F238E27FC236}">
                <a16:creationId xmlns:a16="http://schemas.microsoft.com/office/drawing/2014/main" id="{E5442FDB-364A-4D49-AE2F-1C6E25A0501B}"/>
              </a:ext>
            </a:extLst>
          </p:cNvPr>
          <p:cNvSpPr/>
          <p:nvPr/>
        </p:nvSpPr>
        <p:spPr>
          <a:xfrm>
            <a:off x="10968148" y="4678941"/>
            <a:ext cx="7138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≤ 6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1" name="Прямая со стрелкой 198">
            <a:extLst>
              <a:ext uri="{FF2B5EF4-FFF2-40B4-BE49-F238E27FC236}">
                <a16:creationId xmlns:a16="http://schemas.microsoft.com/office/drawing/2014/main" id="{71FAE82B-AB89-40D8-86E7-F55D66B746C8}"/>
              </a:ext>
            </a:extLst>
          </p:cNvPr>
          <p:cNvCxnSpPr>
            <a:cxnSpLocks/>
          </p:cNvCxnSpPr>
          <p:nvPr/>
        </p:nvCxnSpPr>
        <p:spPr>
          <a:xfrm flipH="1">
            <a:off x="10968149" y="4721698"/>
            <a:ext cx="1" cy="17326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199">
            <a:extLst>
              <a:ext uri="{FF2B5EF4-FFF2-40B4-BE49-F238E27FC236}">
                <a16:creationId xmlns:a16="http://schemas.microsoft.com/office/drawing/2014/main" id="{254D2E67-29A4-43E7-A01E-EA009CF1619B}"/>
              </a:ext>
            </a:extLst>
          </p:cNvPr>
          <p:cNvCxnSpPr>
            <a:cxnSpLocks/>
          </p:cNvCxnSpPr>
          <p:nvPr/>
        </p:nvCxnSpPr>
        <p:spPr>
          <a:xfrm>
            <a:off x="6558870" y="3837945"/>
            <a:ext cx="0" cy="42101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8BD63FA8-0AB6-4F47-8962-3EBD260967CA}"/>
              </a:ext>
            </a:extLst>
          </p:cNvPr>
          <p:cNvSpPr txBox="1"/>
          <p:nvPr/>
        </p:nvSpPr>
        <p:spPr>
          <a:xfrm>
            <a:off x="6183112" y="3898920"/>
            <a:ext cx="508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94" name="Прямоугольник 201">
            <a:extLst>
              <a:ext uri="{FF2B5EF4-FFF2-40B4-BE49-F238E27FC236}">
                <a16:creationId xmlns:a16="http://schemas.microsoft.com/office/drawing/2014/main" id="{182D45CF-5CEF-4404-AFA6-CA40C08B561C}"/>
              </a:ext>
            </a:extLst>
          </p:cNvPr>
          <p:cNvSpPr/>
          <p:nvPr/>
        </p:nvSpPr>
        <p:spPr>
          <a:xfrm>
            <a:off x="497647" y="1189464"/>
            <a:ext cx="11225679" cy="31266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Изменение образа жизни является основой терапии СД2т и должно продолжаться на всем протяжении заболевания.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Обучение и мотивация пациента должны начинаться незамедлительно и сопровождать лечение на всем протяжении заболевания. </a:t>
            </a:r>
          </a:p>
        </p:txBody>
      </p:sp>
      <p:cxnSp>
        <p:nvCxnSpPr>
          <p:cNvPr id="95" name="Прямая соединительная линия 204">
            <a:extLst>
              <a:ext uri="{FF2B5EF4-FFF2-40B4-BE49-F238E27FC236}">
                <a16:creationId xmlns:a16="http://schemas.microsoft.com/office/drawing/2014/main" id="{36A788A2-B194-4818-987A-6C9D4295654F}"/>
              </a:ext>
            </a:extLst>
          </p:cNvPr>
          <p:cNvCxnSpPr/>
          <p:nvPr/>
        </p:nvCxnSpPr>
        <p:spPr>
          <a:xfrm>
            <a:off x="1950358" y="1740091"/>
            <a:ext cx="777686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Блок-схема: решение 205">
            <a:extLst>
              <a:ext uri="{FF2B5EF4-FFF2-40B4-BE49-F238E27FC236}">
                <a16:creationId xmlns:a16="http://schemas.microsoft.com/office/drawing/2014/main" id="{B65628F8-4507-439C-8825-E17CDE8A15E2}"/>
              </a:ext>
            </a:extLst>
          </p:cNvPr>
          <p:cNvSpPr/>
          <p:nvPr/>
        </p:nvSpPr>
        <p:spPr>
          <a:xfrm>
            <a:off x="4177540" y="3485540"/>
            <a:ext cx="2481312" cy="732181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Достигнуты снижение 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HbA</a:t>
            </a:r>
            <a:r>
              <a:rPr kumimoji="0" lang="en-US" sz="7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1c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≥1,0%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или  индивидуальная цель?</a:t>
            </a:r>
          </a:p>
        </p:txBody>
      </p:sp>
      <p:sp>
        <p:nvSpPr>
          <p:cNvPr id="98" name="Текст 2">
            <a:extLst>
              <a:ext uri="{FF2B5EF4-FFF2-40B4-BE49-F238E27FC236}">
                <a16:creationId xmlns:a16="http://schemas.microsoft.com/office/drawing/2014/main" id="{59E04CFB-8530-429D-8000-2BE3A3CC3317}"/>
              </a:ext>
            </a:extLst>
          </p:cNvPr>
          <p:cNvSpPr txBox="1">
            <a:spLocks/>
          </p:cNvSpPr>
          <p:nvPr/>
        </p:nvSpPr>
        <p:spPr>
          <a:xfrm>
            <a:off x="8464" y="6289490"/>
            <a:ext cx="12349295" cy="40651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подход к больному с определением индивидуального целевого уровня НbА1с должен являться основой выбора стратегии </a:t>
            </a:r>
            <a:r>
              <a:rPr lang="ru-RU" sz="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сахароснижающего</a:t>
            </a:r>
            <a:r>
              <a:rPr lang="ru-RU" sz="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лечения. Мониторинг эффективности терапии по уровню НbА1с рекомендуется осуществлять каждые 3 мес. Принятие решения об интенсификации не позже, чем через 6 мес. (у лиц с низким риском целесообразно не позже, чем через 3 мес.). Выбор препаратов в составе комбинаций или при непереносимости метформина проводится с учетом рекомендаций по персонализированному выбору (при наличии сердечно-сосудистых факторов риска, АССЗ, ХСН, ХБП, ожирения, риска гипогликемий определенные препараты/классы имеют преимущества). При использовании комбинаций следует учитывать рациональность сочетаний препаратов. Метформин рекомендуется использовать в любой комбинации сахароснижающих средств при отсутствии противопоказаний.</a:t>
            </a:r>
          </a:p>
        </p:txBody>
      </p:sp>
    </p:spTree>
    <p:extLst>
      <p:ext uri="{BB962C8B-B14F-4D97-AF65-F5344CB8AC3E}">
        <p14:creationId xmlns:p14="http://schemas.microsoft.com/office/powerpoint/2010/main" val="38628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Группы </a:t>
            </a:r>
            <a:r>
              <a:rPr lang="ru-RU" sz="3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сахароснижающих</a:t>
            </a:r>
            <a: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 препаратов </a:t>
            </a:r>
            <a:r>
              <a:rPr lang="ru-RU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233" y="1465016"/>
            <a:ext cx="7252824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1682044" y="128058"/>
            <a:ext cx="9671756" cy="1325563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Особенности сердечно-сосудистых</a:t>
            </a:r>
            <a:br>
              <a:rPr lang="ru-RU" alt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заболеваний </a:t>
            </a:r>
            <a:r>
              <a:rPr lang="ru-RU" alt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при сахарном диабете 2 типа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953911" y="1636889"/>
            <a:ext cx="10109200" cy="4910138"/>
          </a:xfrm>
        </p:spPr>
        <p:txBody>
          <a:bodyPr/>
          <a:lstStyle/>
          <a:p>
            <a:pPr eaLnBrk="1" hangingPunct="1"/>
            <a:r>
              <a:rPr lang="ru-RU" alt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Более 60% пациентов с СД 2 страдают АГ </a:t>
            </a:r>
          </a:p>
          <a:p>
            <a:pPr eaLnBrk="1" hangingPunct="1"/>
            <a:r>
              <a:rPr lang="ru-RU" alt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СД является независимым фактором риска АССЗ </a:t>
            </a:r>
          </a:p>
          <a:p>
            <a:pPr marL="0" indent="0" eaLnBrk="1" hangingPunct="1">
              <a:buNone/>
            </a:pPr>
            <a:r>
              <a:rPr lang="ru-RU" alt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Наличие </a:t>
            </a:r>
            <a:r>
              <a:rPr lang="ru-RU" alt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СД повышает риск развития ИБС в 2-4 раза</a:t>
            </a:r>
          </a:p>
          <a:p>
            <a:pPr eaLnBrk="1" hangingPunct="1"/>
            <a:r>
              <a:rPr lang="ru-RU" alt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Более половины пациентов на момент верификации диагноза СД 2 уже страдает ИБС</a:t>
            </a:r>
          </a:p>
          <a:p>
            <a:pPr eaLnBrk="1" hangingPunct="1"/>
            <a:r>
              <a:rPr lang="ru-RU" alt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У пациентов с СД высокая частота </a:t>
            </a:r>
            <a:r>
              <a:rPr lang="ru-RU" altLang="ru-RU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безболевых</a:t>
            </a:r>
            <a:r>
              <a:rPr lang="ru-RU" alt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 («немых») форм ИБС и ИМ: до 60% ИМ могут протекать </a:t>
            </a:r>
            <a:r>
              <a:rPr lang="ru-RU" altLang="ru-RU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малосимптомно</a:t>
            </a:r>
            <a:endParaRPr lang="ru-RU" alt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ru-RU" alt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Для пациентов с СД характерно многососудистое, диффузное поражение коронарного русла и выраженный </a:t>
            </a:r>
            <a:r>
              <a:rPr lang="ru-RU" altLang="ru-RU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кальциноз</a:t>
            </a:r>
            <a:r>
              <a:rPr lang="ru-RU" alt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 коронарных артерий</a:t>
            </a:r>
          </a:p>
          <a:p>
            <a:pPr eaLnBrk="1" hangingPunct="1"/>
            <a:r>
              <a:rPr lang="ru-RU" alt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Смертность при развитии острого коронарного синдрома у пациентов с СД выше в 2-3 раза</a:t>
            </a:r>
          </a:p>
        </p:txBody>
      </p:sp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4" y="135996"/>
            <a:ext cx="13604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8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620242" y="4092302"/>
            <a:ext cx="2006505" cy="2236802"/>
          </a:xfrm>
          <a:custGeom>
            <a:avLst/>
            <a:gdLst/>
            <a:ahLst/>
            <a:cxnLst/>
            <a:rect l="l" t="t" r="r" b="b"/>
            <a:pathLst>
              <a:path w="2002789" h="2232660">
                <a:moveTo>
                  <a:pt x="1906473" y="2232380"/>
                </a:moveTo>
                <a:lnTo>
                  <a:pt x="95961" y="2232380"/>
                </a:lnTo>
                <a:lnTo>
                  <a:pt x="58609" y="2224839"/>
                </a:lnTo>
                <a:lnTo>
                  <a:pt x="28106" y="2204273"/>
                </a:lnTo>
                <a:lnTo>
                  <a:pt x="7541" y="2173771"/>
                </a:lnTo>
                <a:lnTo>
                  <a:pt x="0" y="2136419"/>
                </a:lnTo>
                <a:lnTo>
                  <a:pt x="0" y="95948"/>
                </a:lnTo>
                <a:lnTo>
                  <a:pt x="7541" y="58598"/>
                </a:lnTo>
                <a:lnTo>
                  <a:pt x="28106" y="28100"/>
                </a:lnTo>
                <a:lnTo>
                  <a:pt x="58609" y="7539"/>
                </a:lnTo>
                <a:lnTo>
                  <a:pt x="95961" y="0"/>
                </a:lnTo>
                <a:lnTo>
                  <a:pt x="1906473" y="0"/>
                </a:lnTo>
                <a:lnTo>
                  <a:pt x="1943825" y="7539"/>
                </a:lnTo>
                <a:lnTo>
                  <a:pt x="1974327" y="28100"/>
                </a:lnTo>
                <a:lnTo>
                  <a:pt x="1994893" y="58598"/>
                </a:lnTo>
                <a:lnTo>
                  <a:pt x="2002434" y="95948"/>
                </a:lnTo>
                <a:lnTo>
                  <a:pt x="2002434" y="2136419"/>
                </a:lnTo>
                <a:lnTo>
                  <a:pt x="1994893" y="2173771"/>
                </a:lnTo>
                <a:lnTo>
                  <a:pt x="1974327" y="2204273"/>
                </a:lnTo>
                <a:lnTo>
                  <a:pt x="1943825" y="2224839"/>
                </a:lnTo>
                <a:lnTo>
                  <a:pt x="1906473" y="2232380"/>
                </a:lnTo>
                <a:close/>
              </a:path>
            </a:pathLst>
          </a:custGeom>
          <a:solidFill>
            <a:srgbClr val="FEF5BC"/>
          </a:solidFill>
          <a:ln w="12700">
            <a:solidFill>
              <a:srgbClr val="C6C7C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43120" y="4092302"/>
            <a:ext cx="2006505" cy="2236802"/>
          </a:xfrm>
          <a:custGeom>
            <a:avLst/>
            <a:gdLst/>
            <a:ahLst/>
            <a:cxnLst/>
            <a:rect l="l" t="t" r="r" b="b"/>
            <a:pathLst>
              <a:path w="2002789" h="2232660">
                <a:moveTo>
                  <a:pt x="1906473" y="2232380"/>
                </a:moveTo>
                <a:lnTo>
                  <a:pt x="95948" y="2232380"/>
                </a:lnTo>
                <a:lnTo>
                  <a:pt x="58603" y="2224839"/>
                </a:lnTo>
                <a:lnTo>
                  <a:pt x="28105" y="2204273"/>
                </a:lnTo>
                <a:lnTo>
                  <a:pt x="7541" y="2173771"/>
                </a:lnTo>
                <a:lnTo>
                  <a:pt x="0" y="2136419"/>
                </a:lnTo>
                <a:lnTo>
                  <a:pt x="0" y="95948"/>
                </a:lnTo>
                <a:lnTo>
                  <a:pt x="7541" y="58598"/>
                </a:lnTo>
                <a:lnTo>
                  <a:pt x="28105" y="28100"/>
                </a:lnTo>
                <a:lnTo>
                  <a:pt x="58603" y="7539"/>
                </a:lnTo>
                <a:lnTo>
                  <a:pt x="95948" y="0"/>
                </a:lnTo>
                <a:lnTo>
                  <a:pt x="1906473" y="0"/>
                </a:lnTo>
                <a:lnTo>
                  <a:pt x="1943825" y="7539"/>
                </a:lnTo>
                <a:lnTo>
                  <a:pt x="1974327" y="28100"/>
                </a:lnTo>
                <a:lnTo>
                  <a:pt x="1994893" y="58598"/>
                </a:lnTo>
                <a:lnTo>
                  <a:pt x="2002434" y="95948"/>
                </a:lnTo>
                <a:lnTo>
                  <a:pt x="2002434" y="2136419"/>
                </a:lnTo>
                <a:lnTo>
                  <a:pt x="1994893" y="2173771"/>
                </a:lnTo>
                <a:lnTo>
                  <a:pt x="1974327" y="2204273"/>
                </a:lnTo>
                <a:lnTo>
                  <a:pt x="1943825" y="2224839"/>
                </a:lnTo>
                <a:lnTo>
                  <a:pt x="1906473" y="2232380"/>
                </a:lnTo>
                <a:close/>
              </a:path>
            </a:pathLst>
          </a:custGeom>
          <a:solidFill>
            <a:srgbClr val="FEF5BC"/>
          </a:solidFill>
          <a:ln w="12700">
            <a:solidFill>
              <a:srgbClr val="C6C7C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65992" y="4092302"/>
            <a:ext cx="2006505" cy="2236802"/>
          </a:xfrm>
          <a:custGeom>
            <a:avLst/>
            <a:gdLst/>
            <a:ahLst/>
            <a:cxnLst/>
            <a:rect l="l" t="t" r="r" b="b"/>
            <a:pathLst>
              <a:path w="2002790" h="2232660">
                <a:moveTo>
                  <a:pt x="1906473" y="2232380"/>
                </a:moveTo>
                <a:lnTo>
                  <a:pt x="95948" y="2232380"/>
                </a:lnTo>
                <a:lnTo>
                  <a:pt x="58603" y="2224839"/>
                </a:lnTo>
                <a:lnTo>
                  <a:pt x="28105" y="2204273"/>
                </a:lnTo>
                <a:lnTo>
                  <a:pt x="7541" y="2173771"/>
                </a:lnTo>
                <a:lnTo>
                  <a:pt x="0" y="2136419"/>
                </a:lnTo>
                <a:lnTo>
                  <a:pt x="0" y="95948"/>
                </a:lnTo>
                <a:lnTo>
                  <a:pt x="7541" y="58598"/>
                </a:lnTo>
                <a:lnTo>
                  <a:pt x="28105" y="28100"/>
                </a:lnTo>
                <a:lnTo>
                  <a:pt x="58603" y="7539"/>
                </a:lnTo>
                <a:lnTo>
                  <a:pt x="95948" y="0"/>
                </a:lnTo>
                <a:lnTo>
                  <a:pt x="1906473" y="0"/>
                </a:lnTo>
                <a:lnTo>
                  <a:pt x="1943825" y="7539"/>
                </a:lnTo>
                <a:lnTo>
                  <a:pt x="1974327" y="28100"/>
                </a:lnTo>
                <a:lnTo>
                  <a:pt x="1994893" y="58598"/>
                </a:lnTo>
                <a:lnTo>
                  <a:pt x="2002434" y="95948"/>
                </a:lnTo>
                <a:lnTo>
                  <a:pt x="2002434" y="2136419"/>
                </a:lnTo>
                <a:lnTo>
                  <a:pt x="1994893" y="2173771"/>
                </a:lnTo>
                <a:lnTo>
                  <a:pt x="1974327" y="2204273"/>
                </a:lnTo>
                <a:lnTo>
                  <a:pt x="1943825" y="2224839"/>
                </a:lnTo>
                <a:lnTo>
                  <a:pt x="1906473" y="2232380"/>
                </a:lnTo>
                <a:close/>
              </a:path>
            </a:pathLst>
          </a:custGeom>
          <a:solidFill>
            <a:srgbClr val="FEF5BC"/>
          </a:solidFill>
          <a:ln w="12700">
            <a:solidFill>
              <a:srgbClr val="C6C7C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27788" y="2777535"/>
            <a:ext cx="82448" cy="583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13945" y="2777535"/>
            <a:ext cx="79394" cy="583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51100" y="2777535"/>
            <a:ext cx="79394" cy="1239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85548" y="3290548"/>
            <a:ext cx="82448" cy="7267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05496" y="3766918"/>
            <a:ext cx="82448" cy="250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827788" y="3766918"/>
            <a:ext cx="82448" cy="250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238720" y="3766918"/>
            <a:ext cx="79394" cy="250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478504" y="2780588"/>
            <a:ext cx="82448" cy="3908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36776" y="2777535"/>
            <a:ext cx="763413" cy="412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7025" y="4669781"/>
            <a:ext cx="1753307" cy="1046513"/>
          </a:xfrm>
          <a:prstGeom prst="rect">
            <a:avLst/>
          </a:prstGeom>
        </p:spPr>
        <p:txBody>
          <a:bodyPr vert="horz" wrap="square" lIns="0" tIns="30537" rIns="0" bIns="0" rtlCol="0">
            <a:spAutoFit/>
          </a:bodyPr>
          <a:lstStyle/>
          <a:p>
            <a:pPr marL="199133" marR="191498" lvl="0" indent="0" algn="ctr" defTabSz="914400" rtl="0" eaLnBrk="1" fontAlgn="auto" latinLnBrk="0" hangingPunct="1">
              <a:lnSpc>
                <a:spcPts val="1202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2" b="1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иНГЛТ </a:t>
            </a:r>
            <a:r>
              <a:rPr kumimoji="0" sz="1102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или</a:t>
            </a:r>
            <a:r>
              <a:rPr kumimoji="0" sz="1102" b="1" i="0" u="none" strike="noStrike" kern="1200" cap="none" spc="-7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2" b="1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арГПП-1  </a:t>
            </a:r>
            <a:r>
              <a:rPr kumimoji="0" sz="1102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 </a:t>
            </a:r>
            <a:r>
              <a:rPr kumimoji="0" sz="1102" b="1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доказанными  </a:t>
            </a:r>
            <a:r>
              <a:rPr kumimoji="0" sz="1102" b="1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преимуществами</a:t>
            </a:r>
            <a:endParaRPr kumimoji="0" sz="11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6246" marR="0" lvl="0" indent="0" algn="l" defTabSz="914400" rtl="0" eaLnBrk="1" fontAlgn="auto" latinLnBrk="0" hangingPunct="1">
              <a:lnSpc>
                <a:spcPts val="11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2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данной</a:t>
            </a:r>
            <a:r>
              <a:rPr kumimoji="0" sz="1102" b="1" i="0" u="none" strike="noStrike" kern="1200" cap="none" spc="-4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2" b="1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популяции</a:t>
            </a:r>
            <a:r>
              <a:rPr kumimoji="0" sz="1102" b="0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**</a:t>
            </a:r>
            <a:endParaRPr kumimoji="0" sz="11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088" marR="5090" lvl="0" indent="0" algn="ctr" defTabSz="914400" rtl="0" eaLnBrk="1" fontAlgn="auto" latinLnBrk="0" hangingPunct="1">
              <a:lnSpc>
                <a:spcPts val="1202"/>
              </a:lnSpc>
              <a:spcBef>
                <a:spcPts val="7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2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возможные</a:t>
            </a:r>
            <a:r>
              <a:rPr kumimoji="0" sz="1102" b="0" i="0" u="none" strike="noStrike" kern="1200" cap="none" spc="-4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2" b="0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преимущества  </a:t>
            </a:r>
            <a:r>
              <a:rPr kumimoji="0" sz="1102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имеет пиоглитазон</a:t>
            </a:r>
            <a:endParaRPr kumimoji="0" sz="11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59569" y="4440808"/>
            <a:ext cx="1773665" cy="1504561"/>
          </a:xfrm>
          <a:prstGeom prst="rect">
            <a:avLst/>
          </a:prstGeom>
        </p:spPr>
        <p:txBody>
          <a:bodyPr vert="horz" wrap="square" lIns="0" tIns="30537" rIns="0" bIns="0" rtlCol="0">
            <a:spAutoFit/>
          </a:bodyPr>
          <a:lstStyle/>
          <a:p>
            <a:pPr marL="209312" marR="201041" lvl="0" indent="0" algn="ctr" defTabSz="914400" rtl="0" eaLnBrk="1" fontAlgn="auto" latinLnBrk="0" hangingPunct="1">
              <a:lnSpc>
                <a:spcPts val="1202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2" b="1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иНГЛТ </a:t>
            </a:r>
            <a:r>
              <a:rPr kumimoji="0" sz="1102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или</a:t>
            </a:r>
            <a:r>
              <a:rPr kumimoji="0" sz="1102" b="1" i="0" u="none" strike="noStrike" kern="1200" cap="none" spc="-7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2" b="1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арГПП-1  </a:t>
            </a:r>
            <a:r>
              <a:rPr kumimoji="0" sz="1102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 </a:t>
            </a:r>
            <a:r>
              <a:rPr kumimoji="0" sz="1102" b="1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доказанными  </a:t>
            </a:r>
            <a:r>
              <a:rPr kumimoji="0" sz="1102" b="1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преимуществами</a:t>
            </a:r>
            <a:endParaRPr kumimoji="0" sz="11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1140" marR="0" lvl="0" indent="0" algn="l" defTabSz="914400" rtl="0" eaLnBrk="1" fontAlgn="auto" latinLnBrk="0" hangingPunct="1">
              <a:lnSpc>
                <a:spcPts val="112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2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данной</a:t>
            </a:r>
            <a:r>
              <a:rPr kumimoji="0" sz="1102" b="1" i="0" u="none" strike="noStrike" kern="1200" cap="none" spc="-3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2" b="1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популяции</a:t>
            </a:r>
            <a:endParaRPr kumimoji="0" sz="11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08213" marR="599943" lvl="0" indent="0" algn="ctr" defTabSz="914400" rtl="0" eaLnBrk="1" fontAlgn="auto" latinLnBrk="0" hangingPunct="1">
              <a:lnSpc>
                <a:spcPts val="1202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2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или  </a:t>
            </a:r>
            <a:r>
              <a:rPr kumimoji="0" sz="1102" b="0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арГПП-1</a:t>
            </a:r>
            <a:endParaRPr kumimoji="0" sz="11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24" marR="5090" lvl="0" indent="0" algn="ctr" defTabSz="914400" rtl="0" eaLnBrk="1" fontAlgn="auto" latinLnBrk="0" hangingPunct="1">
              <a:lnSpc>
                <a:spcPts val="1202"/>
              </a:lnSpc>
              <a:spcBef>
                <a:spcPts val="7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2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(при </a:t>
            </a:r>
            <a:r>
              <a:rPr kumimoji="0" sz="1102" b="0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непереносимости</a:t>
            </a:r>
            <a:r>
              <a:rPr kumimoji="0" sz="1102" b="0" i="0" u="none" strike="noStrike" kern="1200" cap="none" spc="-9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2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или  </a:t>
            </a:r>
            <a:r>
              <a:rPr kumimoji="0" sz="1102" b="0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противопоказаниях </a:t>
            </a:r>
            <a:r>
              <a:rPr kumimoji="0" sz="1102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  </a:t>
            </a:r>
            <a:r>
              <a:rPr kumimoji="0" sz="1102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иНГЛТ-2)**</a:t>
            </a:r>
            <a:endParaRPr kumimoji="0" sz="11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87020" y="4870623"/>
            <a:ext cx="1564998" cy="652083"/>
          </a:xfrm>
          <a:prstGeom prst="rect">
            <a:avLst/>
          </a:prstGeom>
        </p:spPr>
        <p:txBody>
          <a:bodyPr vert="horz" wrap="square" lIns="0" tIns="30537" rIns="0" bIns="0" rtlCol="0">
            <a:spAutoFit/>
          </a:bodyPr>
          <a:lstStyle/>
          <a:p>
            <a:pPr marL="104974" marR="97340" lvl="0" indent="0" algn="ctr" defTabSz="914400" rtl="0" eaLnBrk="1" fontAlgn="auto" latinLnBrk="0" hangingPunct="1">
              <a:lnSpc>
                <a:spcPts val="1202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2" b="1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иНГЛТ </a:t>
            </a:r>
            <a:r>
              <a:rPr kumimoji="0" sz="1102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или</a:t>
            </a:r>
            <a:r>
              <a:rPr kumimoji="0" sz="1102" b="1" i="0" u="none" strike="noStrike" kern="1200" cap="none" spc="-7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2" b="1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арГПП-1  </a:t>
            </a:r>
            <a:r>
              <a:rPr kumimoji="0" sz="1102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 </a:t>
            </a:r>
            <a:r>
              <a:rPr kumimoji="0" sz="1102" b="1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доказанными  </a:t>
            </a:r>
            <a:r>
              <a:rPr kumimoji="0" sz="1102" b="1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преимуществами</a:t>
            </a:r>
            <a:endParaRPr kumimoji="0" sz="11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1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2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данной</a:t>
            </a:r>
            <a:r>
              <a:rPr kumimoji="0" sz="1102" b="1" i="0" u="none" strike="noStrike" kern="1200" cap="none" spc="-8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2" b="1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популяции</a:t>
            </a:r>
            <a:r>
              <a:rPr kumimoji="0" sz="1102" b="0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**</a:t>
            </a:r>
            <a:endParaRPr kumimoji="0" sz="11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028933" y="4092294"/>
            <a:ext cx="4492054" cy="2259705"/>
          </a:xfrm>
          <a:custGeom>
            <a:avLst/>
            <a:gdLst/>
            <a:ahLst/>
            <a:cxnLst/>
            <a:rect l="l" t="t" r="r" b="b"/>
            <a:pathLst>
              <a:path w="4483734" h="2255520">
                <a:moveTo>
                  <a:pt x="4387265" y="2254961"/>
                </a:moveTo>
                <a:lnTo>
                  <a:pt x="95961" y="2254961"/>
                </a:lnTo>
                <a:lnTo>
                  <a:pt x="58609" y="2247419"/>
                </a:lnTo>
                <a:lnTo>
                  <a:pt x="28106" y="2226854"/>
                </a:lnTo>
                <a:lnTo>
                  <a:pt x="7541" y="2196352"/>
                </a:lnTo>
                <a:lnTo>
                  <a:pt x="0" y="2159000"/>
                </a:lnTo>
                <a:lnTo>
                  <a:pt x="0" y="95961"/>
                </a:lnTo>
                <a:lnTo>
                  <a:pt x="7541" y="58609"/>
                </a:lnTo>
                <a:lnTo>
                  <a:pt x="28106" y="28106"/>
                </a:lnTo>
                <a:lnTo>
                  <a:pt x="58609" y="7541"/>
                </a:lnTo>
                <a:lnTo>
                  <a:pt x="95961" y="0"/>
                </a:lnTo>
                <a:lnTo>
                  <a:pt x="4387265" y="0"/>
                </a:lnTo>
                <a:lnTo>
                  <a:pt x="4424617" y="7541"/>
                </a:lnTo>
                <a:lnTo>
                  <a:pt x="4455120" y="28106"/>
                </a:lnTo>
                <a:lnTo>
                  <a:pt x="4475685" y="58609"/>
                </a:lnTo>
                <a:lnTo>
                  <a:pt x="4483226" y="95961"/>
                </a:lnTo>
                <a:lnTo>
                  <a:pt x="4483226" y="2159000"/>
                </a:lnTo>
                <a:lnTo>
                  <a:pt x="4475685" y="2196352"/>
                </a:lnTo>
                <a:lnTo>
                  <a:pt x="4455120" y="2226854"/>
                </a:lnTo>
                <a:lnTo>
                  <a:pt x="4424617" y="2247419"/>
                </a:lnTo>
                <a:lnTo>
                  <a:pt x="4387265" y="2254961"/>
                </a:lnTo>
                <a:close/>
              </a:path>
            </a:pathLst>
          </a:custGeom>
          <a:solidFill>
            <a:srgbClr val="FEF5BC"/>
          </a:solidFill>
          <a:ln w="12700">
            <a:solidFill>
              <a:srgbClr val="C6C7C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78520" y="4224456"/>
            <a:ext cx="4206410" cy="2029955"/>
          </a:xfrm>
          <a:prstGeom prst="rect">
            <a:avLst/>
          </a:prstGeom>
        </p:spPr>
        <p:txBody>
          <a:bodyPr vert="horz" wrap="square" lIns="0" tIns="12724" rIns="0" bIns="0" rtlCol="0">
            <a:spAutoFit/>
          </a:bodyPr>
          <a:lstStyle/>
          <a:p>
            <a:pPr marL="12724" marR="0" lvl="0" indent="0" algn="l" defTabSz="914400" rtl="0" eaLnBrk="1" fontAlgn="auto" latinLnBrk="0" hangingPunct="1">
              <a:lnSpc>
                <a:spcPts val="1262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2" b="1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Дебют</a:t>
            </a:r>
            <a:r>
              <a:rPr kumimoji="0" sz="1102" b="1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2" b="1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заболевания:</a:t>
            </a:r>
            <a:endParaRPr kumimoji="0" sz="11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24" marR="296472" lvl="0" indent="0" algn="l" defTabSz="914400" rtl="0" eaLnBrk="1" fontAlgn="auto" latinLnBrk="0" hangingPunct="1">
              <a:lnSpc>
                <a:spcPts val="1202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2" b="0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Комбинированная </a:t>
            </a:r>
            <a:r>
              <a:rPr kumimoji="0" sz="1102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терапия </a:t>
            </a:r>
            <a:r>
              <a:rPr kumimoji="0" sz="1102" b="0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(метформин </a:t>
            </a:r>
            <a:r>
              <a:rPr kumimoji="0" sz="1102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иДПП-4) </a:t>
            </a:r>
            <a:r>
              <a:rPr kumimoji="0" sz="1102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имеет  </a:t>
            </a:r>
            <a:r>
              <a:rPr kumimoji="0" sz="1102" b="0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преимущества для </a:t>
            </a:r>
            <a:r>
              <a:rPr kumimoji="0" sz="1102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долгосрочного гликемического контроля  </a:t>
            </a:r>
            <a:r>
              <a:rPr kumimoji="0" sz="1102" b="0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(сохранение </a:t>
            </a:r>
            <a:r>
              <a:rPr kumimoji="0" sz="1102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инсулин-секретирующей</a:t>
            </a:r>
            <a:r>
              <a:rPr kumimoji="0" sz="1102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2" b="0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функции)</a:t>
            </a:r>
            <a:endParaRPr kumimoji="0" sz="11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24" marR="0" lvl="0" indent="0" algn="l" defTabSz="914400" rtl="0" eaLnBrk="1" fontAlgn="auto" latinLnBrk="0" hangingPunct="1">
              <a:lnSpc>
                <a:spcPts val="1262"/>
              </a:lnSpc>
              <a:spcBef>
                <a:spcPts val="5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2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Ожирение:</a:t>
            </a:r>
            <a:endParaRPr kumimoji="0" sz="11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24" marR="758994" lvl="0" indent="0" algn="l" defTabSz="914400" rtl="0" eaLnBrk="1" fontAlgn="auto" latinLnBrk="0" hangingPunct="1">
              <a:lnSpc>
                <a:spcPts val="1202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2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Предпочтительны: </a:t>
            </a:r>
            <a:r>
              <a:rPr kumimoji="0" sz="1102" b="0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арГПП-1 </a:t>
            </a:r>
            <a:r>
              <a:rPr kumimoji="0" sz="1102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 </a:t>
            </a:r>
            <a:r>
              <a:rPr kumimoji="0" sz="1102" b="0" i="0" u="none" strike="noStrike" kern="1200" cap="none" spc="-1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иНГЛТ-4 </a:t>
            </a:r>
            <a:r>
              <a:rPr kumimoji="0" sz="1102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 </a:t>
            </a:r>
            <a:r>
              <a:rPr kumimoji="0" sz="1102" b="0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метформин  Нейтральны:</a:t>
            </a:r>
            <a:r>
              <a:rPr kumimoji="0" sz="1102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2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иДПП-4</a:t>
            </a:r>
            <a:endParaRPr kumimoji="0" sz="11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24" marR="0" lvl="0" indent="0" algn="l" defTabSz="914400" rtl="0" eaLnBrk="1" fontAlgn="auto" latinLnBrk="0" hangingPunct="1">
              <a:lnSpc>
                <a:spcPts val="1262"/>
              </a:lnSpc>
              <a:spcBef>
                <a:spcPts val="5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2" b="1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Высокий </a:t>
            </a:r>
            <a:r>
              <a:rPr kumimoji="0" sz="1102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риск</a:t>
            </a:r>
            <a:r>
              <a:rPr kumimoji="0" sz="1102" b="1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гипогликемий:</a:t>
            </a:r>
            <a:endParaRPr kumimoji="0" sz="11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24" marR="0" lvl="0" indent="0" algn="l" defTabSz="914400" rtl="0" eaLnBrk="1" fontAlgn="auto" latinLnBrk="0" hangingPunct="1">
              <a:lnSpc>
                <a:spcPts val="12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2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Предпочтительны: </a:t>
            </a:r>
            <a:r>
              <a:rPr kumimoji="0" sz="1102" b="0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метформин, </a:t>
            </a:r>
            <a:r>
              <a:rPr kumimoji="0" sz="1102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иДПП-4, </a:t>
            </a:r>
            <a:r>
              <a:rPr kumimoji="0" sz="1102" b="0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арГПП-1, </a:t>
            </a:r>
            <a:r>
              <a:rPr kumimoji="0" sz="1102" b="0" i="0" u="none" strike="noStrike" kern="1200" cap="none" spc="-1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иНГЛТ-2,</a:t>
            </a:r>
            <a:r>
              <a:rPr kumimoji="0" sz="1102" b="0" i="0" u="none" strike="noStrike" kern="1200" cap="none" spc="-2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2" b="0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ТЗД</a:t>
            </a:r>
            <a:endParaRPr kumimoji="0" sz="11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24" marR="357548" lvl="0" indent="0" algn="l" defTabSz="914400" rtl="0" eaLnBrk="1" fontAlgn="auto" latinLnBrk="0" hangingPunct="1">
              <a:lnSpc>
                <a:spcPts val="1202"/>
              </a:lnSpc>
              <a:spcBef>
                <a:spcPts val="7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2" b="1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Пожилой </a:t>
            </a:r>
            <a:r>
              <a:rPr kumimoji="0" sz="1102" b="1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возраст: </a:t>
            </a:r>
            <a:r>
              <a:rPr kumimoji="0" sz="1102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благоприятный </a:t>
            </a:r>
            <a:r>
              <a:rPr kumimoji="0" sz="1102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профиль </a:t>
            </a:r>
            <a:r>
              <a:rPr kumimoji="0" sz="1102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безопасности  </a:t>
            </a:r>
            <a:r>
              <a:rPr kumimoji="0" sz="1102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иДПП-4</a:t>
            </a:r>
            <a:endParaRPr kumimoji="0" sz="11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658094" y="2475223"/>
            <a:ext cx="1310017" cy="824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270711" y="2475223"/>
            <a:ext cx="1157334" cy="824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4772" y="6398170"/>
            <a:ext cx="11378983" cy="459830"/>
          </a:xfrm>
          <a:prstGeom prst="rect">
            <a:avLst/>
          </a:prstGeom>
        </p:spPr>
        <p:txBody>
          <a:bodyPr vert="horz" wrap="square" lIns="0" tIns="12724" rIns="0" bIns="0" rtlCol="0">
            <a:spAutoFit/>
          </a:bodyPr>
          <a:lstStyle/>
          <a:p>
            <a:pPr marL="12724" marR="509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1" b="0" i="0" u="none" strike="noStrike" kern="1200" cap="none" spc="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</a:t>
            </a:r>
            <a:r>
              <a:rPr kumimoji="0" sz="701" b="0" i="0" u="none" strike="noStrike" kern="1200" cap="none" spc="-1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Указания </a:t>
            </a:r>
            <a:r>
              <a:rPr kumimoji="0" sz="701" b="0" i="0" u="none" strike="noStrike" kern="1200" cap="none" spc="-5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высокий риск </a:t>
            </a:r>
            <a:r>
              <a:rPr kumimoji="0" sz="701" b="0" i="0" u="none" strike="noStrike" kern="1200" cap="none" spc="-1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АССЗ: возраст </a:t>
            </a:r>
            <a:r>
              <a:rPr kumimoji="0" sz="701" b="0" i="0" u="none" strike="noStrike" kern="1200" cap="none" spc="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&gt;55 </a:t>
            </a:r>
            <a:r>
              <a:rPr kumimoji="0" sz="701" b="0" i="0" u="none" strike="noStrike" kern="1200" cap="none" spc="-1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лет </a:t>
            </a:r>
            <a:r>
              <a:rPr kumimoji="0" sz="701" b="0" i="0" u="none" strike="noStrike" kern="1200" cap="none" spc="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 </a:t>
            </a:r>
            <a:r>
              <a:rPr kumimoji="0" sz="701" b="0" i="0" u="none" strike="noStrike" kern="1200" cap="none" spc="-5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наличием 50% стеноза коронарных, каротидных </a:t>
            </a:r>
            <a:r>
              <a:rPr kumimoji="0" sz="701" b="0" i="0" u="none" strike="noStrike" kern="1200" cap="none" spc="-1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артерий </a:t>
            </a:r>
            <a:r>
              <a:rPr kumimoji="0" sz="701" b="0" i="0" u="none" strike="noStrike" kern="1200" cap="none" spc="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или </a:t>
            </a:r>
            <a:r>
              <a:rPr kumimoji="0" sz="701" b="0" i="0" u="none" strike="noStrike" kern="1200" cap="none" spc="-1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артерий </a:t>
            </a:r>
            <a:r>
              <a:rPr kumimoji="0" sz="701" b="0" i="0" u="none" strike="noStrike" kern="1200" cap="none" spc="-5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нижних  конечностей </a:t>
            </a:r>
            <a:r>
              <a:rPr kumimoji="0" sz="701" b="0" i="0" u="none" strike="noStrike" kern="1200" cap="none" spc="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или </a:t>
            </a:r>
            <a:r>
              <a:rPr kumimoji="0" sz="701" b="0" i="0" u="none" strike="noStrike" kern="1200" cap="none" spc="-5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гипертрофия </a:t>
            </a:r>
            <a:r>
              <a:rPr kumimoji="0" sz="701" b="0" i="0" u="none" strike="noStrike" kern="1200" cap="none" spc="-1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левого желудочка. </a:t>
            </a:r>
            <a:r>
              <a:rPr kumimoji="0" sz="701" b="0" i="0" u="none" strike="noStrike" kern="1200" cap="none" spc="-5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** См. </a:t>
            </a:r>
            <a:r>
              <a:rPr kumimoji="0" sz="701" b="0" i="0" u="none" strike="noStrike" kern="1200" cap="none" spc="-1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таблицу </a:t>
            </a:r>
            <a:r>
              <a:rPr kumimoji="0" sz="701" b="0" i="0" u="none" strike="noStrike" kern="1200" cap="none" spc="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</a:t>
            </a:r>
            <a:r>
              <a:rPr kumimoji="0" sz="701" b="0" i="0" u="none" strike="noStrike" kern="1200" cap="none" spc="-1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разделе </a:t>
            </a:r>
            <a:r>
              <a:rPr kumimoji="0" sz="701" b="0" i="0" u="none" strike="noStrike" kern="1200" cap="none" spc="-5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6.1.6.2 «Персонализация выбора сахароснижающих  препаратов </a:t>
            </a:r>
            <a:r>
              <a:rPr kumimoji="0" sz="701" b="0" i="0" u="none" strike="noStrike" kern="1200" cap="none" spc="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</a:t>
            </a:r>
            <a:r>
              <a:rPr kumimoji="0" sz="701" b="0" i="0" u="none" strike="noStrike" kern="1200" cap="none" spc="-5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зависимости </a:t>
            </a:r>
            <a:r>
              <a:rPr kumimoji="0" sz="701" b="0" i="0" u="none" strike="noStrike" kern="1200" cap="none" spc="-1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 </a:t>
            </a:r>
            <a:r>
              <a:rPr kumimoji="0" sz="701" b="0" i="0" u="none" strike="noStrike" kern="1200" cap="none" spc="-5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доминирующей клинической </a:t>
            </a:r>
            <a:r>
              <a:rPr kumimoji="0" sz="701" b="0" i="0" u="none" strike="noStrike" kern="1200" cap="none" spc="-1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проблемы</a:t>
            </a:r>
            <a:r>
              <a:rPr kumimoji="0" sz="701" b="0" i="0" u="none" strike="noStrike" kern="1200" cap="none" spc="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1" b="0" i="0" u="none" strike="noStrike" kern="1200" cap="none" spc="-5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пациента».</a:t>
            </a:r>
            <a:endParaRPr kumimoji="0" sz="7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24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1" b="0" i="0" u="none" strike="noStrike" kern="1200" cap="none" spc="-5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*** Ведение пациентов </a:t>
            </a:r>
            <a:r>
              <a:rPr kumimoji="0" sz="701" b="0" i="0" u="none" strike="noStrike" kern="1200" cap="none" spc="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 </a:t>
            </a:r>
            <a:r>
              <a:rPr kumimoji="0" sz="701" b="0" i="0" u="none" strike="noStrike" kern="1200" cap="none" spc="-5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высоким риском </a:t>
            </a:r>
            <a:r>
              <a:rPr kumimoji="0" sz="701" b="0" i="0" u="none" strike="noStrike" kern="1200" cap="none" spc="-1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ХСН </a:t>
            </a:r>
            <a:r>
              <a:rPr kumimoji="0" sz="701" b="0" i="0" u="none" strike="noStrike" kern="1200" cap="none" spc="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см. в </a:t>
            </a:r>
            <a:r>
              <a:rPr kumimoji="0" sz="701" b="0" i="0" u="none" strike="noStrike" kern="1200" cap="none" spc="-1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разделе </a:t>
            </a:r>
            <a:r>
              <a:rPr kumimoji="0" sz="701" b="0" i="0" u="none" strike="noStrike" kern="1200" cap="none" spc="-3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 </a:t>
            </a:r>
            <a:r>
              <a:rPr kumimoji="0" sz="701" b="0" i="0" u="none" strike="noStrike" kern="1200" cap="none" spc="-5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«Хроническая </a:t>
            </a:r>
            <a:r>
              <a:rPr kumimoji="0" sz="701" b="0" i="0" u="none" strike="noStrike" kern="1200" cap="none" spc="-1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сердечная</a:t>
            </a:r>
            <a:r>
              <a:rPr kumimoji="0" sz="701" b="0" i="0" u="none" strike="noStrike" kern="1200" cap="none" spc="5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1" b="0" i="0" u="none" strike="noStrike" kern="1200" cap="none" spc="-10" normalizeH="0" baseline="0" noProof="0" dirty="0" err="1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недостаточность</a:t>
            </a:r>
            <a:r>
              <a:rPr kumimoji="0" sz="701" b="0" i="0" u="none" strike="noStrike" kern="1200" cap="none" spc="-10" normalizeH="0" baseline="0" noProof="0" dirty="0">
                <a:ln>
                  <a:noFill/>
                </a:ln>
                <a:solidFill>
                  <a:srgbClr val="9294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»</a:t>
            </a:r>
            <a:endParaRPr kumimoji="0" lang="ru-RU" sz="701" b="0" i="0" u="none" strike="noStrike" kern="1200" cap="none" spc="-10" normalizeH="0" baseline="0" noProof="0" dirty="0">
              <a:ln>
                <a:noFill/>
              </a:ln>
              <a:solidFill>
                <a:srgbClr val="92949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24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2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Алгоритмы специализированной медицинской помощи больным сахарным диабетом/ под редакцией И.И. Дедова, </a:t>
            </a:r>
            <a:r>
              <a:rPr kumimoji="0" lang="ru-RU" sz="802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М.В.Шестаковой</a:t>
            </a:r>
            <a:r>
              <a:rPr kumimoji="0" lang="ru-RU" sz="802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А.И. Майорова/ 11-й выпуск/ </a:t>
            </a:r>
            <a:r>
              <a:rPr kumimoji="0" lang="ru-RU" sz="802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москва</a:t>
            </a:r>
            <a:r>
              <a:rPr kumimoji="0" lang="ru-RU" sz="802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2023/ Сахарный диабет.2023;26(2S):1-231. </a:t>
            </a:r>
            <a:r>
              <a:rPr kumimoji="0" lang="ru-RU" sz="802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doi</a:t>
            </a:r>
            <a:r>
              <a:rPr kumimoji="0" lang="ru-RU" sz="802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https://doi.org/10.14341/DM13042</a:t>
            </a:r>
            <a:endParaRPr kumimoji="0" sz="80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151959" y="77459"/>
            <a:ext cx="9214729" cy="677223"/>
          </a:xfrm>
          <a:prstGeom prst="rect">
            <a:avLst/>
          </a:prstGeom>
        </p:spPr>
        <p:txBody>
          <a:bodyPr vert="horz" wrap="square" lIns="0" tIns="61073" rIns="0" bIns="0" rtlCol="0" anchor="ctr">
            <a:spAutoFit/>
          </a:bodyPr>
          <a:lstStyle/>
          <a:p>
            <a:pPr marL="12724" marR="5090">
              <a:lnSpc>
                <a:spcPts val="2405"/>
              </a:lnSpc>
              <a:spcBef>
                <a:spcPts val="481"/>
              </a:spcBef>
            </a:pPr>
            <a:r>
              <a:rPr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Выбор предпочтительного сахароснижающего препарата в зависимости  от доминирующей клинической проблемы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06198" y="1171957"/>
            <a:ext cx="11378983" cy="320625"/>
          </a:xfrm>
          <a:prstGeom prst="rect">
            <a:avLst/>
          </a:prstGeom>
        </p:spPr>
        <p:txBody>
          <a:bodyPr vert="horz" wrap="square" lIns="0" tIns="12724" rIns="0" bIns="0" rtlCol="0">
            <a:spAutoFit/>
          </a:bodyPr>
          <a:lstStyle/>
          <a:p>
            <a:pPr marL="12724" marR="509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Изменение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образа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жизни, 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как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основа терапии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СД2,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также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обучение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мотивация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пациента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должны начинаться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незамедлительно 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сопровождать лечение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всем протяжении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заболевания.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Метформин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является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приоритетным препаратом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для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инициации 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лечения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основой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любой комбинации сахароснижающих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средств.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Комбинированная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терапия возможна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 </a:t>
            </a:r>
            <a:r>
              <a:rPr kumimoji="0" sz="1000" b="0" i="0" u="none" strike="noStrike" kern="1200" cap="none" spc="-15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дебюта</a:t>
            </a:r>
            <a:r>
              <a:rPr kumimoji="0" sz="1000" b="0" i="0" u="none" strike="noStrike" kern="1200" cap="none" spc="9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1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заболевания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2301" y="2321581"/>
            <a:ext cx="4318377" cy="455071"/>
          </a:xfrm>
          <a:custGeom>
            <a:avLst/>
            <a:gdLst/>
            <a:ahLst/>
            <a:cxnLst/>
            <a:rect l="l" t="t" r="r" b="b"/>
            <a:pathLst>
              <a:path w="4310380" h="517525">
                <a:moveTo>
                  <a:pt x="4213961" y="0"/>
                </a:moveTo>
                <a:lnTo>
                  <a:pt x="95961" y="0"/>
                </a:lnTo>
                <a:lnTo>
                  <a:pt x="58609" y="7541"/>
                </a:lnTo>
                <a:lnTo>
                  <a:pt x="28106" y="28106"/>
                </a:lnTo>
                <a:lnTo>
                  <a:pt x="7541" y="58609"/>
                </a:lnTo>
                <a:lnTo>
                  <a:pt x="0" y="95961"/>
                </a:lnTo>
                <a:lnTo>
                  <a:pt x="0" y="421030"/>
                </a:lnTo>
                <a:lnTo>
                  <a:pt x="7541" y="458382"/>
                </a:lnTo>
                <a:lnTo>
                  <a:pt x="28106" y="488884"/>
                </a:lnTo>
                <a:lnTo>
                  <a:pt x="58609" y="509450"/>
                </a:lnTo>
                <a:lnTo>
                  <a:pt x="95961" y="516991"/>
                </a:lnTo>
                <a:lnTo>
                  <a:pt x="4213961" y="516991"/>
                </a:lnTo>
                <a:lnTo>
                  <a:pt x="4251313" y="509450"/>
                </a:lnTo>
                <a:lnTo>
                  <a:pt x="4281816" y="488884"/>
                </a:lnTo>
                <a:lnTo>
                  <a:pt x="4302381" y="458382"/>
                </a:lnTo>
                <a:lnTo>
                  <a:pt x="4309922" y="421030"/>
                </a:lnTo>
                <a:lnTo>
                  <a:pt x="4309922" y="95961"/>
                </a:lnTo>
                <a:lnTo>
                  <a:pt x="4302381" y="58609"/>
                </a:lnTo>
                <a:lnTo>
                  <a:pt x="4281816" y="28106"/>
                </a:lnTo>
                <a:lnTo>
                  <a:pt x="4251313" y="7541"/>
                </a:lnTo>
                <a:lnTo>
                  <a:pt x="4213961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4506" y="2360007"/>
            <a:ext cx="3533969" cy="361349"/>
          </a:xfrm>
          <a:prstGeom prst="rect">
            <a:avLst/>
          </a:prstGeom>
        </p:spPr>
        <p:txBody>
          <a:bodyPr vert="horz" wrap="square" lIns="0" tIns="12724" rIns="0" bIns="0" rtlCol="0">
            <a:spAutoFit/>
          </a:bodyPr>
          <a:lstStyle/>
          <a:p>
            <a:pPr marL="849972" marR="5090" lvl="0" indent="-837883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 пациента </a:t>
            </a:r>
            <a:r>
              <a:rPr kumimoji="0" sz="1102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есть </a:t>
            </a:r>
            <a:r>
              <a:rPr kumimoji="0" sz="1102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указания </a:t>
            </a:r>
            <a:r>
              <a:rPr kumimoji="0" sz="110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высокий риск* </a:t>
            </a:r>
            <a:r>
              <a:rPr kumimoji="0" sz="1102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АССЗ,  </a:t>
            </a:r>
            <a:r>
              <a:rPr kumimoji="0" sz="110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наличие </a:t>
            </a:r>
            <a:r>
              <a:rPr kumimoji="0" sz="1102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АССЗ, </a:t>
            </a:r>
            <a:r>
              <a:rPr kumimoji="0" sz="110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ХБП, </a:t>
            </a:r>
            <a:r>
              <a:rPr kumimoji="0" sz="1102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ХСН</a:t>
            </a:r>
            <a:r>
              <a:rPr kumimoji="0" sz="1102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  <a:endParaRPr kumimoji="0" sz="110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3"/>
          <p:cNvSpPr/>
          <p:nvPr/>
        </p:nvSpPr>
        <p:spPr>
          <a:xfrm>
            <a:off x="3952334" y="1666303"/>
            <a:ext cx="4318377" cy="589197"/>
          </a:xfrm>
          <a:custGeom>
            <a:avLst/>
            <a:gdLst/>
            <a:ahLst/>
            <a:cxnLst/>
            <a:rect l="l" t="t" r="r" b="b"/>
            <a:pathLst>
              <a:path w="4310380" h="517525">
                <a:moveTo>
                  <a:pt x="4213961" y="0"/>
                </a:moveTo>
                <a:lnTo>
                  <a:pt x="95961" y="0"/>
                </a:lnTo>
                <a:lnTo>
                  <a:pt x="58609" y="7541"/>
                </a:lnTo>
                <a:lnTo>
                  <a:pt x="28106" y="28106"/>
                </a:lnTo>
                <a:lnTo>
                  <a:pt x="7541" y="58609"/>
                </a:lnTo>
                <a:lnTo>
                  <a:pt x="0" y="95961"/>
                </a:lnTo>
                <a:lnTo>
                  <a:pt x="0" y="421030"/>
                </a:lnTo>
                <a:lnTo>
                  <a:pt x="7541" y="458382"/>
                </a:lnTo>
                <a:lnTo>
                  <a:pt x="28106" y="488884"/>
                </a:lnTo>
                <a:lnTo>
                  <a:pt x="58609" y="509450"/>
                </a:lnTo>
                <a:lnTo>
                  <a:pt x="95961" y="516991"/>
                </a:lnTo>
                <a:lnTo>
                  <a:pt x="4213961" y="516991"/>
                </a:lnTo>
                <a:lnTo>
                  <a:pt x="4251313" y="509450"/>
                </a:lnTo>
                <a:lnTo>
                  <a:pt x="4281816" y="488884"/>
                </a:lnTo>
                <a:lnTo>
                  <a:pt x="4302381" y="458382"/>
                </a:lnTo>
                <a:lnTo>
                  <a:pt x="4309922" y="421030"/>
                </a:lnTo>
                <a:lnTo>
                  <a:pt x="4309922" y="95961"/>
                </a:lnTo>
                <a:lnTo>
                  <a:pt x="4302381" y="58609"/>
                </a:lnTo>
                <a:lnTo>
                  <a:pt x="4281816" y="28106"/>
                </a:lnTo>
                <a:lnTo>
                  <a:pt x="4251313" y="7541"/>
                </a:lnTo>
                <a:lnTo>
                  <a:pt x="421396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bject 5"/>
          <p:cNvSpPr txBox="1"/>
          <p:nvPr/>
        </p:nvSpPr>
        <p:spPr>
          <a:xfrm>
            <a:off x="4493339" y="1782916"/>
            <a:ext cx="3533969" cy="382180"/>
          </a:xfrm>
          <a:prstGeom prst="rect">
            <a:avLst/>
          </a:prstGeom>
        </p:spPr>
        <p:txBody>
          <a:bodyPr vert="horz" wrap="square" lIns="0" tIns="12724" rIns="0" bIns="0" rtlCol="0">
            <a:spAutoFit/>
          </a:bodyPr>
          <a:lstStyle/>
          <a:p>
            <a:pPr marL="849972" marR="5090" lvl="0" indent="-837883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Определить доминирующую клиническую проблему пациента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7422" y="2258167"/>
            <a:ext cx="1996962" cy="518485"/>
          </a:xfrm>
          <a:custGeom>
            <a:avLst/>
            <a:gdLst/>
            <a:ahLst/>
            <a:cxnLst/>
            <a:rect l="l" t="t" r="r" b="b"/>
            <a:pathLst>
              <a:path w="1993264" h="517525">
                <a:moveTo>
                  <a:pt x="1896910" y="0"/>
                </a:moveTo>
                <a:lnTo>
                  <a:pt x="95948" y="0"/>
                </a:lnTo>
                <a:lnTo>
                  <a:pt x="58603" y="7541"/>
                </a:lnTo>
                <a:lnTo>
                  <a:pt x="28105" y="28106"/>
                </a:lnTo>
                <a:lnTo>
                  <a:pt x="7541" y="58609"/>
                </a:lnTo>
                <a:lnTo>
                  <a:pt x="0" y="95961"/>
                </a:lnTo>
                <a:lnTo>
                  <a:pt x="0" y="421030"/>
                </a:lnTo>
                <a:lnTo>
                  <a:pt x="7541" y="458382"/>
                </a:lnTo>
                <a:lnTo>
                  <a:pt x="28105" y="488884"/>
                </a:lnTo>
                <a:lnTo>
                  <a:pt x="58603" y="509450"/>
                </a:lnTo>
                <a:lnTo>
                  <a:pt x="95948" y="516991"/>
                </a:lnTo>
                <a:lnTo>
                  <a:pt x="1896910" y="516991"/>
                </a:lnTo>
                <a:lnTo>
                  <a:pt x="1934262" y="509450"/>
                </a:lnTo>
                <a:lnTo>
                  <a:pt x="1964764" y="488884"/>
                </a:lnTo>
                <a:lnTo>
                  <a:pt x="1985330" y="458382"/>
                </a:lnTo>
                <a:lnTo>
                  <a:pt x="1992871" y="421030"/>
                </a:lnTo>
                <a:lnTo>
                  <a:pt x="1992871" y="95961"/>
                </a:lnTo>
                <a:lnTo>
                  <a:pt x="1985330" y="58609"/>
                </a:lnTo>
                <a:lnTo>
                  <a:pt x="1964764" y="28106"/>
                </a:lnTo>
                <a:lnTo>
                  <a:pt x="1934262" y="7541"/>
                </a:lnTo>
                <a:lnTo>
                  <a:pt x="189691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8271" y="2292961"/>
            <a:ext cx="1676329" cy="361349"/>
          </a:xfrm>
          <a:prstGeom prst="rect">
            <a:avLst/>
          </a:prstGeom>
        </p:spPr>
        <p:txBody>
          <a:bodyPr vert="horz" wrap="square" lIns="0" tIns="1272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2" b="1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Да, </a:t>
            </a:r>
            <a:r>
              <a:rPr kumimoji="0" sz="1102" b="1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есть</a:t>
            </a:r>
            <a:r>
              <a:rPr kumimoji="0" sz="1102" b="1" i="0" u="none" strike="noStrike" kern="1200" cap="none" spc="-2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2" b="1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указания</a:t>
            </a:r>
            <a:endParaRPr kumimoji="0" sz="110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2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высокий </a:t>
            </a:r>
            <a:r>
              <a:rPr kumimoji="0" sz="1102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риск*</a:t>
            </a:r>
            <a:r>
              <a:rPr kumimoji="0" sz="1102" b="1" i="0" u="none" strike="noStrike" kern="1200" cap="none" spc="-85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2" b="1" i="0" u="none" strike="noStrike" kern="1200" cap="none" spc="-15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АССЗ</a:t>
            </a:r>
            <a:endParaRPr kumimoji="0" sz="1102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480077" y="2258167"/>
            <a:ext cx="2079030" cy="518485"/>
          </a:xfrm>
          <a:custGeom>
            <a:avLst/>
            <a:gdLst/>
            <a:ahLst/>
            <a:cxnLst/>
            <a:rect l="l" t="t" r="r" b="b"/>
            <a:pathLst>
              <a:path w="2075179" h="517525">
                <a:moveTo>
                  <a:pt x="1978761" y="0"/>
                </a:moveTo>
                <a:lnTo>
                  <a:pt x="95961" y="0"/>
                </a:lnTo>
                <a:lnTo>
                  <a:pt x="58609" y="7541"/>
                </a:lnTo>
                <a:lnTo>
                  <a:pt x="28106" y="28106"/>
                </a:lnTo>
                <a:lnTo>
                  <a:pt x="7541" y="58609"/>
                </a:lnTo>
                <a:lnTo>
                  <a:pt x="0" y="95961"/>
                </a:lnTo>
                <a:lnTo>
                  <a:pt x="0" y="421030"/>
                </a:lnTo>
                <a:lnTo>
                  <a:pt x="7541" y="458382"/>
                </a:lnTo>
                <a:lnTo>
                  <a:pt x="28106" y="488884"/>
                </a:lnTo>
                <a:lnTo>
                  <a:pt x="58609" y="509450"/>
                </a:lnTo>
                <a:lnTo>
                  <a:pt x="95961" y="516991"/>
                </a:lnTo>
                <a:lnTo>
                  <a:pt x="1978761" y="516991"/>
                </a:lnTo>
                <a:lnTo>
                  <a:pt x="2016113" y="509450"/>
                </a:lnTo>
                <a:lnTo>
                  <a:pt x="2046616" y="488884"/>
                </a:lnTo>
                <a:lnTo>
                  <a:pt x="2067181" y="458382"/>
                </a:lnTo>
                <a:lnTo>
                  <a:pt x="2074722" y="421030"/>
                </a:lnTo>
                <a:lnTo>
                  <a:pt x="2074722" y="95961"/>
                </a:lnTo>
                <a:lnTo>
                  <a:pt x="2067181" y="58609"/>
                </a:lnTo>
                <a:lnTo>
                  <a:pt x="2046616" y="28106"/>
                </a:lnTo>
                <a:lnTo>
                  <a:pt x="2016113" y="7541"/>
                </a:lnTo>
                <a:lnTo>
                  <a:pt x="1978761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66688" y="2402379"/>
            <a:ext cx="305365" cy="182760"/>
          </a:xfrm>
          <a:prstGeom prst="rect">
            <a:avLst/>
          </a:prstGeom>
        </p:spPr>
        <p:txBody>
          <a:bodyPr vert="horz" wrap="square" lIns="0" tIns="12724" rIns="0" bIns="0" rtlCol="0">
            <a:spAutoFit/>
          </a:bodyPr>
          <a:lstStyle/>
          <a:p>
            <a:pPr marL="12724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2" b="1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НЕТ</a:t>
            </a:r>
            <a:endParaRPr kumimoji="0" sz="11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28933" y="3251375"/>
            <a:ext cx="4500324" cy="518485"/>
          </a:xfrm>
          <a:custGeom>
            <a:avLst/>
            <a:gdLst/>
            <a:ahLst/>
            <a:cxnLst/>
            <a:rect l="l" t="t" r="r" b="b"/>
            <a:pathLst>
              <a:path w="4491990" h="517525">
                <a:moveTo>
                  <a:pt x="4395736" y="0"/>
                </a:moveTo>
                <a:lnTo>
                  <a:pt x="95961" y="0"/>
                </a:lnTo>
                <a:lnTo>
                  <a:pt x="58609" y="7541"/>
                </a:lnTo>
                <a:lnTo>
                  <a:pt x="28106" y="28106"/>
                </a:lnTo>
                <a:lnTo>
                  <a:pt x="7541" y="58609"/>
                </a:lnTo>
                <a:lnTo>
                  <a:pt x="0" y="95961"/>
                </a:lnTo>
                <a:lnTo>
                  <a:pt x="0" y="421030"/>
                </a:lnTo>
                <a:lnTo>
                  <a:pt x="7541" y="458382"/>
                </a:lnTo>
                <a:lnTo>
                  <a:pt x="28106" y="488884"/>
                </a:lnTo>
                <a:lnTo>
                  <a:pt x="58609" y="509450"/>
                </a:lnTo>
                <a:lnTo>
                  <a:pt x="95961" y="516991"/>
                </a:lnTo>
                <a:lnTo>
                  <a:pt x="4395736" y="516991"/>
                </a:lnTo>
                <a:lnTo>
                  <a:pt x="4433088" y="509450"/>
                </a:lnTo>
                <a:lnTo>
                  <a:pt x="4463591" y="488884"/>
                </a:lnTo>
                <a:lnTo>
                  <a:pt x="4484156" y="458382"/>
                </a:lnTo>
                <a:lnTo>
                  <a:pt x="4491697" y="421030"/>
                </a:lnTo>
                <a:lnTo>
                  <a:pt x="4491697" y="95961"/>
                </a:lnTo>
                <a:lnTo>
                  <a:pt x="4484156" y="58609"/>
                </a:lnTo>
                <a:lnTo>
                  <a:pt x="4463591" y="28106"/>
                </a:lnTo>
                <a:lnTo>
                  <a:pt x="4433088" y="7541"/>
                </a:lnTo>
                <a:lnTo>
                  <a:pt x="4395736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53307" y="3441452"/>
            <a:ext cx="2031952" cy="328268"/>
          </a:xfrm>
          <a:custGeom>
            <a:avLst/>
            <a:gdLst/>
            <a:ahLst/>
            <a:cxnLst/>
            <a:rect l="l" t="t" r="r" b="b"/>
            <a:pathLst>
              <a:path w="2028190" h="327660">
                <a:moveTo>
                  <a:pt x="1931809" y="0"/>
                </a:moveTo>
                <a:lnTo>
                  <a:pt x="95948" y="0"/>
                </a:lnTo>
                <a:lnTo>
                  <a:pt x="58598" y="7541"/>
                </a:lnTo>
                <a:lnTo>
                  <a:pt x="28100" y="28106"/>
                </a:lnTo>
                <a:lnTo>
                  <a:pt x="7539" y="58609"/>
                </a:lnTo>
                <a:lnTo>
                  <a:pt x="0" y="95961"/>
                </a:lnTo>
                <a:lnTo>
                  <a:pt x="0" y="231305"/>
                </a:lnTo>
                <a:lnTo>
                  <a:pt x="7539" y="268657"/>
                </a:lnTo>
                <a:lnTo>
                  <a:pt x="28100" y="299159"/>
                </a:lnTo>
                <a:lnTo>
                  <a:pt x="58598" y="319725"/>
                </a:lnTo>
                <a:lnTo>
                  <a:pt x="95948" y="327266"/>
                </a:lnTo>
                <a:lnTo>
                  <a:pt x="1931809" y="327266"/>
                </a:lnTo>
                <a:lnTo>
                  <a:pt x="1969159" y="319725"/>
                </a:lnTo>
                <a:lnTo>
                  <a:pt x="1999657" y="299159"/>
                </a:lnTo>
                <a:lnTo>
                  <a:pt x="2020218" y="268657"/>
                </a:lnTo>
                <a:lnTo>
                  <a:pt x="2027758" y="231305"/>
                </a:lnTo>
                <a:lnTo>
                  <a:pt x="2027758" y="95961"/>
                </a:lnTo>
                <a:lnTo>
                  <a:pt x="2020218" y="58609"/>
                </a:lnTo>
                <a:lnTo>
                  <a:pt x="1999657" y="28106"/>
                </a:lnTo>
                <a:lnTo>
                  <a:pt x="1969159" y="7541"/>
                </a:lnTo>
                <a:lnTo>
                  <a:pt x="193180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28256" y="3490106"/>
            <a:ext cx="1081503" cy="182760"/>
          </a:xfrm>
          <a:prstGeom prst="rect">
            <a:avLst/>
          </a:prstGeom>
        </p:spPr>
        <p:txBody>
          <a:bodyPr vert="horz" wrap="square" lIns="0" tIns="12724" rIns="0" bIns="0" rtlCol="0">
            <a:spAutoFit/>
          </a:bodyPr>
          <a:lstStyle/>
          <a:p>
            <a:pPr marL="12724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2" b="1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Да, </a:t>
            </a:r>
            <a:r>
              <a:rPr kumimoji="0" sz="1102" b="1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есть</a:t>
            </a:r>
            <a:r>
              <a:rPr kumimoji="0" sz="1102" b="1" i="0" u="none" strike="noStrike" kern="1200" cap="none" spc="-5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2" b="1" i="0" u="none" strike="noStrike" kern="1200" cap="none" spc="-15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ХСН</a:t>
            </a:r>
            <a:r>
              <a:rPr kumimoji="0" sz="1102" b="1" i="0" u="none" strike="noStrike" kern="1200" cap="none" spc="-1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***</a:t>
            </a:r>
            <a:endParaRPr kumimoji="0" sz="110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29037" y="3441452"/>
            <a:ext cx="2023046" cy="328268"/>
          </a:xfrm>
          <a:custGeom>
            <a:avLst/>
            <a:gdLst/>
            <a:ahLst/>
            <a:cxnLst/>
            <a:rect l="l" t="t" r="r" b="b"/>
            <a:pathLst>
              <a:path w="2019300" h="327660">
                <a:moveTo>
                  <a:pt x="1922805" y="0"/>
                </a:moveTo>
                <a:lnTo>
                  <a:pt x="95948" y="0"/>
                </a:lnTo>
                <a:lnTo>
                  <a:pt x="58603" y="7541"/>
                </a:lnTo>
                <a:lnTo>
                  <a:pt x="28105" y="28106"/>
                </a:lnTo>
                <a:lnTo>
                  <a:pt x="7541" y="58609"/>
                </a:lnTo>
                <a:lnTo>
                  <a:pt x="0" y="95961"/>
                </a:lnTo>
                <a:lnTo>
                  <a:pt x="0" y="231305"/>
                </a:lnTo>
                <a:lnTo>
                  <a:pt x="7541" y="268657"/>
                </a:lnTo>
                <a:lnTo>
                  <a:pt x="28105" y="299159"/>
                </a:lnTo>
                <a:lnTo>
                  <a:pt x="58603" y="319725"/>
                </a:lnTo>
                <a:lnTo>
                  <a:pt x="95948" y="327266"/>
                </a:lnTo>
                <a:lnTo>
                  <a:pt x="1922805" y="327266"/>
                </a:lnTo>
                <a:lnTo>
                  <a:pt x="1960157" y="319725"/>
                </a:lnTo>
                <a:lnTo>
                  <a:pt x="1990659" y="299159"/>
                </a:lnTo>
                <a:lnTo>
                  <a:pt x="2011225" y="268657"/>
                </a:lnTo>
                <a:lnTo>
                  <a:pt x="2018766" y="231305"/>
                </a:lnTo>
                <a:lnTo>
                  <a:pt x="2018766" y="95961"/>
                </a:lnTo>
                <a:lnTo>
                  <a:pt x="2011225" y="58609"/>
                </a:lnTo>
                <a:lnTo>
                  <a:pt x="1990659" y="28106"/>
                </a:lnTo>
                <a:lnTo>
                  <a:pt x="1960157" y="7541"/>
                </a:lnTo>
                <a:lnTo>
                  <a:pt x="192280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67032" y="2966443"/>
            <a:ext cx="2023046" cy="328268"/>
          </a:xfrm>
          <a:custGeom>
            <a:avLst/>
            <a:gdLst/>
            <a:ahLst/>
            <a:cxnLst/>
            <a:rect l="l" t="t" r="r" b="b"/>
            <a:pathLst>
              <a:path w="2019300" h="327660">
                <a:moveTo>
                  <a:pt x="1922805" y="0"/>
                </a:moveTo>
                <a:lnTo>
                  <a:pt x="95948" y="0"/>
                </a:lnTo>
                <a:lnTo>
                  <a:pt x="58603" y="7541"/>
                </a:lnTo>
                <a:lnTo>
                  <a:pt x="28105" y="28106"/>
                </a:lnTo>
                <a:lnTo>
                  <a:pt x="7541" y="58609"/>
                </a:lnTo>
                <a:lnTo>
                  <a:pt x="0" y="95961"/>
                </a:lnTo>
                <a:lnTo>
                  <a:pt x="0" y="231305"/>
                </a:lnTo>
                <a:lnTo>
                  <a:pt x="7541" y="268657"/>
                </a:lnTo>
                <a:lnTo>
                  <a:pt x="28105" y="299159"/>
                </a:lnTo>
                <a:lnTo>
                  <a:pt x="58603" y="319725"/>
                </a:lnTo>
                <a:lnTo>
                  <a:pt x="95948" y="327266"/>
                </a:lnTo>
                <a:lnTo>
                  <a:pt x="1922805" y="327266"/>
                </a:lnTo>
                <a:lnTo>
                  <a:pt x="1960157" y="319725"/>
                </a:lnTo>
                <a:lnTo>
                  <a:pt x="1990659" y="299159"/>
                </a:lnTo>
                <a:lnTo>
                  <a:pt x="2011225" y="268657"/>
                </a:lnTo>
                <a:lnTo>
                  <a:pt x="2018766" y="231305"/>
                </a:lnTo>
                <a:lnTo>
                  <a:pt x="2018766" y="95961"/>
                </a:lnTo>
                <a:lnTo>
                  <a:pt x="2011225" y="58609"/>
                </a:lnTo>
                <a:lnTo>
                  <a:pt x="1990659" y="28106"/>
                </a:lnTo>
                <a:lnTo>
                  <a:pt x="1960157" y="7541"/>
                </a:lnTo>
                <a:lnTo>
                  <a:pt x="192280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84881" y="3490106"/>
            <a:ext cx="922458" cy="182760"/>
          </a:xfrm>
          <a:prstGeom prst="rect">
            <a:avLst/>
          </a:prstGeom>
        </p:spPr>
        <p:txBody>
          <a:bodyPr vert="horz" wrap="square" lIns="0" tIns="12724" rIns="0" bIns="0" rtlCol="0">
            <a:spAutoFit/>
          </a:bodyPr>
          <a:lstStyle/>
          <a:p>
            <a:pPr marL="12724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2" b="1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Да, </a:t>
            </a:r>
            <a:r>
              <a:rPr kumimoji="0" sz="1102" b="1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есть</a:t>
            </a:r>
            <a:r>
              <a:rPr kumimoji="0" sz="1102" b="1" i="0" u="none" strike="noStrike" kern="1200" cap="none" spc="-7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2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ХБП</a:t>
            </a:r>
            <a:endParaRPr kumimoji="0" sz="1102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87829" y="3319060"/>
            <a:ext cx="3981839" cy="333357"/>
          </a:xfrm>
          <a:prstGeom prst="rect">
            <a:avLst/>
          </a:prstGeom>
        </p:spPr>
        <p:txBody>
          <a:bodyPr vert="horz" wrap="square" lIns="0" tIns="40715" rIns="0" bIns="0" rtlCol="0">
            <a:spAutoFit/>
          </a:bodyPr>
          <a:lstStyle/>
          <a:p>
            <a:pPr marL="793350" marR="5090" lvl="0" indent="-781262" algn="l" defTabSz="914400" rtl="0" eaLnBrk="1" fontAlgn="auto" latinLnBrk="0" hangingPunct="1">
              <a:lnSpc>
                <a:spcPts val="1102"/>
              </a:lnSpc>
              <a:spcBef>
                <a:spcPts val="3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2" b="1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Учесть основные </a:t>
            </a:r>
            <a:r>
              <a:rPr kumimoji="0" sz="1102" b="1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клинические характеристики </a:t>
            </a:r>
            <a:r>
              <a:rPr kumimoji="0" sz="1102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пациента  </a:t>
            </a:r>
            <a:r>
              <a:rPr kumimoji="0" sz="1102" b="1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(индивидуализированный</a:t>
            </a:r>
            <a:r>
              <a:rPr kumimoji="0" sz="1102" b="1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2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выбор)</a:t>
            </a:r>
            <a:endParaRPr kumimoji="0" sz="110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71467" y="3026404"/>
            <a:ext cx="1013432" cy="182760"/>
          </a:xfrm>
          <a:prstGeom prst="rect">
            <a:avLst/>
          </a:prstGeom>
        </p:spPr>
        <p:txBody>
          <a:bodyPr vert="horz" wrap="square" lIns="0" tIns="12724" rIns="0" bIns="0" rtlCol="0">
            <a:spAutoFit/>
          </a:bodyPr>
          <a:lstStyle/>
          <a:p>
            <a:pPr marL="12724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2" b="1" i="0" u="none" strike="noStrike" kern="1200" cap="none" spc="-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Да, </a:t>
            </a:r>
            <a:r>
              <a:rPr kumimoji="0" sz="1102" b="1" i="0" u="none" strike="noStrike" kern="1200" cap="none" spc="-1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есть</a:t>
            </a:r>
            <a:r>
              <a:rPr kumimoji="0" sz="1102" b="1" i="0" u="none" strike="noStrike" kern="1200" cap="none" spc="-65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2" b="1" i="0" u="none" strike="noStrike" kern="1200" cap="none" spc="-15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АССЗ</a:t>
            </a:r>
            <a:endParaRPr kumimoji="0" sz="1102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89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189835C-EC5F-49FA-A32A-CEA080145A5C}"/>
              </a:ext>
            </a:extLst>
          </p:cNvPr>
          <p:cNvSpPr txBox="1"/>
          <p:nvPr/>
        </p:nvSpPr>
        <p:spPr>
          <a:xfrm>
            <a:off x="708454" y="6008638"/>
            <a:ext cx="107750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АрГПП-1 – агонисты рецепторов к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глюкагоноподобному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пептиду 1 типа, АССЗ – атеросклеротические сердечно-сосудистые заболевания, иНГЛТ-2 – ингибиторы натрий-глюкозных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контранспортеров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типа, СКФ – скорость клубочковой фильтрации,  ХБП – хроническая болезнь почек,  ХПН – хроническая почечная недостаточность, ХСН - сердечная недостаточность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97E9BF-1AA0-4807-8C37-513CBE187150}"/>
              </a:ext>
            </a:extLst>
          </p:cNvPr>
          <p:cNvSpPr txBox="1"/>
          <p:nvPr/>
        </p:nvSpPr>
        <p:spPr>
          <a:xfrm>
            <a:off x="265394" y="2274838"/>
            <a:ext cx="853924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u="none" strike="noStrike" baseline="0" dirty="0">
                <a:latin typeface="Segoe UI" panose="020B0502040204020203" pitchFamily="34" charset="0"/>
                <a:cs typeface="Segoe UI" panose="020B0502040204020203" pitchFamily="34" charset="0"/>
              </a:rPr>
              <a:t>У пациентов с СД2 и указаниями на высокий риск АССЗ или наличие АССЗ, ХСН, ХБП, в составе терапии следует использовать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иНГЛТ-2 или арГПП</a:t>
            </a:r>
            <a:r>
              <a:rPr lang="ru-RU" sz="1800" b="1" i="0" u="none" strike="noStrike" baseline="0" dirty="0">
                <a:latin typeface="Segoe UI" panose="020B0502040204020203" pitchFamily="34" charset="0"/>
                <a:cs typeface="Segoe UI" panose="020B0502040204020203" pitchFamily="34" charset="0"/>
              </a:rPr>
              <a:t>-1 с подтвержденными преимуществами при этих состояниях (при отсутствии противопоказаний). </a:t>
            </a:r>
            <a:endParaRPr lang="ru-RU" sz="1800" b="1" i="0" u="none" strike="noStrike" baseline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800" b="0" i="0" u="none" strike="noStrike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800" b="0" i="0" u="none" strike="noStrike" baseline="0" dirty="0">
                <a:latin typeface="Segoe UI" panose="020B0502040204020203" pitchFamily="34" charset="0"/>
                <a:cs typeface="Segoe UI" panose="020B0502040204020203" pitchFamily="34" charset="0"/>
              </a:rPr>
              <a:t>этом, если у таких пациентов целевые значения</a:t>
            </a:r>
          </a:p>
          <a:p>
            <a:pPr algn="l"/>
            <a:r>
              <a:rPr lang="ru-RU" sz="1800" b="0" i="0" u="none" strike="noStrike" baseline="0" dirty="0">
                <a:latin typeface="Segoe UI" panose="020B0502040204020203" pitchFamily="34" charset="0"/>
                <a:cs typeface="Segoe UI" panose="020B0502040204020203" pitchFamily="34" charset="0"/>
              </a:rPr>
              <a:t>гликемического контроля были достигнуты с использованием других средств,</a:t>
            </a:r>
          </a:p>
          <a:p>
            <a:r>
              <a:rPr lang="ru-RU" sz="1800" b="1" i="0" u="none" strike="noStrike" baseline="0" dirty="0">
                <a:latin typeface="Segoe UI" panose="020B0502040204020203" pitchFamily="34" charset="0"/>
                <a:cs typeface="Segoe UI" panose="020B0502040204020203" pitchFamily="34" charset="0"/>
              </a:rPr>
              <a:t>следует рассмотреть возможность включения в схему лечения препаратов из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групп иНГЛТ-2 или </a:t>
            </a:r>
            <a:r>
              <a:rPr lang="ru-RU" sz="1800" b="1" u="none" strike="noStrike" baseline="0" dirty="0">
                <a:latin typeface="Segoe UI" panose="020B0502040204020203" pitchFamily="34" charset="0"/>
                <a:cs typeface="Segoe UI" panose="020B0502040204020203" pitchFamily="34" charset="0"/>
              </a:rPr>
              <a:t>арГПП-1 </a:t>
            </a:r>
            <a:r>
              <a:rPr lang="ru-RU" sz="1800" b="1" i="0" u="none" strike="noStrike" baseline="0" dirty="0">
                <a:latin typeface="Segoe UI" panose="020B0502040204020203" pitchFamily="34" charset="0"/>
                <a:cs typeface="Segoe UI" panose="020B0502040204020203" pitchFamily="34" charset="0"/>
              </a:rPr>
              <a:t>с подтвержденными преимуществами</a:t>
            </a:r>
            <a:r>
              <a:rPr lang="ru-RU" sz="1800" b="0" i="0" u="none" strike="noStrike" baseline="0" dirty="0">
                <a:latin typeface="Segoe UI" panose="020B0502040204020203" pitchFamily="34" charset="0"/>
                <a:cs typeface="Segoe UI" panose="020B0502040204020203" pitchFamily="34" charset="0"/>
              </a:rPr>
              <a:t>, заменив ими препараты, не относящиеся к этим </a:t>
            </a:r>
            <a:r>
              <a:rPr lang="ru-RU" sz="1800" b="0" i="0" u="none" strike="noStrike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группам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17EF95-BE7A-4FFA-B103-336F4F181089}"/>
              </a:ext>
            </a:extLst>
          </p:cNvPr>
          <p:cNvSpPr txBox="1"/>
          <p:nvPr/>
        </p:nvSpPr>
        <p:spPr>
          <a:xfrm>
            <a:off x="237052" y="293902"/>
            <a:ext cx="11617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иНГЛТ-2 – приоритетная линия терапии </a:t>
            </a:r>
            <a:r>
              <a:rPr lang="ru-RU" sz="32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у пациентов с СД 2 </a:t>
            </a:r>
            <a:r>
              <a:rPr lang="ru-RU" sz="3200" b="1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типа</a:t>
            </a:r>
            <a:endParaRPr lang="ru-RU" sz="3200" b="1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2" name="TextBox 30">
            <a:extLst>
              <a:ext uri="{FF2B5EF4-FFF2-40B4-BE49-F238E27FC236}">
                <a16:creationId xmlns:a16="http://schemas.microsoft.com/office/drawing/2014/main" id="{6890DD9B-77C6-EC7D-9A8F-389FDE2CC3E1}"/>
              </a:ext>
            </a:extLst>
          </p:cNvPr>
          <p:cNvSpPr txBox="1"/>
          <p:nvPr/>
        </p:nvSpPr>
        <p:spPr>
          <a:xfrm>
            <a:off x="237052" y="6642556"/>
            <a:ext cx="11578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>
                <a:solidFill>
                  <a:prstClr val="black"/>
                </a:solidFill>
                <a:latin typeface="Calibri"/>
              </a:rPr>
              <a:t>Алгоритмы специализированной медицинской помощи больным сахарным диабетом/ под редакцией И.И. Дедова, </a:t>
            </a:r>
            <a:r>
              <a:rPr lang="ru-RU" sz="800" dirty="0" err="1">
                <a:solidFill>
                  <a:prstClr val="black"/>
                </a:solidFill>
                <a:latin typeface="Calibri"/>
              </a:rPr>
              <a:t>М.В.Шестаковой</a:t>
            </a:r>
            <a:r>
              <a:rPr lang="ru-RU" sz="800" dirty="0">
                <a:solidFill>
                  <a:prstClr val="black"/>
                </a:solidFill>
                <a:latin typeface="Calibri"/>
              </a:rPr>
              <a:t>, А.И. Майорова/ 11-й выпуск/ </a:t>
            </a:r>
            <a:r>
              <a:rPr lang="ru-RU" sz="800" dirty="0" err="1">
                <a:solidFill>
                  <a:prstClr val="black"/>
                </a:solidFill>
                <a:latin typeface="Calibri"/>
              </a:rPr>
              <a:t>москва</a:t>
            </a:r>
            <a:r>
              <a:rPr lang="ru-RU" sz="800" dirty="0">
                <a:solidFill>
                  <a:prstClr val="black"/>
                </a:solidFill>
                <a:latin typeface="Calibri"/>
              </a:rPr>
              <a:t> 2023/ Сахарный диабет.2023;26(2S):1-231. </a:t>
            </a:r>
            <a:r>
              <a:rPr lang="ru-RU" sz="800" dirty="0" err="1">
                <a:solidFill>
                  <a:prstClr val="black"/>
                </a:solidFill>
                <a:latin typeface="Calibri"/>
              </a:rPr>
              <a:t>doi</a:t>
            </a:r>
            <a:r>
              <a:rPr lang="ru-RU" sz="800" dirty="0">
                <a:solidFill>
                  <a:prstClr val="black"/>
                </a:solidFill>
                <a:latin typeface="Calibri"/>
              </a:rPr>
              <a:t>: https://doi.org/10.14341/DM13042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C3499-6EB9-A76A-1B3D-998E0FDE8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756" y="1600199"/>
            <a:ext cx="2785878" cy="416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274320"/>
            <a:ext cx="11441431" cy="67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Кардио</a:t>
            </a:r>
            <a:r>
              <a:rPr lang="ru-RU" sz="24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2400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нефропротективные</a:t>
            </a:r>
            <a:r>
              <a:rPr lang="ru-RU" sz="24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механизмы  </a:t>
            </a:r>
            <a:r>
              <a:rPr lang="ru-RU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SGLT2 </a:t>
            </a: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" y="6596396"/>
            <a:ext cx="9886289" cy="261606"/>
          </a:xfrm>
        </p:spPr>
        <p:txBody>
          <a:bodyPr/>
          <a:lstStyle/>
          <a:p>
            <a:r>
              <a:rPr lang="en-US" b="1" dirty="0"/>
              <a:t>1. </a:t>
            </a:r>
            <a:r>
              <a:rPr lang="en-US" dirty="0" err="1"/>
              <a:t>Verma</a:t>
            </a:r>
            <a:r>
              <a:rPr lang="en-US" dirty="0"/>
              <a:t> S, et al. </a:t>
            </a:r>
            <a:r>
              <a:rPr lang="en-US" i="1" dirty="0"/>
              <a:t>JAMA </a:t>
            </a:r>
            <a:r>
              <a:rPr lang="en-US" i="1" dirty="0" err="1"/>
              <a:t>Cardiol</a:t>
            </a:r>
            <a:r>
              <a:rPr lang="en-US" i="1" dirty="0"/>
              <a:t>. </a:t>
            </a:r>
            <a:r>
              <a:rPr lang="en-US" dirty="0"/>
              <a:t>2017;2:939-940. </a:t>
            </a:r>
            <a:r>
              <a:rPr lang="en-US" b="1" dirty="0"/>
              <a:t>2. </a:t>
            </a:r>
            <a:r>
              <a:rPr lang="en-GB" altLang="de-DE" dirty="0" err="1"/>
              <a:t>Sattar</a:t>
            </a:r>
            <a:r>
              <a:rPr lang="en-GB" altLang="de-DE" dirty="0"/>
              <a:t> N, et al. </a:t>
            </a:r>
            <a:r>
              <a:rPr lang="en-GB" altLang="de-DE" i="1" dirty="0" err="1"/>
              <a:t>Diabetologia</a:t>
            </a:r>
            <a:r>
              <a:rPr lang="en-GB" altLang="de-DE" i="1" dirty="0"/>
              <a:t>. </a:t>
            </a:r>
            <a:r>
              <a:rPr lang="en-GB" altLang="de-DE" dirty="0"/>
              <a:t>2016;59:1333-1339.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91AFBCC-3E2E-4224-9713-F509805A7F5C}"/>
              </a:ext>
            </a:extLst>
          </p:cNvPr>
          <p:cNvSpPr/>
          <p:nvPr/>
        </p:nvSpPr>
        <p:spPr bwMode="auto">
          <a:xfrm>
            <a:off x="572393" y="2555055"/>
            <a:ext cx="2270832" cy="2715148"/>
          </a:xfrm>
          <a:prstGeom prst="roundRect">
            <a:avLst>
              <a:gd name="adj" fmla="val 8085"/>
            </a:avLst>
          </a:prstGeom>
          <a:solidFill>
            <a:srgbClr val="FAFA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 err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7870C23-DC15-4D6E-92B4-37C66A803DF6}"/>
              </a:ext>
            </a:extLst>
          </p:cNvPr>
          <p:cNvSpPr/>
          <p:nvPr/>
        </p:nvSpPr>
        <p:spPr bwMode="auto">
          <a:xfrm>
            <a:off x="3500445" y="2555055"/>
            <a:ext cx="2270832" cy="2686951"/>
          </a:xfrm>
          <a:prstGeom prst="roundRect">
            <a:avLst>
              <a:gd name="adj" fmla="val 11386"/>
            </a:avLst>
          </a:prstGeom>
          <a:solidFill>
            <a:srgbClr val="FAFA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 err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884CDA8-B0B4-48D0-80F8-3AAA84418462}"/>
              </a:ext>
            </a:extLst>
          </p:cNvPr>
          <p:cNvSpPr/>
          <p:nvPr/>
        </p:nvSpPr>
        <p:spPr bwMode="auto">
          <a:xfrm>
            <a:off x="6629694" y="2555055"/>
            <a:ext cx="4904233" cy="2686951"/>
          </a:xfrm>
          <a:prstGeom prst="roundRect">
            <a:avLst>
              <a:gd name="adj" fmla="val 8938"/>
            </a:avLst>
          </a:prstGeom>
          <a:solidFill>
            <a:srgbClr val="FAFA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 err="1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379AA00-23E0-4062-A90F-9DEDB7CA0C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9" b="97015" l="2789" r="76892"/>
                    </a14:imgEffect>
                  </a14:imgLayer>
                </a14:imgProps>
              </a:ext>
            </a:extLst>
          </a:blip>
          <a:srcRect r="20047"/>
          <a:stretch/>
        </p:blipFill>
        <p:spPr>
          <a:xfrm>
            <a:off x="683749" y="2688270"/>
            <a:ext cx="2048127" cy="1367591"/>
          </a:xfrm>
          <a:prstGeom prst="rect">
            <a:avLst/>
          </a:prstGeom>
          <a:noFill/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A8BB30C-D758-4D54-AAD8-1B0471408326}"/>
              </a:ext>
            </a:extLst>
          </p:cNvPr>
          <p:cNvSpPr txBox="1"/>
          <p:nvPr/>
        </p:nvSpPr>
        <p:spPr>
          <a:xfrm flipH="1">
            <a:off x="602268" y="4411009"/>
            <a:ext cx="2211085" cy="104644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 defTabSz="914377"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SGLT2</a:t>
            </a:r>
            <a:r>
              <a:rPr lang="ru-RU" sz="1200" b="1" dirty="0">
                <a:solidFill>
                  <a:srgbClr val="000000"/>
                </a:solidFill>
                <a:latin typeface="Arial"/>
              </a:rPr>
              <a:t> вызывают сужение афферентной артериолы и снижение внутри клубочкового давления</a:t>
            </a:r>
            <a:r>
              <a:rPr lang="en-US" sz="1200" b="1" baseline="30000" dirty="0">
                <a:solidFill>
                  <a:srgbClr val="000000"/>
                </a:solidFill>
                <a:latin typeface="Arial"/>
              </a:rPr>
              <a:t>1</a:t>
            </a:r>
            <a:endParaRPr lang="en-US" sz="12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7013384-EE17-4945-A10B-61F7505E2F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67" b="96507" l="8837" r="95814"/>
                    </a14:imgEffect>
                  </a14:imgLayer>
                </a14:imgProps>
              </a:ext>
            </a:extLst>
          </a:blip>
          <a:srcRect l="17164" r="1422"/>
          <a:stretch/>
        </p:blipFill>
        <p:spPr>
          <a:xfrm>
            <a:off x="7230609" y="2545082"/>
            <a:ext cx="1323835" cy="173193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4D85751-03D7-4FA1-85AC-42489991C726}"/>
              </a:ext>
            </a:extLst>
          </p:cNvPr>
          <p:cNvSpPr txBox="1"/>
          <p:nvPr/>
        </p:nvSpPr>
        <p:spPr>
          <a:xfrm flipH="1">
            <a:off x="6762706" y="4411010"/>
            <a:ext cx="2270831" cy="67710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 defTabSz="914377">
              <a:defRPr/>
            </a:pPr>
            <a:r>
              <a:rPr lang="ru-RU" sz="1200" b="1" dirty="0">
                <a:solidFill>
                  <a:srgbClr val="000000"/>
                </a:solidFill>
                <a:latin typeface="Arial"/>
              </a:rPr>
              <a:t>Снижение </a:t>
            </a:r>
            <a:r>
              <a:rPr lang="ru-RU" sz="1200" b="1" dirty="0" err="1">
                <a:solidFill>
                  <a:srgbClr val="000000"/>
                </a:solidFill>
                <a:latin typeface="Arial"/>
              </a:rPr>
              <a:t>преднагрузки</a:t>
            </a:r>
            <a:r>
              <a:rPr lang="ru-RU" sz="1200" b="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ru-RU" sz="1200" b="1" dirty="0" err="1">
                <a:solidFill>
                  <a:srgbClr val="000000"/>
                </a:solidFill>
                <a:latin typeface="Arial"/>
              </a:rPr>
              <a:t>постнагрузки</a:t>
            </a:r>
            <a:r>
              <a:rPr lang="ru-RU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Arial"/>
              </a:rPr>
              <a:t>улучшают наполнение ЛЖ</a:t>
            </a:r>
            <a:r>
              <a:rPr lang="en-US" sz="1200" b="1" baseline="30000" dirty="0">
                <a:solidFill>
                  <a:srgbClr val="000000"/>
                </a:solidFill>
                <a:latin typeface="Arial"/>
              </a:rPr>
              <a:t>1,2</a:t>
            </a:r>
            <a:endParaRPr lang="en-US" sz="12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18D8F63-7F8D-42A9-B0EB-CEF26A14F7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69" b="94891" l="2660" r="93617">
                        <a14:backgroundMark x1="89894" y1="75912" x2="89894" y2="75912"/>
                        <a14:backgroundMark x1="85638" y1="89781" x2="85638" y2="89781"/>
                        <a14:backgroundMark x1="90426" y1="88321" x2="90426" y2="88321"/>
                        <a14:backgroundMark x1="90957" y1="82482" x2="90957" y2="82482"/>
                        <a14:backgroundMark x1="86702" y1="82482" x2="86702" y2="824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9133" y="2883959"/>
            <a:ext cx="1635516" cy="119183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0F87768-69F4-4C0D-A260-F070645CD0A1}"/>
              </a:ext>
            </a:extLst>
          </p:cNvPr>
          <p:cNvSpPr txBox="1"/>
          <p:nvPr/>
        </p:nvSpPr>
        <p:spPr>
          <a:xfrm flipH="1">
            <a:off x="9220795" y="4411008"/>
            <a:ext cx="2270832" cy="4924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 defTabSz="914377">
              <a:defRPr/>
            </a:pPr>
            <a:r>
              <a:rPr lang="ru-RU" sz="1200" b="1" dirty="0">
                <a:solidFill>
                  <a:srgbClr val="000000"/>
                </a:solidFill>
                <a:latin typeface="Arial"/>
              </a:rPr>
              <a:t>Улучшение энергетики миокарда</a:t>
            </a:r>
            <a:r>
              <a:rPr lang="en-US" sz="1200" b="1" baseline="30000" dirty="0">
                <a:solidFill>
                  <a:srgbClr val="000000"/>
                </a:solidFill>
                <a:latin typeface="Arial"/>
              </a:rPr>
              <a:t>1</a:t>
            </a:r>
            <a:endParaRPr lang="en-US" sz="12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8A402DE-E67D-46D2-A5C9-2239F9A526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2" b="99054" l="9408" r="968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978696">
            <a:off x="4121835" y="2588023"/>
            <a:ext cx="1085579" cy="1737360"/>
          </a:xfrm>
          <a:prstGeom prst="rect">
            <a:avLst/>
          </a:prstGeom>
        </p:spPr>
      </p:pic>
      <p:sp>
        <p:nvSpPr>
          <p:cNvPr id="49" name="Rounded Rectangle 10">
            <a:extLst>
              <a:ext uri="{FF2B5EF4-FFF2-40B4-BE49-F238E27FC236}">
                <a16:creationId xmlns:a16="http://schemas.microsoft.com/office/drawing/2014/main" id="{BD864FCC-BD94-4702-A55B-13C2F29559DC}"/>
              </a:ext>
            </a:extLst>
          </p:cNvPr>
          <p:cNvSpPr/>
          <p:nvPr/>
        </p:nvSpPr>
        <p:spPr>
          <a:xfrm>
            <a:off x="3530320" y="2176983"/>
            <a:ext cx="2211085" cy="374571"/>
          </a:xfrm>
          <a:prstGeom prst="round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anchor="ctr">
            <a:spAutoFit/>
          </a:bodyPr>
          <a:lstStyle/>
          <a:p>
            <a:pPr algn="ctr" defTabSz="457189">
              <a:defRPr/>
            </a:pPr>
            <a:r>
              <a:rPr lang="ru-RU" sz="1400" b="1" dirty="0">
                <a:solidFill>
                  <a:srgbClr val="003865"/>
                </a:solidFill>
                <a:latin typeface="Arial"/>
              </a:rPr>
              <a:t>Циркуляция</a:t>
            </a:r>
            <a:endParaRPr lang="en-GB" sz="1400" b="1" dirty="0">
              <a:solidFill>
                <a:srgbClr val="003865"/>
              </a:solidFill>
              <a:latin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C55C45-1269-4372-AA80-18ADA72E70D5}"/>
              </a:ext>
            </a:extLst>
          </p:cNvPr>
          <p:cNvSpPr txBox="1"/>
          <p:nvPr/>
        </p:nvSpPr>
        <p:spPr>
          <a:xfrm flipH="1">
            <a:off x="3532643" y="4411010"/>
            <a:ext cx="2206439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 defTabSz="457189">
              <a:spcBef>
                <a:spcPts val="600"/>
              </a:spcBef>
              <a:defRPr/>
            </a:pPr>
            <a:r>
              <a:rPr lang="en-GB" sz="1200" b="1" dirty="0">
                <a:solidFill>
                  <a:srgbClr val="000000"/>
                </a:solidFill>
                <a:latin typeface="Arial"/>
              </a:rPr>
              <a:t>↓ </a:t>
            </a:r>
            <a:r>
              <a:rPr lang="ru-RU" sz="1200" b="1" dirty="0">
                <a:solidFill>
                  <a:srgbClr val="000000"/>
                </a:solidFill>
                <a:latin typeface="Arial"/>
              </a:rPr>
              <a:t>внутрисосудистого объема приводит к </a:t>
            </a:r>
            <a:r>
              <a:rPr lang="en-GB" sz="1200" b="1" dirty="0">
                <a:solidFill>
                  <a:srgbClr val="000000"/>
                </a:solidFill>
                <a:latin typeface="Arial"/>
              </a:rPr>
              <a:t>↑ </a:t>
            </a:r>
            <a:r>
              <a:rPr lang="ru-RU" sz="1200" b="1" dirty="0">
                <a:solidFill>
                  <a:srgbClr val="000000"/>
                </a:solidFill>
                <a:latin typeface="Arial"/>
              </a:rPr>
              <a:t>гематокрита и </a:t>
            </a:r>
            <a:r>
              <a:rPr lang="en-GB" sz="1200" b="1" dirty="0">
                <a:solidFill>
                  <a:srgbClr val="000000"/>
                </a:solidFill>
                <a:latin typeface="Arial"/>
              </a:rPr>
              <a:t/>
            </a:r>
            <a:br>
              <a:rPr lang="en-GB" sz="1200" b="1" dirty="0">
                <a:solidFill>
                  <a:srgbClr val="000000"/>
                </a:solidFill>
                <a:latin typeface="Arial"/>
              </a:rPr>
            </a:br>
            <a:r>
              <a:rPr lang="en-GB" sz="1200" b="1" dirty="0">
                <a:solidFill>
                  <a:srgbClr val="000000"/>
                </a:solidFill>
                <a:latin typeface="Arial"/>
              </a:rPr>
              <a:t>↓ </a:t>
            </a:r>
            <a:r>
              <a:rPr lang="ru-RU" sz="1200" b="1" dirty="0">
                <a:solidFill>
                  <a:srgbClr val="000000"/>
                </a:solidFill>
                <a:latin typeface="Arial"/>
              </a:rPr>
              <a:t>систолического АД</a:t>
            </a:r>
            <a:r>
              <a:rPr lang="en-US" sz="1200" b="1" baseline="30000" dirty="0">
                <a:solidFill>
                  <a:srgbClr val="000000"/>
                </a:solidFill>
                <a:latin typeface="Arial"/>
              </a:rPr>
              <a:t>1,2</a:t>
            </a:r>
            <a:endParaRPr lang="en-GB" sz="1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Rounded Rectangle 10">
            <a:extLst>
              <a:ext uri="{FF2B5EF4-FFF2-40B4-BE49-F238E27FC236}">
                <a16:creationId xmlns:a16="http://schemas.microsoft.com/office/drawing/2014/main" id="{1CA2E892-6312-4966-85AA-6657FCC40A1D}"/>
              </a:ext>
            </a:extLst>
          </p:cNvPr>
          <p:cNvSpPr/>
          <p:nvPr/>
        </p:nvSpPr>
        <p:spPr>
          <a:xfrm>
            <a:off x="602268" y="2176983"/>
            <a:ext cx="2211085" cy="374571"/>
          </a:xfrm>
          <a:prstGeom prst="round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anchor="ctr">
            <a:spAutoFit/>
          </a:bodyPr>
          <a:lstStyle/>
          <a:p>
            <a:pPr algn="ctr" defTabSz="457189">
              <a:defRPr/>
            </a:pPr>
            <a:r>
              <a:rPr lang="ru-RU" sz="1400" b="1" dirty="0">
                <a:solidFill>
                  <a:srgbClr val="003865"/>
                </a:solidFill>
                <a:latin typeface="Arial"/>
              </a:rPr>
              <a:t>Почка</a:t>
            </a:r>
            <a:endParaRPr lang="en-GB" sz="1400" b="1" dirty="0">
              <a:solidFill>
                <a:srgbClr val="003865"/>
              </a:solidFill>
              <a:latin typeface="Arial"/>
            </a:endParaRPr>
          </a:p>
        </p:txBody>
      </p:sp>
      <p:sp>
        <p:nvSpPr>
          <p:cNvPr id="52" name="Rounded Rectangle 10">
            <a:extLst>
              <a:ext uri="{FF2B5EF4-FFF2-40B4-BE49-F238E27FC236}">
                <a16:creationId xmlns:a16="http://schemas.microsoft.com/office/drawing/2014/main" id="{F5DF2E86-5C17-489B-AEB9-C41CBABD9ADE}"/>
              </a:ext>
            </a:extLst>
          </p:cNvPr>
          <p:cNvSpPr/>
          <p:nvPr/>
        </p:nvSpPr>
        <p:spPr>
          <a:xfrm>
            <a:off x="7083856" y="2176983"/>
            <a:ext cx="3995907" cy="374571"/>
          </a:xfrm>
          <a:prstGeom prst="round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anchor="ctr">
            <a:spAutoFit/>
          </a:bodyPr>
          <a:lstStyle/>
          <a:p>
            <a:pPr algn="ctr" defTabSz="457189">
              <a:defRPr/>
            </a:pPr>
            <a:r>
              <a:rPr lang="ru-RU" sz="1400" b="1" dirty="0">
                <a:solidFill>
                  <a:srgbClr val="003865"/>
                </a:solidFill>
                <a:latin typeface="Arial"/>
              </a:rPr>
              <a:t>Сердце</a:t>
            </a:r>
            <a:endParaRPr lang="en-GB" sz="1400" b="1" dirty="0">
              <a:solidFill>
                <a:srgbClr val="003865"/>
              </a:solidFill>
              <a:latin typeface="Arial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6D5023A-B15D-4327-9970-91AB4307B90E}"/>
              </a:ext>
            </a:extLst>
          </p:cNvPr>
          <p:cNvSpPr/>
          <p:nvPr/>
        </p:nvSpPr>
        <p:spPr bwMode="auto">
          <a:xfrm>
            <a:off x="4053756" y="1111318"/>
            <a:ext cx="2744651" cy="3351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SGLT2</a:t>
            </a:r>
          </a:p>
        </p:txBody>
      </p:sp>
      <p:sp>
        <p:nvSpPr>
          <p:cNvPr id="54" name="Down Arrow 26">
            <a:extLst>
              <a:ext uri="{FF2B5EF4-FFF2-40B4-BE49-F238E27FC236}">
                <a16:creationId xmlns:a16="http://schemas.microsoft.com/office/drawing/2014/main" id="{71DDE6BB-B328-45CA-9025-358C7C4A0FE5}"/>
              </a:ext>
            </a:extLst>
          </p:cNvPr>
          <p:cNvSpPr/>
          <p:nvPr/>
        </p:nvSpPr>
        <p:spPr>
          <a:xfrm rot="16200000">
            <a:off x="3041896" y="3599795"/>
            <a:ext cx="275125" cy="59747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Down Arrow 34">
            <a:extLst>
              <a:ext uri="{FF2B5EF4-FFF2-40B4-BE49-F238E27FC236}">
                <a16:creationId xmlns:a16="http://schemas.microsoft.com/office/drawing/2014/main" id="{1FA9606C-CA87-40EF-B4B9-3A7E9884B14C}"/>
              </a:ext>
            </a:extLst>
          </p:cNvPr>
          <p:cNvSpPr/>
          <p:nvPr/>
        </p:nvSpPr>
        <p:spPr>
          <a:xfrm rot="16200000">
            <a:off x="6058099" y="3588931"/>
            <a:ext cx="275125" cy="61920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F69025D-8E28-456F-8E0A-B001FE8B077B}"/>
              </a:ext>
            </a:extLst>
          </p:cNvPr>
          <p:cNvSpPr txBox="1"/>
          <p:nvPr/>
        </p:nvSpPr>
        <p:spPr>
          <a:xfrm>
            <a:off x="449580" y="5341685"/>
            <a:ext cx="3037584" cy="36933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914377">
              <a:defRPr/>
            </a:pPr>
            <a:r>
              <a:rPr lang="ru-RU" sz="1600" b="1" dirty="0">
                <a:solidFill>
                  <a:srgbClr val="003865"/>
                </a:solidFill>
                <a:latin typeface="Arial"/>
              </a:rPr>
              <a:t>Улучшение функции почек</a:t>
            </a:r>
            <a:r>
              <a:rPr lang="en-US" sz="1600" b="1" baseline="30000" dirty="0">
                <a:solidFill>
                  <a:srgbClr val="003865"/>
                </a:solidFill>
                <a:latin typeface="Arial"/>
              </a:rPr>
              <a:t>2</a:t>
            </a:r>
            <a:endParaRPr lang="en-US" sz="1600" b="1" dirty="0">
              <a:solidFill>
                <a:srgbClr val="003865"/>
              </a:solidFill>
              <a:latin typeface="Arial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ED9C41E-6FFE-481F-8CCB-7FDF62976550}"/>
              </a:ext>
            </a:extLst>
          </p:cNvPr>
          <p:cNvCxnSpPr/>
          <p:nvPr/>
        </p:nvCxnSpPr>
        <p:spPr>
          <a:xfrm>
            <a:off x="9179259" y="2883959"/>
            <a:ext cx="0" cy="194254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3D426CA6-A8AB-42DF-AC72-519A6FD8DF18}"/>
              </a:ext>
            </a:extLst>
          </p:cNvPr>
          <p:cNvSpPr/>
          <p:nvPr/>
        </p:nvSpPr>
        <p:spPr>
          <a:xfrm>
            <a:off x="1543999" y="5249671"/>
            <a:ext cx="7635260" cy="985047"/>
          </a:xfrm>
          <a:custGeom>
            <a:avLst/>
            <a:gdLst>
              <a:gd name="connsiteX0" fmla="*/ 7392444 w 7537388"/>
              <a:gd name="connsiteY0" fmla="*/ 0 h 1169811"/>
              <a:gd name="connsiteX1" fmla="*/ 7537388 w 7537388"/>
              <a:gd name="connsiteY1" fmla="*/ 0 h 1169811"/>
              <a:gd name="connsiteX2" fmla="*/ 7537388 w 7537388"/>
              <a:gd name="connsiteY2" fmla="*/ 528585 h 1169811"/>
              <a:gd name="connsiteX3" fmla="*/ 7537388 w 7537388"/>
              <a:gd name="connsiteY3" fmla="*/ 649751 h 1169811"/>
              <a:gd name="connsiteX4" fmla="*/ 7537388 w 7537388"/>
              <a:gd name="connsiteY4" fmla="*/ 889275 h 1169811"/>
              <a:gd name="connsiteX5" fmla="*/ 7256852 w 7537388"/>
              <a:gd name="connsiteY5" fmla="*/ 1169811 h 1169811"/>
              <a:gd name="connsiteX6" fmla="*/ 368182 w 7537388"/>
              <a:gd name="connsiteY6" fmla="*/ 1169811 h 1169811"/>
              <a:gd name="connsiteX7" fmla="*/ 87646 w 7537388"/>
              <a:gd name="connsiteY7" fmla="*/ 889275 h 1169811"/>
              <a:gd name="connsiteX8" fmla="*/ 87646 w 7537388"/>
              <a:gd name="connsiteY8" fmla="*/ 688891 h 1169811"/>
              <a:gd name="connsiteX9" fmla="*/ 0 w 7537388"/>
              <a:gd name="connsiteY9" fmla="*/ 688891 h 1169811"/>
              <a:gd name="connsiteX10" fmla="*/ 160306 w 7537388"/>
              <a:gd name="connsiteY10" fmla="*/ 528585 h 1169811"/>
              <a:gd name="connsiteX11" fmla="*/ 320613 w 7537388"/>
              <a:gd name="connsiteY11" fmla="*/ 688891 h 1169811"/>
              <a:gd name="connsiteX12" fmla="*/ 232967 w 7537388"/>
              <a:gd name="connsiteY12" fmla="*/ 688891 h 1169811"/>
              <a:gd name="connsiteX13" fmla="*/ 232967 w 7537388"/>
              <a:gd name="connsiteY13" fmla="*/ 889275 h 1169811"/>
              <a:gd name="connsiteX14" fmla="*/ 368182 w 7537388"/>
              <a:gd name="connsiteY14" fmla="*/ 1024490 h 1169811"/>
              <a:gd name="connsiteX15" fmla="*/ 7256852 w 7537388"/>
              <a:gd name="connsiteY15" fmla="*/ 1024490 h 1169811"/>
              <a:gd name="connsiteX16" fmla="*/ 7392067 w 7537388"/>
              <a:gd name="connsiteY16" fmla="*/ 889275 h 1169811"/>
              <a:gd name="connsiteX17" fmla="*/ 7392067 w 7537388"/>
              <a:gd name="connsiteY17" fmla="*/ 528585 h 1169811"/>
              <a:gd name="connsiteX18" fmla="*/ 7392444 w 7537388"/>
              <a:gd name="connsiteY18" fmla="*/ 528585 h 116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37388" h="1169811">
                <a:moveTo>
                  <a:pt x="7392444" y="0"/>
                </a:moveTo>
                <a:lnTo>
                  <a:pt x="7537388" y="0"/>
                </a:lnTo>
                <a:lnTo>
                  <a:pt x="7537388" y="528585"/>
                </a:lnTo>
                <a:lnTo>
                  <a:pt x="7537388" y="649751"/>
                </a:lnTo>
                <a:lnTo>
                  <a:pt x="7537388" y="889275"/>
                </a:lnTo>
                <a:cubicBezTo>
                  <a:pt x="7537388" y="1044211"/>
                  <a:pt x="7411788" y="1169811"/>
                  <a:pt x="7256852" y="1169811"/>
                </a:cubicBezTo>
                <a:lnTo>
                  <a:pt x="368182" y="1169811"/>
                </a:lnTo>
                <a:cubicBezTo>
                  <a:pt x="213246" y="1169811"/>
                  <a:pt x="87646" y="1044211"/>
                  <a:pt x="87646" y="889275"/>
                </a:cubicBezTo>
                <a:lnTo>
                  <a:pt x="87646" y="688891"/>
                </a:lnTo>
                <a:lnTo>
                  <a:pt x="0" y="688891"/>
                </a:lnTo>
                <a:lnTo>
                  <a:pt x="160306" y="528585"/>
                </a:lnTo>
                <a:lnTo>
                  <a:pt x="320613" y="688891"/>
                </a:lnTo>
                <a:lnTo>
                  <a:pt x="232967" y="688891"/>
                </a:lnTo>
                <a:lnTo>
                  <a:pt x="232967" y="889275"/>
                </a:lnTo>
                <a:cubicBezTo>
                  <a:pt x="232967" y="963952"/>
                  <a:pt x="293505" y="1024490"/>
                  <a:pt x="368182" y="1024490"/>
                </a:cubicBezTo>
                <a:lnTo>
                  <a:pt x="7256852" y="1024490"/>
                </a:lnTo>
                <a:cubicBezTo>
                  <a:pt x="7331529" y="1024490"/>
                  <a:pt x="7392067" y="963952"/>
                  <a:pt x="7392067" y="889275"/>
                </a:cubicBezTo>
                <a:lnTo>
                  <a:pt x="7392067" y="528585"/>
                </a:lnTo>
                <a:lnTo>
                  <a:pt x="7392444" y="52858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E55C2EC-5012-444B-929E-E517533721D2}"/>
              </a:ext>
            </a:extLst>
          </p:cNvPr>
          <p:cNvSpPr/>
          <p:nvPr/>
        </p:nvSpPr>
        <p:spPr>
          <a:xfrm rot="10800000" flipH="1">
            <a:off x="1543999" y="1564731"/>
            <a:ext cx="7707277" cy="656172"/>
          </a:xfrm>
          <a:custGeom>
            <a:avLst/>
            <a:gdLst>
              <a:gd name="connsiteX0" fmla="*/ 335355 w 7764166"/>
              <a:gd name="connsiteY0" fmla="*/ 656172 h 656172"/>
              <a:gd name="connsiteX1" fmla="*/ 4250205 w 7764166"/>
              <a:gd name="connsiteY1" fmla="*/ 656172 h 656172"/>
              <a:gd name="connsiteX2" fmla="*/ 4250205 w 7764166"/>
              <a:gd name="connsiteY2" fmla="*/ 655679 h 656172"/>
              <a:gd name="connsiteX3" fmla="*/ 7387685 w 7764166"/>
              <a:gd name="connsiteY3" fmla="*/ 655679 h 656172"/>
              <a:gd name="connsiteX4" fmla="*/ 7674544 w 7764166"/>
              <a:gd name="connsiteY4" fmla="*/ 368820 h 656172"/>
              <a:gd name="connsiteX5" fmla="*/ 7674544 w 7764166"/>
              <a:gd name="connsiteY5" fmla="*/ 163919 h 656172"/>
              <a:gd name="connsiteX6" fmla="*/ 7764166 w 7764166"/>
              <a:gd name="connsiteY6" fmla="*/ 163919 h 656172"/>
              <a:gd name="connsiteX7" fmla="*/ 7600247 w 7764166"/>
              <a:gd name="connsiteY7" fmla="*/ 0 h 656172"/>
              <a:gd name="connsiteX8" fmla="*/ 7436327 w 7764166"/>
              <a:gd name="connsiteY8" fmla="*/ 163919 h 656172"/>
              <a:gd name="connsiteX9" fmla="*/ 7525948 w 7764166"/>
              <a:gd name="connsiteY9" fmla="*/ 163919 h 656172"/>
              <a:gd name="connsiteX10" fmla="*/ 7525948 w 7764166"/>
              <a:gd name="connsiteY10" fmla="*/ 368820 h 656172"/>
              <a:gd name="connsiteX11" fmla="*/ 7387685 w 7764166"/>
              <a:gd name="connsiteY11" fmla="*/ 507083 h 656172"/>
              <a:gd name="connsiteX12" fmla="*/ 2992743 w 7764166"/>
              <a:gd name="connsiteY12" fmla="*/ 507083 h 656172"/>
              <a:gd name="connsiteX13" fmla="*/ 2992743 w 7764166"/>
              <a:gd name="connsiteY13" fmla="*/ 507576 h 656172"/>
              <a:gd name="connsiteX14" fmla="*/ 335355 w 7764166"/>
              <a:gd name="connsiteY14" fmla="*/ 507576 h 656172"/>
              <a:gd name="connsiteX15" fmla="*/ 212196 w 7764166"/>
              <a:gd name="connsiteY15" fmla="*/ 369313 h 656172"/>
              <a:gd name="connsiteX16" fmla="*/ 212196 w 7764166"/>
              <a:gd name="connsiteY16" fmla="*/ 164412 h 656172"/>
              <a:gd name="connsiteX17" fmla="*/ 292027 w 7764166"/>
              <a:gd name="connsiteY17" fmla="*/ 164412 h 656172"/>
              <a:gd name="connsiteX18" fmla="*/ 146013 w 7764166"/>
              <a:gd name="connsiteY18" fmla="*/ 493 h 656172"/>
              <a:gd name="connsiteX19" fmla="*/ 0 w 7764166"/>
              <a:gd name="connsiteY19" fmla="*/ 164412 h 656172"/>
              <a:gd name="connsiteX20" fmla="*/ 79832 w 7764166"/>
              <a:gd name="connsiteY20" fmla="*/ 164412 h 656172"/>
              <a:gd name="connsiteX21" fmla="*/ 79832 w 7764166"/>
              <a:gd name="connsiteY21" fmla="*/ 369313 h 656172"/>
              <a:gd name="connsiteX22" fmla="*/ 335355 w 7764166"/>
              <a:gd name="connsiteY22" fmla="*/ 656172 h 65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764166" h="656172">
                <a:moveTo>
                  <a:pt x="335355" y="656172"/>
                </a:moveTo>
                <a:lnTo>
                  <a:pt x="4250205" y="656172"/>
                </a:lnTo>
                <a:lnTo>
                  <a:pt x="4250205" y="655679"/>
                </a:lnTo>
                <a:lnTo>
                  <a:pt x="7387685" y="655679"/>
                </a:lnTo>
                <a:cubicBezTo>
                  <a:pt x="7546114" y="655679"/>
                  <a:pt x="7674544" y="527248"/>
                  <a:pt x="7674544" y="368820"/>
                </a:cubicBezTo>
                <a:lnTo>
                  <a:pt x="7674544" y="163919"/>
                </a:lnTo>
                <a:lnTo>
                  <a:pt x="7764166" y="163919"/>
                </a:lnTo>
                <a:lnTo>
                  <a:pt x="7600247" y="0"/>
                </a:lnTo>
                <a:lnTo>
                  <a:pt x="7436327" y="163919"/>
                </a:lnTo>
                <a:lnTo>
                  <a:pt x="7525948" y="163919"/>
                </a:lnTo>
                <a:lnTo>
                  <a:pt x="7525948" y="368820"/>
                </a:lnTo>
                <a:cubicBezTo>
                  <a:pt x="7525948" y="445180"/>
                  <a:pt x="7464046" y="507083"/>
                  <a:pt x="7387685" y="507083"/>
                </a:cubicBezTo>
                <a:lnTo>
                  <a:pt x="2992743" y="507083"/>
                </a:lnTo>
                <a:lnTo>
                  <a:pt x="2992743" y="507576"/>
                </a:lnTo>
                <a:lnTo>
                  <a:pt x="335355" y="507576"/>
                </a:lnTo>
                <a:cubicBezTo>
                  <a:pt x="267336" y="507576"/>
                  <a:pt x="212196" y="445673"/>
                  <a:pt x="212196" y="369313"/>
                </a:cubicBezTo>
                <a:lnTo>
                  <a:pt x="212196" y="164412"/>
                </a:lnTo>
                <a:lnTo>
                  <a:pt x="292027" y="164412"/>
                </a:lnTo>
                <a:lnTo>
                  <a:pt x="146013" y="493"/>
                </a:lnTo>
                <a:lnTo>
                  <a:pt x="0" y="164412"/>
                </a:lnTo>
                <a:lnTo>
                  <a:pt x="79832" y="164412"/>
                </a:lnTo>
                <a:lnTo>
                  <a:pt x="79832" y="369313"/>
                </a:lnTo>
                <a:cubicBezTo>
                  <a:pt x="79832" y="527741"/>
                  <a:pt x="194233" y="656172"/>
                  <a:pt x="335355" y="65617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Autofit/>
          </a:bodyPr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00370C2-27D4-4224-9A42-495094AAA11F}"/>
              </a:ext>
            </a:extLst>
          </p:cNvPr>
          <p:cNvSpPr/>
          <p:nvPr/>
        </p:nvSpPr>
        <p:spPr>
          <a:xfrm>
            <a:off x="5351377" y="1372762"/>
            <a:ext cx="149411" cy="31932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59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6F3F924-8031-4A14-ABFE-D183465771A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7D19608-C953-43E7-8C97-08842F5ECD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385D27-BA7B-4824-98CE-C66C12074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18" y="107732"/>
            <a:ext cx="9985855" cy="800099"/>
          </a:xfrm>
        </p:spPr>
        <p:txBody>
          <a:bodyPr>
            <a:noAutofit/>
          </a:bodyPr>
          <a:lstStyle/>
          <a:p>
            <a:pPr defTabSz="1219170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Дапаглифлозин демонстрирует </a:t>
            </a:r>
            <a:r>
              <a:rPr lang="ru-RU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кардиоренальные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преимущества в широкой популяции пациентов с СД2 типа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C6BE48E-6D91-4A58-BD08-090A65EA4841}"/>
              </a:ext>
            </a:extLst>
          </p:cNvPr>
          <p:cNvSpPr txBox="1">
            <a:spLocks/>
          </p:cNvSpPr>
          <p:nvPr/>
        </p:nvSpPr>
        <p:spPr>
          <a:xfrm>
            <a:off x="301976" y="6517156"/>
            <a:ext cx="10186176" cy="3306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АССЗ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атеросклеротическое сердечно-сосудистое заболевание;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гСР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госпитализация по причине сердечной недостаточности;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MACE – major adverse cardiovascular events;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ИМ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инфаркт миокарда;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NNT – number needed to treat;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СД 2 типа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сахарный диабет 2 типа.  1.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Verma S et al. Circulation. 2019;139:2537-2541; 2. Furtado RHM et al. Article and supplementary appendix. Circulation. 2019;139:2516-2527.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76F32D-C497-463B-94F7-D477331E7937}"/>
              </a:ext>
            </a:extLst>
          </p:cNvPr>
          <p:cNvSpPr txBox="1"/>
          <p:nvPr/>
        </p:nvSpPr>
        <p:spPr>
          <a:xfrm>
            <a:off x="3777359" y="2197656"/>
            <a:ext cx="1535214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F4444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B5E9BD-A4A1-4802-AA29-5BDC6D1E7BDD}"/>
              </a:ext>
            </a:extLst>
          </p:cNvPr>
          <p:cNvSpPr txBox="1"/>
          <p:nvPr/>
        </p:nvSpPr>
        <p:spPr>
          <a:xfrm>
            <a:off x="432342" y="1010939"/>
            <a:ext cx="5624742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Эффекты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</a:rPr>
              <a:t>дапаглифлозина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10 мг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</a:rPr>
              <a:t>vs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плацебо</a:t>
            </a:r>
            <a:r>
              <a:rPr lang="ru-RU" sz="1600" b="1" baseline="30000" dirty="0">
                <a:solidFill>
                  <a:schemeClr val="bg2">
                    <a:lumMod val="10000"/>
                  </a:schemeClr>
                </a:solidFill>
              </a:rPr>
              <a:t>1</a:t>
            </a:r>
          </a:p>
        </p:txBody>
      </p:sp>
      <p:graphicFrame>
        <p:nvGraphicFramePr>
          <p:cNvPr id="93" name="Table 103">
            <a:extLst>
              <a:ext uri="{FF2B5EF4-FFF2-40B4-BE49-F238E27FC236}">
                <a16:creationId xmlns:a16="http://schemas.microsoft.com/office/drawing/2014/main" id="{5C675E41-02C4-4C08-B114-6E7A45D4BA3E}"/>
              </a:ext>
            </a:extLst>
          </p:cNvPr>
          <p:cNvGraphicFramePr>
            <a:graphicFrameLocks noGrp="1"/>
          </p:cNvGraphicFramePr>
          <p:nvPr/>
        </p:nvGraphicFramePr>
        <p:xfrm>
          <a:off x="402347" y="1688080"/>
          <a:ext cx="11276323" cy="4551840"/>
        </p:xfrm>
        <a:graphic>
          <a:graphicData uri="http://schemas.openxmlformats.org/drawingml/2006/table">
            <a:tbl>
              <a:tblPr lastCol="1" bandRow="1">
                <a:tableStyleId>{93296810-A885-4BE3-A3E7-6D5BEEA58F35}</a:tableStyleId>
              </a:tblPr>
              <a:tblGrid>
                <a:gridCol w="3743132">
                  <a:extLst>
                    <a:ext uri="{9D8B030D-6E8A-4147-A177-3AD203B41FA5}">
                      <a16:colId xmlns:a16="http://schemas.microsoft.com/office/drawing/2014/main" val="1526251161"/>
                    </a:ext>
                  </a:extLst>
                </a:gridCol>
                <a:gridCol w="3723190">
                  <a:extLst>
                    <a:ext uri="{9D8B030D-6E8A-4147-A177-3AD203B41FA5}">
                      <a16:colId xmlns:a16="http://schemas.microsoft.com/office/drawing/2014/main" val="2070308107"/>
                    </a:ext>
                  </a:extLst>
                </a:gridCol>
                <a:gridCol w="1818968">
                  <a:extLst>
                    <a:ext uri="{9D8B030D-6E8A-4147-A177-3AD203B41FA5}">
                      <a16:colId xmlns:a16="http://schemas.microsoft.com/office/drawing/2014/main" val="1564626781"/>
                    </a:ext>
                  </a:extLst>
                </a:gridCol>
                <a:gridCol w="1991033">
                  <a:extLst>
                    <a:ext uri="{9D8B030D-6E8A-4147-A177-3AD203B41FA5}">
                      <a16:colId xmlns:a16="http://schemas.microsoft.com/office/drawing/2014/main" val="3883251878"/>
                    </a:ext>
                  </a:extLst>
                </a:gridCol>
              </a:tblGrid>
              <a:tr h="113796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Перенесенный ИМ &lt; 2 лет назад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896801"/>
                  </a:ext>
                </a:extLst>
              </a:tr>
              <a:tr h="113796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Перенесенный ИМ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168800"/>
                  </a:ext>
                </a:extLst>
              </a:tr>
              <a:tr h="113796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tabLst>
                          <a:tab pos="68262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АССЗ, но без перенесенного ИМ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18288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658222"/>
                  </a:ext>
                </a:extLst>
              </a:tr>
              <a:tr h="113796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Первичная профилактика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18288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888948"/>
                  </a:ext>
                </a:extLst>
              </a:tr>
            </a:tbl>
          </a:graphicData>
        </a:graphic>
      </p:graphicFrame>
      <p:pic>
        <p:nvPicPr>
          <p:cNvPr id="94" name="Content Placeholder 19" descr="Man">
            <a:extLst>
              <a:ext uri="{FF2B5EF4-FFF2-40B4-BE49-F238E27FC236}">
                <a16:creationId xmlns:a16="http://schemas.microsoft.com/office/drawing/2014/main" id="{3251574A-A5D0-4C6F-8072-8E40226EE2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4818" y="5586586"/>
            <a:ext cx="552070" cy="552070"/>
          </a:xfrm>
          <a:prstGeom prst="rect">
            <a:avLst/>
          </a:prstGeom>
        </p:spPr>
      </p:pic>
      <p:grpSp>
        <p:nvGrpSpPr>
          <p:cNvPr id="95" name="Group 98">
            <a:extLst>
              <a:ext uri="{FF2B5EF4-FFF2-40B4-BE49-F238E27FC236}">
                <a16:creationId xmlns:a16="http://schemas.microsoft.com/office/drawing/2014/main" id="{E721714A-5384-4BAC-816D-1F8117B39A68}"/>
              </a:ext>
            </a:extLst>
          </p:cNvPr>
          <p:cNvGrpSpPr/>
          <p:nvPr/>
        </p:nvGrpSpPr>
        <p:grpSpPr>
          <a:xfrm>
            <a:off x="1315478" y="1681911"/>
            <a:ext cx="5638800" cy="4549912"/>
            <a:chOff x="457200" y="1262063"/>
            <a:chExt cx="5638800" cy="4556124"/>
          </a:xfrm>
          <a:solidFill>
            <a:schemeClr val="bg1">
              <a:lumMod val="85000"/>
            </a:schemeClr>
          </a:solidFill>
        </p:grpSpPr>
        <p:sp>
          <p:nvSpPr>
            <p:cNvPr id="96" name="Freeform: Shape 99">
              <a:extLst>
                <a:ext uri="{FF2B5EF4-FFF2-40B4-BE49-F238E27FC236}">
                  <a16:creationId xmlns:a16="http://schemas.microsoft.com/office/drawing/2014/main" id="{25AFDC94-4064-480B-A9FC-093A1D9C3E25}"/>
                </a:ext>
              </a:extLst>
            </p:cNvPr>
            <p:cNvSpPr/>
            <p:nvPr/>
          </p:nvSpPr>
          <p:spPr>
            <a:xfrm>
              <a:off x="2571750" y="1262063"/>
              <a:ext cx="1409700" cy="1139031"/>
            </a:xfrm>
            <a:custGeom>
              <a:avLst/>
              <a:gdLst>
                <a:gd name="connsiteX0" fmla="*/ 0 w 1409700"/>
                <a:gd name="connsiteY0" fmla="*/ 1139031 h 1139031"/>
                <a:gd name="connsiteX1" fmla="*/ 704850 w 1409700"/>
                <a:gd name="connsiteY1" fmla="*/ 0 h 1139031"/>
                <a:gd name="connsiteX2" fmla="*/ 704850 w 1409700"/>
                <a:gd name="connsiteY2" fmla="*/ 0 h 1139031"/>
                <a:gd name="connsiteX3" fmla="*/ 1409700 w 1409700"/>
                <a:gd name="connsiteY3" fmla="*/ 1139031 h 1139031"/>
                <a:gd name="connsiteX4" fmla="*/ 0 w 1409700"/>
                <a:gd name="connsiteY4" fmla="*/ 1139031 h 113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00" h="1139031">
                  <a:moveTo>
                    <a:pt x="0" y="1139031"/>
                  </a:moveTo>
                  <a:lnTo>
                    <a:pt x="704850" y="0"/>
                  </a:lnTo>
                  <a:lnTo>
                    <a:pt x="704850" y="0"/>
                  </a:lnTo>
                  <a:lnTo>
                    <a:pt x="1409700" y="1139031"/>
                  </a:lnTo>
                  <a:lnTo>
                    <a:pt x="0" y="113903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1866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100">
              <a:extLst>
                <a:ext uri="{FF2B5EF4-FFF2-40B4-BE49-F238E27FC236}">
                  <a16:creationId xmlns:a16="http://schemas.microsoft.com/office/drawing/2014/main" id="{10ADCCE7-046D-42D1-8FEE-BF63FE4579DA}"/>
                </a:ext>
              </a:extLst>
            </p:cNvPr>
            <p:cNvSpPr/>
            <p:nvPr/>
          </p:nvSpPr>
          <p:spPr>
            <a:xfrm>
              <a:off x="1866900" y="2401094"/>
              <a:ext cx="2819400" cy="1139031"/>
            </a:xfrm>
            <a:custGeom>
              <a:avLst/>
              <a:gdLst>
                <a:gd name="connsiteX0" fmla="*/ 0 w 2819400"/>
                <a:gd name="connsiteY0" fmla="*/ 1139031 h 1139031"/>
                <a:gd name="connsiteX1" fmla="*/ 704855 w 2819400"/>
                <a:gd name="connsiteY1" fmla="*/ 0 h 1139031"/>
                <a:gd name="connsiteX2" fmla="*/ 2114545 w 2819400"/>
                <a:gd name="connsiteY2" fmla="*/ 0 h 1139031"/>
                <a:gd name="connsiteX3" fmla="*/ 2819400 w 2819400"/>
                <a:gd name="connsiteY3" fmla="*/ 1139031 h 1139031"/>
                <a:gd name="connsiteX4" fmla="*/ 0 w 2819400"/>
                <a:gd name="connsiteY4" fmla="*/ 1139031 h 113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9400" h="1139031">
                  <a:moveTo>
                    <a:pt x="0" y="1139031"/>
                  </a:moveTo>
                  <a:lnTo>
                    <a:pt x="704855" y="0"/>
                  </a:lnTo>
                  <a:lnTo>
                    <a:pt x="2114545" y="0"/>
                  </a:lnTo>
                  <a:lnTo>
                    <a:pt x="2819400" y="1139031"/>
                  </a:lnTo>
                  <a:lnTo>
                    <a:pt x="0" y="113903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shade val="80000"/>
                <a:hueOff val="-197886"/>
                <a:satOff val="-5935"/>
                <a:lumOff val="11507"/>
                <a:alphaOff val="0"/>
              </a:schemeClr>
            </a:fillRef>
            <a:effectRef idx="1">
              <a:schemeClr val="accent6">
                <a:shade val="80000"/>
                <a:hueOff val="-197886"/>
                <a:satOff val="-5935"/>
                <a:lumOff val="11507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63245" tIns="69850" rIns="563245" bIns="69850" numCol="1" spcCol="1270" anchor="ctr" anchorCtr="0">
              <a:noAutofit/>
            </a:bodyPr>
            <a:lstStyle/>
            <a:p>
              <a:pPr marL="0" marR="0" lvl="0" indent="0" algn="ctr" defTabSz="2444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5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101">
              <a:extLst>
                <a:ext uri="{FF2B5EF4-FFF2-40B4-BE49-F238E27FC236}">
                  <a16:creationId xmlns:a16="http://schemas.microsoft.com/office/drawing/2014/main" id="{CCAC4FC5-EEF2-4FAB-906D-BB080B0F4DA0}"/>
                </a:ext>
              </a:extLst>
            </p:cNvPr>
            <p:cNvSpPr/>
            <p:nvPr/>
          </p:nvSpPr>
          <p:spPr>
            <a:xfrm>
              <a:off x="1162050" y="3540125"/>
              <a:ext cx="4229100" cy="1139031"/>
            </a:xfrm>
            <a:custGeom>
              <a:avLst/>
              <a:gdLst>
                <a:gd name="connsiteX0" fmla="*/ 0 w 4229100"/>
                <a:gd name="connsiteY0" fmla="*/ 1139031 h 1139031"/>
                <a:gd name="connsiteX1" fmla="*/ 704855 w 4229100"/>
                <a:gd name="connsiteY1" fmla="*/ 0 h 1139031"/>
                <a:gd name="connsiteX2" fmla="*/ 3524245 w 4229100"/>
                <a:gd name="connsiteY2" fmla="*/ 0 h 1139031"/>
                <a:gd name="connsiteX3" fmla="*/ 4229100 w 4229100"/>
                <a:gd name="connsiteY3" fmla="*/ 1139031 h 1139031"/>
                <a:gd name="connsiteX4" fmla="*/ 0 w 4229100"/>
                <a:gd name="connsiteY4" fmla="*/ 1139031 h 113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9100" h="1139031">
                  <a:moveTo>
                    <a:pt x="0" y="1139031"/>
                  </a:moveTo>
                  <a:lnTo>
                    <a:pt x="704855" y="0"/>
                  </a:lnTo>
                  <a:lnTo>
                    <a:pt x="3524245" y="0"/>
                  </a:lnTo>
                  <a:lnTo>
                    <a:pt x="4229100" y="1139031"/>
                  </a:lnTo>
                  <a:lnTo>
                    <a:pt x="0" y="11390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shade val="80000"/>
                <a:hueOff val="-395771"/>
                <a:satOff val="-11871"/>
                <a:lumOff val="23014"/>
                <a:alphaOff val="0"/>
              </a:schemeClr>
            </a:fillRef>
            <a:effectRef idx="1">
              <a:schemeClr val="accent6">
                <a:shade val="80000"/>
                <a:hueOff val="-395771"/>
                <a:satOff val="-11871"/>
                <a:lumOff val="2301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22642" tIns="82550" rIns="822643" bIns="825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102">
              <a:extLst>
                <a:ext uri="{FF2B5EF4-FFF2-40B4-BE49-F238E27FC236}">
                  <a16:creationId xmlns:a16="http://schemas.microsoft.com/office/drawing/2014/main" id="{EB4B15B6-8E76-4E49-B6B2-F715DB72C042}"/>
                </a:ext>
              </a:extLst>
            </p:cNvPr>
            <p:cNvSpPr/>
            <p:nvPr/>
          </p:nvSpPr>
          <p:spPr>
            <a:xfrm>
              <a:off x="457200" y="4679156"/>
              <a:ext cx="5638800" cy="1139031"/>
            </a:xfrm>
            <a:custGeom>
              <a:avLst/>
              <a:gdLst>
                <a:gd name="connsiteX0" fmla="*/ 0 w 5638800"/>
                <a:gd name="connsiteY0" fmla="*/ 1139031 h 1139031"/>
                <a:gd name="connsiteX1" fmla="*/ 704855 w 5638800"/>
                <a:gd name="connsiteY1" fmla="*/ 0 h 1139031"/>
                <a:gd name="connsiteX2" fmla="*/ 4933945 w 5638800"/>
                <a:gd name="connsiteY2" fmla="*/ 0 h 1139031"/>
                <a:gd name="connsiteX3" fmla="*/ 5638800 w 5638800"/>
                <a:gd name="connsiteY3" fmla="*/ 1139031 h 1139031"/>
                <a:gd name="connsiteX4" fmla="*/ 0 w 5638800"/>
                <a:gd name="connsiteY4" fmla="*/ 1139031 h 113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8800" h="1139031">
                  <a:moveTo>
                    <a:pt x="0" y="1139031"/>
                  </a:moveTo>
                  <a:lnTo>
                    <a:pt x="704855" y="0"/>
                  </a:lnTo>
                  <a:lnTo>
                    <a:pt x="4933945" y="0"/>
                  </a:lnTo>
                  <a:lnTo>
                    <a:pt x="5638800" y="1139031"/>
                  </a:lnTo>
                  <a:lnTo>
                    <a:pt x="0" y="113903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shade val="80000"/>
                <a:hueOff val="-593657"/>
                <a:satOff val="-17806"/>
                <a:lumOff val="34521"/>
                <a:alphaOff val="0"/>
              </a:schemeClr>
            </a:fillRef>
            <a:effectRef idx="1">
              <a:schemeClr val="accent6">
                <a:shade val="80000"/>
                <a:hueOff val="-593657"/>
                <a:satOff val="-17806"/>
                <a:lumOff val="34521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69339" tIns="82550" rIns="1069341" bIns="825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00" name="Content Placeholder 19" descr="Man">
            <a:extLst>
              <a:ext uri="{FF2B5EF4-FFF2-40B4-BE49-F238E27FC236}">
                <a16:creationId xmlns:a16="http://schemas.microsoft.com/office/drawing/2014/main" id="{CC11A941-DF1A-4095-9E1F-C2DF488934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60376" y="5574857"/>
            <a:ext cx="551830" cy="551830"/>
          </a:xfrm>
          <a:prstGeom prst="rect">
            <a:avLst/>
          </a:prstGeom>
        </p:spPr>
      </p:pic>
      <p:pic>
        <p:nvPicPr>
          <p:cNvPr id="101" name="Content Placeholder 19" descr="Man">
            <a:extLst>
              <a:ext uri="{FF2B5EF4-FFF2-40B4-BE49-F238E27FC236}">
                <a16:creationId xmlns:a16="http://schemas.microsoft.com/office/drawing/2014/main" id="{A2188750-7EDA-4A69-951C-35CE6FD185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20137" y="5586826"/>
            <a:ext cx="551830" cy="551830"/>
          </a:xfrm>
          <a:prstGeom prst="rect">
            <a:avLst/>
          </a:prstGeom>
        </p:spPr>
      </p:pic>
      <p:pic>
        <p:nvPicPr>
          <p:cNvPr id="102" name="Content Placeholder 19" descr="Man">
            <a:extLst>
              <a:ext uri="{FF2B5EF4-FFF2-40B4-BE49-F238E27FC236}">
                <a16:creationId xmlns:a16="http://schemas.microsoft.com/office/drawing/2014/main" id="{71F77DE9-358D-413F-A6FA-7FED788B9B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91473" y="5586826"/>
            <a:ext cx="551830" cy="551830"/>
          </a:xfrm>
          <a:prstGeom prst="rect">
            <a:avLst/>
          </a:prstGeom>
        </p:spPr>
      </p:pic>
      <p:pic>
        <p:nvPicPr>
          <p:cNvPr id="103" name="Content Placeholder 19" descr="Man">
            <a:extLst>
              <a:ext uri="{FF2B5EF4-FFF2-40B4-BE49-F238E27FC236}">
                <a16:creationId xmlns:a16="http://schemas.microsoft.com/office/drawing/2014/main" id="{AB7D0624-DE45-49BF-8625-59DD6A8DE4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2809" y="5586826"/>
            <a:ext cx="551830" cy="551830"/>
          </a:xfrm>
          <a:prstGeom prst="rect">
            <a:avLst/>
          </a:prstGeom>
        </p:spPr>
      </p:pic>
      <p:pic>
        <p:nvPicPr>
          <p:cNvPr id="104" name="Content Placeholder 19" descr="Man">
            <a:extLst>
              <a:ext uri="{FF2B5EF4-FFF2-40B4-BE49-F238E27FC236}">
                <a16:creationId xmlns:a16="http://schemas.microsoft.com/office/drawing/2014/main" id="{2C5ECA28-6351-4090-9CC9-99DD094ABE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34145" y="5586826"/>
            <a:ext cx="551830" cy="551830"/>
          </a:xfrm>
          <a:prstGeom prst="rect">
            <a:avLst/>
          </a:prstGeom>
        </p:spPr>
      </p:pic>
      <p:pic>
        <p:nvPicPr>
          <p:cNvPr id="105" name="Content Placeholder 19" descr="Man">
            <a:extLst>
              <a:ext uri="{FF2B5EF4-FFF2-40B4-BE49-F238E27FC236}">
                <a16:creationId xmlns:a16="http://schemas.microsoft.com/office/drawing/2014/main" id="{8CD22FC0-197D-4C96-A331-3D429CDC45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05481" y="5586826"/>
            <a:ext cx="551830" cy="551830"/>
          </a:xfrm>
          <a:prstGeom prst="rect">
            <a:avLst/>
          </a:prstGeom>
        </p:spPr>
      </p:pic>
      <p:pic>
        <p:nvPicPr>
          <p:cNvPr id="106" name="Content Placeholder 19" descr="Man">
            <a:extLst>
              <a:ext uri="{FF2B5EF4-FFF2-40B4-BE49-F238E27FC236}">
                <a16:creationId xmlns:a16="http://schemas.microsoft.com/office/drawing/2014/main" id="{17489928-41E5-467A-AE61-EEB31AF0BF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76817" y="5586826"/>
            <a:ext cx="551830" cy="551830"/>
          </a:xfrm>
          <a:prstGeom prst="rect">
            <a:avLst/>
          </a:prstGeom>
        </p:spPr>
      </p:pic>
      <p:pic>
        <p:nvPicPr>
          <p:cNvPr id="107" name="Content Placeholder 19" descr="Man">
            <a:extLst>
              <a:ext uri="{FF2B5EF4-FFF2-40B4-BE49-F238E27FC236}">
                <a16:creationId xmlns:a16="http://schemas.microsoft.com/office/drawing/2014/main" id="{67FDE459-DBF4-4D8E-9151-301CDBB9D0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48150" y="5586826"/>
            <a:ext cx="551830" cy="551830"/>
          </a:xfrm>
          <a:prstGeom prst="rect">
            <a:avLst/>
          </a:prstGeom>
        </p:spPr>
      </p:pic>
      <p:pic>
        <p:nvPicPr>
          <p:cNvPr id="108" name="Content Placeholder 19" descr="Man">
            <a:extLst>
              <a:ext uri="{FF2B5EF4-FFF2-40B4-BE49-F238E27FC236}">
                <a16:creationId xmlns:a16="http://schemas.microsoft.com/office/drawing/2014/main" id="{C02E08A5-05BD-43F4-A8EC-F96BE882E2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44165" y="5204359"/>
            <a:ext cx="551830" cy="551830"/>
          </a:xfrm>
          <a:prstGeom prst="rect">
            <a:avLst/>
          </a:prstGeom>
        </p:spPr>
      </p:pic>
      <p:pic>
        <p:nvPicPr>
          <p:cNvPr id="109" name="Content Placeholder 19" descr="Man">
            <a:extLst>
              <a:ext uri="{FF2B5EF4-FFF2-40B4-BE49-F238E27FC236}">
                <a16:creationId xmlns:a16="http://schemas.microsoft.com/office/drawing/2014/main" id="{354DBC12-9C3E-4B9C-B5EC-EFC229396B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15501" y="5204359"/>
            <a:ext cx="551830" cy="551830"/>
          </a:xfrm>
          <a:prstGeom prst="rect">
            <a:avLst/>
          </a:prstGeom>
        </p:spPr>
      </p:pic>
      <p:pic>
        <p:nvPicPr>
          <p:cNvPr id="110" name="Content Placeholder 19" descr="Man">
            <a:extLst>
              <a:ext uri="{FF2B5EF4-FFF2-40B4-BE49-F238E27FC236}">
                <a16:creationId xmlns:a16="http://schemas.microsoft.com/office/drawing/2014/main" id="{2DC3D6FA-9077-42EC-94CB-D017EAF172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86837" y="5204359"/>
            <a:ext cx="551830" cy="551830"/>
          </a:xfrm>
          <a:prstGeom prst="rect">
            <a:avLst/>
          </a:prstGeom>
        </p:spPr>
      </p:pic>
      <p:pic>
        <p:nvPicPr>
          <p:cNvPr id="111" name="Content Placeholder 19" descr="Man">
            <a:extLst>
              <a:ext uri="{FF2B5EF4-FFF2-40B4-BE49-F238E27FC236}">
                <a16:creationId xmlns:a16="http://schemas.microsoft.com/office/drawing/2014/main" id="{69980E11-0EF7-41AC-B1AE-9D0BE96971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58173" y="5204359"/>
            <a:ext cx="551830" cy="551830"/>
          </a:xfrm>
          <a:prstGeom prst="rect">
            <a:avLst/>
          </a:prstGeom>
        </p:spPr>
      </p:pic>
      <p:pic>
        <p:nvPicPr>
          <p:cNvPr id="112" name="Content Placeholder 19" descr="Man">
            <a:extLst>
              <a:ext uri="{FF2B5EF4-FFF2-40B4-BE49-F238E27FC236}">
                <a16:creationId xmlns:a16="http://schemas.microsoft.com/office/drawing/2014/main" id="{C6C0D051-A836-49D1-ABDC-8269B3ED96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29509" y="5204359"/>
            <a:ext cx="551830" cy="551830"/>
          </a:xfrm>
          <a:prstGeom prst="rect">
            <a:avLst/>
          </a:prstGeom>
        </p:spPr>
      </p:pic>
      <p:pic>
        <p:nvPicPr>
          <p:cNvPr id="113" name="Content Placeholder 19" descr="Man">
            <a:extLst>
              <a:ext uri="{FF2B5EF4-FFF2-40B4-BE49-F238E27FC236}">
                <a16:creationId xmlns:a16="http://schemas.microsoft.com/office/drawing/2014/main" id="{B1F932DA-ECCD-42AE-A56A-8AC760BD5F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00845" y="5204359"/>
            <a:ext cx="551830" cy="551830"/>
          </a:xfrm>
          <a:prstGeom prst="rect">
            <a:avLst/>
          </a:prstGeom>
        </p:spPr>
      </p:pic>
      <p:pic>
        <p:nvPicPr>
          <p:cNvPr id="114" name="Content Placeholder 19" descr="Man">
            <a:extLst>
              <a:ext uri="{FF2B5EF4-FFF2-40B4-BE49-F238E27FC236}">
                <a16:creationId xmlns:a16="http://schemas.microsoft.com/office/drawing/2014/main" id="{8007F459-2D50-4698-8B74-28492A53DA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72181" y="5204359"/>
            <a:ext cx="551830" cy="551830"/>
          </a:xfrm>
          <a:prstGeom prst="rect">
            <a:avLst/>
          </a:prstGeom>
        </p:spPr>
      </p:pic>
      <p:pic>
        <p:nvPicPr>
          <p:cNvPr id="115" name="Content Placeholder 19" descr="Man">
            <a:extLst>
              <a:ext uri="{FF2B5EF4-FFF2-40B4-BE49-F238E27FC236}">
                <a16:creationId xmlns:a16="http://schemas.microsoft.com/office/drawing/2014/main" id="{A8FD0C8E-6C3C-4A44-AE18-F33AB7B625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43517" y="5204359"/>
            <a:ext cx="551830" cy="55183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83DF767-4B9A-468C-97E4-BA3F0ACA0E08}"/>
              </a:ext>
            </a:extLst>
          </p:cNvPr>
          <p:cNvGrpSpPr/>
          <p:nvPr/>
        </p:nvGrpSpPr>
        <p:grpSpPr>
          <a:xfrm>
            <a:off x="2322862" y="4466059"/>
            <a:ext cx="3624032" cy="551830"/>
            <a:chOff x="2337028" y="4439425"/>
            <a:chExt cx="3624032" cy="551830"/>
          </a:xfrm>
        </p:grpSpPr>
        <p:pic>
          <p:nvPicPr>
            <p:cNvPr id="116" name="Content Placeholder 19" descr="Man">
              <a:extLst>
                <a:ext uri="{FF2B5EF4-FFF2-40B4-BE49-F238E27FC236}">
                  <a16:creationId xmlns:a16="http://schemas.microsoft.com/office/drawing/2014/main" id="{09C51066-8230-4C7E-89A7-732875BF2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37028" y="4439425"/>
              <a:ext cx="551830" cy="551830"/>
            </a:xfrm>
            <a:prstGeom prst="rect">
              <a:avLst/>
            </a:prstGeom>
          </p:spPr>
        </p:pic>
        <p:pic>
          <p:nvPicPr>
            <p:cNvPr id="117" name="Content Placeholder 19" descr="Man">
              <a:extLst>
                <a:ext uri="{FF2B5EF4-FFF2-40B4-BE49-F238E27FC236}">
                  <a16:creationId xmlns:a16="http://schemas.microsoft.com/office/drawing/2014/main" id="{2BEA9E85-E023-450D-B47B-1473886FD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49062" y="4439425"/>
              <a:ext cx="551830" cy="551830"/>
            </a:xfrm>
            <a:prstGeom prst="rect">
              <a:avLst/>
            </a:prstGeom>
          </p:spPr>
        </p:pic>
        <p:pic>
          <p:nvPicPr>
            <p:cNvPr id="118" name="Content Placeholder 19" descr="Man">
              <a:extLst>
                <a:ext uri="{FF2B5EF4-FFF2-40B4-BE49-F238E27FC236}">
                  <a16:creationId xmlns:a16="http://schemas.microsoft.com/office/drawing/2014/main" id="{A2CD37CF-99F1-46CD-AAA0-B09E1FBFA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361096" y="4439425"/>
              <a:ext cx="551830" cy="551830"/>
            </a:xfrm>
            <a:prstGeom prst="rect">
              <a:avLst/>
            </a:prstGeom>
          </p:spPr>
        </p:pic>
        <p:pic>
          <p:nvPicPr>
            <p:cNvPr id="119" name="Content Placeholder 19" descr="Man">
              <a:extLst>
                <a:ext uri="{FF2B5EF4-FFF2-40B4-BE49-F238E27FC236}">
                  <a16:creationId xmlns:a16="http://schemas.microsoft.com/office/drawing/2014/main" id="{0DECCF10-3D0C-43BD-8ED6-80EAFCD04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873130" y="4439425"/>
              <a:ext cx="551830" cy="551830"/>
            </a:xfrm>
            <a:prstGeom prst="rect">
              <a:avLst/>
            </a:prstGeom>
          </p:spPr>
        </p:pic>
        <p:pic>
          <p:nvPicPr>
            <p:cNvPr id="120" name="Content Placeholder 19" descr="Man">
              <a:extLst>
                <a:ext uri="{FF2B5EF4-FFF2-40B4-BE49-F238E27FC236}">
                  <a16:creationId xmlns:a16="http://schemas.microsoft.com/office/drawing/2014/main" id="{4EAC6454-A8F4-47B7-B125-250109CC5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385164" y="4439425"/>
              <a:ext cx="551830" cy="551830"/>
            </a:xfrm>
            <a:prstGeom prst="rect">
              <a:avLst/>
            </a:prstGeom>
          </p:spPr>
        </p:pic>
        <p:pic>
          <p:nvPicPr>
            <p:cNvPr id="121" name="Content Placeholder 19" descr="Man">
              <a:extLst>
                <a:ext uri="{FF2B5EF4-FFF2-40B4-BE49-F238E27FC236}">
                  <a16:creationId xmlns:a16="http://schemas.microsoft.com/office/drawing/2014/main" id="{CC83088A-FFE2-4B2B-BA23-E57AFF7EE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97198" y="4439425"/>
              <a:ext cx="551830" cy="551830"/>
            </a:xfrm>
            <a:prstGeom prst="rect">
              <a:avLst/>
            </a:prstGeom>
          </p:spPr>
        </p:pic>
        <p:pic>
          <p:nvPicPr>
            <p:cNvPr id="122" name="Content Placeholder 19" descr="Man">
              <a:extLst>
                <a:ext uri="{FF2B5EF4-FFF2-40B4-BE49-F238E27FC236}">
                  <a16:creationId xmlns:a16="http://schemas.microsoft.com/office/drawing/2014/main" id="{7C9AC0C8-297B-45C1-B0B3-4B785323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09230" y="4439425"/>
              <a:ext cx="551830" cy="551830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DBB6541-6545-431F-92FB-B3F63F906D48}"/>
              </a:ext>
            </a:extLst>
          </p:cNvPr>
          <p:cNvGrpSpPr/>
          <p:nvPr/>
        </p:nvGrpSpPr>
        <p:grpSpPr>
          <a:xfrm>
            <a:off x="2938158" y="3332352"/>
            <a:ext cx="2393440" cy="551978"/>
            <a:chOff x="2936548" y="3298874"/>
            <a:chExt cx="2393440" cy="551978"/>
          </a:xfrm>
          <a:solidFill>
            <a:schemeClr val="accent2"/>
          </a:solidFill>
        </p:grpSpPr>
        <p:pic>
          <p:nvPicPr>
            <p:cNvPr id="129" name="Content Placeholder 19" descr="Man">
              <a:extLst>
                <a:ext uri="{FF2B5EF4-FFF2-40B4-BE49-F238E27FC236}">
                  <a16:creationId xmlns:a16="http://schemas.microsoft.com/office/drawing/2014/main" id="{E8097462-75AA-4FA4-9532-A7CF5ED19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936548" y="3299022"/>
              <a:ext cx="551830" cy="551830"/>
            </a:xfrm>
            <a:prstGeom prst="rect">
              <a:avLst/>
            </a:prstGeom>
          </p:spPr>
        </p:pic>
        <p:pic>
          <p:nvPicPr>
            <p:cNvPr id="130" name="Content Placeholder 19" descr="Man">
              <a:extLst>
                <a:ext uri="{FF2B5EF4-FFF2-40B4-BE49-F238E27FC236}">
                  <a16:creationId xmlns:a16="http://schemas.microsoft.com/office/drawing/2014/main" id="{F5FFC037-DDF1-478D-92DC-7A24E2194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396950" y="3298874"/>
              <a:ext cx="551830" cy="551830"/>
            </a:xfrm>
            <a:prstGeom prst="rect">
              <a:avLst/>
            </a:prstGeom>
          </p:spPr>
        </p:pic>
        <p:pic>
          <p:nvPicPr>
            <p:cNvPr id="131" name="Content Placeholder 19" descr="Man">
              <a:extLst>
                <a:ext uri="{FF2B5EF4-FFF2-40B4-BE49-F238E27FC236}">
                  <a16:creationId xmlns:a16="http://schemas.microsoft.com/office/drawing/2014/main" id="{8DFF0B21-FE66-4055-BCE2-845DBD28B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857352" y="3298874"/>
              <a:ext cx="551830" cy="551830"/>
            </a:xfrm>
            <a:prstGeom prst="rect">
              <a:avLst/>
            </a:prstGeom>
          </p:spPr>
        </p:pic>
        <p:pic>
          <p:nvPicPr>
            <p:cNvPr id="132" name="Content Placeholder 19" descr="Man">
              <a:extLst>
                <a:ext uri="{FF2B5EF4-FFF2-40B4-BE49-F238E27FC236}">
                  <a16:creationId xmlns:a16="http://schemas.microsoft.com/office/drawing/2014/main" id="{1D31BA2E-7E69-4F3B-88B7-D5285EFAC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317754" y="3298874"/>
              <a:ext cx="551830" cy="551830"/>
            </a:xfrm>
            <a:prstGeom prst="rect">
              <a:avLst/>
            </a:prstGeom>
          </p:spPr>
        </p:pic>
        <p:pic>
          <p:nvPicPr>
            <p:cNvPr id="133" name="Content Placeholder 19" descr="Man">
              <a:extLst>
                <a:ext uri="{FF2B5EF4-FFF2-40B4-BE49-F238E27FC236}">
                  <a16:creationId xmlns:a16="http://schemas.microsoft.com/office/drawing/2014/main" id="{7048F9AE-F915-447D-832B-B2129C2E3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778158" y="3298874"/>
              <a:ext cx="551830" cy="551830"/>
            </a:xfrm>
            <a:prstGeom prst="rect">
              <a:avLst/>
            </a:prstGeom>
          </p:spPr>
        </p:pic>
      </p:grpSp>
      <p:pic>
        <p:nvPicPr>
          <p:cNvPr id="138" name="Content Placeholder 19" descr="Man">
            <a:extLst>
              <a:ext uri="{FF2B5EF4-FFF2-40B4-BE49-F238E27FC236}">
                <a16:creationId xmlns:a16="http://schemas.microsoft.com/office/drawing/2014/main" id="{48EBD401-56B3-401C-9F78-9F011B277F9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81590" y="2174323"/>
            <a:ext cx="551830" cy="551830"/>
          </a:xfrm>
          <a:prstGeom prst="rect">
            <a:avLst/>
          </a:prstGeom>
        </p:spPr>
      </p:pic>
      <p:pic>
        <p:nvPicPr>
          <p:cNvPr id="139" name="Content Placeholder 19" descr="Man">
            <a:extLst>
              <a:ext uri="{FF2B5EF4-FFF2-40B4-BE49-F238E27FC236}">
                <a16:creationId xmlns:a16="http://schemas.microsoft.com/office/drawing/2014/main" id="{6F56ABEE-5F6C-4CA9-B97F-D54646ACAC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58275" y="2174323"/>
            <a:ext cx="551830" cy="551830"/>
          </a:xfrm>
          <a:prstGeom prst="rect">
            <a:avLst/>
          </a:prstGeom>
        </p:spPr>
      </p:pic>
      <p:sp>
        <p:nvSpPr>
          <p:cNvPr id="140" name="Arrow: Down 1">
            <a:extLst>
              <a:ext uri="{FF2B5EF4-FFF2-40B4-BE49-F238E27FC236}">
                <a16:creationId xmlns:a16="http://schemas.microsoft.com/office/drawing/2014/main" id="{75F428B6-05E0-40C1-B91A-4A707CBA8F26}"/>
              </a:ext>
            </a:extLst>
          </p:cNvPr>
          <p:cNvSpPr/>
          <p:nvPr/>
        </p:nvSpPr>
        <p:spPr>
          <a:xfrm>
            <a:off x="6156592" y="1823578"/>
            <a:ext cx="914400" cy="917305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NeueLT Pro 55 Roman"/>
              <a:ea typeface="+mn-ea"/>
              <a:cs typeface="+mn-cs"/>
            </a:endParaRPr>
          </a:p>
        </p:txBody>
      </p:sp>
      <p:sp>
        <p:nvSpPr>
          <p:cNvPr id="141" name="Arrow: Down 54">
            <a:extLst>
              <a:ext uri="{FF2B5EF4-FFF2-40B4-BE49-F238E27FC236}">
                <a16:creationId xmlns:a16="http://schemas.microsoft.com/office/drawing/2014/main" id="{C25DA2A4-4510-4128-B224-4A8157D8619A}"/>
              </a:ext>
            </a:extLst>
          </p:cNvPr>
          <p:cNvSpPr/>
          <p:nvPr/>
        </p:nvSpPr>
        <p:spPr>
          <a:xfrm>
            <a:off x="5196145" y="1826381"/>
            <a:ext cx="914400" cy="917305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NeueLT Pro 55 Roman"/>
              <a:ea typeface="+mn-ea"/>
              <a:cs typeface="+mn-cs"/>
            </a:endParaRPr>
          </a:p>
        </p:txBody>
      </p:sp>
      <p:sp>
        <p:nvSpPr>
          <p:cNvPr id="142" name="Arrow: Down 55">
            <a:extLst>
              <a:ext uri="{FF2B5EF4-FFF2-40B4-BE49-F238E27FC236}">
                <a16:creationId xmlns:a16="http://schemas.microsoft.com/office/drawing/2014/main" id="{77240521-F427-4056-8AC9-F6DD341550A6}"/>
              </a:ext>
            </a:extLst>
          </p:cNvPr>
          <p:cNvSpPr/>
          <p:nvPr/>
        </p:nvSpPr>
        <p:spPr>
          <a:xfrm>
            <a:off x="5708802" y="2957898"/>
            <a:ext cx="914400" cy="917305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NeueLT Pro 55 Roman"/>
              <a:ea typeface="+mn-ea"/>
              <a:cs typeface="+mn-cs"/>
            </a:endParaRPr>
          </a:p>
        </p:txBody>
      </p:sp>
      <p:sp>
        <p:nvSpPr>
          <p:cNvPr id="143" name="Arrow: Down 62">
            <a:extLst>
              <a:ext uri="{FF2B5EF4-FFF2-40B4-BE49-F238E27FC236}">
                <a16:creationId xmlns:a16="http://schemas.microsoft.com/office/drawing/2014/main" id="{CFE540B0-26FB-4E4C-9ED0-15FE579C8640}"/>
              </a:ext>
            </a:extLst>
          </p:cNvPr>
          <p:cNvSpPr/>
          <p:nvPr/>
        </p:nvSpPr>
        <p:spPr>
          <a:xfrm>
            <a:off x="7918943" y="1823578"/>
            <a:ext cx="1371600" cy="4389120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NeueLT Pro 55 Roman"/>
              <a:ea typeface="+mn-ea"/>
              <a:cs typeface="+mn-cs"/>
            </a:endParaRPr>
          </a:p>
        </p:txBody>
      </p:sp>
      <p:sp>
        <p:nvSpPr>
          <p:cNvPr id="144" name="Arrow: Down 69">
            <a:extLst>
              <a:ext uri="{FF2B5EF4-FFF2-40B4-BE49-F238E27FC236}">
                <a16:creationId xmlns:a16="http://schemas.microsoft.com/office/drawing/2014/main" id="{64EBFFB7-69F8-4AAA-AA2B-DF5B1BEAC0E9}"/>
              </a:ext>
            </a:extLst>
          </p:cNvPr>
          <p:cNvSpPr/>
          <p:nvPr/>
        </p:nvSpPr>
        <p:spPr>
          <a:xfrm>
            <a:off x="10038687" y="1823578"/>
            <a:ext cx="1371600" cy="4389120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NeueLT Pro 55 Roman"/>
              <a:ea typeface="+mn-ea"/>
              <a:cs typeface="+mn-cs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C41BB34-40A0-454F-81D9-5E60317BE880}"/>
              </a:ext>
            </a:extLst>
          </p:cNvPr>
          <p:cNvSpPr txBox="1"/>
          <p:nvPr/>
        </p:nvSpPr>
        <p:spPr>
          <a:xfrm>
            <a:off x="5528959" y="1387721"/>
            <a:ext cx="1209563" cy="357545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MACE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4AC9C87-021F-4A72-8B4D-8797005CF0C6}"/>
              </a:ext>
            </a:extLst>
          </p:cNvPr>
          <p:cNvSpPr txBox="1"/>
          <p:nvPr/>
        </p:nvSpPr>
        <p:spPr>
          <a:xfrm>
            <a:off x="7724001" y="1387721"/>
            <a:ext cx="1753374" cy="357545"/>
          </a:xfrm>
          <a:prstGeom prst="roundRect">
            <a:avLst/>
          </a:prstGeom>
          <a:solidFill>
            <a:schemeClr val="accent2"/>
          </a:solidFill>
        </p:spPr>
        <p:txBody>
          <a:bodyPr wrap="squar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 err="1">
                <a:solidFill>
                  <a:srgbClr val="FFFFFF"/>
                </a:solidFill>
              </a:rPr>
              <a:t>гХСН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/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СС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смерть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24154A6-7168-4319-9E47-181CAB3495A8}"/>
              </a:ext>
            </a:extLst>
          </p:cNvPr>
          <p:cNvSpPr txBox="1"/>
          <p:nvPr/>
        </p:nvSpPr>
        <p:spPr>
          <a:xfrm>
            <a:off x="9656053" y="1363430"/>
            <a:ext cx="2136868" cy="306467"/>
          </a:xfrm>
          <a:prstGeom prst="roundRect">
            <a:avLst/>
          </a:prstGeom>
          <a:solidFill>
            <a:srgbClr val="80CFF6"/>
          </a:solidFill>
        </p:spPr>
        <p:txBody>
          <a:bodyPr wrap="squar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Прогрессирование ХБП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A74794D9-B16B-4EE4-8F18-FF132FDADD49}"/>
              </a:ext>
            </a:extLst>
          </p:cNvPr>
          <p:cNvSpPr txBox="1"/>
          <p:nvPr/>
        </p:nvSpPr>
        <p:spPr>
          <a:xfrm>
            <a:off x="6956379" y="4056958"/>
            <a:ext cx="7747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D2D62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–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181C256B-72ED-4B4C-A356-7ED9591BD8DE}"/>
              </a:ext>
            </a:extLst>
          </p:cNvPr>
          <p:cNvSpPr txBox="1"/>
          <p:nvPr/>
        </p:nvSpPr>
        <p:spPr>
          <a:xfrm>
            <a:off x="6965566" y="5204359"/>
            <a:ext cx="7747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D2D62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–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3D7D1F1-8BE3-4C87-9FAB-BEAAF8FF3FA6}"/>
              </a:ext>
            </a:extLst>
          </p:cNvPr>
          <p:cNvSpPr txBox="1"/>
          <p:nvPr/>
        </p:nvSpPr>
        <p:spPr>
          <a:xfrm>
            <a:off x="1268114" y="6174637"/>
            <a:ext cx="5669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Популяция пациентов с СД 2 типа в исследовании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DECLARE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03C0699-16ED-4EBC-80C7-0F1639D102CB}"/>
              </a:ext>
            </a:extLst>
          </p:cNvPr>
          <p:cNvSpPr txBox="1"/>
          <p:nvPr/>
        </p:nvSpPr>
        <p:spPr>
          <a:xfrm flipH="1">
            <a:off x="6647424" y="2952775"/>
            <a:ext cx="1569920" cy="276999"/>
          </a:xfrm>
          <a:prstGeom prst="homePlate">
            <a:avLst/>
          </a:prstGeom>
          <a:solidFill>
            <a:srgbClr val="80CFF6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NNT 4 </a:t>
            </a:r>
            <a:r>
              <a:rPr lang="ru-RU" sz="1200" dirty="0">
                <a:solidFill>
                  <a:schemeClr val="tx1"/>
                </a:solidFill>
              </a:rPr>
              <a:t>года</a:t>
            </a:r>
            <a:r>
              <a:rPr kumimoji="0" lang="en-US" sz="12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= 39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ACC0E43-D792-4F01-BAAC-C4FEEA2DF804}"/>
              </a:ext>
            </a:extLst>
          </p:cNvPr>
          <p:cNvSpPr txBox="1"/>
          <p:nvPr/>
        </p:nvSpPr>
        <p:spPr>
          <a:xfrm flipH="1">
            <a:off x="8770753" y="2963790"/>
            <a:ext cx="1569920" cy="276999"/>
          </a:xfrm>
          <a:prstGeom prst="homePlate">
            <a:avLst/>
          </a:prstGeom>
          <a:solidFill>
            <a:srgbClr val="80CFF6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NNT 4 </a:t>
            </a:r>
            <a:r>
              <a:rPr lang="ru-RU" sz="1200" dirty="0">
                <a:solidFill>
                  <a:schemeClr val="tx1"/>
                </a:solidFill>
              </a:rPr>
              <a:t>года</a:t>
            </a:r>
            <a:r>
              <a:rPr kumimoji="0" lang="en-US" sz="12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= 53</a:t>
            </a:r>
          </a:p>
        </p:txBody>
      </p: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9A2B042C-9CE7-470F-8356-66488E9CD721}"/>
              </a:ext>
            </a:extLst>
          </p:cNvPr>
          <p:cNvGrpSpPr/>
          <p:nvPr/>
        </p:nvGrpSpPr>
        <p:grpSpPr>
          <a:xfrm>
            <a:off x="3168360" y="2925377"/>
            <a:ext cx="1933036" cy="551978"/>
            <a:chOff x="2936548" y="3298874"/>
            <a:chExt cx="1933036" cy="551978"/>
          </a:xfrm>
          <a:solidFill>
            <a:schemeClr val="accent2"/>
          </a:solidFill>
        </p:grpSpPr>
        <p:pic>
          <p:nvPicPr>
            <p:cNvPr id="155" name="Content Placeholder 19" descr="Man">
              <a:extLst>
                <a:ext uri="{FF2B5EF4-FFF2-40B4-BE49-F238E27FC236}">
                  <a16:creationId xmlns:a16="http://schemas.microsoft.com/office/drawing/2014/main" id="{46D17CF1-A16B-4DC0-AEC2-830811BE1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936548" y="3299022"/>
              <a:ext cx="551830" cy="551830"/>
            </a:xfrm>
            <a:prstGeom prst="rect">
              <a:avLst/>
            </a:prstGeom>
          </p:spPr>
        </p:pic>
        <p:pic>
          <p:nvPicPr>
            <p:cNvPr id="156" name="Content Placeholder 19" descr="Man">
              <a:extLst>
                <a:ext uri="{FF2B5EF4-FFF2-40B4-BE49-F238E27FC236}">
                  <a16:creationId xmlns:a16="http://schemas.microsoft.com/office/drawing/2014/main" id="{702277AC-0C99-40DB-87C1-E3F2C1C1B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396950" y="3298874"/>
              <a:ext cx="551830" cy="551830"/>
            </a:xfrm>
            <a:prstGeom prst="rect">
              <a:avLst/>
            </a:prstGeom>
          </p:spPr>
        </p:pic>
        <p:pic>
          <p:nvPicPr>
            <p:cNvPr id="157" name="Content Placeholder 19" descr="Man">
              <a:extLst>
                <a:ext uri="{FF2B5EF4-FFF2-40B4-BE49-F238E27FC236}">
                  <a16:creationId xmlns:a16="http://schemas.microsoft.com/office/drawing/2014/main" id="{4646D890-EED3-4DF6-BFEE-B51B4BF89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857352" y="3298874"/>
              <a:ext cx="551830" cy="551830"/>
            </a:xfrm>
            <a:prstGeom prst="rect">
              <a:avLst/>
            </a:prstGeom>
          </p:spPr>
        </p:pic>
        <p:pic>
          <p:nvPicPr>
            <p:cNvPr id="158" name="Content Placeholder 19" descr="Man">
              <a:extLst>
                <a:ext uri="{FF2B5EF4-FFF2-40B4-BE49-F238E27FC236}">
                  <a16:creationId xmlns:a16="http://schemas.microsoft.com/office/drawing/2014/main" id="{39E6096E-A594-44A4-BD19-54F617677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317754" y="3298874"/>
              <a:ext cx="551830" cy="55183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98F4CEF6-BF04-465A-B4D8-779B5A0E1BFA}"/>
              </a:ext>
            </a:extLst>
          </p:cNvPr>
          <p:cNvGrpSpPr/>
          <p:nvPr/>
        </p:nvGrpSpPr>
        <p:grpSpPr>
          <a:xfrm>
            <a:off x="2578878" y="4066525"/>
            <a:ext cx="3112000" cy="551830"/>
            <a:chOff x="2337028" y="4439425"/>
            <a:chExt cx="3112000" cy="551830"/>
          </a:xfrm>
        </p:grpSpPr>
        <p:pic>
          <p:nvPicPr>
            <p:cNvPr id="161" name="Content Placeholder 19" descr="Man">
              <a:extLst>
                <a:ext uri="{FF2B5EF4-FFF2-40B4-BE49-F238E27FC236}">
                  <a16:creationId xmlns:a16="http://schemas.microsoft.com/office/drawing/2014/main" id="{FD1B4A1A-3CBB-4F1B-8F75-79B535C56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37028" y="4439425"/>
              <a:ext cx="551830" cy="551830"/>
            </a:xfrm>
            <a:prstGeom prst="rect">
              <a:avLst/>
            </a:prstGeom>
          </p:spPr>
        </p:pic>
        <p:pic>
          <p:nvPicPr>
            <p:cNvPr id="162" name="Content Placeholder 19" descr="Man">
              <a:extLst>
                <a:ext uri="{FF2B5EF4-FFF2-40B4-BE49-F238E27FC236}">
                  <a16:creationId xmlns:a16="http://schemas.microsoft.com/office/drawing/2014/main" id="{ACA69A06-5AE0-4E6B-AE3C-80FF20287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49062" y="4439425"/>
              <a:ext cx="551830" cy="551830"/>
            </a:xfrm>
            <a:prstGeom prst="rect">
              <a:avLst/>
            </a:prstGeom>
          </p:spPr>
        </p:pic>
        <p:pic>
          <p:nvPicPr>
            <p:cNvPr id="163" name="Content Placeholder 19" descr="Man">
              <a:extLst>
                <a:ext uri="{FF2B5EF4-FFF2-40B4-BE49-F238E27FC236}">
                  <a16:creationId xmlns:a16="http://schemas.microsoft.com/office/drawing/2014/main" id="{CFB8925E-F7E0-4ABD-B694-B81C0AC7F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361096" y="4439425"/>
              <a:ext cx="551830" cy="551830"/>
            </a:xfrm>
            <a:prstGeom prst="rect">
              <a:avLst/>
            </a:prstGeom>
          </p:spPr>
        </p:pic>
        <p:pic>
          <p:nvPicPr>
            <p:cNvPr id="164" name="Content Placeholder 19" descr="Man">
              <a:extLst>
                <a:ext uri="{FF2B5EF4-FFF2-40B4-BE49-F238E27FC236}">
                  <a16:creationId xmlns:a16="http://schemas.microsoft.com/office/drawing/2014/main" id="{6D68B1FC-E05A-47EE-A4A6-7086CC2C6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873130" y="4439425"/>
              <a:ext cx="551830" cy="551830"/>
            </a:xfrm>
            <a:prstGeom prst="rect">
              <a:avLst/>
            </a:prstGeom>
          </p:spPr>
        </p:pic>
        <p:pic>
          <p:nvPicPr>
            <p:cNvPr id="165" name="Content Placeholder 19" descr="Man">
              <a:extLst>
                <a:ext uri="{FF2B5EF4-FFF2-40B4-BE49-F238E27FC236}">
                  <a16:creationId xmlns:a16="http://schemas.microsoft.com/office/drawing/2014/main" id="{CA17A6FD-6593-423F-9165-7D0E8A3E2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385164" y="4439425"/>
              <a:ext cx="551830" cy="551830"/>
            </a:xfrm>
            <a:prstGeom prst="rect">
              <a:avLst/>
            </a:prstGeom>
          </p:spPr>
        </p:pic>
        <p:pic>
          <p:nvPicPr>
            <p:cNvPr id="166" name="Content Placeholder 19" descr="Man">
              <a:extLst>
                <a:ext uri="{FF2B5EF4-FFF2-40B4-BE49-F238E27FC236}">
                  <a16:creationId xmlns:a16="http://schemas.microsoft.com/office/drawing/2014/main" id="{E1A3E96A-4C1E-47D2-9756-53C96A411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97198" y="4439425"/>
              <a:ext cx="551830" cy="551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76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2CFCC20-77BB-449E-B56C-05A1F761717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Слайд think-cell" r:id="rId5" imgW="308" imgH="309" progId="TCLayout.ActiveDocument.1">
                  <p:embed/>
                </p:oleObj>
              </mc:Choice>
              <mc:Fallback>
                <p:oleObj name="Слайд think-cell" r:id="rId5" imgW="308" imgH="3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: Diagonal Corners Rounded 33">
            <a:extLst>
              <a:ext uri="{FF2B5EF4-FFF2-40B4-BE49-F238E27FC236}">
                <a16:creationId xmlns:a16="http://schemas.microsoft.com/office/drawing/2014/main" id="{C909A9CF-9EBD-4863-A06F-587418CAF49F}"/>
              </a:ext>
            </a:extLst>
          </p:cNvPr>
          <p:cNvSpPr/>
          <p:nvPr/>
        </p:nvSpPr>
        <p:spPr>
          <a:xfrm flipH="1">
            <a:off x="6199252" y="5500149"/>
            <a:ext cx="5735327" cy="61395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349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73658"/>
            <a:ext cx="9859866" cy="353943"/>
          </a:xfrm>
          <a:ln>
            <a:noFill/>
          </a:ln>
        </p:spPr>
        <p:txBody>
          <a:bodyPr vert="horz" anchor="b">
            <a:noAutofit/>
          </a:bodyPr>
          <a:lstStyle/>
          <a:p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Дапаглифлозин обладает ранней и комплексной кардио-ренальной защитой для широкой популяции </a:t>
            </a:r>
            <a:r>
              <a:rPr lang="ru-RU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пациентов 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C5B4D1-41DD-47D8-A998-A0CB1C73B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656" y="6423337"/>
            <a:ext cx="10515600" cy="4351338"/>
          </a:xfrm>
        </p:spPr>
        <p:txBody>
          <a:bodyPr/>
          <a:lstStyle/>
          <a:p>
            <a:r>
              <a:rPr lang="ru-RU" sz="1100" dirty="0"/>
              <a:t>1. Инструкция по медицинскому применению лекарственного препарата </a:t>
            </a:r>
            <a:r>
              <a:rPr lang="ru-RU" sz="1100" dirty="0" err="1"/>
              <a:t>Форсига</a:t>
            </a:r>
            <a:r>
              <a:rPr lang="ru-RU" sz="1100" dirty="0"/>
              <a:t> (таблетки, покрытые пленочной оболочкой, 5мг ,10 мг). Регистрационное удостоверение ЛП-002596 от 21.08.2014 (переоформлено 16.03.2022) https://grls.rosminzdrav.ru/Grls_View_v2.aspx?routingGuid=b8c830f1-cee7-46c5-9f7d-09f652745a3a </a:t>
            </a:r>
          </a:p>
        </p:txBody>
      </p:sp>
      <p:sp>
        <p:nvSpPr>
          <p:cNvPr id="40" name="Rectangle: Diagonal Corners Rounded 36">
            <a:extLst>
              <a:ext uri="{FF2B5EF4-FFF2-40B4-BE49-F238E27FC236}">
                <a16:creationId xmlns:a16="http://schemas.microsoft.com/office/drawing/2014/main" id="{BC22F5BA-1A5C-49A0-A4C0-50C2A59EA711}"/>
              </a:ext>
            </a:extLst>
          </p:cNvPr>
          <p:cNvSpPr/>
          <p:nvPr/>
        </p:nvSpPr>
        <p:spPr>
          <a:xfrm flipH="1">
            <a:off x="6721631" y="3102148"/>
            <a:ext cx="4776947" cy="2177848"/>
          </a:xfrm>
          <a:prstGeom prst="round2DiagRect">
            <a:avLst>
              <a:gd name="adj1" fmla="val 29015"/>
              <a:gd name="adj2" fmla="val 0"/>
            </a:avLst>
          </a:prstGeom>
          <a:solidFill>
            <a:srgbClr val="349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44000" tIns="9600" rIns="0" bIns="9600" rtlCol="0" anchor="ctr">
            <a:noAutofit/>
          </a:bodyPr>
          <a:lstStyle/>
          <a:p>
            <a:pPr marL="0" marR="40639" lvl="0" indent="0" algn="l" defTabSz="609585" rtl="0" eaLnBrk="1" fontAlgn="auto" latinLnBrk="0" hangingPunct="1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0268BA0-FF70-45EB-B9DD-6B366380732F}"/>
              </a:ext>
            </a:extLst>
          </p:cNvPr>
          <p:cNvGrpSpPr/>
          <p:nvPr/>
        </p:nvGrpSpPr>
        <p:grpSpPr>
          <a:xfrm>
            <a:off x="893461" y="999219"/>
            <a:ext cx="9433585" cy="3797148"/>
            <a:chOff x="726081" y="658696"/>
            <a:chExt cx="7075189" cy="2847861"/>
          </a:xfrm>
        </p:grpSpPr>
        <p:pic>
          <p:nvPicPr>
            <p:cNvPr id="42" name="Graphic 7">
              <a:extLst>
                <a:ext uri="{FF2B5EF4-FFF2-40B4-BE49-F238E27FC236}">
                  <a16:creationId xmlns:a16="http://schemas.microsoft.com/office/drawing/2014/main" id="{D6564C41-81D9-4243-B569-794181CC1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354733" y="1180463"/>
              <a:ext cx="1665951" cy="2326094"/>
            </a:xfrm>
            <a:prstGeom prst="rect">
              <a:avLst/>
            </a:prstGeom>
          </p:spPr>
        </p:pic>
        <p:sp>
          <p:nvSpPr>
            <p:cNvPr id="43" name="object 19">
              <a:extLst>
                <a:ext uri="{FF2B5EF4-FFF2-40B4-BE49-F238E27FC236}">
                  <a16:creationId xmlns:a16="http://schemas.microsoft.com/office/drawing/2014/main" id="{D77B82DB-B9A2-4C30-8812-A19569304C81}"/>
                </a:ext>
              </a:extLst>
            </p:cNvPr>
            <p:cNvSpPr txBox="1"/>
            <p:nvPr/>
          </p:nvSpPr>
          <p:spPr>
            <a:xfrm>
              <a:off x="4141988" y="1478284"/>
              <a:ext cx="665644" cy="200696"/>
            </a:xfrm>
            <a:prstGeom prst="rect">
              <a:avLst/>
            </a:prstGeom>
          </p:spPr>
          <p:txBody>
            <a:bodyPr vert="horz" wrap="square" lIns="0" tIns="21167" rIns="0" bIns="0" rtlCol="0">
              <a:spAutoFit/>
            </a:bodyPr>
            <a:lstStyle/>
            <a:p>
              <a:pPr marL="16933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1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8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СД 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0" name="object 20">
              <a:extLst>
                <a:ext uri="{FF2B5EF4-FFF2-40B4-BE49-F238E27FC236}">
                  <a16:creationId xmlns:a16="http://schemas.microsoft.com/office/drawing/2014/main" id="{690AAE06-83D7-45AC-AAD4-E3BCC2A06E4D}"/>
                </a:ext>
              </a:extLst>
            </p:cNvPr>
            <p:cNvSpPr txBox="1"/>
            <p:nvPr/>
          </p:nvSpPr>
          <p:spPr>
            <a:xfrm>
              <a:off x="3431259" y="2378568"/>
              <a:ext cx="535469" cy="200696"/>
            </a:xfrm>
            <a:prstGeom prst="rect">
              <a:avLst/>
            </a:prstGeom>
          </p:spPr>
          <p:txBody>
            <a:bodyPr vert="horz" wrap="square" lIns="0" tIns="21167" rIns="0" bIns="0" rtlCol="0">
              <a:spAutoFit/>
            </a:bodyPr>
            <a:lstStyle/>
            <a:p>
              <a:pPr marL="16933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1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ХСН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1" name="object 21">
              <a:extLst>
                <a:ext uri="{FF2B5EF4-FFF2-40B4-BE49-F238E27FC236}">
                  <a16:creationId xmlns:a16="http://schemas.microsoft.com/office/drawing/2014/main" id="{02F82F90-24F4-4F54-AFE4-362D242DF6DC}"/>
                </a:ext>
              </a:extLst>
            </p:cNvPr>
            <p:cNvSpPr txBox="1"/>
            <p:nvPr/>
          </p:nvSpPr>
          <p:spPr>
            <a:xfrm>
              <a:off x="4380604" y="2888364"/>
              <a:ext cx="632460" cy="200696"/>
            </a:xfrm>
            <a:prstGeom prst="rect">
              <a:avLst/>
            </a:prstGeom>
          </p:spPr>
          <p:txBody>
            <a:bodyPr vert="horz" wrap="square" lIns="0" tIns="21167" rIns="0" bIns="0" rtlCol="0">
              <a:spAutoFit/>
            </a:bodyPr>
            <a:lstStyle/>
            <a:p>
              <a:pPr marL="16933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1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2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ХБП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C678D0B-27A9-4F11-94C1-795B8EC4A0EA}"/>
                </a:ext>
              </a:extLst>
            </p:cNvPr>
            <p:cNvCxnSpPr>
              <a:cxnSpLocks/>
              <a:endCxn id="54" idx="2"/>
            </p:cNvCxnSpPr>
            <p:nvPr/>
          </p:nvCxnSpPr>
          <p:spPr>
            <a:xfrm flipH="1">
              <a:off x="3229060" y="2197319"/>
              <a:ext cx="375987" cy="311402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: Diagonal Corners Rounded 20">
              <a:extLst>
                <a:ext uri="{FF2B5EF4-FFF2-40B4-BE49-F238E27FC236}">
                  <a16:creationId xmlns:a16="http://schemas.microsoft.com/office/drawing/2014/main" id="{6416D799-729B-4D41-AAC1-5E74379D386D}"/>
                </a:ext>
              </a:extLst>
            </p:cNvPr>
            <p:cNvSpPr/>
            <p:nvPr/>
          </p:nvSpPr>
          <p:spPr>
            <a:xfrm flipH="1">
              <a:off x="726081" y="2016173"/>
              <a:ext cx="2502978" cy="985096"/>
            </a:xfrm>
            <a:prstGeom prst="round2DiagRect">
              <a:avLst>
                <a:gd name="adj1" fmla="val 29015"/>
                <a:gd name="adj2" fmla="val 0"/>
              </a:avLst>
            </a:prstGeom>
            <a:noFill/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44000" tIns="9600" rIns="0" bIns="96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Симптоматическая хроническая сердечная недостаточность у взрослых пациентов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A31929C-396A-4033-A2AA-1C871FD53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3127" y="1664608"/>
              <a:ext cx="468000" cy="0"/>
            </a:xfrm>
            <a:prstGeom prst="line">
              <a:avLst/>
            </a:prstGeom>
            <a:ln w="952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: Diagonal Corners Rounded 57">
              <a:extLst>
                <a:ext uri="{FF2B5EF4-FFF2-40B4-BE49-F238E27FC236}">
                  <a16:creationId xmlns:a16="http://schemas.microsoft.com/office/drawing/2014/main" id="{A376AEE4-F600-4AA9-B501-7D190C5D4A6C}"/>
                </a:ext>
              </a:extLst>
            </p:cNvPr>
            <p:cNvSpPr/>
            <p:nvPr/>
          </p:nvSpPr>
          <p:spPr>
            <a:xfrm flipH="1">
              <a:off x="5119475" y="658696"/>
              <a:ext cx="2681795" cy="1267609"/>
            </a:xfrm>
            <a:prstGeom prst="round2DiagRect">
              <a:avLst>
                <a:gd name="adj1" fmla="val 29015"/>
                <a:gd name="adj2" fmla="val 0"/>
              </a:avLst>
            </a:prstGeom>
            <a:noFill/>
            <a:ln w="28575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4000" tIns="9600" rIns="0" bIns="96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Сахарный диабет 2 типа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у взрослых пациентов с установленным диагнозом сердечно-сосудистого заболевания или двумя и более факторами сердечно-сосудистого риска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для снижения риска госпитализации по поводу сердечной недостаточности. 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404F310-865E-4F43-9A5E-F8CA542598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9648" y="3390125"/>
              <a:ext cx="765230" cy="0"/>
            </a:xfrm>
            <a:prstGeom prst="line">
              <a:avLst/>
            </a:prstGeom>
            <a:ln w="952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A6CD2BC-C56C-4215-8094-8ABF8607EB13}"/>
              </a:ext>
            </a:extLst>
          </p:cNvPr>
          <p:cNvGrpSpPr/>
          <p:nvPr/>
        </p:nvGrpSpPr>
        <p:grpSpPr>
          <a:xfrm>
            <a:off x="196554" y="5406512"/>
            <a:ext cx="5799429" cy="717329"/>
            <a:chOff x="2285294" y="1378527"/>
            <a:chExt cx="4157482" cy="2510332"/>
          </a:xfrm>
        </p:grpSpPr>
        <p:sp>
          <p:nvSpPr>
            <p:cNvPr id="63" name="Rectangle: Diagonal Corners Rounded 33">
              <a:extLst>
                <a:ext uri="{FF2B5EF4-FFF2-40B4-BE49-F238E27FC236}">
                  <a16:creationId xmlns:a16="http://schemas.microsoft.com/office/drawing/2014/main" id="{603F3359-6B74-4644-9C26-9F7B64294E6D}"/>
                </a:ext>
              </a:extLst>
            </p:cNvPr>
            <p:cNvSpPr/>
            <p:nvPr/>
          </p:nvSpPr>
          <p:spPr>
            <a:xfrm flipH="1">
              <a:off x="2331247" y="1740290"/>
              <a:ext cx="4111529" cy="2148569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349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6000" tIns="48000" rIns="96000" bIns="48000"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Rectangle: Diagonal Corners Rounded 34">
              <a:extLst>
                <a:ext uri="{FF2B5EF4-FFF2-40B4-BE49-F238E27FC236}">
                  <a16:creationId xmlns:a16="http://schemas.microsoft.com/office/drawing/2014/main" id="{79A20EA0-25F1-41FB-ABD1-76A3C0F30693}"/>
                </a:ext>
              </a:extLst>
            </p:cNvPr>
            <p:cNvSpPr/>
            <p:nvPr/>
          </p:nvSpPr>
          <p:spPr>
            <a:xfrm flipH="1">
              <a:off x="2285294" y="1378527"/>
              <a:ext cx="4080090" cy="2148566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F7F7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6000" tIns="48000" rIns="96000" bIns="480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Показан пациентам с ХСН</a:t>
              </a: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,c </a:t>
              </a:r>
              <a:r>
                <a:rPr kumimoji="0" lang="ru-RU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ХБП </a:t>
              </a: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r>
                <a:rPr kumimoji="0" lang="ru-RU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СД 2 типа и без него.</a:t>
              </a:r>
              <a:endPara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A94BDBB-F55F-4E34-9FBB-A06AB249D488}"/>
              </a:ext>
            </a:extLst>
          </p:cNvPr>
          <p:cNvSpPr txBox="1"/>
          <p:nvPr/>
        </p:nvSpPr>
        <p:spPr>
          <a:xfrm>
            <a:off x="7032762" y="3102148"/>
            <a:ext cx="415468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Хроническая болезнь почек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у взрослых пациентов с риском ее прогрессирования </a:t>
            </a: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для уменьшения риска устойчивого снижения </a:t>
            </a:r>
            <a:r>
              <a:rPr kumimoji="0" lang="ru-RU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рСКФ</a:t>
            </a: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наступления терминальной стадии хронической почечной недостаточности, смерти от сердечно-сосудистого заболевания и госпитализации по поводу сердечной недостаточности.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: Diagonal Corners Rounded 34">
            <a:extLst>
              <a:ext uri="{FF2B5EF4-FFF2-40B4-BE49-F238E27FC236}">
                <a16:creationId xmlns:a16="http://schemas.microsoft.com/office/drawing/2014/main" id="{9AF4CD90-69C3-4D5B-853B-52FD5EC8CC0E}"/>
              </a:ext>
            </a:extLst>
          </p:cNvPr>
          <p:cNvSpPr/>
          <p:nvPr/>
        </p:nvSpPr>
        <p:spPr>
          <a:xfrm flipH="1">
            <a:off x="6091295" y="5395109"/>
            <a:ext cx="5691472" cy="61395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Противопоказание: СКФ &lt; 25 мл/мин/1,73м²  (для начала терапии), 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ТПН, требующая проведения диализа.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New Features Available for Fax-to-Email Printer Driver | Alhambra">
            <a:extLst>
              <a:ext uri="{FF2B5EF4-FFF2-40B4-BE49-F238E27FC236}">
                <a16:creationId xmlns:a16="http://schemas.microsoft.com/office/drawing/2014/main" id="{379A5229-5C2F-08C8-AD1C-7CF420D22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81" y="2674477"/>
            <a:ext cx="1322248" cy="59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98B3B5-639A-A650-EB6C-A68CD7A3C06C}"/>
              </a:ext>
            </a:extLst>
          </p:cNvPr>
          <p:cNvSpPr txBox="1"/>
          <p:nvPr/>
        </p:nvSpPr>
        <p:spPr>
          <a:xfrm>
            <a:off x="810335" y="2429793"/>
            <a:ext cx="3420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Хроническая сердечная недостаточность </a:t>
            </a:r>
          </a:p>
        </p:txBody>
      </p:sp>
    </p:spTree>
    <p:extLst>
      <p:ext uri="{BB962C8B-B14F-4D97-AF65-F5344CB8AC3E}">
        <p14:creationId xmlns:p14="http://schemas.microsoft.com/office/powerpoint/2010/main" val="188507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Р</a:t>
            </a:r>
            <a:r>
              <a:rPr lang="ru-RU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аспространенность СД 2 типа в РФ на 01.01.2024</a:t>
            </a:r>
            <a:endParaRPr lang="ru-RU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605747"/>
              </p:ext>
            </p:extLst>
          </p:nvPr>
        </p:nvGraphicFramePr>
        <p:xfrm>
          <a:off x="838200" y="1690688"/>
          <a:ext cx="10515600" cy="144018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Регион</a:t>
                      </a:r>
                      <a:endParaRPr lang="ru-RU" sz="2400" b="1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кол-во чел</a:t>
                      </a:r>
                      <a:endParaRPr lang="ru-RU" sz="2400" b="1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 100 </a:t>
                      </a:r>
                      <a:r>
                        <a:rPr lang="ru-RU" sz="2400" b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тыс</a:t>
                      </a:r>
                      <a:r>
                        <a:rPr lang="ru-RU" sz="24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нас.</a:t>
                      </a:r>
                      <a:endParaRPr lang="ru-RU" sz="2400" b="1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Российская Федерация</a:t>
                      </a:r>
                      <a:endParaRPr lang="ru-RU" sz="2400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4 805 659</a:t>
                      </a: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3211,2</a:t>
                      </a: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Алтайский край</a:t>
                      </a:r>
                      <a:endParaRPr lang="ru-RU" sz="2400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96 275</a:t>
                      </a: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4541,8</a:t>
                      </a: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4" name="Picture 2" descr="https://sd.diaregistry.ru/images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0" y="6242225"/>
            <a:ext cx="4536000" cy="39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200" y="3852298"/>
            <a:ext cx="1051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Диабет стал одним из самых серьезных и распространенных хронических заболеваний нашего времени, вызывая опасные для жизни, </a:t>
            </a:r>
            <a:r>
              <a:rPr lang="ru-RU" dirty="0" err="1">
                <a:latin typeface="Segoe UI" panose="020B0502040204020203" pitchFamily="34" charset="0"/>
                <a:cs typeface="Segoe UI" panose="020B0502040204020203" pitchFamily="34" charset="0"/>
              </a:rPr>
              <a:t>инвалидизирующие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и дорогостоящие осложнения, а также сокращая продолжительность жизни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0709" y="4906453"/>
            <a:ext cx="4128911" cy="7654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Раннее выявление СД  и его факторов риска</a:t>
            </a:r>
            <a:endParaRPr lang="ru-RU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97510" y="4939567"/>
            <a:ext cx="4346223" cy="7323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Диспансеризация</a:t>
            </a:r>
            <a:endParaRPr lang="ru-RU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9829" y="4618110"/>
            <a:ext cx="616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=</a:t>
            </a:r>
            <a:endParaRPr lang="ru-RU" sz="8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5">
            <a:extLst>
              <a:ext uri="{FF2B5EF4-FFF2-40B4-BE49-F238E27FC236}">
                <a16:creationId xmlns:a16="http://schemas.microsoft.com/office/drawing/2014/main" id="{33674827-AA08-4C98-9866-760B2DE7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26" y="173634"/>
            <a:ext cx="10315269" cy="1030887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Континуум кардио-рено-метаболического риска или </a:t>
            </a:r>
            <a:b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типичные пациенты с СД 2 типа</a:t>
            </a:r>
            <a:endParaRPr lang="en-GB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68D396B1-04E1-45FF-9D89-E7A1C1216945}"/>
              </a:ext>
            </a:extLst>
          </p:cNvPr>
          <p:cNvSpPr/>
          <p:nvPr/>
        </p:nvSpPr>
        <p:spPr>
          <a:xfrm>
            <a:off x="1452773" y="1177079"/>
            <a:ext cx="1979023" cy="373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Множественные факторы риска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CC9F5279-E033-4430-9CAC-B219B1716EE0}"/>
              </a:ext>
            </a:extLst>
          </p:cNvPr>
          <p:cNvSpPr/>
          <p:nvPr/>
        </p:nvSpPr>
        <p:spPr>
          <a:xfrm>
            <a:off x="1593227" y="1688216"/>
            <a:ext cx="1685420" cy="901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Курение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Лишний вес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Повышенное АД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Дислипидемия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22387834-8FB5-44A9-93EF-3E1780D674A0}"/>
              </a:ext>
            </a:extLst>
          </p:cNvPr>
          <p:cNvSpPr/>
          <p:nvPr/>
        </p:nvSpPr>
        <p:spPr>
          <a:xfrm>
            <a:off x="4114799" y="1689758"/>
            <a:ext cx="2238429" cy="939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Госпитализации по поводу СН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ХБП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Атеросклеротических осложнений</a:t>
            </a: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19771314-4602-447A-B1D2-813C4AD5C7AA}"/>
              </a:ext>
            </a:extLst>
          </p:cNvPr>
          <p:cNvSpPr/>
          <p:nvPr/>
        </p:nvSpPr>
        <p:spPr>
          <a:xfrm>
            <a:off x="6978474" y="1688056"/>
            <a:ext cx="1352006" cy="901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</a:rPr>
              <a:t>Кардио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</a:rPr>
              <a:t>-ренальное или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</a:rPr>
              <a:t>атеротромботическое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09582A1C-3B3F-494E-A67E-0D4DD08334AE}"/>
              </a:ext>
            </a:extLst>
          </p:cNvPr>
          <p:cNvSpPr/>
          <p:nvPr/>
        </p:nvSpPr>
        <p:spPr>
          <a:xfrm rot="16200000">
            <a:off x="-681652" y="2937070"/>
            <a:ext cx="3562771" cy="222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Риск 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кардио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-рено-метаболических событий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течение жизни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EF6B9B4D-2BA0-436F-979C-24C6B07624F0}"/>
              </a:ext>
            </a:extLst>
          </p:cNvPr>
          <p:cNvSpPr/>
          <p:nvPr/>
        </p:nvSpPr>
        <p:spPr>
          <a:xfrm>
            <a:off x="4244501" y="1329934"/>
            <a:ext cx="1979023" cy="216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Повышенный риск:</a:t>
            </a: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59E259BF-6628-4C72-B78D-B077391BEEFB}"/>
              </a:ext>
            </a:extLst>
          </p:cNvPr>
          <p:cNvSpPr/>
          <p:nvPr/>
        </p:nvSpPr>
        <p:spPr>
          <a:xfrm>
            <a:off x="6978474" y="1334190"/>
            <a:ext cx="1306286" cy="216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FF0000"/>
                </a:solidFill>
                <a:latin typeface="Arial" panose="020B0604020202020204"/>
              </a:rPr>
              <a:t>Событие</a:t>
            </a: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E83E3A5A-6D43-4ABB-B11E-075418279DD9}"/>
              </a:ext>
            </a:extLst>
          </p:cNvPr>
          <p:cNvSpPr/>
          <p:nvPr/>
        </p:nvSpPr>
        <p:spPr>
          <a:xfrm>
            <a:off x="8572824" y="1315894"/>
            <a:ext cx="1306286" cy="216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FF0000"/>
                </a:solidFill>
                <a:latin typeface="Arial" panose="020B0604020202020204"/>
              </a:rPr>
              <a:t>Осложнения</a:t>
            </a: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BBEC49CD-E79F-4E65-A2C1-EC9E15EA2369}"/>
              </a:ext>
            </a:extLst>
          </p:cNvPr>
          <p:cNvSpPr/>
          <p:nvPr/>
        </p:nvSpPr>
        <p:spPr>
          <a:xfrm>
            <a:off x="10185139" y="1316283"/>
            <a:ext cx="1306286" cy="216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Смерть</a:t>
            </a: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205F45D6-B44B-4850-9334-71FA00034365}"/>
              </a:ext>
            </a:extLst>
          </p:cNvPr>
          <p:cNvSpPr/>
          <p:nvPr/>
        </p:nvSpPr>
        <p:spPr>
          <a:xfrm>
            <a:off x="10645503" y="4337288"/>
            <a:ext cx="1306286" cy="216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Годы</a:t>
            </a:r>
          </a:p>
        </p:txBody>
      </p:sp>
      <p:sp>
        <p:nvSpPr>
          <p:cNvPr id="50" name="Rectangle 15">
            <a:extLst>
              <a:ext uri="{FF2B5EF4-FFF2-40B4-BE49-F238E27FC236}">
                <a16:creationId xmlns:a16="http://schemas.microsoft.com/office/drawing/2014/main" id="{F62A1927-33D9-4D22-A628-82D812FF54A7}"/>
              </a:ext>
            </a:extLst>
          </p:cNvPr>
          <p:cNvSpPr/>
          <p:nvPr/>
        </p:nvSpPr>
        <p:spPr>
          <a:xfrm>
            <a:off x="3262305" y="4217369"/>
            <a:ext cx="1306286" cy="216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Диагноз СД2Т</a:t>
            </a:r>
          </a:p>
        </p:txBody>
      </p:sp>
      <p:pic>
        <p:nvPicPr>
          <p:cNvPr id="51" name="Рисунок 3">
            <a:extLst>
              <a:ext uri="{FF2B5EF4-FFF2-40B4-BE49-F238E27FC236}">
                <a16:creationId xmlns:a16="http://schemas.microsoft.com/office/drawing/2014/main" id="{3258383C-809F-403A-93D3-5E944DD837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46" y="4917809"/>
            <a:ext cx="1586380" cy="1700691"/>
          </a:xfrm>
          <a:prstGeom prst="rect">
            <a:avLst/>
          </a:prstGeom>
        </p:spPr>
      </p:pic>
      <p:pic>
        <p:nvPicPr>
          <p:cNvPr id="52" name="Рисунок 1">
            <a:extLst>
              <a:ext uri="{FF2B5EF4-FFF2-40B4-BE49-F238E27FC236}">
                <a16:creationId xmlns:a16="http://schemas.microsoft.com/office/drawing/2014/main" id="{2B7E90D9-8251-41C4-9C0C-512DEA285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742" y="4866335"/>
            <a:ext cx="1475920" cy="1792105"/>
          </a:xfrm>
          <a:prstGeom prst="rect">
            <a:avLst/>
          </a:prstGeom>
        </p:spPr>
      </p:pic>
      <p:pic>
        <p:nvPicPr>
          <p:cNvPr id="53" name="Рисунок 1">
            <a:extLst>
              <a:ext uri="{FF2B5EF4-FFF2-40B4-BE49-F238E27FC236}">
                <a16:creationId xmlns:a16="http://schemas.microsoft.com/office/drawing/2014/main" id="{D26202F8-1087-4DBB-8B06-101B91762A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7"/>
          <a:stretch/>
        </p:blipFill>
        <p:spPr>
          <a:xfrm>
            <a:off x="4850791" y="4849594"/>
            <a:ext cx="1426429" cy="1664218"/>
          </a:xfrm>
          <a:prstGeom prst="rect">
            <a:avLst/>
          </a:prstGeom>
        </p:spPr>
      </p:pic>
      <p:pic>
        <p:nvPicPr>
          <p:cNvPr id="54" name="Рисунок 3">
            <a:extLst>
              <a:ext uri="{FF2B5EF4-FFF2-40B4-BE49-F238E27FC236}">
                <a16:creationId xmlns:a16="http://schemas.microsoft.com/office/drawing/2014/main" id="{F191982A-DAE5-49EA-AA8D-83889E40B9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61" y="4933761"/>
            <a:ext cx="1378868" cy="1684739"/>
          </a:xfrm>
          <a:prstGeom prst="rect">
            <a:avLst/>
          </a:prstGeom>
        </p:spPr>
      </p:pic>
      <p:pic>
        <p:nvPicPr>
          <p:cNvPr id="55" name="Рисунок 3">
            <a:extLst>
              <a:ext uri="{FF2B5EF4-FFF2-40B4-BE49-F238E27FC236}">
                <a16:creationId xmlns:a16="http://schemas.microsoft.com/office/drawing/2014/main" id="{5146231B-C40F-4B44-8BF0-ABD0E9BA1F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418" y="4871814"/>
            <a:ext cx="1314708" cy="1684740"/>
          </a:xfrm>
          <a:prstGeom prst="rect">
            <a:avLst/>
          </a:prstGeom>
        </p:spPr>
      </p:pic>
      <p:pic>
        <p:nvPicPr>
          <p:cNvPr id="56" name="Рисунок 2">
            <a:extLst>
              <a:ext uri="{FF2B5EF4-FFF2-40B4-BE49-F238E27FC236}">
                <a16:creationId xmlns:a16="http://schemas.microsoft.com/office/drawing/2014/main" id="{76374F03-188C-4DB4-B114-164F793A90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86" y="4927211"/>
            <a:ext cx="1382787" cy="1667963"/>
          </a:xfrm>
          <a:prstGeom prst="rect">
            <a:avLst/>
          </a:prstGeom>
        </p:spPr>
      </p:pic>
      <p:sp>
        <p:nvSpPr>
          <p:cNvPr id="57" name="Rectangle 5">
            <a:extLst>
              <a:ext uri="{FF2B5EF4-FFF2-40B4-BE49-F238E27FC236}">
                <a16:creationId xmlns:a16="http://schemas.microsoft.com/office/drawing/2014/main" id="{56A3A5F3-C76B-429C-B8EE-D40B31BBE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0711" y="3667772"/>
            <a:ext cx="9136063" cy="341313"/>
          </a:xfrm>
          <a:prstGeom prst="rect">
            <a:avLst/>
          </a:prstGeom>
          <a:gradFill flip="none" rotWithShape="1">
            <a:gsLst>
              <a:gs pos="0">
                <a:srgbClr val="E0FC3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E37B1190-B8D3-4AB4-99D1-BC4DE18A7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0711" y="4055122"/>
            <a:ext cx="9136063" cy="344488"/>
          </a:xfrm>
          <a:prstGeom prst="rect">
            <a:avLst/>
          </a:prstGeom>
          <a:gradFill flip="none" rotWithShape="1">
            <a:gsLst>
              <a:gs pos="0">
                <a:srgbClr val="0CB3F0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ABDD3929-1A1E-4B24-9E06-69F4F4DB5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9924" y="1838972"/>
            <a:ext cx="0" cy="2814638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arrow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Line 8">
            <a:extLst>
              <a:ext uri="{FF2B5EF4-FFF2-40B4-BE49-F238E27FC236}">
                <a16:creationId xmlns:a16="http://schemas.microsoft.com/office/drawing/2014/main" id="{028FB7E0-40BC-4EE4-A98B-255FB0CC0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9924" y="4475810"/>
            <a:ext cx="9159875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 type="none"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C326E794-5C72-4779-86B5-A4CE5E2E24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6536" y="1865960"/>
            <a:ext cx="0" cy="2787650"/>
          </a:xfrm>
          <a:prstGeom prst="line">
            <a:avLst/>
          </a:prstGeom>
          <a:noFill/>
          <a:ln w="15875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C7C19319-6DE2-49DC-AA1C-C22F97608B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6161" y="1865960"/>
            <a:ext cx="0" cy="2787650"/>
          </a:xfrm>
          <a:prstGeom prst="line">
            <a:avLst/>
          </a:prstGeom>
          <a:noFill/>
          <a:ln w="15875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1A553D8-A814-4A63-A4CB-BFDC0877C2B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6036" y="1865960"/>
            <a:ext cx="0" cy="2787650"/>
          </a:xfrm>
          <a:prstGeom prst="line">
            <a:avLst/>
          </a:prstGeom>
          <a:noFill/>
          <a:ln w="15875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2D1687B6-64DF-40F6-8B47-5ADB4FB058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8774" y="1865960"/>
            <a:ext cx="0" cy="2787650"/>
          </a:xfrm>
          <a:prstGeom prst="line">
            <a:avLst/>
          </a:prstGeom>
          <a:noFill/>
          <a:ln w="15875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F65CD492-232D-494B-A5EB-47407E5FA6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88649" y="4445647"/>
            <a:ext cx="503238" cy="30163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B3F0426C-7674-406B-962B-2EBE5F9AEB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09361" y="4239272"/>
            <a:ext cx="1495425" cy="17145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Freeform 15">
            <a:extLst>
              <a:ext uri="{FF2B5EF4-FFF2-40B4-BE49-F238E27FC236}">
                <a16:creationId xmlns:a16="http://schemas.microsoft.com/office/drawing/2014/main" id="{429D01E6-4DB7-4FE2-ACFB-5A5ED402FE66}"/>
              </a:ext>
            </a:extLst>
          </p:cNvPr>
          <p:cNvSpPr>
            <a:spLocks/>
          </p:cNvSpPr>
          <p:nvPr/>
        </p:nvSpPr>
        <p:spPr bwMode="auto">
          <a:xfrm>
            <a:off x="3544474" y="1494485"/>
            <a:ext cx="6761163" cy="2741613"/>
          </a:xfrm>
          <a:custGeom>
            <a:avLst/>
            <a:gdLst>
              <a:gd name="T0" fmla="*/ 4259 w 4259"/>
              <a:gd name="T1" fmla="*/ 0 h 1727"/>
              <a:gd name="T2" fmla="*/ 3080 w 4259"/>
              <a:gd name="T3" fmla="*/ 662 h 1727"/>
              <a:gd name="T4" fmla="*/ 2113 w 4259"/>
              <a:gd name="T5" fmla="*/ 1156 h 1727"/>
              <a:gd name="T6" fmla="*/ 0 w 4259"/>
              <a:gd name="T7" fmla="*/ 1727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59" h="1727">
                <a:moveTo>
                  <a:pt x="4259" y="0"/>
                </a:moveTo>
                <a:lnTo>
                  <a:pt x="3080" y="662"/>
                </a:lnTo>
                <a:lnTo>
                  <a:pt x="2113" y="1156"/>
                </a:lnTo>
                <a:lnTo>
                  <a:pt x="0" y="1727"/>
                </a:lnTo>
              </a:path>
            </a:pathLst>
          </a:custGeom>
          <a:noFill/>
          <a:ln w="28575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Rectangle 16">
            <a:extLst>
              <a:ext uri="{FF2B5EF4-FFF2-40B4-BE49-F238E27FC236}">
                <a16:creationId xmlns:a16="http://schemas.microsoft.com/office/drawing/2014/main" id="{BC664B5A-4921-4CDA-9A20-EB073B40E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886" y="4466285"/>
            <a:ext cx="77788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9C9E28EE-3D70-4947-8B5B-86E499D480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4261" y="4305947"/>
            <a:ext cx="125413" cy="25400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9F4883C4-0827-46EF-92BC-C9AA60DB24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5224" y="4305947"/>
            <a:ext cx="130175" cy="25400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71" name="Прямая соединительная линия 60">
            <a:extLst>
              <a:ext uri="{FF2B5EF4-FFF2-40B4-BE49-F238E27FC236}">
                <a16:creationId xmlns:a16="http://schemas.microsoft.com/office/drawing/2014/main" id="{E5FF3EAA-B0AF-4F27-B815-6E4536096198}"/>
              </a:ext>
            </a:extLst>
          </p:cNvPr>
          <p:cNvCxnSpPr>
            <a:endCxn id="67" idx="0"/>
          </p:cNvCxnSpPr>
          <p:nvPr/>
        </p:nvCxnSpPr>
        <p:spPr>
          <a:xfrm flipV="1">
            <a:off x="9984961" y="1494485"/>
            <a:ext cx="320676" cy="182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8">
            <a:extLst>
              <a:ext uri="{FF2B5EF4-FFF2-40B4-BE49-F238E27FC236}">
                <a16:creationId xmlns:a16="http://schemas.microsoft.com/office/drawing/2014/main" id="{C65F6DCD-5C24-4913-A5CC-11C5F536F133}"/>
              </a:ext>
            </a:extLst>
          </p:cNvPr>
          <p:cNvSpPr/>
          <p:nvPr/>
        </p:nvSpPr>
        <p:spPr>
          <a:xfrm>
            <a:off x="8443159" y="1650041"/>
            <a:ext cx="1565616" cy="1589492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</a:rPr>
              <a:t>Повторные госпитализации по поводу СН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</a:rPr>
              <a:t>Прогрессирующее ухудшение функции почек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</a:rPr>
              <a:t>ИМ в анамнезе</a:t>
            </a:r>
          </a:p>
        </p:txBody>
      </p:sp>
      <p:sp>
        <p:nvSpPr>
          <p:cNvPr id="73" name="Rectangle 17">
            <a:extLst>
              <a:ext uri="{FF2B5EF4-FFF2-40B4-BE49-F238E27FC236}">
                <a16:creationId xmlns:a16="http://schemas.microsoft.com/office/drawing/2014/main" id="{C4557C9C-81C3-4DB7-B23E-E36FDE4A54AE}"/>
              </a:ext>
            </a:extLst>
          </p:cNvPr>
          <p:cNvSpPr/>
          <p:nvPr/>
        </p:nvSpPr>
        <p:spPr>
          <a:xfrm>
            <a:off x="8764513" y="3746081"/>
            <a:ext cx="1306286" cy="216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FA500"/>
                </a:solidFill>
                <a:latin typeface="Arial" panose="020B0604020202020204"/>
              </a:rPr>
              <a:t>ХБП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FA5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74" name="Rectangle 18">
            <a:extLst>
              <a:ext uri="{FF2B5EF4-FFF2-40B4-BE49-F238E27FC236}">
                <a16:creationId xmlns:a16="http://schemas.microsoft.com/office/drawing/2014/main" id="{AD3573CC-1D4D-45C3-AA71-128270CD9EE9}"/>
              </a:ext>
            </a:extLst>
          </p:cNvPr>
          <p:cNvSpPr/>
          <p:nvPr/>
        </p:nvSpPr>
        <p:spPr>
          <a:xfrm>
            <a:off x="8764513" y="4105546"/>
            <a:ext cx="1306286" cy="216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/>
              </a:rPr>
              <a:t>ХСН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75" name="Прямоугольник 64">
            <a:extLst>
              <a:ext uri="{FF2B5EF4-FFF2-40B4-BE49-F238E27FC236}">
                <a16:creationId xmlns:a16="http://schemas.microsoft.com/office/drawing/2014/main" id="{5DF368F3-AA18-44B8-853A-4E4BE8C1B4ED}"/>
              </a:ext>
            </a:extLst>
          </p:cNvPr>
          <p:cNvSpPr/>
          <p:nvPr/>
        </p:nvSpPr>
        <p:spPr>
          <a:xfrm>
            <a:off x="2485722" y="6113217"/>
            <a:ext cx="7819915" cy="496305"/>
          </a:xfrm>
          <a:prstGeom prst="rect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Arrow: Down 75">
            <a:extLst>
              <a:ext uri="{FF2B5EF4-FFF2-40B4-BE49-F238E27FC236}">
                <a16:creationId xmlns:a16="http://schemas.microsoft.com/office/drawing/2014/main" id="{C5F70889-A785-4B52-A15A-2F8C9E6CDE1B}"/>
              </a:ext>
            </a:extLst>
          </p:cNvPr>
          <p:cNvSpPr/>
          <p:nvPr/>
        </p:nvSpPr>
        <p:spPr>
          <a:xfrm>
            <a:off x="2410174" y="3068589"/>
            <a:ext cx="2250229" cy="1429442"/>
          </a:xfrm>
          <a:prstGeom prst="downArrow">
            <a:avLst>
              <a:gd name="adj1" fmla="val 7592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Терапевт</a:t>
            </a:r>
          </a:p>
        </p:txBody>
      </p:sp>
    </p:spTree>
    <p:extLst>
      <p:ext uri="{BB962C8B-B14F-4D97-AF65-F5344CB8AC3E}">
        <p14:creationId xmlns:p14="http://schemas.microsoft.com/office/powerpoint/2010/main" val="10031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7921" y="1942629"/>
            <a:ext cx="3081413" cy="42120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1CCC3499-6EB9-A76A-1B3D-998E0FDE8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876575"/>
            <a:ext cx="2838774" cy="424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037" y="733425"/>
            <a:ext cx="397192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Заключение</a:t>
            </a:r>
            <a:endParaRPr lang="ru-RU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918" y="1516532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Актуальность проблемы СД2 определяется ростом распространенности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заболевания</a:t>
            </a:r>
          </a:p>
          <a:p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Важнейшей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задачей является раннее выявление, повышение грамотности населения в отношении своего здоровья и приверженности здоровому образу жизни, регулярное прохождение диспансеризации</a:t>
            </a:r>
          </a:p>
          <a:p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В снижении бремени СД2 важной составляющей является</a:t>
            </a:r>
            <a:b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контроль факторов риска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636" y="6421432"/>
            <a:ext cx="109341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err="1">
                <a:latin typeface="Segoe UI" panose="020B0502040204020203" pitchFamily="34" charset="0"/>
                <a:cs typeface="Segoe UI" panose="020B0502040204020203" pitchFamily="34" charset="0"/>
              </a:rPr>
              <a:t>Баланова</a:t>
            </a:r>
            <a:r>
              <a:rPr lang="ru-RU" sz="800" dirty="0">
                <a:latin typeface="Segoe UI" panose="020B0502040204020203" pitchFamily="34" charset="0"/>
                <a:cs typeface="Segoe UI" panose="020B0502040204020203" pitchFamily="34" charset="0"/>
              </a:rPr>
              <a:t> Ю. А., Шальнова С. А., </a:t>
            </a:r>
            <a:r>
              <a:rPr lang="ru-RU" sz="800" dirty="0" err="1">
                <a:latin typeface="Segoe UI" panose="020B0502040204020203" pitchFamily="34" charset="0"/>
                <a:cs typeface="Segoe UI" panose="020B0502040204020203" pitchFamily="34" charset="0"/>
              </a:rPr>
              <a:t>Имаева</a:t>
            </a:r>
            <a:r>
              <a:rPr lang="ru-RU" sz="800" dirty="0">
                <a:latin typeface="Segoe UI" panose="020B0502040204020203" pitchFamily="34" charset="0"/>
                <a:cs typeface="Segoe UI" panose="020B0502040204020203" pitchFamily="34" charset="0"/>
              </a:rPr>
              <a:t> А. </a:t>
            </a:r>
            <a:r>
              <a:rPr lang="ru-RU" sz="800" dirty="0" err="1">
                <a:latin typeface="Segoe UI" panose="020B0502040204020203" pitchFamily="34" charset="0"/>
                <a:cs typeface="Segoe UI" panose="020B0502040204020203" pitchFamily="34" charset="0"/>
              </a:rPr>
              <a:t>Э</a:t>
            </a:r>
            <a:r>
              <a:rPr lang="ru-RU" sz="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.,Куценко</a:t>
            </a:r>
            <a:r>
              <a:rPr lang="ru-RU" sz="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800" dirty="0">
                <a:latin typeface="Segoe UI" panose="020B0502040204020203" pitchFamily="34" charset="0"/>
                <a:cs typeface="Segoe UI" panose="020B0502040204020203" pitchFamily="34" charset="0"/>
              </a:rPr>
              <a:t>В. А., Капустина А. В., Евстифеева С. Е., Муромцева Г. А</a:t>
            </a:r>
            <a:r>
              <a:rPr lang="ru-RU" sz="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.,</a:t>
            </a:r>
            <a:r>
              <a:rPr lang="ru-RU" sz="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Иев</a:t>
            </a:r>
            <a:r>
              <a:rPr lang="ru-RU" sz="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800" dirty="0">
                <a:latin typeface="Segoe UI" panose="020B0502040204020203" pitchFamily="34" charset="0"/>
                <a:cs typeface="Segoe UI" panose="020B0502040204020203" pitchFamily="34" charset="0"/>
              </a:rPr>
              <a:t>лев Р. В., </a:t>
            </a:r>
            <a:r>
              <a:rPr lang="ru-RU" sz="800" dirty="0" err="1">
                <a:latin typeface="Segoe UI" panose="020B0502040204020203" pitchFamily="34" charset="0"/>
                <a:cs typeface="Segoe UI" panose="020B0502040204020203" pitchFamily="34" charset="0"/>
              </a:rPr>
              <a:t>Шепель</a:t>
            </a:r>
            <a:r>
              <a:rPr lang="ru-RU" sz="800" dirty="0">
                <a:latin typeface="Segoe UI" panose="020B0502040204020203" pitchFamily="34" charset="0"/>
                <a:cs typeface="Segoe UI" panose="020B0502040204020203" pitchFamily="34" charset="0"/>
              </a:rPr>
              <a:t> Р. Н., </a:t>
            </a:r>
            <a:r>
              <a:rPr lang="ru-RU" sz="800" dirty="0" err="1">
                <a:latin typeface="Segoe UI" panose="020B0502040204020203" pitchFamily="34" charset="0"/>
                <a:cs typeface="Segoe UI" panose="020B0502040204020203" pitchFamily="34" charset="0"/>
              </a:rPr>
              <a:t>Драпкина</a:t>
            </a:r>
            <a:r>
              <a:rPr lang="ru-RU" sz="800" dirty="0">
                <a:latin typeface="Segoe UI" panose="020B0502040204020203" pitchFamily="34" charset="0"/>
                <a:cs typeface="Segoe UI" panose="020B0502040204020203" pitchFamily="34" charset="0"/>
              </a:rPr>
              <a:t> О. М. </a:t>
            </a:r>
            <a:r>
              <a:rPr lang="ru-RU" sz="800" dirty="0" err="1">
                <a:latin typeface="Segoe UI" panose="020B0502040204020203" pitchFamily="34" charset="0"/>
                <a:cs typeface="Segoe UI" panose="020B0502040204020203" pitchFamily="34" charset="0"/>
              </a:rPr>
              <a:t>Предиабет</a:t>
            </a:r>
            <a:r>
              <a:rPr lang="ru-RU" sz="8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sz="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распространенность</a:t>
            </a:r>
            <a:r>
              <a:rPr lang="ru-RU" sz="800" dirty="0">
                <a:latin typeface="Segoe UI" panose="020B0502040204020203" pitchFamily="34" charset="0"/>
                <a:cs typeface="Segoe UI" panose="020B0502040204020203" pitchFamily="34" charset="0"/>
              </a:rPr>
              <a:t>, ассоциации с сердечно- сосудистыми </a:t>
            </a:r>
            <a:r>
              <a:rPr lang="ru-RU" sz="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факторами риска </a:t>
            </a:r>
            <a:r>
              <a:rPr lang="ru-RU" sz="800" dirty="0">
                <a:latin typeface="Segoe UI" panose="020B0502040204020203" pitchFamily="34" charset="0"/>
                <a:cs typeface="Segoe UI" panose="020B0502040204020203" pitchFamily="34" charset="0"/>
              </a:rPr>
              <a:t>и вклад в выживаемость в российской популяции. </a:t>
            </a:r>
            <a:r>
              <a:rPr lang="ru-RU" sz="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Кардио</a:t>
            </a:r>
            <a:r>
              <a:rPr lang="ru-RU" sz="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800" dirty="0" err="1">
                <a:latin typeface="Segoe UI" panose="020B0502040204020203" pitchFamily="34" charset="0"/>
                <a:cs typeface="Segoe UI" panose="020B0502040204020203" pitchFamily="34" charset="0"/>
              </a:rPr>
              <a:t>васкулярная</a:t>
            </a:r>
            <a:r>
              <a:rPr lang="ru-RU" sz="800" dirty="0">
                <a:latin typeface="Segoe UI" panose="020B0502040204020203" pitchFamily="34" charset="0"/>
                <a:cs typeface="Segoe UI" panose="020B0502040204020203" pitchFamily="34" charset="0"/>
              </a:rPr>
              <a:t> терапия и профилактика. 2024;23(5):</a:t>
            </a:r>
            <a:r>
              <a:rPr lang="ru-RU" sz="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4022.doi</a:t>
            </a:r>
            <a:r>
              <a:rPr lang="ru-RU" sz="800" dirty="0">
                <a:latin typeface="Segoe UI" panose="020B0502040204020203" pitchFamily="34" charset="0"/>
                <a:cs typeface="Segoe UI" panose="020B0502040204020203" pitchFamily="34" charset="0"/>
              </a:rPr>
              <a:t>: 10.15829/1728-8800-2024-4022. EDN ELJIPV</a:t>
            </a:r>
          </a:p>
        </p:txBody>
      </p:sp>
    </p:spTree>
    <p:extLst>
      <p:ext uri="{BB962C8B-B14F-4D97-AF65-F5344CB8AC3E}">
        <p14:creationId xmlns:p14="http://schemas.microsoft.com/office/powerpoint/2010/main" val="29342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611" y="665163"/>
            <a:ext cx="10515600" cy="1325563"/>
          </a:xfrm>
        </p:spPr>
        <p:txBody>
          <a:bodyPr/>
          <a:lstStyle/>
          <a:p>
            <a:r>
              <a:rPr lang="ru-RU" alt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Контакты</a:t>
            </a:r>
            <a:r>
              <a:rPr lang="ru-RU" altLang="ru-RU" b="1" dirty="0">
                <a:latin typeface="Calibri" panose="020F0502020204030204" pitchFamily="34" charset="0"/>
              </a:rPr>
              <a:t/>
            </a:r>
            <a:br>
              <a:rPr lang="ru-RU" altLang="ru-RU" b="1" dirty="0"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7" name="Прямоугольник 4"/>
          <p:cNvSpPr>
            <a:spLocks noGrp="1" noChangeArrowheads="1"/>
          </p:cNvSpPr>
          <p:nvPr>
            <p:ph sz="half" idx="2"/>
          </p:nvPr>
        </p:nvSpPr>
        <p:spPr bwMode="auto">
          <a:xfrm>
            <a:off x="6096000" y="2108192"/>
            <a:ext cx="5602111" cy="352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2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Вигель</a:t>
            </a:r>
            <a:r>
              <a:rPr lang="ru-RU" altLang="ru-RU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Алла Константиновна</a:t>
            </a:r>
            <a:endParaRPr lang="en-US" altLang="ru-RU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Врач эндокринолог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Зав</a:t>
            </a:r>
            <a:r>
              <a:rPr lang="ru-RU" alt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. отделением эндокринологии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КГБУЗ </a:t>
            </a:r>
            <a:r>
              <a:rPr lang="ru-RU" altLang="ru-RU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«Краевая </a:t>
            </a:r>
            <a:r>
              <a:rPr lang="ru-RU" alt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клиническая </a:t>
            </a:r>
            <a:r>
              <a:rPr lang="ru-RU" altLang="ru-RU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больница»</a:t>
            </a:r>
            <a:endParaRPr lang="ru-RU" altLang="ru-RU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allavigeleg@gmail.com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8 </a:t>
            </a:r>
            <a:r>
              <a:rPr lang="ru-RU" alt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905</a:t>
            </a:r>
            <a:r>
              <a:rPr lang="ru-RU" alt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en-US" alt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985 31 38</a:t>
            </a:r>
            <a:endParaRPr lang="ru-RU" altLang="ru-RU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689-389,689-616</a:t>
            </a:r>
            <a:endParaRPr lang="ru-RU" alt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Рисунок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1" y="2190061"/>
            <a:ext cx="5181600" cy="33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5" y="35779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7" y="7426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Диспансерное наблюдение при СД</a:t>
            </a:r>
            <a:endParaRPr lang="ru-RU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32207"/>
              </p:ext>
            </p:extLst>
          </p:nvPr>
        </p:nvGraphicFramePr>
        <p:xfrm>
          <a:off x="838198" y="3567289"/>
          <a:ext cx="10515601" cy="2020443"/>
        </p:xfrm>
        <a:graphic>
          <a:graphicData uri="http://schemas.openxmlformats.org/drawingml/2006/table">
            <a:tbl>
              <a:tblPr/>
              <a:tblGrid>
                <a:gridCol w="1345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2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2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16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R73.0, R73.9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Предиабет</a:t>
                      </a:r>
                      <a:endParaRPr lang="ru-RU" sz="1200" b="1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В соответствии с клиническими рекомендациями, но не реже 1 раза в год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Вес (ИМТ), окружность талии, статус курения;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глюкоза плазмы натощак и через 2 часа после нагрузки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Пожизненно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Прием (осмотр, консультация) врача-эндокринолога (по медицинским показаниям)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E11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Инсулиннезависимый сахарный диабет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В соответствии с клиническими рекомендациями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Вес (ИМТ), окружность талии, статус курения АД;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ХС-ЛПНП, </a:t>
                      </a:r>
                      <a:r>
                        <a:rPr lang="ru-RU" sz="1200" dirty="0" err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гликированный</a:t>
                      </a:r>
                      <a:r>
                        <a:rPr lang="ru-RU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гемоглобин,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Пожизненно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Прием (осмотр, консультация) врача-эндокринолога (по медицинским показаниям)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551485"/>
              </p:ext>
            </p:extLst>
          </p:nvPr>
        </p:nvGraphicFramePr>
        <p:xfrm>
          <a:off x="838199" y="2122312"/>
          <a:ext cx="10515601" cy="1444977"/>
        </p:xfrm>
        <a:graphic>
          <a:graphicData uri="http://schemas.openxmlformats.org/drawingml/2006/table">
            <a:tbl>
              <a:tblPr/>
              <a:tblGrid>
                <a:gridCol w="1345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1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5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2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449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Код по </a:t>
                      </a:r>
                      <a:r>
                        <a:rPr lang="ru-RU" sz="1200" b="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МКБ 10</a:t>
                      </a:r>
                      <a:endParaRPr lang="ru-RU" sz="1200" b="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Хроническое заболевание, функциональное расстройство, иное состояние, при наличии которых устанавливается диспансерное наблюдение</a:t>
                      </a:r>
                      <a:endParaRPr lang="ru-RU" sz="1200" b="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Минимальная периодичность диспансерных приемов (осмотров, консультаций)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Контролируемые показатели состояния здоровья в рамках проведения диспансерного наблюдения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Длительность диспансерного наблюдения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Примечания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8197" y="1268337"/>
            <a:ext cx="10515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ПЕРЕЧЕНЬ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ХРОНИЧЕСКИХ ЗАБОЛЕВАНИЙ, ФУНКЦИОНАЛЬНЫХ РАССТРОЙСТВ, ИНЫХ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СОСТОЯНИЙ, ПРИ НАЛИЧИИ КОТОРЫХ УСТАНАВЛИВАЕТСЯ ДИСПАНСЕРНОЕ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НАБЛЮДЕНИЕ ЗА ВЗРОСЛЫМ НАСЕЛЕНИЕМ ВРАЧОМ-ТЕРАПЕВТОМ</a:t>
            </a:r>
            <a:endParaRPr lang="ru-RU" sz="1200" b="1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8590" y="5815026"/>
            <a:ext cx="1120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Порядок </a:t>
            </a:r>
            <a:r>
              <a:rPr lang="ru-RU" sz="1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проведения </a:t>
            </a:r>
            <a:r>
              <a:rPr lang="ru-RU" sz="12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диспансерного наблюдения </a:t>
            </a:r>
            <a:r>
              <a:rPr lang="ru-RU" sz="1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за взрослыми, </a:t>
            </a:r>
            <a:endParaRPr lang="ru-RU" sz="1200" dirty="0" smtClean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утвержденный приказом </a:t>
            </a:r>
            <a:r>
              <a:rPr lang="ru-RU" sz="1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Министерства </a:t>
            </a:r>
            <a:r>
              <a:rPr lang="ru-RU" sz="12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здравоохранения Российской </a:t>
            </a:r>
            <a:r>
              <a:rPr lang="ru-RU" sz="1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Федерации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от 15 марта 2022 г. N 168н</a:t>
            </a:r>
            <a:endParaRPr lang="ru-RU" sz="12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1774825" y="152400"/>
            <a:ext cx="864235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Факторы  риска  развития  СД 2 типа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1981200" y="1219200"/>
            <a:ext cx="8229600" cy="49101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Возраст ≥ 45 лет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Избыточная масса тела и ожирение (ИМТ ≥ 25 кг/м для европеоидной расы (23 кг/м для азиатской популяции)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Семейный анамнез СД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Привычно низкая физическая активность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Нарушенная гликемия натощак или нарушенная толерантность к глюкозе в анамнезе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Гестационный</a:t>
            </a:r>
            <a:r>
              <a:rPr lang="ru-RU" alt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СД или рождение крупного плода в анамнезе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Артериальная  гипертензия 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Холестерин ЛВП ≤ 0,9 </a:t>
            </a:r>
            <a:r>
              <a:rPr lang="ru-RU" altLang="ru-RU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ммоль</a:t>
            </a:r>
            <a:r>
              <a:rPr lang="ru-RU" alt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/л и/или уровень триглицеридов ≥ 2,82 </a:t>
            </a:r>
            <a:r>
              <a:rPr lang="ru-RU" altLang="ru-RU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ммоль</a:t>
            </a:r>
            <a:r>
              <a:rPr lang="ru-RU" alt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/л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Синдром поликистозных яичников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Наличие сердечно-сосудистых заболеваний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7066" y="6401348"/>
            <a:ext cx="11717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Segoe UI" panose="020B0502040204020203" pitchFamily="34" charset="0"/>
                <a:cs typeface="Segoe UI" panose="020B0502040204020203" pitchFamily="34" charset="0"/>
              </a:rPr>
              <a:t>Клинические рекомендации Сахарный диабет 2 типа у взрослых МКБ 10:Е11.2; E11.3; E11.4; E11.5; E11.6; E11.7; Е11.8, Е11.9 Год утверждения (частота пересмотра):2019 ID:290 URL Профессиональные ассоциации Общественная организация «Российская ассоциация эндокринологов» Одобрено Научно-практическим Советом Минздрава </a:t>
            </a:r>
            <a:r>
              <a:rPr lang="ru-RU" sz="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РФ</a:t>
            </a:r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267" y="618568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Сахарный диабет (СД) –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это группа метаболических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заболеваний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, характеризующихся хронической гипергликемией, которая является результатом нарушения секреции инсулина, действия инсулина или обоих этих факторов. Хроническая гипергликемия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сопровождается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повреждением, дисфункцией и недостаточностью различных органов, особенно глаз, почек, нервов, сердца 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кровеносных сосудов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492" y="2559578"/>
            <a:ext cx="8870406" cy="327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91734" y="2102378"/>
            <a:ext cx="860945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Диагностические критерии</a:t>
            </a:r>
            <a:endParaRPr lang="ru-RU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91734" y="5930247"/>
            <a:ext cx="8609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Диагноз  СД  всегда  следует  подтверждать  повторным определением  гликемии  в  последующие  дни,  за  исключением случаев  несомненной  гипергликемии  с  острой  метаболической декомпенсацией  или  с  очевидными  </a:t>
            </a:r>
            <a:r>
              <a:rPr lang="ru-RU" alt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симптомами  </a:t>
            </a:r>
            <a:endParaRPr lang="ru-RU" alt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Гликозилированный</a:t>
            </a:r>
            <a:r>
              <a:rPr lang="ru-RU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гемоглобин (HbA1с)</a:t>
            </a:r>
            <a:endParaRPr lang="ru-RU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Диагноз СД устанавливается при уровне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HbA1с ≥ 6,5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% </a:t>
            </a:r>
            <a:endParaRPr lang="ru-RU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Уровень HbA1с 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6,0-6,4%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позволяет устанавливать какие-либо диагнозы, но не исключает возможности диагностики СД по уровню глюкозы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крови</a:t>
            </a:r>
          </a:p>
        </p:txBody>
      </p:sp>
    </p:spTree>
    <p:extLst>
      <p:ext uri="{BB962C8B-B14F-4D97-AF65-F5344CB8AC3E}">
        <p14:creationId xmlns:p14="http://schemas.microsoft.com/office/powerpoint/2010/main" val="410273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032933" y="162542"/>
            <a:ext cx="8229600" cy="68421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Диагностические критерии СД</a:t>
            </a:r>
          </a:p>
        </p:txBody>
      </p:sp>
      <p:sp>
        <p:nvSpPr>
          <p:cNvPr id="18435" name="Объект 4"/>
          <p:cNvSpPr>
            <a:spLocks noGrp="1"/>
          </p:cNvSpPr>
          <p:nvPr>
            <p:ph sz="quarter" idx="1"/>
          </p:nvPr>
        </p:nvSpPr>
        <p:spPr>
          <a:xfrm>
            <a:off x="745067" y="981075"/>
            <a:ext cx="10114843" cy="517525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ПГТТ </a:t>
            </a:r>
            <a:r>
              <a:rPr lang="ru-RU" alt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проводится  в  случае сомнительных значений гликемии для уточнения диагноза</a:t>
            </a:r>
          </a:p>
          <a:p>
            <a:pPr eaLnBrk="1" hangingPunct="1"/>
            <a:r>
              <a:rPr lang="ru-RU" altLang="ru-RU" sz="16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Правила проведения ПГТТ: </a:t>
            </a:r>
          </a:p>
          <a:p>
            <a:pPr eaLnBrk="1" hangingPunct="1"/>
            <a:r>
              <a:rPr lang="ru-RU" alt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утром на фоне не менее чем 3-дневного неограниченного питания  (более  150  г  углеводов  в  сутки)  и  обычной  физической  активности.  Тесту должно предшествовать ночное голодание в течение 8–14 часов</a:t>
            </a:r>
          </a:p>
          <a:p>
            <a:pPr eaLnBrk="1" hangingPunct="1"/>
            <a:r>
              <a:rPr lang="ru-RU" alt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После забора крови  натощак  испытуемый  должен  выпить  75  г  безводной глюкозы, растворенной в 250–300 мл воды</a:t>
            </a:r>
          </a:p>
          <a:p>
            <a:pPr eaLnBrk="1" hangingPunct="1"/>
            <a:r>
              <a:rPr lang="ru-RU" alt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Через 2 часа осуществляется повторный забор крови </a:t>
            </a:r>
          </a:p>
          <a:p>
            <a:pPr eaLnBrk="1" hangingPunct="1"/>
            <a:r>
              <a:rPr lang="ru-RU" alt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Для  предотвращения  гликолиза  и  ошибочных  результатов  определение концентрации глюкозы проводится сразу после взятия крови, или кровь должна быть центрифугирована сразу после взятия, или храниться при температуре 0–4°С, или быть взята в пробирку с консервантом (</a:t>
            </a:r>
            <a:r>
              <a:rPr lang="ru-RU" altLang="ru-RU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флуорид</a:t>
            </a:r>
            <a:r>
              <a:rPr lang="ru-RU" alt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натрия</a:t>
            </a:r>
            <a:r>
              <a:rPr lang="ru-RU" alt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alt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1733" y="6424964"/>
            <a:ext cx="115485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666666"/>
                </a:solidFill>
                <a:latin typeface="PT Sans"/>
              </a:rPr>
              <a:t>Дедов И. И. и др. "Алгоритмы специализированной медицинской помощи больным сахарным диабетом / Под редакцией И.И. Дедова, М.В. Шестаковой, А.Ю. Майорова. 11-й выпуск," СД , </a:t>
            </a:r>
            <a:r>
              <a:rPr lang="ru-RU" sz="800" dirty="0" err="1">
                <a:solidFill>
                  <a:srgbClr val="666666"/>
                </a:solidFill>
                <a:latin typeface="PT Sans"/>
              </a:rPr>
              <a:t>vol</a:t>
            </a:r>
            <a:r>
              <a:rPr lang="ru-RU" sz="800" dirty="0">
                <a:solidFill>
                  <a:srgbClr val="666666"/>
                </a:solidFill>
                <a:latin typeface="PT Sans"/>
              </a:rPr>
              <a:t>. 26, </a:t>
            </a:r>
            <a:r>
              <a:rPr lang="ru-RU" sz="800" dirty="0" err="1">
                <a:solidFill>
                  <a:srgbClr val="666666"/>
                </a:solidFill>
                <a:latin typeface="PT Sans"/>
              </a:rPr>
              <a:t>no</a:t>
            </a:r>
            <a:r>
              <a:rPr lang="ru-RU" sz="800" dirty="0">
                <a:solidFill>
                  <a:srgbClr val="666666"/>
                </a:solidFill>
                <a:latin typeface="PT Sans"/>
              </a:rPr>
              <a:t>. 2S, </a:t>
            </a:r>
            <a:r>
              <a:rPr lang="ru-RU" sz="800" dirty="0" err="1">
                <a:solidFill>
                  <a:srgbClr val="666666"/>
                </a:solidFill>
                <a:latin typeface="PT Sans"/>
              </a:rPr>
              <a:t>pp</a:t>
            </a:r>
            <a:r>
              <a:rPr lang="ru-RU" sz="800" dirty="0">
                <a:solidFill>
                  <a:srgbClr val="666666"/>
                </a:solidFill>
                <a:latin typeface="PT Sans"/>
              </a:rPr>
              <a:t>. 1-157, </a:t>
            </a:r>
            <a:r>
              <a:rPr lang="ru-RU" sz="800" dirty="0" err="1">
                <a:solidFill>
                  <a:srgbClr val="666666"/>
                </a:solidFill>
                <a:latin typeface="PT Sans"/>
              </a:rPr>
              <a:t>июн</a:t>
            </a:r>
            <a:r>
              <a:rPr lang="ru-RU" sz="800" dirty="0">
                <a:solidFill>
                  <a:srgbClr val="666666"/>
                </a:solidFill>
                <a:latin typeface="PT Sans"/>
              </a:rPr>
              <a:t> 2023. [</a:t>
            </a:r>
            <a:r>
              <a:rPr lang="ru-RU" sz="800" dirty="0" err="1">
                <a:solidFill>
                  <a:srgbClr val="666666"/>
                </a:solidFill>
                <a:latin typeface="PT Sans"/>
              </a:rPr>
              <a:t>Online</a:t>
            </a:r>
            <a:r>
              <a:rPr lang="ru-RU" sz="800" dirty="0">
                <a:solidFill>
                  <a:srgbClr val="666666"/>
                </a:solidFill>
                <a:latin typeface="PT Sans"/>
              </a:rPr>
              <a:t>]. </a:t>
            </a:r>
            <a:r>
              <a:rPr lang="ru-RU" sz="800" dirty="0" err="1">
                <a:solidFill>
                  <a:srgbClr val="666666"/>
                </a:solidFill>
                <a:latin typeface="PT Sans"/>
              </a:rPr>
              <a:t>Available</a:t>
            </a:r>
            <a:r>
              <a:rPr lang="ru-RU" sz="800" dirty="0">
                <a:solidFill>
                  <a:srgbClr val="666666"/>
                </a:solidFill>
                <a:latin typeface="PT Sans"/>
              </a:rPr>
              <a:t>: 10.14341/DM13042</a:t>
            </a:r>
            <a:endParaRPr lang="ru-RU" sz="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2933" y="4749968"/>
            <a:ext cx="10011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В случае отсутствия симптомов острой метаболической декомпенсации диагноз должен быть поставлен на основании двух цифр, находящихся в диабетическом </a:t>
            </a:r>
            <a:r>
              <a:rPr lang="ru-RU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диапазоне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895" y="79018"/>
            <a:ext cx="10515600" cy="1232873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Предиабет</a:t>
            </a:r>
            <a:endParaRPr lang="ru-RU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991375"/>
            <a:ext cx="5540365" cy="338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2895" y="4684555"/>
            <a:ext cx="1147515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Принципы профилактики </a:t>
            </a:r>
          </a:p>
          <a:p>
            <a:pPr algn="just"/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Активное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выявление групп риска </a:t>
            </a:r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just"/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Активное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изменение образа жизни </a:t>
            </a:r>
            <a:endParaRPr lang="ru-RU" sz="11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Снижение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массы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тела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на 5–7 % от исходной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умеренно </a:t>
            </a:r>
            <a:r>
              <a:rPr lang="ru-RU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гипокалорийное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питание с преимущественным ограничением жиров и простых углеводов. </a:t>
            </a: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Регулярная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физическая активность умеренной интенсивности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(подбирается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индивидуально, с учетом возраста пациента, осложнений, сопутствующих заболеваний, а также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переносимости)</a:t>
            </a:r>
          </a:p>
          <a:p>
            <a:pPr algn="just"/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Медикаментозная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терапия </a:t>
            </a:r>
            <a:endParaRPr lang="ru-RU" sz="11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Возможна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(при отсутствии противопоказаний), если мероприятия по изменению образа жизни не привели к нормализации показателей углеводного обмена или ранее эти попытки уже были неуспешны. </a:t>
            </a:r>
            <a:r>
              <a:rPr lang="ru-RU" sz="1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Метформин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по 500–850 мг 2 раза в сутки или </a:t>
            </a:r>
            <a:r>
              <a:rPr lang="ru-RU" sz="1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метформин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 пролонгированным высвобождением 500-750 мг по 2 таб. 1 раз в сутки (в зависимости от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переносимости). Длительность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проведения медикаментозной терапии определяется индивидуально.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1" y="1851378"/>
            <a:ext cx="2480734" cy="340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55644" y="1311891"/>
            <a:ext cx="5215467" cy="5081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Диагностические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критерии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594" y="2701165"/>
            <a:ext cx="5324475" cy="1219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644" y="2169548"/>
            <a:ext cx="5305425" cy="5524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355988" y="4030553"/>
            <a:ext cx="5305081" cy="344822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Гликозилированный</a:t>
            </a:r>
            <a:r>
              <a:rPr lang="ru-RU" sz="12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гемоглобин 5,7-6,4% </a:t>
            </a:r>
            <a:endParaRPr lang="ru-RU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8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4cZmnaNmJ2GahhS3cj4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5185</TotalTime>
  <Words>3624</Words>
  <Application>Microsoft Office PowerPoint</Application>
  <PresentationFormat>Широкоэкранный</PresentationFormat>
  <Paragraphs>422</Paragraphs>
  <Slides>33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8" baseType="lpstr">
      <vt:lpstr>Arial</vt:lpstr>
      <vt:lpstr>Calibri</vt:lpstr>
      <vt:lpstr>Calibri Light</vt:lpstr>
      <vt:lpstr>Cambria</vt:lpstr>
      <vt:lpstr>Century Gothic</vt:lpstr>
      <vt:lpstr>DengXian</vt:lpstr>
      <vt:lpstr>HelveticaNeueLT Pro 55 Roman</vt:lpstr>
      <vt:lpstr>PT Sans</vt:lpstr>
      <vt:lpstr>Segoe UI</vt:lpstr>
      <vt:lpstr>Times New Roman</vt:lpstr>
      <vt:lpstr>Wingdings</vt:lpstr>
      <vt:lpstr>Wingdings 3</vt:lpstr>
      <vt:lpstr>Тема Office</vt:lpstr>
      <vt:lpstr>Слайд think-cell</vt:lpstr>
      <vt:lpstr>think-cell Slide</vt:lpstr>
      <vt:lpstr>Сахарный диабет  в практике врача-терапевта:</vt:lpstr>
      <vt:lpstr>Презентация PowerPoint</vt:lpstr>
      <vt:lpstr>Распространенность СД 2 типа в РФ на 01.01.2024</vt:lpstr>
      <vt:lpstr>Диспансерное наблюдение при СД</vt:lpstr>
      <vt:lpstr>Факторы  риска  развития  СД 2 типа</vt:lpstr>
      <vt:lpstr>Сахарный диабет (СД) – это группа метаболических заболеваний, характеризующихся хронической гипергликемией, которая является результатом нарушения секреции инсулина, действия инсулина или обоих этих факторов. Хроническая гипергликемия сопровождается повреждением, дисфункцией и недостаточностью различных органов, особенно глаз, почек, нервов, сердца и кровеносных сосудов </vt:lpstr>
      <vt:lpstr>Гликозилированный гемоглобин (HbA1с)</vt:lpstr>
      <vt:lpstr>Диагностические критерии СД</vt:lpstr>
      <vt:lpstr>Предиабет</vt:lpstr>
      <vt:lpstr>Диагностика сахарного диабета</vt:lpstr>
      <vt:lpstr>Диспансерное наблюдение при СД 2 типа</vt:lpstr>
      <vt:lpstr>Формулировка диагноза </vt:lpstr>
      <vt:lpstr>Показатели контроля углеводного обмена (индивидуальные цели лечения)   Алгоритм индивидуализированного выбора целей терапии по HbA1c</vt:lpstr>
      <vt:lpstr>Пациенты с СД 2 подвержены риску развития осложнений</vt:lpstr>
      <vt:lpstr>Поздние осложнения СД</vt:lpstr>
      <vt:lpstr>Диспансерное наблюдение – профилактика осложнений</vt:lpstr>
      <vt:lpstr>Презентация PowerPoint</vt:lpstr>
      <vt:lpstr>Лечение СД 2 типа - cтратегия многофакторного  воздействия </vt:lpstr>
      <vt:lpstr>Терапевтические цели  </vt:lpstr>
      <vt:lpstr>Рекомендации по самоконтролю гликемии </vt:lpstr>
      <vt:lpstr> Сахарный диабет 2 типа </vt:lpstr>
      <vt:lpstr>Выбор индивидуальных целей пациента</vt:lpstr>
      <vt:lpstr>Группы сахароснижающих препаратов  </vt:lpstr>
      <vt:lpstr>Особенности сердечно-сосудистых заболеваний при сахарном диабете 2 типа</vt:lpstr>
      <vt:lpstr>Выбор предпочтительного сахароснижающего препарата в зависимости  от доминирующей клинической проблемы</vt:lpstr>
      <vt:lpstr>Презентация PowerPoint</vt:lpstr>
      <vt:lpstr>Кардио- и нефропротективные механизмы  иSGLT2 </vt:lpstr>
      <vt:lpstr>Дапаглифлозин демонстрирует кардиоренальные преимущества в широкой популяции пациентов с СД2 типа</vt:lpstr>
      <vt:lpstr>Дапаглифлозин обладает ранней и комплексной кардио-ренальной защитой для широкой популяции пациентов </vt:lpstr>
      <vt:lpstr>Континуум кардио-рено-метаболического риска или  типичные пациенты с СД 2 типа</vt:lpstr>
      <vt:lpstr>Презентация PowerPoint</vt:lpstr>
      <vt:lpstr>Заключение</vt:lpstr>
      <vt:lpstr>            Контакты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Сахарный диабет  в практике врача-терапевта:</dc:title>
  <dc:creator>HP250G6</dc:creator>
  <cp:lastModifiedBy>User</cp:lastModifiedBy>
  <cp:revision>60</cp:revision>
  <dcterms:created xsi:type="dcterms:W3CDTF">2025-02-08T14:00:19Z</dcterms:created>
  <dcterms:modified xsi:type="dcterms:W3CDTF">2025-02-20T04:15:56Z</dcterms:modified>
</cp:coreProperties>
</file>