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8.jpg" ContentType="image/jpg"/>
  <Override PartName="/ppt/media/image30.jpg" ContentType="image/jpg"/>
  <Override PartName="/ppt/media/image33.jpg" ContentType="image/jpg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9.jpg" ContentType="image/jpg"/>
  <Override PartName="/ppt/media/image97.jpg" ContentType="image/jpg"/>
  <Override PartName="/ppt/media/image107.jpg" ContentType="image/jpg"/>
  <Override PartName="/ppt/media/image10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447" r:id="rId3"/>
    <p:sldId id="465" r:id="rId4"/>
    <p:sldId id="466" r:id="rId5"/>
    <p:sldId id="467" r:id="rId6"/>
    <p:sldId id="468" r:id="rId7"/>
    <p:sldId id="469" r:id="rId8"/>
    <p:sldId id="500" r:id="rId9"/>
    <p:sldId id="501" r:id="rId10"/>
    <p:sldId id="502" r:id="rId11"/>
    <p:sldId id="470" r:id="rId12"/>
    <p:sldId id="503" r:id="rId13"/>
    <p:sldId id="471" r:id="rId14"/>
    <p:sldId id="456" r:id="rId15"/>
    <p:sldId id="457" r:id="rId16"/>
    <p:sldId id="458" r:id="rId17"/>
    <p:sldId id="459" r:id="rId18"/>
    <p:sldId id="461" r:id="rId19"/>
    <p:sldId id="462" r:id="rId20"/>
    <p:sldId id="463" r:id="rId21"/>
    <p:sldId id="475" r:id="rId22"/>
    <p:sldId id="476" r:id="rId23"/>
    <p:sldId id="477" r:id="rId24"/>
    <p:sldId id="478" r:id="rId25"/>
    <p:sldId id="473" r:id="rId26"/>
    <p:sldId id="504" r:id="rId27"/>
    <p:sldId id="464" r:id="rId28"/>
    <p:sldId id="479" r:id="rId29"/>
    <p:sldId id="480" r:id="rId30"/>
    <p:sldId id="481" r:id="rId31"/>
    <p:sldId id="483" r:id="rId32"/>
    <p:sldId id="482" r:id="rId33"/>
    <p:sldId id="484" r:id="rId34"/>
    <p:sldId id="485" r:id="rId35"/>
    <p:sldId id="486" r:id="rId36"/>
    <p:sldId id="449" r:id="rId37"/>
    <p:sldId id="506" r:id="rId38"/>
    <p:sldId id="411" r:id="rId39"/>
    <p:sldId id="452" r:id="rId40"/>
    <p:sldId id="454" r:id="rId41"/>
    <p:sldId id="455" r:id="rId42"/>
    <p:sldId id="412" r:id="rId43"/>
    <p:sldId id="413" r:id="rId44"/>
    <p:sldId id="450" r:id="rId45"/>
    <p:sldId id="375" r:id="rId46"/>
    <p:sldId id="474" r:id="rId47"/>
    <p:sldId id="499" r:id="rId48"/>
    <p:sldId id="496" r:id="rId49"/>
    <p:sldId id="497" r:id="rId50"/>
    <p:sldId id="498" r:id="rId51"/>
    <p:sldId id="505" r:id="rId52"/>
    <p:sldId id="495" r:id="rId53"/>
    <p:sldId id="378" r:id="rId54"/>
    <p:sldId id="396" r:id="rId55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A6"/>
    <a:srgbClr val="005E22"/>
    <a:srgbClr val="D0E3EA"/>
    <a:srgbClr val="4BACC6"/>
    <a:srgbClr val="385622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37" autoAdjust="0"/>
    <p:restoredTop sz="95930" autoAdjust="0"/>
  </p:normalViewPr>
  <p:slideViewPr>
    <p:cSldViewPr>
      <p:cViewPr varScale="1">
        <p:scale>
          <a:sx n="115" d="100"/>
          <a:sy n="115" d="100"/>
        </p:scale>
        <p:origin x="87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-7.8241540877817643E-3"/>
                  <c:y val="-2.52838573373695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26B-4A51-BB2F-61079AFB3D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ДВП</c:v>
                </c:pt>
                <c:pt idx="1">
                  <c:v>ПОВН</c:v>
                </c:pt>
                <c:pt idx="2">
                  <c:v>УД</c:v>
                </c:pt>
                <c:pt idx="3">
                  <c:v>ДВН и ПОВН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695332</c:v>
                </c:pt>
                <c:pt idx="1">
                  <c:v>175684</c:v>
                </c:pt>
                <c:pt idx="2">
                  <c:v>106450</c:v>
                </c:pt>
                <c:pt idx="3">
                  <c:v>871016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6B-4A51-BB2F-61079AFB3D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5.2161027251876844E-3"/>
                  <c:y val="-2.3338870873489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26B-4A51-BB2F-61079AFB3DC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26B-4A51-BB2F-61079AFB3D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overflow" horzOverflow="overflow" vert="horz" wrap="square" lIns="0" tIns="0" rIns="38100" bIns="19050" anchor="ctr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ДВП</c:v>
                </c:pt>
                <c:pt idx="1">
                  <c:v>ПОВН</c:v>
                </c:pt>
                <c:pt idx="2">
                  <c:v>УД</c:v>
                </c:pt>
                <c:pt idx="3">
                  <c:v>ДВН и ПОВН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863152</c:v>
                </c:pt>
                <c:pt idx="1">
                  <c:v>262338</c:v>
                </c:pt>
                <c:pt idx="2">
                  <c:v>113755</c:v>
                </c:pt>
                <c:pt idx="3">
                  <c:v>1125490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6B-4A51-BB2F-61079AFB3D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226B-4A51-BB2F-61079AFB3DC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226B-4A51-BB2F-61079AFB3DC3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226B-4A51-BB2F-61079AFB3DC3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226B-4A51-BB2F-61079AFB3DC3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26B-4A51-BB2F-61079AFB3D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ДВП</c:v>
                </c:pt>
                <c:pt idx="1">
                  <c:v>ПОВН</c:v>
                </c:pt>
                <c:pt idx="2">
                  <c:v>УД</c:v>
                </c:pt>
                <c:pt idx="3">
                  <c:v>ДВН и ПОВН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951257</c:v>
                </c:pt>
                <c:pt idx="1">
                  <c:v>167260</c:v>
                </c:pt>
                <c:pt idx="2">
                  <c:v>112546</c:v>
                </c:pt>
                <c:pt idx="3">
                  <c:v>1118517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6B-4A51-BB2F-61079AFB3DC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ДВП</c:v>
                </c:pt>
                <c:pt idx="1">
                  <c:v>ПОВН</c:v>
                </c:pt>
                <c:pt idx="2">
                  <c:v>УД</c:v>
                </c:pt>
                <c:pt idx="3">
                  <c:v>ДВН и ПОВН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226B-4A51-BB2F-61079AFB3D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0696360"/>
        <c:axId val="700689800"/>
        <c:axId val="0"/>
      </c:bar3DChart>
      <c:catAx>
        <c:axId val="700696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0689800"/>
        <c:crosses val="autoZero"/>
        <c:auto val="1"/>
        <c:lblAlgn val="ctr"/>
        <c:lblOffset val="100"/>
        <c:noMultiLvlLbl val="0"/>
      </c:catAx>
      <c:valAx>
        <c:axId val="700689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0696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799461658516604E-2"/>
          <c:y val="0.13073290447073679"/>
          <c:w val="0.73841059602649062"/>
          <c:h val="0.745843230403812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Умеренно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5000"/>
                    <a:shade val="51000"/>
                    <a:satMod val="130000"/>
                  </a:schemeClr>
                </a:gs>
                <a:gs pos="80000">
                  <a:schemeClr val="accent5">
                    <a:shade val="65000"/>
                    <a:shade val="93000"/>
                    <a:satMod val="130000"/>
                  </a:schemeClr>
                </a:gs>
                <a:gs pos="100000">
                  <a:schemeClr val="accent5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Никогда</c:v>
                </c:pt>
                <c:pt idx="1">
                  <c:v>Бросил</c:v>
                </c:pt>
                <c:pt idx="2">
                  <c:v>Курит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1.3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67-467E-A95F-3B3462B50C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Не пьет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Никогда</c:v>
                </c:pt>
                <c:pt idx="1">
                  <c:v>Бросил</c:v>
                </c:pt>
                <c:pt idx="2">
                  <c:v>Курит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1.9</c:v>
                </c:pt>
                <c:pt idx="1">
                  <c:v>2.4</c:v>
                </c:pt>
                <c:pt idx="2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67-467E-A95F-3B3462B50C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Злоупотребляет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5000"/>
                    <a:shade val="51000"/>
                    <a:satMod val="130000"/>
                  </a:schemeClr>
                </a:gs>
                <a:gs pos="80000">
                  <a:schemeClr val="accent5">
                    <a:tint val="65000"/>
                    <a:shade val="93000"/>
                    <a:satMod val="130000"/>
                  </a:schemeClr>
                </a:gs>
                <a:gs pos="100000">
                  <a:schemeClr val="accent5">
                    <a:tint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Никогда</c:v>
                </c:pt>
                <c:pt idx="1">
                  <c:v>Бросил</c:v>
                </c:pt>
                <c:pt idx="2">
                  <c:v>Курит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0.7</c:v>
                </c:pt>
                <c:pt idx="1">
                  <c:v>2.5</c:v>
                </c:pt>
                <c:pt idx="2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F67-467E-A95F-3B3462B50C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8920064"/>
        <c:axId val="88921984"/>
        <c:axId val="88905024"/>
      </c:bar3DChart>
      <c:catAx>
        <c:axId val="889200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889219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8921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920064"/>
        <c:crosses val="autoZero"/>
        <c:crossBetween val="between"/>
      </c:valAx>
      <c:serAx>
        <c:axId val="889050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88921984"/>
        <c:crosses val="autoZero"/>
        <c:tickLblSkip val="1"/>
        <c:tickMarkSkip val="1"/>
      </c:ser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000231099719538"/>
          <c:y val="0.71438387892968547"/>
          <c:w val="0.22798913154755091"/>
          <c:h val="0.26694385583971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104093752119568E-2"/>
          <c:y val="3.7469826516144465E-2"/>
          <c:w val="0.93170174015070273"/>
          <c:h val="0.596664184121824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shade val="58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Недостаток овощей/фруктов</c:v>
                </c:pt>
                <c:pt idx="1">
                  <c:v>Недостаток рыбы</c:v>
                </c:pt>
                <c:pt idx="2">
                  <c:v>Избыток мяса</c:v>
                </c:pt>
                <c:pt idx="3">
                  <c:v>Избыток колбас</c:v>
                </c:pt>
                <c:pt idx="4">
                  <c:v>Избыток кондитерских изделий</c:v>
                </c:pt>
                <c:pt idx="5">
                  <c:v>Молочные продукты высокой жирности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41.3</c:v>
                </c:pt>
                <c:pt idx="1">
                  <c:v>35</c:v>
                </c:pt>
                <c:pt idx="2">
                  <c:v>43</c:v>
                </c:pt>
                <c:pt idx="3">
                  <c:v>22.5</c:v>
                </c:pt>
                <c:pt idx="4">
                  <c:v>47.6</c:v>
                </c:pt>
                <c:pt idx="5">
                  <c:v>52.3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92-481D-8BD5-B12FD7DEDCA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chemeClr val="accent3">
                <a:shade val="86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Недостаток овощей/фруктов</c:v>
                </c:pt>
                <c:pt idx="1">
                  <c:v>Недостаток рыбы</c:v>
                </c:pt>
                <c:pt idx="2">
                  <c:v>Избыток мяса</c:v>
                </c:pt>
                <c:pt idx="3">
                  <c:v>Избыток колбас</c:v>
                </c:pt>
                <c:pt idx="4">
                  <c:v>Избыток кондитерских изделий</c:v>
                </c:pt>
                <c:pt idx="5">
                  <c:v>Молочные продукты высокой жирности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2992-481D-8BD5-B12FD7DEDCA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>
                <a:tint val="86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Недостаток овощей/фруктов</c:v>
                </c:pt>
                <c:pt idx="1">
                  <c:v>Недостаток рыбы</c:v>
                </c:pt>
                <c:pt idx="2">
                  <c:v>Избыток мяса</c:v>
                </c:pt>
                <c:pt idx="3">
                  <c:v>Избыток колбас</c:v>
                </c:pt>
                <c:pt idx="4">
                  <c:v>Избыток кондитерских изделий</c:v>
                </c:pt>
                <c:pt idx="5">
                  <c:v>Молочные продукты высокой жирности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2992-481D-8BD5-B12FD7DEDCA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>
                <a:tint val="58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Недостаток овощей/фруктов</c:v>
                </c:pt>
                <c:pt idx="1">
                  <c:v>Недостаток рыбы</c:v>
                </c:pt>
                <c:pt idx="2">
                  <c:v>Избыток мяса</c:v>
                </c:pt>
                <c:pt idx="3">
                  <c:v>Избыток колбас</c:v>
                </c:pt>
                <c:pt idx="4">
                  <c:v>Избыток кондитерских изделий</c:v>
                </c:pt>
                <c:pt idx="5">
                  <c:v>Молочные продукты высокой жирности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3-2992-481D-8BD5-B12FD7DEDC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90840448"/>
        <c:axId val="90846336"/>
      </c:barChart>
      <c:catAx>
        <c:axId val="9084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0846336"/>
        <c:crosses val="autoZero"/>
        <c:auto val="1"/>
        <c:lblAlgn val="ctr"/>
        <c:lblOffset val="100"/>
        <c:noMultiLvlLbl val="0"/>
      </c:catAx>
      <c:valAx>
        <c:axId val="9084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84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tockChart>
        <c:ser>
          <c:idx val="0"/>
          <c:order val="0"/>
          <c:tx>
            <c:strRef>
              <c:f>Лист1!$B$1</c:f>
              <c:strCache>
                <c:ptCount val="1"/>
                <c:pt idx="0">
                  <c:v>Максимальная цена</c:v>
                </c:pt>
              </c:strCache>
            </c:strRef>
          </c:tx>
          <c:spPr>
            <a:ln w="47625">
              <a:noFill/>
            </a:ln>
          </c:spPr>
          <c:marker>
            <c:symbol val="none"/>
          </c:marker>
          <c:cat>
            <c:strRef>
              <c:f>Лист1!$A$2:$A$15</c:f>
              <c:strCache>
                <c:ptCount val="14"/>
                <c:pt idx="0">
                  <c:v>творог</c:v>
                </c:pt>
                <c:pt idx="1">
                  <c:v>молоко</c:v>
                </c:pt>
                <c:pt idx="2">
                  <c:v>сметана</c:v>
                </c:pt>
                <c:pt idx="3">
                  <c:v>сыр</c:v>
                </c:pt>
                <c:pt idx="4">
                  <c:v>красное мясо</c:v>
                </c:pt>
                <c:pt idx="5">
                  <c:v>рыба</c:v>
                </c:pt>
                <c:pt idx="6">
                  <c:v>птица</c:v>
                </c:pt>
                <c:pt idx="7">
                  <c:v>колбасы</c:v>
                </c:pt>
                <c:pt idx="8">
                  <c:v>соления</c:v>
                </c:pt>
                <c:pt idx="9">
                  <c:v>крупы</c:v>
                </c:pt>
                <c:pt idx="10">
                  <c:v>ов/фрукты</c:v>
                </c:pt>
                <c:pt idx="11">
                  <c:v>бобовые</c:v>
                </c:pt>
                <c:pt idx="12">
                  <c:v>сладости</c:v>
                </c:pt>
                <c:pt idx="13">
                  <c:v>досаливание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1.26</c:v>
                </c:pt>
                <c:pt idx="1">
                  <c:v>1.1000000000000001</c:v>
                </c:pt>
                <c:pt idx="2">
                  <c:v>0.93</c:v>
                </c:pt>
                <c:pt idx="3">
                  <c:v>1.06</c:v>
                </c:pt>
                <c:pt idx="4">
                  <c:v>0.97000000000000064</c:v>
                </c:pt>
                <c:pt idx="5">
                  <c:v>1.29</c:v>
                </c:pt>
                <c:pt idx="6">
                  <c:v>0.95000000000000062</c:v>
                </c:pt>
                <c:pt idx="7">
                  <c:v>0.86000000000000065</c:v>
                </c:pt>
                <c:pt idx="8">
                  <c:v>0.98</c:v>
                </c:pt>
                <c:pt idx="9">
                  <c:v>1.08</c:v>
                </c:pt>
                <c:pt idx="10">
                  <c:v>1.26</c:v>
                </c:pt>
                <c:pt idx="11">
                  <c:v>1.1499999999999941</c:v>
                </c:pt>
                <c:pt idx="12">
                  <c:v>1.1499999999999941</c:v>
                </c:pt>
                <c:pt idx="13">
                  <c:v>0.77000000000000302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E3-4081-94F2-BB67A48664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Минимальная цена</c:v>
                </c:pt>
              </c:strCache>
            </c:strRef>
          </c:tx>
          <c:spPr>
            <a:ln w="47625">
              <a:noFill/>
            </a:ln>
          </c:spPr>
          <c:marker>
            <c:symbol val="none"/>
          </c:marker>
          <c:cat>
            <c:strRef>
              <c:f>Лист1!$A$2:$A$15</c:f>
              <c:strCache>
                <c:ptCount val="14"/>
                <c:pt idx="0">
                  <c:v>творог</c:v>
                </c:pt>
                <c:pt idx="1">
                  <c:v>молоко</c:v>
                </c:pt>
                <c:pt idx="2">
                  <c:v>сметана</c:v>
                </c:pt>
                <c:pt idx="3">
                  <c:v>сыр</c:v>
                </c:pt>
                <c:pt idx="4">
                  <c:v>красное мясо</c:v>
                </c:pt>
                <c:pt idx="5">
                  <c:v>рыба</c:v>
                </c:pt>
                <c:pt idx="6">
                  <c:v>птица</c:v>
                </c:pt>
                <c:pt idx="7">
                  <c:v>колбасы</c:v>
                </c:pt>
                <c:pt idx="8">
                  <c:v>соления</c:v>
                </c:pt>
                <c:pt idx="9">
                  <c:v>крупы</c:v>
                </c:pt>
                <c:pt idx="10">
                  <c:v>ов/фрукты</c:v>
                </c:pt>
                <c:pt idx="11">
                  <c:v>бобовые</c:v>
                </c:pt>
                <c:pt idx="12">
                  <c:v>сладости</c:v>
                </c:pt>
                <c:pt idx="13">
                  <c:v>досаливание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1.1499999999999941</c:v>
                </c:pt>
                <c:pt idx="1">
                  <c:v>1.01</c:v>
                </c:pt>
                <c:pt idx="2">
                  <c:v>0.85000000000000064</c:v>
                </c:pt>
                <c:pt idx="3">
                  <c:v>0.96000000000000063</c:v>
                </c:pt>
                <c:pt idx="4">
                  <c:v>0.87000000000000266</c:v>
                </c:pt>
                <c:pt idx="5">
                  <c:v>0.99</c:v>
                </c:pt>
                <c:pt idx="6">
                  <c:v>0.84000000000000064</c:v>
                </c:pt>
                <c:pt idx="7">
                  <c:v>0.8</c:v>
                </c:pt>
                <c:pt idx="8">
                  <c:v>0.88</c:v>
                </c:pt>
                <c:pt idx="9">
                  <c:v>0.98</c:v>
                </c:pt>
                <c:pt idx="10">
                  <c:v>1.1200000000000001</c:v>
                </c:pt>
                <c:pt idx="11">
                  <c:v>1.03</c:v>
                </c:pt>
                <c:pt idx="12">
                  <c:v>1.03</c:v>
                </c:pt>
                <c:pt idx="13">
                  <c:v>0.70000000000000062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E3-4081-94F2-BB67A48664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Цена закрытия</c:v>
                </c:pt>
              </c:strCache>
            </c:strRef>
          </c:tx>
          <c:spPr>
            <a:ln w="47625"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творог</c:v>
                </c:pt>
                <c:pt idx="1">
                  <c:v>молоко</c:v>
                </c:pt>
                <c:pt idx="2">
                  <c:v>сметана</c:v>
                </c:pt>
                <c:pt idx="3">
                  <c:v>сыр</c:v>
                </c:pt>
                <c:pt idx="4">
                  <c:v>красное мясо</c:v>
                </c:pt>
                <c:pt idx="5">
                  <c:v>рыба</c:v>
                </c:pt>
                <c:pt idx="6">
                  <c:v>птица</c:v>
                </c:pt>
                <c:pt idx="7">
                  <c:v>колбасы</c:v>
                </c:pt>
                <c:pt idx="8">
                  <c:v>соления</c:v>
                </c:pt>
                <c:pt idx="9">
                  <c:v>крупы</c:v>
                </c:pt>
                <c:pt idx="10">
                  <c:v>ов/фрукты</c:v>
                </c:pt>
                <c:pt idx="11">
                  <c:v>бобовые</c:v>
                </c:pt>
                <c:pt idx="12">
                  <c:v>сладости</c:v>
                </c:pt>
                <c:pt idx="13">
                  <c:v>досаливание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14"/>
                <c:pt idx="0">
                  <c:v>1.2</c:v>
                </c:pt>
                <c:pt idx="1">
                  <c:v>1.06</c:v>
                </c:pt>
                <c:pt idx="2">
                  <c:v>0.89</c:v>
                </c:pt>
                <c:pt idx="3">
                  <c:v>1</c:v>
                </c:pt>
                <c:pt idx="4">
                  <c:v>0.92</c:v>
                </c:pt>
                <c:pt idx="5">
                  <c:v>1.06</c:v>
                </c:pt>
                <c:pt idx="6">
                  <c:v>0.89</c:v>
                </c:pt>
                <c:pt idx="7">
                  <c:v>0.83000000000000063</c:v>
                </c:pt>
                <c:pt idx="8">
                  <c:v>0.93</c:v>
                </c:pt>
                <c:pt idx="9">
                  <c:v>1.03</c:v>
                </c:pt>
                <c:pt idx="10">
                  <c:v>1.1900000000000053</c:v>
                </c:pt>
                <c:pt idx="11">
                  <c:v>1.0900000000000001</c:v>
                </c:pt>
                <c:pt idx="12">
                  <c:v>1.08</c:v>
                </c:pt>
                <c:pt idx="13">
                  <c:v>0.74000000000000266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E3-4081-94F2-BB67A4866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38100">
              <a:solidFill>
                <a:srgbClr val="FF0000"/>
              </a:solidFill>
            </a:ln>
          </c:spPr>
        </c:hiLowLines>
        <c:axId val="91107712"/>
        <c:axId val="91109248"/>
      </c:stockChart>
      <c:catAx>
        <c:axId val="91107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1109248"/>
        <c:crosses val="autoZero"/>
        <c:auto val="1"/>
        <c:lblAlgn val="ctr"/>
        <c:lblOffset val="100"/>
        <c:noMultiLvlLbl val="0"/>
      </c:catAx>
      <c:valAx>
        <c:axId val="91109248"/>
        <c:scaling>
          <c:orientation val="minMax"/>
          <c:max val="1.4"/>
          <c:min val="0.60000000000000064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 Narrow" pitchFamily="34" charset="0"/>
              </a:defRPr>
            </a:pPr>
            <a:endParaRPr lang="ru-RU"/>
          </a:p>
        </c:txPr>
        <c:crossAx val="9110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610751478657002E-2"/>
          <c:y val="6.6639570348277929E-2"/>
          <c:w val="0.89389076111015819"/>
          <c:h val="0.66363785851277579"/>
        </c:manualLayout>
      </c:layout>
      <c:stockChart>
        <c:ser>
          <c:idx val="0"/>
          <c:order val="0"/>
          <c:tx>
            <c:strRef>
              <c:f>Лист1!$B$1</c:f>
              <c:strCache>
                <c:ptCount val="1"/>
                <c:pt idx="0">
                  <c:v>Максимальная цена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elete val="1"/>
          </c:dLbls>
          <c:cat>
            <c:strRef>
              <c:f>Лист1!$A$2:$A$4</c:f>
              <c:strCache>
                <c:ptCount val="3"/>
                <c:pt idx="0">
                  <c:v>Смертность от всех причин</c:v>
                </c:pt>
                <c:pt idx="1">
                  <c:v>Смертность от ССЗ</c:v>
                </c:pt>
                <c:pt idx="2">
                  <c:v>Фатальные/нефатальные ССЗ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0.79600000000000004</c:v>
                </c:pt>
                <c:pt idx="1">
                  <c:v>0.86200000000000065</c:v>
                </c:pt>
                <c:pt idx="2">
                  <c:v>0.94000000000000061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31-4B76-92BA-CA3005F0D0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Минимальная цена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elete val="1"/>
          </c:dLbls>
          <c:cat>
            <c:strRef>
              <c:f>Лист1!$A$2:$A$4</c:f>
              <c:strCache>
                <c:ptCount val="3"/>
                <c:pt idx="0">
                  <c:v>Смертность от всех причин</c:v>
                </c:pt>
                <c:pt idx="1">
                  <c:v>Смертность от ССЗ</c:v>
                </c:pt>
                <c:pt idx="2">
                  <c:v>Фатальные/нефатальные ССЗ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0.40200000000000002</c:v>
                </c:pt>
                <c:pt idx="1">
                  <c:v>0.47000000000000008</c:v>
                </c:pt>
                <c:pt idx="2">
                  <c:v>0.70000000000000062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A31-4B76-92BA-CA3005F0D02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Цена закрытия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4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Смертность от всех причин</c:v>
                </c:pt>
                <c:pt idx="1">
                  <c:v>Смертность от ССЗ</c:v>
                </c:pt>
                <c:pt idx="2">
                  <c:v>Фатальные/нефатальные ССЗ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0.61000000000000065</c:v>
                </c:pt>
                <c:pt idx="1">
                  <c:v>0.64000000000000301</c:v>
                </c:pt>
                <c:pt idx="2">
                  <c:v>0.81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A31-4B76-92BA-CA3005F0D0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hiLowLines>
          <c:spPr>
            <a:ln w="50800">
              <a:solidFill>
                <a:srgbClr val="C00000"/>
              </a:solidFill>
            </a:ln>
          </c:spPr>
        </c:hiLowLines>
        <c:axId val="91064576"/>
        <c:axId val="91082752"/>
      </c:stockChart>
      <c:catAx>
        <c:axId val="91064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91082752"/>
        <c:crosses val="autoZero"/>
        <c:auto val="1"/>
        <c:lblAlgn val="ctr"/>
        <c:lblOffset val="100"/>
        <c:noMultiLvlLbl val="0"/>
      </c:catAx>
      <c:valAx>
        <c:axId val="91082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91064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Высокая приверженность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Мужчины</c:v>
                </c:pt>
                <c:pt idx="1">
                  <c:v>Женщины</c:v>
                </c:pt>
                <c:pt idx="2">
                  <c:v>Оба пола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10.7</c:v>
                </c:pt>
                <c:pt idx="1">
                  <c:v>20.6</c:v>
                </c:pt>
                <c:pt idx="2">
                  <c:v>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C8-4AC6-9C09-0D85757307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5681920"/>
        <c:axId val="99984512"/>
      </c:barChart>
      <c:catAx>
        <c:axId val="9568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99984512"/>
        <c:crosses val="autoZero"/>
        <c:auto val="1"/>
        <c:lblAlgn val="ctr"/>
        <c:lblOffset val="100"/>
        <c:noMultiLvlLbl val="0"/>
      </c:catAx>
      <c:valAx>
        <c:axId val="999845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95681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0.545</cdr:x>
      <cdr:y>0.24</cdr:y>
    </cdr:from>
    <cdr:to>
      <cdr:x>0.54715</cdr:x>
      <cdr:y>0.28322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02294" y="961263"/>
          <a:ext cx="18531" cy="1731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975" b="1" i="0" u="none" strike="noStrike" baseline="0" dirty="0">
            <a:solidFill>
              <a:srgbClr val="000000"/>
            </a:solidFill>
            <a:latin typeface="Arial Cyr"/>
            <a:cs typeface="Arial Cyr"/>
          </a:endParaRPr>
        </a:p>
      </cdr:txBody>
    </cdr:sp>
  </cdr:relSizeAnchor>
  <cdr:relSizeAnchor xmlns:cdr="http://schemas.openxmlformats.org/drawingml/2006/chartDrawing">
    <cdr:from>
      <cdr:x>0.17361</cdr:x>
      <cdr:y>0.09862</cdr:y>
    </cdr:from>
    <cdr:to>
      <cdr:x>0.51787</cdr:x>
      <cdr:y>0.60201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1456449" y="288032"/>
          <a:ext cx="2888030" cy="147027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0B6C1-6AFC-49A7-8FCD-0C8AC3887903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F7BCE-4CED-488E-AF39-B056A2D87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050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0E8FA-7BC7-4CB5-AA59-57B5F243B0EB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0A572-AA65-4DF3-B4CE-B285D4B8F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3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A572-AA65-4DF3-B4CE-B285D4B8FAB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0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548251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89.jpg"/><Relationship Id="rId21" Type="http://schemas.openxmlformats.org/officeDocument/2006/relationships/image" Target="../media/image107.jp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5.jpe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jp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9.png"/><Relationship Id="rId21" Type="http://schemas.openxmlformats.org/officeDocument/2006/relationships/image" Target="../media/image126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5.jpe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110.png"/><Relationship Id="rId9" Type="http://schemas.openxmlformats.org/officeDocument/2006/relationships/image" Target="../media/image90.pn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07.jpg"/><Relationship Id="rId7" Type="http://schemas.openxmlformats.org/officeDocument/2006/relationships/image" Target="../media/image1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97.jpg"/><Relationship Id="rId4" Type="http://schemas.openxmlformats.org/officeDocument/2006/relationships/image" Target="../media/image108.jpg"/><Relationship Id="rId9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image" Target="../media/image5.jpe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/>
          <a:stretch/>
        </p:blipFill>
        <p:spPr>
          <a:xfrm>
            <a:off x="0" y="1"/>
            <a:ext cx="91733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473833" y="692696"/>
            <a:ext cx="8306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Внесение изменений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профилактического</a:t>
            </a:r>
          </a:p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медицинского осмотра и диспансеризации определенных групп взрослого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en-US" b="1" spc="-8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</a:t>
            </a:r>
            <a:r>
              <a:rPr lang="ru-RU" sz="1200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приказом Министерства здравоохранения Российской Федерации от 27 апреля 2021 г. №404н</a:t>
            </a:r>
            <a:endParaRPr lang="ru-RU" sz="12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2397177"/>
            <a:ext cx="2458593" cy="2961513"/>
          </a:xfrm>
          <a:prstGeom prst="rect">
            <a:avLst/>
          </a:prstGeom>
        </p:spPr>
      </p:pic>
      <p:grpSp>
        <p:nvGrpSpPr>
          <p:cNvPr id="19" name="object 4"/>
          <p:cNvGrpSpPr/>
          <p:nvPr/>
        </p:nvGrpSpPr>
        <p:grpSpPr>
          <a:xfrm>
            <a:off x="3386628" y="2201581"/>
            <a:ext cx="5481161" cy="1449704"/>
            <a:chOff x="4806505" y="1348549"/>
            <a:chExt cx="7308215" cy="1932939"/>
          </a:xfrm>
        </p:grpSpPr>
        <p:sp>
          <p:nvSpPr>
            <p:cNvPr id="20" name="object 5"/>
            <p:cNvSpPr/>
            <p:nvPr/>
          </p:nvSpPr>
          <p:spPr>
            <a:xfrm>
              <a:off x="4811267" y="1353311"/>
              <a:ext cx="7298690" cy="1923414"/>
            </a:xfrm>
            <a:custGeom>
              <a:avLst/>
              <a:gdLst/>
              <a:ahLst/>
              <a:cxnLst/>
              <a:rect l="l" t="t" r="r" b="b"/>
              <a:pathLst>
                <a:path w="7298690" h="1923414">
                  <a:moveTo>
                    <a:pt x="6977888" y="0"/>
                  </a:moveTo>
                  <a:lnTo>
                    <a:pt x="320548" y="0"/>
                  </a:lnTo>
                  <a:lnTo>
                    <a:pt x="273178" y="3475"/>
                  </a:lnTo>
                  <a:lnTo>
                    <a:pt x="227967" y="13571"/>
                  </a:lnTo>
                  <a:lnTo>
                    <a:pt x="185411" y="29791"/>
                  </a:lnTo>
                  <a:lnTo>
                    <a:pt x="146004" y="51641"/>
                  </a:lnTo>
                  <a:lnTo>
                    <a:pt x="110243" y="78623"/>
                  </a:lnTo>
                  <a:lnTo>
                    <a:pt x="78623" y="110243"/>
                  </a:lnTo>
                  <a:lnTo>
                    <a:pt x="51641" y="146004"/>
                  </a:lnTo>
                  <a:lnTo>
                    <a:pt x="29791" y="185411"/>
                  </a:lnTo>
                  <a:lnTo>
                    <a:pt x="13571" y="227967"/>
                  </a:lnTo>
                  <a:lnTo>
                    <a:pt x="3475" y="273178"/>
                  </a:lnTo>
                  <a:lnTo>
                    <a:pt x="0" y="320548"/>
                  </a:lnTo>
                  <a:lnTo>
                    <a:pt x="0" y="1602739"/>
                  </a:lnTo>
                  <a:lnTo>
                    <a:pt x="3475" y="1650109"/>
                  </a:lnTo>
                  <a:lnTo>
                    <a:pt x="13571" y="1695320"/>
                  </a:lnTo>
                  <a:lnTo>
                    <a:pt x="29791" y="1737876"/>
                  </a:lnTo>
                  <a:lnTo>
                    <a:pt x="51641" y="1777283"/>
                  </a:lnTo>
                  <a:lnTo>
                    <a:pt x="78623" y="1813044"/>
                  </a:lnTo>
                  <a:lnTo>
                    <a:pt x="110243" y="1844664"/>
                  </a:lnTo>
                  <a:lnTo>
                    <a:pt x="146004" y="1871646"/>
                  </a:lnTo>
                  <a:lnTo>
                    <a:pt x="185411" y="1893496"/>
                  </a:lnTo>
                  <a:lnTo>
                    <a:pt x="227967" y="1909716"/>
                  </a:lnTo>
                  <a:lnTo>
                    <a:pt x="273178" y="1919812"/>
                  </a:lnTo>
                  <a:lnTo>
                    <a:pt x="320548" y="1923288"/>
                  </a:lnTo>
                  <a:lnTo>
                    <a:pt x="6977888" y="1923288"/>
                  </a:lnTo>
                  <a:lnTo>
                    <a:pt x="7025257" y="1919812"/>
                  </a:lnTo>
                  <a:lnTo>
                    <a:pt x="7070468" y="1909716"/>
                  </a:lnTo>
                  <a:lnTo>
                    <a:pt x="7113024" y="1893496"/>
                  </a:lnTo>
                  <a:lnTo>
                    <a:pt x="7152431" y="1871646"/>
                  </a:lnTo>
                  <a:lnTo>
                    <a:pt x="7188192" y="1844664"/>
                  </a:lnTo>
                  <a:lnTo>
                    <a:pt x="7219812" y="1813044"/>
                  </a:lnTo>
                  <a:lnTo>
                    <a:pt x="7246794" y="1777283"/>
                  </a:lnTo>
                  <a:lnTo>
                    <a:pt x="7268644" y="1737876"/>
                  </a:lnTo>
                  <a:lnTo>
                    <a:pt x="7284864" y="1695320"/>
                  </a:lnTo>
                  <a:lnTo>
                    <a:pt x="7294960" y="1650109"/>
                  </a:lnTo>
                  <a:lnTo>
                    <a:pt x="7298436" y="1602739"/>
                  </a:lnTo>
                  <a:lnTo>
                    <a:pt x="7298436" y="320548"/>
                  </a:lnTo>
                  <a:lnTo>
                    <a:pt x="7294960" y="273178"/>
                  </a:lnTo>
                  <a:lnTo>
                    <a:pt x="7284864" y="227967"/>
                  </a:lnTo>
                  <a:lnTo>
                    <a:pt x="7268644" y="185411"/>
                  </a:lnTo>
                  <a:lnTo>
                    <a:pt x="7246794" y="146004"/>
                  </a:lnTo>
                  <a:lnTo>
                    <a:pt x="7219812" y="110243"/>
                  </a:lnTo>
                  <a:lnTo>
                    <a:pt x="7188192" y="78623"/>
                  </a:lnTo>
                  <a:lnTo>
                    <a:pt x="7152431" y="51641"/>
                  </a:lnTo>
                  <a:lnTo>
                    <a:pt x="7113024" y="29791"/>
                  </a:lnTo>
                  <a:lnTo>
                    <a:pt x="7070468" y="13571"/>
                  </a:lnTo>
                  <a:lnTo>
                    <a:pt x="7025257" y="3475"/>
                  </a:lnTo>
                  <a:lnTo>
                    <a:pt x="6977888" y="0"/>
                  </a:lnTo>
                  <a:close/>
                </a:path>
              </a:pathLst>
            </a:custGeom>
            <a:solidFill>
              <a:srgbClr val="EAE9E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6"/>
            <p:cNvSpPr/>
            <p:nvPr/>
          </p:nvSpPr>
          <p:spPr>
            <a:xfrm>
              <a:off x="4811267" y="1353311"/>
              <a:ext cx="7298690" cy="1923414"/>
            </a:xfrm>
            <a:custGeom>
              <a:avLst/>
              <a:gdLst/>
              <a:ahLst/>
              <a:cxnLst/>
              <a:rect l="l" t="t" r="r" b="b"/>
              <a:pathLst>
                <a:path w="7298690" h="1923414">
                  <a:moveTo>
                    <a:pt x="0" y="320548"/>
                  </a:moveTo>
                  <a:lnTo>
                    <a:pt x="3475" y="273178"/>
                  </a:lnTo>
                  <a:lnTo>
                    <a:pt x="13571" y="227967"/>
                  </a:lnTo>
                  <a:lnTo>
                    <a:pt x="29791" y="185411"/>
                  </a:lnTo>
                  <a:lnTo>
                    <a:pt x="51641" y="146004"/>
                  </a:lnTo>
                  <a:lnTo>
                    <a:pt x="78623" y="110243"/>
                  </a:lnTo>
                  <a:lnTo>
                    <a:pt x="110243" y="78623"/>
                  </a:lnTo>
                  <a:lnTo>
                    <a:pt x="146004" y="51641"/>
                  </a:lnTo>
                  <a:lnTo>
                    <a:pt x="185411" y="29791"/>
                  </a:lnTo>
                  <a:lnTo>
                    <a:pt x="227967" y="13571"/>
                  </a:lnTo>
                  <a:lnTo>
                    <a:pt x="273178" y="3475"/>
                  </a:lnTo>
                  <a:lnTo>
                    <a:pt x="320548" y="0"/>
                  </a:lnTo>
                  <a:lnTo>
                    <a:pt x="6977888" y="0"/>
                  </a:lnTo>
                  <a:lnTo>
                    <a:pt x="7025257" y="3475"/>
                  </a:lnTo>
                  <a:lnTo>
                    <a:pt x="7070468" y="13571"/>
                  </a:lnTo>
                  <a:lnTo>
                    <a:pt x="7113024" y="29791"/>
                  </a:lnTo>
                  <a:lnTo>
                    <a:pt x="7152431" y="51641"/>
                  </a:lnTo>
                  <a:lnTo>
                    <a:pt x="7188192" y="78623"/>
                  </a:lnTo>
                  <a:lnTo>
                    <a:pt x="7219812" y="110243"/>
                  </a:lnTo>
                  <a:lnTo>
                    <a:pt x="7246794" y="146004"/>
                  </a:lnTo>
                  <a:lnTo>
                    <a:pt x="7268644" y="185411"/>
                  </a:lnTo>
                  <a:lnTo>
                    <a:pt x="7284864" y="227967"/>
                  </a:lnTo>
                  <a:lnTo>
                    <a:pt x="7294960" y="273178"/>
                  </a:lnTo>
                  <a:lnTo>
                    <a:pt x="7298436" y="320548"/>
                  </a:lnTo>
                  <a:lnTo>
                    <a:pt x="7298436" y="1602739"/>
                  </a:lnTo>
                  <a:lnTo>
                    <a:pt x="7294960" y="1650109"/>
                  </a:lnTo>
                  <a:lnTo>
                    <a:pt x="7284864" y="1695320"/>
                  </a:lnTo>
                  <a:lnTo>
                    <a:pt x="7268644" y="1737876"/>
                  </a:lnTo>
                  <a:lnTo>
                    <a:pt x="7246794" y="1777283"/>
                  </a:lnTo>
                  <a:lnTo>
                    <a:pt x="7219812" y="1813044"/>
                  </a:lnTo>
                  <a:lnTo>
                    <a:pt x="7188192" y="1844664"/>
                  </a:lnTo>
                  <a:lnTo>
                    <a:pt x="7152431" y="1871646"/>
                  </a:lnTo>
                  <a:lnTo>
                    <a:pt x="7113024" y="1893496"/>
                  </a:lnTo>
                  <a:lnTo>
                    <a:pt x="7070468" y="1909716"/>
                  </a:lnTo>
                  <a:lnTo>
                    <a:pt x="7025257" y="1919812"/>
                  </a:lnTo>
                  <a:lnTo>
                    <a:pt x="6977888" y="1923288"/>
                  </a:lnTo>
                  <a:lnTo>
                    <a:pt x="320548" y="1923288"/>
                  </a:lnTo>
                  <a:lnTo>
                    <a:pt x="273178" y="1919812"/>
                  </a:lnTo>
                  <a:lnTo>
                    <a:pt x="227967" y="1909716"/>
                  </a:lnTo>
                  <a:lnTo>
                    <a:pt x="185411" y="1893496"/>
                  </a:lnTo>
                  <a:lnTo>
                    <a:pt x="146004" y="1871646"/>
                  </a:lnTo>
                  <a:lnTo>
                    <a:pt x="110243" y="1844664"/>
                  </a:lnTo>
                  <a:lnTo>
                    <a:pt x="78623" y="1813044"/>
                  </a:lnTo>
                  <a:lnTo>
                    <a:pt x="51641" y="1777283"/>
                  </a:lnTo>
                  <a:lnTo>
                    <a:pt x="29791" y="1737876"/>
                  </a:lnTo>
                  <a:lnTo>
                    <a:pt x="13571" y="1695320"/>
                  </a:lnTo>
                  <a:lnTo>
                    <a:pt x="3475" y="1650109"/>
                  </a:lnTo>
                  <a:lnTo>
                    <a:pt x="0" y="1602739"/>
                  </a:lnTo>
                  <a:lnTo>
                    <a:pt x="0" y="320548"/>
                  </a:lnTo>
                  <a:close/>
                </a:path>
              </a:pathLst>
            </a:custGeom>
            <a:ln w="9144">
              <a:solidFill>
                <a:srgbClr val="EAE9E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7"/>
            <p:cNvSpPr/>
            <p:nvPr/>
          </p:nvSpPr>
          <p:spPr>
            <a:xfrm>
              <a:off x="4977383" y="1472183"/>
              <a:ext cx="7024370" cy="1602105"/>
            </a:xfrm>
            <a:custGeom>
              <a:avLst/>
              <a:gdLst/>
              <a:ahLst/>
              <a:cxnLst/>
              <a:rect l="l" t="t" r="r" b="b"/>
              <a:pathLst>
                <a:path w="7024370" h="1602105">
                  <a:moveTo>
                    <a:pt x="7024115" y="0"/>
                  </a:moveTo>
                  <a:lnTo>
                    <a:pt x="0" y="0"/>
                  </a:lnTo>
                  <a:lnTo>
                    <a:pt x="0" y="1601724"/>
                  </a:lnTo>
                  <a:lnTo>
                    <a:pt x="7024115" y="1601724"/>
                  </a:lnTo>
                  <a:lnTo>
                    <a:pt x="70241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8"/>
            <p:cNvSpPr/>
            <p:nvPr/>
          </p:nvSpPr>
          <p:spPr>
            <a:xfrm>
              <a:off x="4977383" y="1472183"/>
              <a:ext cx="7024370" cy="1602105"/>
            </a:xfrm>
            <a:custGeom>
              <a:avLst/>
              <a:gdLst/>
              <a:ahLst/>
              <a:cxnLst/>
              <a:rect l="l" t="t" r="r" b="b"/>
              <a:pathLst>
                <a:path w="7024370" h="1602105">
                  <a:moveTo>
                    <a:pt x="0" y="1601724"/>
                  </a:moveTo>
                  <a:lnTo>
                    <a:pt x="7024115" y="1601724"/>
                  </a:lnTo>
                  <a:lnTo>
                    <a:pt x="7024115" y="0"/>
                  </a:lnTo>
                  <a:lnTo>
                    <a:pt x="0" y="0"/>
                  </a:lnTo>
                  <a:lnTo>
                    <a:pt x="0" y="1601724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24" name="object 9"/>
          <p:cNvGrpSpPr/>
          <p:nvPr/>
        </p:nvGrpSpPr>
        <p:grpSpPr>
          <a:xfrm>
            <a:off x="3367088" y="4256838"/>
            <a:ext cx="5500688" cy="1449704"/>
            <a:chOff x="4780452" y="4088891"/>
            <a:chExt cx="7334250" cy="1932939"/>
          </a:xfrm>
        </p:grpSpPr>
        <p:sp>
          <p:nvSpPr>
            <p:cNvPr id="25" name="object 10"/>
            <p:cNvSpPr/>
            <p:nvPr/>
          </p:nvSpPr>
          <p:spPr>
            <a:xfrm>
              <a:off x="4811268" y="4093463"/>
              <a:ext cx="7298690" cy="1923414"/>
            </a:xfrm>
            <a:custGeom>
              <a:avLst/>
              <a:gdLst/>
              <a:ahLst/>
              <a:cxnLst/>
              <a:rect l="l" t="t" r="r" b="b"/>
              <a:pathLst>
                <a:path w="7298690" h="1923414">
                  <a:moveTo>
                    <a:pt x="6977888" y="0"/>
                  </a:moveTo>
                  <a:lnTo>
                    <a:pt x="320548" y="0"/>
                  </a:lnTo>
                  <a:lnTo>
                    <a:pt x="273178" y="3475"/>
                  </a:lnTo>
                  <a:lnTo>
                    <a:pt x="227967" y="13571"/>
                  </a:lnTo>
                  <a:lnTo>
                    <a:pt x="185411" y="29791"/>
                  </a:lnTo>
                  <a:lnTo>
                    <a:pt x="146004" y="51641"/>
                  </a:lnTo>
                  <a:lnTo>
                    <a:pt x="110243" y="78623"/>
                  </a:lnTo>
                  <a:lnTo>
                    <a:pt x="78623" y="110243"/>
                  </a:lnTo>
                  <a:lnTo>
                    <a:pt x="51641" y="146004"/>
                  </a:lnTo>
                  <a:lnTo>
                    <a:pt x="29791" y="185411"/>
                  </a:lnTo>
                  <a:lnTo>
                    <a:pt x="13571" y="227967"/>
                  </a:lnTo>
                  <a:lnTo>
                    <a:pt x="3475" y="273178"/>
                  </a:lnTo>
                  <a:lnTo>
                    <a:pt x="0" y="320548"/>
                  </a:lnTo>
                  <a:lnTo>
                    <a:pt x="0" y="1602740"/>
                  </a:lnTo>
                  <a:lnTo>
                    <a:pt x="3475" y="1650106"/>
                  </a:lnTo>
                  <a:lnTo>
                    <a:pt x="13571" y="1695315"/>
                  </a:lnTo>
                  <a:lnTo>
                    <a:pt x="29791" y="1737871"/>
                  </a:lnTo>
                  <a:lnTo>
                    <a:pt x="51641" y="1777277"/>
                  </a:lnTo>
                  <a:lnTo>
                    <a:pt x="78623" y="1813039"/>
                  </a:lnTo>
                  <a:lnTo>
                    <a:pt x="110243" y="1844660"/>
                  </a:lnTo>
                  <a:lnTo>
                    <a:pt x="146004" y="1871643"/>
                  </a:lnTo>
                  <a:lnTo>
                    <a:pt x="185411" y="1893494"/>
                  </a:lnTo>
                  <a:lnTo>
                    <a:pt x="227967" y="1909715"/>
                  </a:lnTo>
                  <a:lnTo>
                    <a:pt x="273178" y="1919812"/>
                  </a:lnTo>
                  <a:lnTo>
                    <a:pt x="320548" y="1923288"/>
                  </a:lnTo>
                  <a:lnTo>
                    <a:pt x="6977888" y="1923288"/>
                  </a:lnTo>
                  <a:lnTo>
                    <a:pt x="7025257" y="1919812"/>
                  </a:lnTo>
                  <a:lnTo>
                    <a:pt x="7070468" y="1909715"/>
                  </a:lnTo>
                  <a:lnTo>
                    <a:pt x="7113024" y="1893494"/>
                  </a:lnTo>
                  <a:lnTo>
                    <a:pt x="7152431" y="1871643"/>
                  </a:lnTo>
                  <a:lnTo>
                    <a:pt x="7188192" y="1844660"/>
                  </a:lnTo>
                  <a:lnTo>
                    <a:pt x="7219812" y="1813039"/>
                  </a:lnTo>
                  <a:lnTo>
                    <a:pt x="7246794" y="1777277"/>
                  </a:lnTo>
                  <a:lnTo>
                    <a:pt x="7268644" y="1737871"/>
                  </a:lnTo>
                  <a:lnTo>
                    <a:pt x="7284864" y="1695315"/>
                  </a:lnTo>
                  <a:lnTo>
                    <a:pt x="7294960" y="1650106"/>
                  </a:lnTo>
                  <a:lnTo>
                    <a:pt x="7298436" y="1602740"/>
                  </a:lnTo>
                  <a:lnTo>
                    <a:pt x="7298436" y="320548"/>
                  </a:lnTo>
                  <a:lnTo>
                    <a:pt x="7294960" y="273178"/>
                  </a:lnTo>
                  <a:lnTo>
                    <a:pt x="7284864" y="227967"/>
                  </a:lnTo>
                  <a:lnTo>
                    <a:pt x="7268644" y="185411"/>
                  </a:lnTo>
                  <a:lnTo>
                    <a:pt x="7246794" y="146004"/>
                  </a:lnTo>
                  <a:lnTo>
                    <a:pt x="7219812" y="110243"/>
                  </a:lnTo>
                  <a:lnTo>
                    <a:pt x="7188192" y="78623"/>
                  </a:lnTo>
                  <a:lnTo>
                    <a:pt x="7152431" y="51641"/>
                  </a:lnTo>
                  <a:lnTo>
                    <a:pt x="7113024" y="29791"/>
                  </a:lnTo>
                  <a:lnTo>
                    <a:pt x="7070468" y="13571"/>
                  </a:lnTo>
                  <a:lnTo>
                    <a:pt x="7025257" y="3475"/>
                  </a:lnTo>
                  <a:lnTo>
                    <a:pt x="6977888" y="0"/>
                  </a:lnTo>
                  <a:close/>
                </a:path>
              </a:pathLst>
            </a:custGeom>
            <a:solidFill>
              <a:srgbClr val="EAE9E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11"/>
            <p:cNvSpPr/>
            <p:nvPr/>
          </p:nvSpPr>
          <p:spPr>
            <a:xfrm>
              <a:off x="4811268" y="4093463"/>
              <a:ext cx="7298690" cy="1923414"/>
            </a:xfrm>
            <a:custGeom>
              <a:avLst/>
              <a:gdLst/>
              <a:ahLst/>
              <a:cxnLst/>
              <a:rect l="l" t="t" r="r" b="b"/>
              <a:pathLst>
                <a:path w="7298690" h="1923414">
                  <a:moveTo>
                    <a:pt x="0" y="320548"/>
                  </a:moveTo>
                  <a:lnTo>
                    <a:pt x="3475" y="273178"/>
                  </a:lnTo>
                  <a:lnTo>
                    <a:pt x="13571" y="227967"/>
                  </a:lnTo>
                  <a:lnTo>
                    <a:pt x="29791" y="185411"/>
                  </a:lnTo>
                  <a:lnTo>
                    <a:pt x="51641" y="146004"/>
                  </a:lnTo>
                  <a:lnTo>
                    <a:pt x="78623" y="110243"/>
                  </a:lnTo>
                  <a:lnTo>
                    <a:pt x="110243" y="78623"/>
                  </a:lnTo>
                  <a:lnTo>
                    <a:pt x="146004" y="51641"/>
                  </a:lnTo>
                  <a:lnTo>
                    <a:pt x="185411" y="29791"/>
                  </a:lnTo>
                  <a:lnTo>
                    <a:pt x="227967" y="13571"/>
                  </a:lnTo>
                  <a:lnTo>
                    <a:pt x="273178" y="3475"/>
                  </a:lnTo>
                  <a:lnTo>
                    <a:pt x="320548" y="0"/>
                  </a:lnTo>
                  <a:lnTo>
                    <a:pt x="6977888" y="0"/>
                  </a:lnTo>
                  <a:lnTo>
                    <a:pt x="7025257" y="3475"/>
                  </a:lnTo>
                  <a:lnTo>
                    <a:pt x="7070468" y="13571"/>
                  </a:lnTo>
                  <a:lnTo>
                    <a:pt x="7113024" y="29791"/>
                  </a:lnTo>
                  <a:lnTo>
                    <a:pt x="7152431" y="51641"/>
                  </a:lnTo>
                  <a:lnTo>
                    <a:pt x="7188192" y="78623"/>
                  </a:lnTo>
                  <a:lnTo>
                    <a:pt x="7219812" y="110243"/>
                  </a:lnTo>
                  <a:lnTo>
                    <a:pt x="7246794" y="146004"/>
                  </a:lnTo>
                  <a:lnTo>
                    <a:pt x="7268644" y="185411"/>
                  </a:lnTo>
                  <a:lnTo>
                    <a:pt x="7284864" y="227967"/>
                  </a:lnTo>
                  <a:lnTo>
                    <a:pt x="7294960" y="273178"/>
                  </a:lnTo>
                  <a:lnTo>
                    <a:pt x="7298436" y="320548"/>
                  </a:lnTo>
                  <a:lnTo>
                    <a:pt x="7298436" y="1602740"/>
                  </a:lnTo>
                  <a:lnTo>
                    <a:pt x="7294960" y="1650106"/>
                  </a:lnTo>
                  <a:lnTo>
                    <a:pt x="7284864" y="1695315"/>
                  </a:lnTo>
                  <a:lnTo>
                    <a:pt x="7268644" y="1737871"/>
                  </a:lnTo>
                  <a:lnTo>
                    <a:pt x="7246794" y="1777277"/>
                  </a:lnTo>
                  <a:lnTo>
                    <a:pt x="7219812" y="1813039"/>
                  </a:lnTo>
                  <a:lnTo>
                    <a:pt x="7188192" y="1844660"/>
                  </a:lnTo>
                  <a:lnTo>
                    <a:pt x="7152431" y="1871643"/>
                  </a:lnTo>
                  <a:lnTo>
                    <a:pt x="7113024" y="1893494"/>
                  </a:lnTo>
                  <a:lnTo>
                    <a:pt x="7070468" y="1909715"/>
                  </a:lnTo>
                  <a:lnTo>
                    <a:pt x="7025257" y="1919812"/>
                  </a:lnTo>
                  <a:lnTo>
                    <a:pt x="6977888" y="1923288"/>
                  </a:lnTo>
                  <a:lnTo>
                    <a:pt x="320548" y="1923288"/>
                  </a:lnTo>
                  <a:lnTo>
                    <a:pt x="273178" y="1919812"/>
                  </a:lnTo>
                  <a:lnTo>
                    <a:pt x="227967" y="1909715"/>
                  </a:lnTo>
                  <a:lnTo>
                    <a:pt x="185411" y="1893494"/>
                  </a:lnTo>
                  <a:lnTo>
                    <a:pt x="146004" y="1871643"/>
                  </a:lnTo>
                  <a:lnTo>
                    <a:pt x="110243" y="1844660"/>
                  </a:lnTo>
                  <a:lnTo>
                    <a:pt x="78623" y="1813039"/>
                  </a:lnTo>
                  <a:lnTo>
                    <a:pt x="51641" y="1777277"/>
                  </a:lnTo>
                  <a:lnTo>
                    <a:pt x="29791" y="1737871"/>
                  </a:lnTo>
                  <a:lnTo>
                    <a:pt x="13571" y="1695315"/>
                  </a:lnTo>
                  <a:lnTo>
                    <a:pt x="3475" y="1650106"/>
                  </a:lnTo>
                  <a:lnTo>
                    <a:pt x="0" y="1602740"/>
                  </a:lnTo>
                  <a:lnTo>
                    <a:pt x="0" y="320548"/>
                  </a:lnTo>
                  <a:close/>
                </a:path>
              </a:pathLst>
            </a:custGeom>
            <a:ln w="9144">
              <a:solidFill>
                <a:srgbClr val="EAE9E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12"/>
            <p:cNvSpPr/>
            <p:nvPr/>
          </p:nvSpPr>
          <p:spPr>
            <a:xfrm>
              <a:off x="4977384" y="4483607"/>
              <a:ext cx="7024370" cy="830580"/>
            </a:xfrm>
            <a:custGeom>
              <a:avLst/>
              <a:gdLst/>
              <a:ahLst/>
              <a:cxnLst/>
              <a:rect l="l" t="t" r="r" b="b"/>
              <a:pathLst>
                <a:path w="7024370" h="830579">
                  <a:moveTo>
                    <a:pt x="7024115" y="0"/>
                  </a:moveTo>
                  <a:lnTo>
                    <a:pt x="0" y="0"/>
                  </a:lnTo>
                  <a:lnTo>
                    <a:pt x="0" y="830580"/>
                  </a:lnTo>
                  <a:lnTo>
                    <a:pt x="7024115" y="830580"/>
                  </a:lnTo>
                  <a:lnTo>
                    <a:pt x="70241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13"/>
            <p:cNvSpPr/>
            <p:nvPr/>
          </p:nvSpPr>
          <p:spPr>
            <a:xfrm>
              <a:off x="4977384" y="4483607"/>
              <a:ext cx="7024370" cy="830580"/>
            </a:xfrm>
            <a:custGeom>
              <a:avLst/>
              <a:gdLst/>
              <a:ahLst/>
              <a:cxnLst/>
              <a:rect l="l" t="t" r="r" b="b"/>
              <a:pathLst>
                <a:path w="7024370" h="830579">
                  <a:moveTo>
                    <a:pt x="0" y="830580"/>
                  </a:moveTo>
                  <a:lnTo>
                    <a:pt x="7024115" y="830580"/>
                  </a:lnTo>
                  <a:lnTo>
                    <a:pt x="7024115" y="0"/>
                  </a:lnTo>
                  <a:lnTo>
                    <a:pt x="0" y="0"/>
                  </a:lnTo>
                  <a:lnTo>
                    <a:pt x="0" y="830580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14"/>
            <p:cNvSpPr/>
            <p:nvPr/>
          </p:nvSpPr>
          <p:spPr>
            <a:xfrm>
              <a:off x="4780452" y="4220670"/>
              <a:ext cx="583565" cy="514984"/>
            </a:xfrm>
            <a:custGeom>
              <a:avLst/>
              <a:gdLst/>
              <a:ahLst/>
              <a:cxnLst/>
              <a:rect l="l" t="t" r="r" b="b"/>
              <a:pathLst>
                <a:path w="583564" h="514985">
                  <a:moveTo>
                    <a:pt x="291910" y="0"/>
                  </a:moveTo>
                  <a:lnTo>
                    <a:pt x="278725" y="3428"/>
                  </a:lnTo>
                  <a:lnTo>
                    <a:pt x="268582" y="13713"/>
                  </a:lnTo>
                  <a:lnTo>
                    <a:pt x="3528" y="474232"/>
                  </a:lnTo>
                  <a:lnTo>
                    <a:pt x="0" y="488295"/>
                  </a:lnTo>
                  <a:lnTo>
                    <a:pt x="3697" y="501405"/>
                  </a:lnTo>
                  <a:lnTo>
                    <a:pt x="13226" y="511088"/>
                  </a:lnTo>
                  <a:lnTo>
                    <a:pt x="27192" y="514865"/>
                  </a:lnTo>
                  <a:lnTo>
                    <a:pt x="555963" y="514865"/>
                  </a:lnTo>
                  <a:lnTo>
                    <a:pt x="569930" y="511088"/>
                  </a:lnTo>
                  <a:lnTo>
                    <a:pt x="579460" y="501406"/>
                  </a:lnTo>
                  <a:lnTo>
                    <a:pt x="583157" y="488295"/>
                  </a:lnTo>
                  <a:lnTo>
                    <a:pt x="579629" y="474232"/>
                  </a:lnTo>
                  <a:lnTo>
                    <a:pt x="567965" y="453915"/>
                  </a:lnTo>
                  <a:lnTo>
                    <a:pt x="291572" y="453915"/>
                  </a:lnTo>
                  <a:lnTo>
                    <a:pt x="278302" y="451291"/>
                  </a:lnTo>
                  <a:lnTo>
                    <a:pt x="267568" y="444095"/>
                  </a:lnTo>
                  <a:lnTo>
                    <a:pt x="260384" y="433344"/>
                  </a:lnTo>
                  <a:lnTo>
                    <a:pt x="257764" y="420054"/>
                  </a:lnTo>
                  <a:lnTo>
                    <a:pt x="260384" y="406763"/>
                  </a:lnTo>
                  <a:lnTo>
                    <a:pt x="267568" y="396012"/>
                  </a:lnTo>
                  <a:lnTo>
                    <a:pt x="278302" y="388817"/>
                  </a:lnTo>
                  <a:lnTo>
                    <a:pt x="291572" y="386193"/>
                  </a:lnTo>
                  <a:lnTo>
                    <a:pt x="529084" y="386193"/>
                  </a:lnTo>
                  <a:lnTo>
                    <a:pt x="513532" y="359104"/>
                  </a:lnTo>
                  <a:lnTo>
                    <a:pt x="271287" y="359104"/>
                  </a:lnTo>
                  <a:lnTo>
                    <a:pt x="271287" y="122075"/>
                  </a:lnTo>
                  <a:lnTo>
                    <a:pt x="377450" y="122075"/>
                  </a:lnTo>
                  <a:lnTo>
                    <a:pt x="315238" y="13713"/>
                  </a:lnTo>
                  <a:lnTo>
                    <a:pt x="305095" y="3428"/>
                  </a:lnTo>
                  <a:lnTo>
                    <a:pt x="291910" y="0"/>
                  </a:lnTo>
                  <a:close/>
                </a:path>
                <a:path w="583564" h="514985">
                  <a:moveTo>
                    <a:pt x="529084" y="386193"/>
                  </a:moveTo>
                  <a:lnTo>
                    <a:pt x="291572" y="386193"/>
                  </a:lnTo>
                  <a:lnTo>
                    <a:pt x="304842" y="388817"/>
                  </a:lnTo>
                  <a:lnTo>
                    <a:pt x="315576" y="396012"/>
                  </a:lnTo>
                  <a:lnTo>
                    <a:pt x="322760" y="406763"/>
                  </a:lnTo>
                  <a:lnTo>
                    <a:pt x="325380" y="420054"/>
                  </a:lnTo>
                  <a:lnTo>
                    <a:pt x="322760" y="433344"/>
                  </a:lnTo>
                  <a:lnTo>
                    <a:pt x="315576" y="444095"/>
                  </a:lnTo>
                  <a:lnTo>
                    <a:pt x="304842" y="451291"/>
                  </a:lnTo>
                  <a:lnTo>
                    <a:pt x="291572" y="453915"/>
                  </a:lnTo>
                  <a:lnTo>
                    <a:pt x="567965" y="453915"/>
                  </a:lnTo>
                  <a:lnTo>
                    <a:pt x="529084" y="386193"/>
                  </a:lnTo>
                  <a:close/>
                </a:path>
                <a:path w="583564" h="514985">
                  <a:moveTo>
                    <a:pt x="377450" y="122075"/>
                  </a:moveTo>
                  <a:lnTo>
                    <a:pt x="311857" y="122075"/>
                  </a:lnTo>
                  <a:lnTo>
                    <a:pt x="311857" y="359104"/>
                  </a:lnTo>
                  <a:lnTo>
                    <a:pt x="513532" y="359104"/>
                  </a:lnTo>
                  <a:lnTo>
                    <a:pt x="377450" y="122075"/>
                  </a:lnTo>
                  <a:close/>
                </a:path>
              </a:pathLst>
            </a:custGeom>
            <a:solidFill>
              <a:srgbClr val="B81E2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0" name="object 15"/>
          <p:cNvSpPr txBox="1"/>
          <p:nvPr/>
        </p:nvSpPr>
        <p:spPr>
          <a:xfrm>
            <a:off x="3574319" y="2470615"/>
            <a:ext cx="5003006" cy="81801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indent="271939">
              <a:spcBef>
                <a:spcPts val="79"/>
              </a:spcBef>
            </a:pP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Внесены</a:t>
            </a:r>
            <a:r>
              <a:rPr sz="105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Calibri"/>
                <a:cs typeface="Calibri"/>
              </a:rPr>
              <a:t>изменения</a:t>
            </a:r>
            <a:r>
              <a:rPr sz="105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105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приказ</a:t>
            </a:r>
            <a:r>
              <a:rPr sz="105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Минздрава</a:t>
            </a:r>
            <a:r>
              <a:rPr sz="105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России</a:t>
            </a:r>
            <a:r>
              <a:rPr sz="105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от</a:t>
            </a:r>
            <a:r>
              <a:rPr sz="105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Calibri"/>
                <a:cs typeface="Calibri"/>
              </a:rPr>
              <a:t>27.04.2021</a:t>
            </a:r>
            <a:r>
              <a:rPr sz="105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№404н</a:t>
            </a:r>
            <a:r>
              <a:rPr sz="105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105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Calibri"/>
                <a:cs typeface="Calibri"/>
              </a:rPr>
              <a:t>части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возможности</a:t>
            </a:r>
            <a:r>
              <a:rPr sz="1050" b="1" i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проведения</a:t>
            </a:r>
            <a:r>
              <a:rPr sz="1050" b="1" i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профилактических</a:t>
            </a:r>
            <a:r>
              <a:rPr sz="1050" b="1" i="1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мероприятий</a:t>
            </a:r>
            <a:r>
              <a:rPr sz="1050" b="1" i="1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1050" b="1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0C0C0C"/>
                </a:solidFill>
                <a:latin typeface="Calibri"/>
                <a:cs typeface="Calibri"/>
              </a:rPr>
              <a:t>отдельных</a:t>
            </a:r>
            <a:r>
              <a:rPr sz="1050" b="1" i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случаях</a:t>
            </a:r>
            <a:r>
              <a:rPr sz="1050" b="1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38" dirty="0">
                <a:solidFill>
                  <a:srgbClr val="0C0C0C"/>
                </a:solidFill>
                <a:latin typeface="Calibri"/>
                <a:cs typeface="Calibri"/>
              </a:rPr>
              <a:t>в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иной</a:t>
            </a:r>
            <a:r>
              <a:rPr sz="1050" b="1" i="1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медицинской</a:t>
            </a:r>
            <a:r>
              <a:rPr sz="1050" b="1" i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организации,</a:t>
            </a:r>
            <a:r>
              <a:rPr sz="1050" b="1" i="1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осуществляющей</a:t>
            </a:r>
            <a:r>
              <a:rPr sz="1050" b="1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0C0C0C"/>
                </a:solidFill>
                <a:latin typeface="Calibri"/>
                <a:cs typeface="Calibri"/>
              </a:rPr>
              <a:t>деятельность</a:t>
            </a:r>
            <a:r>
              <a:rPr sz="1050" b="1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в сфере</a:t>
            </a:r>
            <a:r>
              <a:rPr sz="1050" b="1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ОМС,</a:t>
            </a:r>
            <a:r>
              <a:rPr sz="1050" b="1" i="1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38" dirty="0">
                <a:solidFill>
                  <a:srgbClr val="0C0C0C"/>
                </a:solidFill>
                <a:latin typeface="Calibri"/>
                <a:cs typeface="Calibri"/>
              </a:rPr>
              <a:t>в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том</a:t>
            </a:r>
            <a:r>
              <a:rPr sz="1050" b="1" i="1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числе</a:t>
            </a:r>
            <a:r>
              <a:rPr sz="1050" b="1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1050" b="1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выездной</a:t>
            </a:r>
            <a:r>
              <a:rPr sz="1050" b="1" i="1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форме</a:t>
            </a:r>
            <a:r>
              <a:rPr sz="1050" b="1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по</a:t>
            </a:r>
            <a:r>
              <a:rPr sz="1050" b="1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месту</a:t>
            </a:r>
            <a:r>
              <a:rPr sz="1050" b="1" i="1" spc="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работы</a:t>
            </a:r>
            <a:r>
              <a:rPr sz="1050" b="1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или</a:t>
            </a:r>
            <a:r>
              <a:rPr sz="1050" b="1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учебы</a:t>
            </a:r>
            <a:r>
              <a:rPr sz="1050" b="1" i="1" spc="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при</a:t>
            </a:r>
            <a:r>
              <a:rPr sz="1050" b="1" i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0C0C0C"/>
                </a:solidFill>
                <a:latin typeface="Calibri"/>
                <a:cs typeface="Calibri"/>
              </a:rPr>
              <a:t>условии</a:t>
            </a:r>
            <a:endParaRPr sz="1050">
              <a:latin typeface="Calibri"/>
              <a:cs typeface="Calibri"/>
            </a:endParaRPr>
          </a:p>
          <a:p>
            <a:pPr marL="9525"/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информационного</a:t>
            </a:r>
            <a:r>
              <a:rPr sz="1050" b="1" i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обмена по</a:t>
            </a:r>
            <a:r>
              <a:rPr sz="1050" b="1" i="1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0C0C0C"/>
                </a:solidFill>
                <a:latin typeface="Calibri"/>
                <a:cs typeface="Calibri"/>
              </a:rPr>
              <a:t>результатам</a:t>
            </a:r>
            <a:r>
              <a:rPr sz="1050" b="1" i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ПМО</a:t>
            </a:r>
            <a:r>
              <a:rPr sz="1050" b="1" i="1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и</a:t>
            </a:r>
            <a:r>
              <a:rPr sz="1050" b="1" i="1" spc="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0C0C0C"/>
                </a:solidFill>
                <a:latin typeface="Calibri"/>
                <a:cs typeface="Calibri"/>
              </a:rPr>
              <a:t>ДОГВН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1" name="object 16"/>
          <p:cNvSpPr/>
          <p:nvPr/>
        </p:nvSpPr>
        <p:spPr>
          <a:xfrm>
            <a:off x="3367088" y="2205689"/>
            <a:ext cx="437674" cy="386238"/>
          </a:xfrm>
          <a:custGeom>
            <a:avLst/>
            <a:gdLst/>
            <a:ahLst/>
            <a:cxnLst/>
            <a:rect l="l" t="t" r="r" b="b"/>
            <a:pathLst>
              <a:path w="583564" h="514985">
                <a:moveTo>
                  <a:pt x="291910" y="0"/>
                </a:moveTo>
                <a:lnTo>
                  <a:pt x="278725" y="3428"/>
                </a:lnTo>
                <a:lnTo>
                  <a:pt x="268582" y="13713"/>
                </a:lnTo>
                <a:lnTo>
                  <a:pt x="3528" y="474232"/>
                </a:lnTo>
                <a:lnTo>
                  <a:pt x="0" y="488295"/>
                </a:lnTo>
                <a:lnTo>
                  <a:pt x="3697" y="501405"/>
                </a:lnTo>
                <a:lnTo>
                  <a:pt x="13226" y="511088"/>
                </a:lnTo>
                <a:lnTo>
                  <a:pt x="27192" y="514865"/>
                </a:lnTo>
                <a:lnTo>
                  <a:pt x="555963" y="514866"/>
                </a:lnTo>
                <a:lnTo>
                  <a:pt x="569930" y="511088"/>
                </a:lnTo>
                <a:lnTo>
                  <a:pt x="579460" y="501406"/>
                </a:lnTo>
                <a:lnTo>
                  <a:pt x="583157" y="488295"/>
                </a:lnTo>
                <a:lnTo>
                  <a:pt x="579629" y="474232"/>
                </a:lnTo>
                <a:lnTo>
                  <a:pt x="567965" y="453915"/>
                </a:lnTo>
                <a:lnTo>
                  <a:pt x="291572" y="453915"/>
                </a:lnTo>
                <a:lnTo>
                  <a:pt x="278302" y="451291"/>
                </a:lnTo>
                <a:lnTo>
                  <a:pt x="267568" y="444095"/>
                </a:lnTo>
                <a:lnTo>
                  <a:pt x="260384" y="433344"/>
                </a:lnTo>
                <a:lnTo>
                  <a:pt x="257764" y="420054"/>
                </a:lnTo>
                <a:lnTo>
                  <a:pt x="260384" y="406763"/>
                </a:lnTo>
                <a:lnTo>
                  <a:pt x="267568" y="396012"/>
                </a:lnTo>
                <a:lnTo>
                  <a:pt x="278302" y="388817"/>
                </a:lnTo>
                <a:lnTo>
                  <a:pt x="291572" y="386193"/>
                </a:lnTo>
                <a:lnTo>
                  <a:pt x="529084" y="386193"/>
                </a:lnTo>
                <a:lnTo>
                  <a:pt x="513532" y="359104"/>
                </a:lnTo>
                <a:lnTo>
                  <a:pt x="271287" y="359104"/>
                </a:lnTo>
                <a:lnTo>
                  <a:pt x="271287" y="122075"/>
                </a:lnTo>
                <a:lnTo>
                  <a:pt x="377450" y="122075"/>
                </a:lnTo>
                <a:lnTo>
                  <a:pt x="315238" y="13713"/>
                </a:lnTo>
                <a:lnTo>
                  <a:pt x="305095" y="3428"/>
                </a:lnTo>
                <a:lnTo>
                  <a:pt x="291910" y="0"/>
                </a:lnTo>
                <a:close/>
              </a:path>
              <a:path w="583564" h="514985">
                <a:moveTo>
                  <a:pt x="529084" y="386193"/>
                </a:moveTo>
                <a:lnTo>
                  <a:pt x="291572" y="386193"/>
                </a:lnTo>
                <a:lnTo>
                  <a:pt x="304842" y="388817"/>
                </a:lnTo>
                <a:lnTo>
                  <a:pt x="315576" y="396012"/>
                </a:lnTo>
                <a:lnTo>
                  <a:pt x="322760" y="406763"/>
                </a:lnTo>
                <a:lnTo>
                  <a:pt x="325380" y="420054"/>
                </a:lnTo>
                <a:lnTo>
                  <a:pt x="322760" y="433344"/>
                </a:lnTo>
                <a:lnTo>
                  <a:pt x="315576" y="444095"/>
                </a:lnTo>
                <a:lnTo>
                  <a:pt x="304842" y="451291"/>
                </a:lnTo>
                <a:lnTo>
                  <a:pt x="291572" y="453915"/>
                </a:lnTo>
                <a:lnTo>
                  <a:pt x="567965" y="453915"/>
                </a:lnTo>
                <a:lnTo>
                  <a:pt x="529084" y="386193"/>
                </a:lnTo>
                <a:close/>
              </a:path>
              <a:path w="583564" h="514985">
                <a:moveTo>
                  <a:pt x="377450" y="122075"/>
                </a:moveTo>
                <a:lnTo>
                  <a:pt x="311857" y="122075"/>
                </a:lnTo>
                <a:lnTo>
                  <a:pt x="311857" y="359104"/>
                </a:lnTo>
                <a:lnTo>
                  <a:pt x="513532" y="359104"/>
                </a:lnTo>
                <a:lnTo>
                  <a:pt x="377450" y="122075"/>
                </a:lnTo>
                <a:close/>
              </a:path>
            </a:pathLst>
          </a:custGeom>
          <a:solidFill>
            <a:srgbClr val="B81E2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17"/>
          <p:cNvSpPr txBox="1"/>
          <p:nvPr/>
        </p:nvSpPr>
        <p:spPr>
          <a:xfrm>
            <a:off x="3561268" y="3664859"/>
            <a:ext cx="5291613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Увеличение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охвата</a:t>
            </a:r>
            <a:r>
              <a:rPr sz="900" i="1" spc="-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трудоспособного</a:t>
            </a:r>
            <a:r>
              <a:rPr sz="900" i="1" spc="-2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населения</a:t>
            </a:r>
            <a:r>
              <a:rPr sz="900" i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900" i="1" spc="-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целью</a:t>
            </a:r>
            <a:r>
              <a:rPr sz="900" i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привлечения</a:t>
            </a:r>
            <a:r>
              <a:rPr sz="900" i="1" spc="-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приоритетной</a:t>
            </a:r>
            <a:r>
              <a:rPr sz="900" i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группы</a:t>
            </a:r>
            <a:r>
              <a:rPr sz="900" i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(лица</a:t>
            </a:r>
            <a:r>
              <a:rPr sz="900" i="1" spc="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900" b="1" i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40</a:t>
            </a:r>
            <a:r>
              <a:rPr sz="900" b="1" i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spc="-19" dirty="0">
                <a:solidFill>
                  <a:srgbClr val="C00000"/>
                </a:solidFill>
                <a:latin typeface="Calibri"/>
                <a:cs typeface="Calibri"/>
              </a:rPr>
              <a:t>до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65</a:t>
            </a:r>
            <a:r>
              <a:rPr sz="900" b="1" i="1" spc="-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лет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,</a:t>
            </a:r>
            <a:r>
              <a:rPr sz="900" i="1" spc="-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которые</a:t>
            </a:r>
            <a:r>
              <a:rPr sz="900" i="1" spc="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в</a:t>
            </a:r>
            <a:r>
              <a:rPr sz="900" i="1" spc="-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течение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последних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2-х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лет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не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 посещали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медицинские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организации, не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проходили профилактические</a:t>
            </a:r>
            <a:r>
              <a:rPr sz="900" i="1" spc="4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мероприятия)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3" name="object 18"/>
          <p:cNvSpPr txBox="1"/>
          <p:nvPr/>
        </p:nvSpPr>
        <p:spPr>
          <a:xfrm>
            <a:off x="3563078" y="4569448"/>
            <a:ext cx="5052060" cy="145184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0479" marR="250031" indent="271939">
              <a:spcBef>
                <a:spcPts val="71"/>
              </a:spcBef>
            </a:pP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проведение</a:t>
            </a:r>
            <a:r>
              <a:rPr sz="12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Calibri"/>
                <a:cs typeface="Calibri"/>
              </a:rPr>
              <a:t>профилактических</a:t>
            </a:r>
            <a:r>
              <a:rPr sz="1200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медицинских</a:t>
            </a:r>
            <a:r>
              <a:rPr sz="1200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осмотров</a:t>
            </a:r>
            <a:r>
              <a:rPr sz="12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прежде</a:t>
            </a:r>
            <a:r>
              <a:rPr sz="12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Calibri"/>
                <a:cs typeface="Calibri"/>
              </a:rPr>
              <a:t>всего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жителей</a:t>
            </a:r>
            <a:r>
              <a:rPr sz="12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малых</a:t>
            </a:r>
            <a:r>
              <a:rPr sz="12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Calibri"/>
                <a:cs typeface="Calibri"/>
              </a:rPr>
              <a:t>городов</a:t>
            </a:r>
            <a:r>
              <a:rPr sz="12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и</a:t>
            </a:r>
            <a:r>
              <a:rPr sz="12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сельских</a:t>
            </a:r>
            <a:r>
              <a:rPr sz="12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населенных</a:t>
            </a:r>
            <a:r>
              <a:rPr sz="12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пунктов</a:t>
            </a:r>
            <a:r>
              <a:rPr sz="12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12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Calibri"/>
                <a:cs typeface="Calibri"/>
              </a:rPr>
              <a:t>помещениях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различных</a:t>
            </a:r>
            <a:r>
              <a:rPr sz="12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Calibri"/>
                <a:cs typeface="Calibri"/>
              </a:rPr>
              <a:t>организаций</a:t>
            </a:r>
            <a:endParaRPr sz="1200">
              <a:latin typeface="Calibri"/>
              <a:cs typeface="Calibri"/>
            </a:endParaRPr>
          </a:p>
          <a:p>
            <a:pPr marL="122873" algn="ctr">
              <a:spcBef>
                <a:spcPts val="791"/>
              </a:spcBef>
            </a:pPr>
            <a:r>
              <a:rPr sz="825" i="1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 соответствии</a:t>
            </a:r>
            <a:r>
              <a:rPr sz="825" i="1" spc="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dirty="0">
                <a:solidFill>
                  <a:srgbClr val="0C0C0C"/>
                </a:solidFill>
                <a:latin typeface="Calibri"/>
                <a:cs typeface="Calibri"/>
              </a:rPr>
              <a:t>с</a:t>
            </a:r>
            <a:r>
              <a:rPr sz="825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подпунктом</a:t>
            </a:r>
            <a:r>
              <a:rPr sz="825" i="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23" dirty="0">
                <a:solidFill>
                  <a:srgbClr val="0C0C0C"/>
                </a:solidFill>
                <a:latin typeface="Calibri"/>
                <a:cs typeface="Calibri"/>
              </a:rPr>
              <a:t>«б»</a:t>
            </a:r>
            <a:r>
              <a:rPr sz="825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пункта</a:t>
            </a:r>
            <a:r>
              <a:rPr sz="825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dirty="0">
                <a:solidFill>
                  <a:srgbClr val="0C0C0C"/>
                </a:solidFill>
                <a:latin typeface="Calibri"/>
                <a:cs typeface="Calibri"/>
              </a:rPr>
              <a:t>2</a:t>
            </a:r>
            <a:r>
              <a:rPr sz="825" i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перечня</a:t>
            </a:r>
            <a:r>
              <a:rPr sz="825" i="1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поручений</a:t>
            </a:r>
            <a:r>
              <a:rPr sz="825" i="1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19" dirty="0">
                <a:solidFill>
                  <a:srgbClr val="0C0C0C"/>
                </a:solidFill>
                <a:latin typeface="Calibri"/>
                <a:cs typeface="Calibri"/>
              </a:rPr>
              <a:t>по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 реализации</a:t>
            </a:r>
            <a:r>
              <a:rPr sz="825" i="1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Послания</a:t>
            </a:r>
            <a:r>
              <a:rPr sz="825" i="1" spc="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Президента</a:t>
            </a:r>
            <a:r>
              <a:rPr sz="825" i="1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8" dirty="0">
                <a:solidFill>
                  <a:srgbClr val="0C0C0C"/>
                </a:solidFill>
                <a:latin typeface="Calibri"/>
                <a:cs typeface="Calibri"/>
              </a:rPr>
              <a:t>Российской</a:t>
            </a:r>
            <a:endParaRPr sz="825">
              <a:latin typeface="Calibri"/>
              <a:cs typeface="Calibri"/>
            </a:endParaRPr>
          </a:p>
          <a:p>
            <a:pPr marL="120491" algn="ctr"/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Федерации</a:t>
            </a:r>
            <a:r>
              <a:rPr sz="825" i="1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Федеральному</a:t>
            </a:r>
            <a:r>
              <a:rPr sz="825" i="1" spc="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Собранию</a:t>
            </a:r>
            <a:r>
              <a:rPr sz="825" i="1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Российской</a:t>
            </a:r>
            <a:r>
              <a:rPr sz="825" i="1" spc="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Федерации</a:t>
            </a:r>
            <a:r>
              <a:rPr sz="825" i="1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19" dirty="0">
                <a:solidFill>
                  <a:srgbClr val="0C0C0C"/>
                </a:solidFill>
                <a:latin typeface="Calibri"/>
                <a:cs typeface="Calibri"/>
              </a:rPr>
              <a:t>от</a:t>
            </a:r>
            <a:r>
              <a:rPr sz="825" i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23" dirty="0">
                <a:solidFill>
                  <a:srgbClr val="0C0C0C"/>
                </a:solidFill>
                <a:latin typeface="Calibri"/>
                <a:cs typeface="Calibri"/>
              </a:rPr>
              <a:t>21.02.2023</a:t>
            </a:r>
            <a:r>
              <a:rPr sz="825" i="1" spc="19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4" dirty="0">
                <a:solidFill>
                  <a:srgbClr val="0C0C0C"/>
                </a:solidFill>
                <a:latin typeface="Calibri"/>
                <a:cs typeface="Calibri"/>
              </a:rPr>
              <a:t>№Пр-</a:t>
            </a:r>
            <a:r>
              <a:rPr sz="825" i="1" spc="-19" dirty="0">
                <a:solidFill>
                  <a:srgbClr val="0C0C0C"/>
                </a:solidFill>
                <a:latin typeface="Calibri"/>
                <a:cs typeface="Calibri"/>
              </a:rPr>
              <a:t>528</a:t>
            </a:r>
            <a:endParaRPr sz="825">
              <a:latin typeface="Calibri"/>
              <a:cs typeface="Calibri"/>
            </a:endParaRPr>
          </a:p>
          <a:p>
            <a:pPr>
              <a:spcBef>
                <a:spcPts val="979"/>
              </a:spcBef>
            </a:pPr>
            <a:endParaRPr sz="825">
              <a:latin typeface="Calibri"/>
              <a:cs typeface="Calibri"/>
            </a:endParaRPr>
          </a:p>
          <a:p>
            <a:pPr marL="2258854" marR="3810" indent="-2249805"/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Использование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выездных</a:t>
            </a:r>
            <a:r>
              <a:rPr sz="900" b="1" i="1" spc="-3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форм</a:t>
            </a:r>
            <a:r>
              <a:rPr sz="900" b="1" i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работы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: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мобильные</a:t>
            </a:r>
            <a:r>
              <a:rPr sz="900" i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медицинские</a:t>
            </a:r>
            <a:r>
              <a:rPr sz="900" i="1" spc="-2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бригады,</a:t>
            </a:r>
            <a:r>
              <a:rPr sz="900" i="1" spc="-3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мобильные</a:t>
            </a:r>
            <a:r>
              <a:rPr sz="900" i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медицинские комплексы</a:t>
            </a:r>
            <a:endParaRPr sz="9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19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6718" y="70267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</a:t>
            </a:r>
            <a:r>
              <a:rPr lang="ru-RU" b="1" spc="-79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скрининга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269443"/>
            <a:ext cx="7704856" cy="181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2398" marR="3810" indent="5715">
              <a:lnSpc>
                <a:spcPct val="89300"/>
              </a:lnSpc>
              <a:spcBef>
                <a:spcPts val="248"/>
              </a:spcBef>
            </a:pPr>
            <a:r>
              <a:rPr lang="ru-RU" sz="1400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Хронические</a:t>
            </a:r>
            <a:r>
              <a:rPr lang="ru-RU" sz="1400" b="1" spc="-34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неинфекционные</a:t>
            </a:r>
            <a:r>
              <a:rPr lang="ru-RU" sz="1400" b="1" spc="-1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заболевания</a:t>
            </a:r>
            <a:r>
              <a:rPr lang="ru-RU" sz="1400" b="1" spc="-34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(ХНИЗ),</a:t>
            </a:r>
            <a:r>
              <a:rPr lang="ru-RU" sz="1400" b="1" spc="-4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являющиеся</a:t>
            </a:r>
            <a:r>
              <a:rPr lang="ru-RU" sz="1400" spc="-3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</a:t>
            </a:r>
            <a:r>
              <a:rPr lang="ru-RU" sz="1400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причиной </a:t>
            </a:r>
            <a:r>
              <a:rPr lang="ru-RU" sz="14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инвалидности</a:t>
            </a:r>
            <a:r>
              <a:rPr lang="ru-RU" sz="1400" spc="-4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spc="-4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преждевременной</a:t>
            </a:r>
            <a:r>
              <a: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смертности</a:t>
            </a:r>
            <a:r>
              <a:rPr lang="ru-RU" sz="1400" spc="-3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r>
              <a:rPr lang="ru-RU" sz="1400" spc="-2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</a:t>
            </a:r>
            <a:r>
              <a:rPr lang="ru-RU" sz="1400" spc="-4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</a:t>
            </a:r>
            <a:r>
              <a:rPr lang="ru-RU" sz="1400" i="1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i="1" spc="-6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факторы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риска</a:t>
            </a:r>
            <a:r>
              <a:rPr lang="ru-RU" sz="1400" i="1" spc="-4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lang="ru-RU" sz="1400" i="1" spc="-4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lang="ru-RU" sz="1400" i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i="1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400" i="1" spc="-4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</a:t>
            </a:r>
            <a:r>
              <a:rPr lang="ru-RU" sz="1400" i="1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</a:t>
            </a:r>
            <a:r>
              <a:rPr lang="ru-RU" sz="1400" i="1" spc="-4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потребления</a:t>
            </a:r>
            <a:r>
              <a:rPr lang="ru-RU" sz="1400" i="1" spc="-3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наркотических</a:t>
            </a:r>
            <a:r>
              <a:rPr lang="ru-RU" sz="1400" i="1" spc="-26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r>
              <a:rPr lang="ru-RU" sz="1400" i="1" spc="-30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i="1" spc="-4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психотропных веществ</a:t>
            </a:r>
            <a:r>
              <a:rPr lang="ru-RU" sz="1400" i="1" spc="-4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</a:t>
            </a:r>
            <a:r>
              <a:rPr lang="ru-RU" sz="1400" i="1" spc="-53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</a:t>
            </a:r>
            <a:r>
              <a:rPr lang="ru-RU" sz="1400" i="1" spc="-64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spc="-1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врача</a:t>
            </a:r>
            <a:endParaRPr lang="ru-RU" sz="14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>
              <a:spcBef>
                <a:spcPts val="1178"/>
              </a:spcBef>
            </a:pPr>
            <a:endParaRPr lang="en-US" sz="1400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>
              <a:spcBef>
                <a:spcPts val="1178"/>
              </a:spcBef>
            </a:pPr>
            <a:r>
              <a:rPr lang="ru-RU" sz="14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</a:t>
            </a:r>
            <a:r>
              <a:rPr lang="ru-RU" sz="1400" b="1" spc="-6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скрининга:</a:t>
            </a:r>
            <a:endParaRPr lang="ru-RU" sz="14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object 2"/>
          <p:cNvGrpSpPr/>
          <p:nvPr/>
        </p:nvGrpSpPr>
        <p:grpSpPr>
          <a:xfrm>
            <a:off x="7147179" y="2962249"/>
            <a:ext cx="1268729" cy="1355884"/>
            <a:chOff x="9529571" y="2628900"/>
            <a:chExt cx="1691639" cy="1807845"/>
          </a:xfrm>
        </p:grpSpPr>
        <p:pic>
          <p:nvPicPr>
            <p:cNvPr id="6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29571" y="2628900"/>
              <a:ext cx="1691639" cy="1807464"/>
            </a:xfrm>
            <a:prstGeom prst="rect">
              <a:avLst/>
            </a:prstGeom>
          </p:spPr>
        </p:pic>
        <p:sp>
          <p:nvSpPr>
            <p:cNvPr id="7" name="object 4"/>
            <p:cNvSpPr/>
            <p:nvPr/>
          </p:nvSpPr>
          <p:spPr>
            <a:xfrm>
              <a:off x="9581387" y="2653283"/>
              <a:ext cx="1592580" cy="1708785"/>
            </a:xfrm>
            <a:custGeom>
              <a:avLst/>
              <a:gdLst/>
              <a:ahLst/>
              <a:cxnLst/>
              <a:rect l="l" t="t" r="r" b="b"/>
              <a:pathLst>
                <a:path w="1592579" h="1708785">
                  <a:moveTo>
                    <a:pt x="1433321" y="0"/>
                  </a:moveTo>
                  <a:lnTo>
                    <a:pt x="159257" y="0"/>
                  </a:lnTo>
                  <a:lnTo>
                    <a:pt x="108898" y="8113"/>
                  </a:lnTo>
                  <a:lnTo>
                    <a:pt x="65178" y="30711"/>
                  </a:lnTo>
                  <a:lnTo>
                    <a:pt x="30711" y="65178"/>
                  </a:lnTo>
                  <a:lnTo>
                    <a:pt x="8113" y="108898"/>
                  </a:lnTo>
                  <a:lnTo>
                    <a:pt x="0" y="159257"/>
                  </a:lnTo>
                  <a:lnTo>
                    <a:pt x="0" y="1549145"/>
                  </a:lnTo>
                  <a:lnTo>
                    <a:pt x="8113" y="1599505"/>
                  </a:lnTo>
                  <a:lnTo>
                    <a:pt x="30711" y="1643225"/>
                  </a:lnTo>
                  <a:lnTo>
                    <a:pt x="65178" y="1677692"/>
                  </a:lnTo>
                  <a:lnTo>
                    <a:pt x="108898" y="1700290"/>
                  </a:lnTo>
                  <a:lnTo>
                    <a:pt x="159257" y="1708403"/>
                  </a:lnTo>
                  <a:lnTo>
                    <a:pt x="1433321" y="1708403"/>
                  </a:lnTo>
                  <a:lnTo>
                    <a:pt x="1483681" y="1700290"/>
                  </a:lnTo>
                  <a:lnTo>
                    <a:pt x="1527401" y="1677692"/>
                  </a:lnTo>
                  <a:lnTo>
                    <a:pt x="1561868" y="1643225"/>
                  </a:lnTo>
                  <a:lnTo>
                    <a:pt x="1584466" y="1599505"/>
                  </a:lnTo>
                  <a:lnTo>
                    <a:pt x="1592579" y="1549145"/>
                  </a:lnTo>
                  <a:lnTo>
                    <a:pt x="1592579" y="159257"/>
                  </a:lnTo>
                  <a:lnTo>
                    <a:pt x="1584466" y="108898"/>
                  </a:lnTo>
                  <a:lnTo>
                    <a:pt x="1561868" y="65178"/>
                  </a:lnTo>
                  <a:lnTo>
                    <a:pt x="1527401" y="30711"/>
                  </a:lnTo>
                  <a:lnTo>
                    <a:pt x="1483681" y="8113"/>
                  </a:lnTo>
                  <a:lnTo>
                    <a:pt x="143332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5"/>
            <p:cNvSpPr/>
            <p:nvPr/>
          </p:nvSpPr>
          <p:spPr>
            <a:xfrm>
              <a:off x="9581387" y="2653283"/>
              <a:ext cx="1592580" cy="1708785"/>
            </a:xfrm>
            <a:custGeom>
              <a:avLst/>
              <a:gdLst/>
              <a:ahLst/>
              <a:cxnLst/>
              <a:rect l="l" t="t" r="r" b="b"/>
              <a:pathLst>
                <a:path w="1592579" h="1708785">
                  <a:moveTo>
                    <a:pt x="0" y="159257"/>
                  </a:moveTo>
                  <a:lnTo>
                    <a:pt x="8113" y="108898"/>
                  </a:lnTo>
                  <a:lnTo>
                    <a:pt x="30711" y="65178"/>
                  </a:lnTo>
                  <a:lnTo>
                    <a:pt x="65178" y="30711"/>
                  </a:lnTo>
                  <a:lnTo>
                    <a:pt x="108898" y="8113"/>
                  </a:lnTo>
                  <a:lnTo>
                    <a:pt x="159257" y="0"/>
                  </a:lnTo>
                  <a:lnTo>
                    <a:pt x="1433321" y="0"/>
                  </a:lnTo>
                  <a:lnTo>
                    <a:pt x="1483681" y="8113"/>
                  </a:lnTo>
                  <a:lnTo>
                    <a:pt x="1527401" y="30711"/>
                  </a:lnTo>
                  <a:lnTo>
                    <a:pt x="1561868" y="65178"/>
                  </a:lnTo>
                  <a:lnTo>
                    <a:pt x="1584466" y="108898"/>
                  </a:lnTo>
                  <a:lnTo>
                    <a:pt x="1592579" y="159257"/>
                  </a:lnTo>
                  <a:lnTo>
                    <a:pt x="1592579" y="1549145"/>
                  </a:lnTo>
                  <a:lnTo>
                    <a:pt x="1584466" y="1599505"/>
                  </a:lnTo>
                  <a:lnTo>
                    <a:pt x="1561868" y="1643225"/>
                  </a:lnTo>
                  <a:lnTo>
                    <a:pt x="1527401" y="1677692"/>
                  </a:lnTo>
                  <a:lnTo>
                    <a:pt x="1483681" y="1700290"/>
                  </a:lnTo>
                  <a:lnTo>
                    <a:pt x="1433321" y="1708403"/>
                  </a:lnTo>
                  <a:lnTo>
                    <a:pt x="159257" y="1708403"/>
                  </a:lnTo>
                  <a:lnTo>
                    <a:pt x="108898" y="1700290"/>
                  </a:lnTo>
                  <a:lnTo>
                    <a:pt x="65178" y="1677692"/>
                  </a:lnTo>
                  <a:lnTo>
                    <a:pt x="30711" y="1643225"/>
                  </a:lnTo>
                  <a:lnTo>
                    <a:pt x="8113" y="1599505"/>
                  </a:lnTo>
                  <a:lnTo>
                    <a:pt x="0" y="1549145"/>
                  </a:lnTo>
                  <a:lnTo>
                    <a:pt x="0" y="159257"/>
                  </a:lnTo>
                  <a:close/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9" name="object 6"/>
          <p:cNvGrpSpPr/>
          <p:nvPr/>
        </p:nvGrpSpPr>
        <p:grpSpPr>
          <a:xfrm>
            <a:off x="4920614" y="2989681"/>
            <a:ext cx="1267778" cy="1355884"/>
            <a:chOff x="6560819" y="2665476"/>
            <a:chExt cx="1690370" cy="1807845"/>
          </a:xfrm>
        </p:grpSpPr>
        <p:pic>
          <p:nvPicPr>
            <p:cNvPr id="10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0819" y="2665476"/>
              <a:ext cx="1690116" cy="1807464"/>
            </a:xfrm>
            <a:prstGeom prst="rect">
              <a:avLst/>
            </a:prstGeom>
          </p:spPr>
        </p:pic>
        <p:sp>
          <p:nvSpPr>
            <p:cNvPr id="11" name="object 8"/>
            <p:cNvSpPr/>
            <p:nvPr/>
          </p:nvSpPr>
          <p:spPr>
            <a:xfrm>
              <a:off x="6612635" y="2689860"/>
              <a:ext cx="1591310" cy="1708785"/>
            </a:xfrm>
            <a:custGeom>
              <a:avLst/>
              <a:gdLst/>
              <a:ahLst/>
              <a:cxnLst/>
              <a:rect l="l" t="t" r="r" b="b"/>
              <a:pathLst>
                <a:path w="1591309" h="1708785">
                  <a:moveTo>
                    <a:pt x="1431925" y="0"/>
                  </a:moveTo>
                  <a:lnTo>
                    <a:pt x="159131" y="0"/>
                  </a:lnTo>
                  <a:lnTo>
                    <a:pt x="108833" y="8112"/>
                  </a:lnTo>
                  <a:lnTo>
                    <a:pt x="65150" y="30703"/>
                  </a:lnTo>
                  <a:lnTo>
                    <a:pt x="30703" y="65150"/>
                  </a:lnTo>
                  <a:lnTo>
                    <a:pt x="8112" y="108833"/>
                  </a:lnTo>
                  <a:lnTo>
                    <a:pt x="0" y="159130"/>
                  </a:lnTo>
                  <a:lnTo>
                    <a:pt x="0" y="1549272"/>
                  </a:lnTo>
                  <a:lnTo>
                    <a:pt x="8112" y="1599570"/>
                  </a:lnTo>
                  <a:lnTo>
                    <a:pt x="30703" y="1643252"/>
                  </a:lnTo>
                  <a:lnTo>
                    <a:pt x="65150" y="1677700"/>
                  </a:lnTo>
                  <a:lnTo>
                    <a:pt x="108833" y="1700291"/>
                  </a:lnTo>
                  <a:lnTo>
                    <a:pt x="159131" y="1708403"/>
                  </a:lnTo>
                  <a:lnTo>
                    <a:pt x="1431925" y="1708403"/>
                  </a:lnTo>
                  <a:lnTo>
                    <a:pt x="1482222" y="1700291"/>
                  </a:lnTo>
                  <a:lnTo>
                    <a:pt x="1525905" y="1677700"/>
                  </a:lnTo>
                  <a:lnTo>
                    <a:pt x="1560352" y="1643252"/>
                  </a:lnTo>
                  <a:lnTo>
                    <a:pt x="1582943" y="1599570"/>
                  </a:lnTo>
                  <a:lnTo>
                    <a:pt x="1591056" y="1549272"/>
                  </a:lnTo>
                  <a:lnTo>
                    <a:pt x="1591056" y="159130"/>
                  </a:lnTo>
                  <a:lnTo>
                    <a:pt x="1582943" y="108833"/>
                  </a:lnTo>
                  <a:lnTo>
                    <a:pt x="1560352" y="65150"/>
                  </a:lnTo>
                  <a:lnTo>
                    <a:pt x="1525905" y="30703"/>
                  </a:lnTo>
                  <a:lnTo>
                    <a:pt x="1482222" y="8112"/>
                  </a:lnTo>
                  <a:lnTo>
                    <a:pt x="1431925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9"/>
            <p:cNvSpPr/>
            <p:nvPr/>
          </p:nvSpPr>
          <p:spPr>
            <a:xfrm>
              <a:off x="6612635" y="2689860"/>
              <a:ext cx="1591310" cy="1708785"/>
            </a:xfrm>
            <a:custGeom>
              <a:avLst/>
              <a:gdLst/>
              <a:ahLst/>
              <a:cxnLst/>
              <a:rect l="l" t="t" r="r" b="b"/>
              <a:pathLst>
                <a:path w="1591309" h="1708785">
                  <a:moveTo>
                    <a:pt x="0" y="159130"/>
                  </a:moveTo>
                  <a:lnTo>
                    <a:pt x="8112" y="108833"/>
                  </a:lnTo>
                  <a:lnTo>
                    <a:pt x="30703" y="65150"/>
                  </a:lnTo>
                  <a:lnTo>
                    <a:pt x="65150" y="30703"/>
                  </a:lnTo>
                  <a:lnTo>
                    <a:pt x="108833" y="8112"/>
                  </a:lnTo>
                  <a:lnTo>
                    <a:pt x="159131" y="0"/>
                  </a:lnTo>
                  <a:lnTo>
                    <a:pt x="1431925" y="0"/>
                  </a:lnTo>
                  <a:lnTo>
                    <a:pt x="1482222" y="8112"/>
                  </a:lnTo>
                  <a:lnTo>
                    <a:pt x="1525905" y="30703"/>
                  </a:lnTo>
                  <a:lnTo>
                    <a:pt x="1560352" y="65150"/>
                  </a:lnTo>
                  <a:lnTo>
                    <a:pt x="1582943" y="108833"/>
                  </a:lnTo>
                  <a:lnTo>
                    <a:pt x="1591056" y="159130"/>
                  </a:lnTo>
                  <a:lnTo>
                    <a:pt x="1591056" y="1549272"/>
                  </a:lnTo>
                  <a:lnTo>
                    <a:pt x="1582943" y="1599570"/>
                  </a:lnTo>
                  <a:lnTo>
                    <a:pt x="1560352" y="1643252"/>
                  </a:lnTo>
                  <a:lnTo>
                    <a:pt x="1525905" y="1677700"/>
                  </a:lnTo>
                  <a:lnTo>
                    <a:pt x="1482222" y="1700291"/>
                  </a:lnTo>
                  <a:lnTo>
                    <a:pt x="1431925" y="1708403"/>
                  </a:lnTo>
                  <a:lnTo>
                    <a:pt x="159131" y="1708403"/>
                  </a:lnTo>
                  <a:lnTo>
                    <a:pt x="108833" y="1700291"/>
                  </a:lnTo>
                  <a:lnTo>
                    <a:pt x="65150" y="1677700"/>
                  </a:lnTo>
                  <a:lnTo>
                    <a:pt x="30703" y="1643252"/>
                  </a:lnTo>
                  <a:lnTo>
                    <a:pt x="8112" y="1599570"/>
                  </a:lnTo>
                  <a:lnTo>
                    <a:pt x="0" y="1549272"/>
                  </a:lnTo>
                  <a:lnTo>
                    <a:pt x="0" y="159130"/>
                  </a:lnTo>
                  <a:close/>
                </a:path>
              </a:pathLst>
            </a:custGeom>
            <a:ln w="9144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3" name="object 10"/>
          <p:cNvGrpSpPr/>
          <p:nvPr/>
        </p:nvGrpSpPr>
        <p:grpSpPr>
          <a:xfrm>
            <a:off x="2822066" y="3012541"/>
            <a:ext cx="1267778" cy="1355884"/>
            <a:chOff x="3762755" y="2695955"/>
            <a:chExt cx="1690370" cy="1807845"/>
          </a:xfrm>
        </p:grpSpPr>
        <p:pic>
          <p:nvPicPr>
            <p:cNvPr id="14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2755" y="2695955"/>
              <a:ext cx="1690116" cy="1807464"/>
            </a:xfrm>
            <a:prstGeom prst="rect">
              <a:avLst/>
            </a:prstGeom>
          </p:spPr>
        </p:pic>
        <p:sp>
          <p:nvSpPr>
            <p:cNvPr id="15" name="object 12"/>
            <p:cNvSpPr/>
            <p:nvPr/>
          </p:nvSpPr>
          <p:spPr>
            <a:xfrm>
              <a:off x="3814571" y="2720339"/>
              <a:ext cx="1591310" cy="1708785"/>
            </a:xfrm>
            <a:custGeom>
              <a:avLst/>
              <a:gdLst/>
              <a:ahLst/>
              <a:cxnLst/>
              <a:rect l="l" t="t" r="r" b="b"/>
              <a:pathLst>
                <a:path w="1591310" h="1708785">
                  <a:moveTo>
                    <a:pt x="1431925" y="0"/>
                  </a:moveTo>
                  <a:lnTo>
                    <a:pt x="159130" y="0"/>
                  </a:lnTo>
                  <a:lnTo>
                    <a:pt x="108833" y="8112"/>
                  </a:lnTo>
                  <a:lnTo>
                    <a:pt x="65150" y="30703"/>
                  </a:lnTo>
                  <a:lnTo>
                    <a:pt x="30703" y="65151"/>
                  </a:lnTo>
                  <a:lnTo>
                    <a:pt x="8112" y="108833"/>
                  </a:lnTo>
                  <a:lnTo>
                    <a:pt x="0" y="159131"/>
                  </a:lnTo>
                  <a:lnTo>
                    <a:pt x="0" y="1549273"/>
                  </a:lnTo>
                  <a:lnTo>
                    <a:pt x="8112" y="1599570"/>
                  </a:lnTo>
                  <a:lnTo>
                    <a:pt x="30703" y="1643253"/>
                  </a:lnTo>
                  <a:lnTo>
                    <a:pt x="65150" y="1677700"/>
                  </a:lnTo>
                  <a:lnTo>
                    <a:pt x="108833" y="1700291"/>
                  </a:lnTo>
                  <a:lnTo>
                    <a:pt x="159130" y="1708404"/>
                  </a:lnTo>
                  <a:lnTo>
                    <a:pt x="1431925" y="1708404"/>
                  </a:lnTo>
                  <a:lnTo>
                    <a:pt x="1482222" y="1700291"/>
                  </a:lnTo>
                  <a:lnTo>
                    <a:pt x="1525904" y="1677700"/>
                  </a:lnTo>
                  <a:lnTo>
                    <a:pt x="1560352" y="1643253"/>
                  </a:lnTo>
                  <a:lnTo>
                    <a:pt x="1582943" y="1599570"/>
                  </a:lnTo>
                  <a:lnTo>
                    <a:pt x="1591055" y="1549273"/>
                  </a:lnTo>
                  <a:lnTo>
                    <a:pt x="1591055" y="159131"/>
                  </a:lnTo>
                  <a:lnTo>
                    <a:pt x="1582943" y="108833"/>
                  </a:lnTo>
                  <a:lnTo>
                    <a:pt x="1560352" y="65150"/>
                  </a:lnTo>
                  <a:lnTo>
                    <a:pt x="1525904" y="30703"/>
                  </a:lnTo>
                  <a:lnTo>
                    <a:pt x="1482222" y="8112"/>
                  </a:lnTo>
                  <a:lnTo>
                    <a:pt x="143192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3"/>
            <p:cNvSpPr/>
            <p:nvPr/>
          </p:nvSpPr>
          <p:spPr>
            <a:xfrm>
              <a:off x="3814571" y="2720339"/>
              <a:ext cx="1591310" cy="1708785"/>
            </a:xfrm>
            <a:custGeom>
              <a:avLst/>
              <a:gdLst/>
              <a:ahLst/>
              <a:cxnLst/>
              <a:rect l="l" t="t" r="r" b="b"/>
              <a:pathLst>
                <a:path w="1591310" h="1708785">
                  <a:moveTo>
                    <a:pt x="0" y="159131"/>
                  </a:moveTo>
                  <a:lnTo>
                    <a:pt x="8112" y="108833"/>
                  </a:lnTo>
                  <a:lnTo>
                    <a:pt x="30703" y="65151"/>
                  </a:lnTo>
                  <a:lnTo>
                    <a:pt x="65150" y="30703"/>
                  </a:lnTo>
                  <a:lnTo>
                    <a:pt x="108833" y="8112"/>
                  </a:lnTo>
                  <a:lnTo>
                    <a:pt x="159130" y="0"/>
                  </a:lnTo>
                  <a:lnTo>
                    <a:pt x="1431925" y="0"/>
                  </a:lnTo>
                  <a:lnTo>
                    <a:pt x="1482222" y="8112"/>
                  </a:lnTo>
                  <a:lnTo>
                    <a:pt x="1525904" y="30703"/>
                  </a:lnTo>
                  <a:lnTo>
                    <a:pt x="1560352" y="65150"/>
                  </a:lnTo>
                  <a:lnTo>
                    <a:pt x="1582943" y="108833"/>
                  </a:lnTo>
                  <a:lnTo>
                    <a:pt x="1591055" y="159131"/>
                  </a:lnTo>
                  <a:lnTo>
                    <a:pt x="1591055" y="1549273"/>
                  </a:lnTo>
                  <a:lnTo>
                    <a:pt x="1582943" y="1599570"/>
                  </a:lnTo>
                  <a:lnTo>
                    <a:pt x="1560352" y="1643253"/>
                  </a:lnTo>
                  <a:lnTo>
                    <a:pt x="1525904" y="1677700"/>
                  </a:lnTo>
                  <a:lnTo>
                    <a:pt x="1482222" y="1700291"/>
                  </a:lnTo>
                  <a:lnTo>
                    <a:pt x="1431925" y="1708404"/>
                  </a:lnTo>
                  <a:lnTo>
                    <a:pt x="159130" y="1708404"/>
                  </a:lnTo>
                  <a:lnTo>
                    <a:pt x="108833" y="1700291"/>
                  </a:lnTo>
                  <a:lnTo>
                    <a:pt x="65150" y="1677700"/>
                  </a:lnTo>
                  <a:lnTo>
                    <a:pt x="30703" y="1643253"/>
                  </a:lnTo>
                  <a:lnTo>
                    <a:pt x="8112" y="1599570"/>
                  </a:lnTo>
                  <a:lnTo>
                    <a:pt x="0" y="1549273"/>
                  </a:lnTo>
                  <a:lnTo>
                    <a:pt x="0" y="159131"/>
                  </a:lnTo>
                  <a:close/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7" name="object 14"/>
          <p:cNvGrpSpPr/>
          <p:nvPr/>
        </p:nvGrpSpPr>
        <p:grpSpPr>
          <a:xfrm>
            <a:off x="736091" y="2996539"/>
            <a:ext cx="1267778" cy="1355884"/>
            <a:chOff x="981455" y="2674620"/>
            <a:chExt cx="1690370" cy="1807845"/>
          </a:xfrm>
        </p:grpSpPr>
        <p:pic>
          <p:nvPicPr>
            <p:cNvPr id="18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1455" y="2674620"/>
              <a:ext cx="1690116" cy="1807463"/>
            </a:xfrm>
            <a:prstGeom prst="rect">
              <a:avLst/>
            </a:prstGeom>
          </p:spPr>
        </p:pic>
        <p:sp>
          <p:nvSpPr>
            <p:cNvPr id="19" name="object 16"/>
            <p:cNvSpPr/>
            <p:nvPr/>
          </p:nvSpPr>
          <p:spPr>
            <a:xfrm>
              <a:off x="1033271" y="2699004"/>
              <a:ext cx="1591310" cy="1708785"/>
            </a:xfrm>
            <a:custGeom>
              <a:avLst/>
              <a:gdLst/>
              <a:ahLst/>
              <a:cxnLst/>
              <a:rect l="l" t="t" r="r" b="b"/>
              <a:pathLst>
                <a:path w="1591310" h="1708785">
                  <a:moveTo>
                    <a:pt x="1431925" y="0"/>
                  </a:moveTo>
                  <a:lnTo>
                    <a:pt x="159105" y="0"/>
                  </a:lnTo>
                  <a:lnTo>
                    <a:pt x="108816" y="8112"/>
                  </a:lnTo>
                  <a:lnTo>
                    <a:pt x="65140" y="30703"/>
                  </a:lnTo>
                  <a:lnTo>
                    <a:pt x="30698" y="65151"/>
                  </a:lnTo>
                  <a:lnTo>
                    <a:pt x="8111" y="108833"/>
                  </a:lnTo>
                  <a:lnTo>
                    <a:pt x="0" y="159131"/>
                  </a:lnTo>
                  <a:lnTo>
                    <a:pt x="0" y="1549273"/>
                  </a:lnTo>
                  <a:lnTo>
                    <a:pt x="8111" y="1599570"/>
                  </a:lnTo>
                  <a:lnTo>
                    <a:pt x="30698" y="1643253"/>
                  </a:lnTo>
                  <a:lnTo>
                    <a:pt x="65140" y="1677700"/>
                  </a:lnTo>
                  <a:lnTo>
                    <a:pt x="108816" y="1700291"/>
                  </a:lnTo>
                  <a:lnTo>
                    <a:pt x="159105" y="1708404"/>
                  </a:lnTo>
                  <a:lnTo>
                    <a:pt x="1431925" y="1708404"/>
                  </a:lnTo>
                  <a:lnTo>
                    <a:pt x="1482222" y="1700291"/>
                  </a:lnTo>
                  <a:lnTo>
                    <a:pt x="1525905" y="1677700"/>
                  </a:lnTo>
                  <a:lnTo>
                    <a:pt x="1560352" y="1643253"/>
                  </a:lnTo>
                  <a:lnTo>
                    <a:pt x="1582943" y="1599570"/>
                  </a:lnTo>
                  <a:lnTo>
                    <a:pt x="1591055" y="1549273"/>
                  </a:lnTo>
                  <a:lnTo>
                    <a:pt x="1591055" y="159131"/>
                  </a:lnTo>
                  <a:lnTo>
                    <a:pt x="1582943" y="108833"/>
                  </a:lnTo>
                  <a:lnTo>
                    <a:pt x="1560352" y="65150"/>
                  </a:lnTo>
                  <a:lnTo>
                    <a:pt x="1525905" y="30703"/>
                  </a:lnTo>
                  <a:lnTo>
                    <a:pt x="1482222" y="8112"/>
                  </a:lnTo>
                  <a:lnTo>
                    <a:pt x="143192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17"/>
            <p:cNvSpPr/>
            <p:nvPr/>
          </p:nvSpPr>
          <p:spPr>
            <a:xfrm>
              <a:off x="1033271" y="2699004"/>
              <a:ext cx="1591310" cy="1708785"/>
            </a:xfrm>
            <a:custGeom>
              <a:avLst/>
              <a:gdLst/>
              <a:ahLst/>
              <a:cxnLst/>
              <a:rect l="l" t="t" r="r" b="b"/>
              <a:pathLst>
                <a:path w="1591310" h="1708785">
                  <a:moveTo>
                    <a:pt x="0" y="159131"/>
                  </a:moveTo>
                  <a:lnTo>
                    <a:pt x="8111" y="108833"/>
                  </a:lnTo>
                  <a:lnTo>
                    <a:pt x="30698" y="65151"/>
                  </a:lnTo>
                  <a:lnTo>
                    <a:pt x="65140" y="30703"/>
                  </a:lnTo>
                  <a:lnTo>
                    <a:pt x="108816" y="8112"/>
                  </a:lnTo>
                  <a:lnTo>
                    <a:pt x="159105" y="0"/>
                  </a:lnTo>
                  <a:lnTo>
                    <a:pt x="1431925" y="0"/>
                  </a:lnTo>
                  <a:lnTo>
                    <a:pt x="1482222" y="8112"/>
                  </a:lnTo>
                  <a:lnTo>
                    <a:pt x="1525905" y="30703"/>
                  </a:lnTo>
                  <a:lnTo>
                    <a:pt x="1560352" y="65150"/>
                  </a:lnTo>
                  <a:lnTo>
                    <a:pt x="1582943" y="108833"/>
                  </a:lnTo>
                  <a:lnTo>
                    <a:pt x="1591055" y="159131"/>
                  </a:lnTo>
                  <a:lnTo>
                    <a:pt x="1591055" y="1549273"/>
                  </a:lnTo>
                  <a:lnTo>
                    <a:pt x="1582943" y="1599570"/>
                  </a:lnTo>
                  <a:lnTo>
                    <a:pt x="1560352" y="1643253"/>
                  </a:lnTo>
                  <a:lnTo>
                    <a:pt x="1525905" y="1677700"/>
                  </a:lnTo>
                  <a:lnTo>
                    <a:pt x="1482222" y="1700291"/>
                  </a:lnTo>
                  <a:lnTo>
                    <a:pt x="1431925" y="1708404"/>
                  </a:lnTo>
                  <a:lnTo>
                    <a:pt x="159105" y="1708404"/>
                  </a:lnTo>
                  <a:lnTo>
                    <a:pt x="108816" y="1700291"/>
                  </a:lnTo>
                  <a:lnTo>
                    <a:pt x="65140" y="1677700"/>
                  </a:lnTo>
                  <a:lnTo>
                    <a:pt x="30698" y="1643253"/>
                  </a:lnTo>
                  <a:lnTo>
                    <a:pt x="8111" y="1599570"/>
                  </a:lnTo>
                  <a:lnTo>
                    <a:pt x="0" y="1549273"/>
                  </a:lnTo>
                  <a:lnTo>
                    <a:pt x="0" y="159131"/>
                  </a:lnTo>
                  <a:close/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1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4335" y="2976372"/>
              <a:ext cx="1248156" cy="1249679"/>
            </a:xfrm>
            <a:prstGeom prst="rect">
              <a:avLst/>
            </a:prstGeom>
          </p:spPr>
        </p:pic>
      </p:grpSp>
      <p:sp>
        <p:nvSpPr>
          <p:cNvPr id="22" name="object 19"/>
          <p:cNvSpPr txBox="1"/>
          <p:nvPr/>
        </p:nvSpPr>
        <p:spPr>
          <a:xfrm>
            <a:off x="8378951" y="6002923"/>
            <a:ext cx="7715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38" dirty="0">
                <a:solidFill>
                  <a:srgbClr val="898989"/>
                </a:solidFill>
                <a:latin typeface="Calibri"/>
                <a:cs typeface="Calibri"/>
              </a:rPr>
              <a:t>7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3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09518" y="3222854"/>
            <a:ext cx="900684" cy="900683"/>
          </a:xfrm>
          <a:prstGeom prst="rect">
            <a:avLst/>
          </a:prstGeom>
        </p:spPr>
      </p:pic>
      <p:pic>
        <p:nvPicPr>
          <p:cNvPr id="24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61204" y="3222854"/>
            <a:ext cx="937259" cy="937259"/>
          </a:xfrm>
          <a:prstGeom prst="rect">
            <a:avLst/>
          </a:prstGeom>
        </p:spPr>
      </p:pic>
      <p:pic>
        <p:nvPicPr>
          <p:cNvPr id="25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27773" y="3182848"/>
            <a:ext cx="977265" cy="977265"/>
          </a:xfrm>
          <a:prstGeom prst="rect">
            <a:avLst/>
          </a:prstGeom>
        </p:spPr>
      </p:pic>
      <p:sp>
        <p:nvSpPr>
          <p:cNvPr id="26" name="object 24"/>
          <p:cNvSpPr txBox="1"/>
          <p:nvPr/>
        </p:nvSpPr>
        <p:spPr>
          <a:xfrm>
            <a:off x="730453" y="4397000"/>
            <a:ext cx="1258729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0004" marR="3810" indent="-20955">
              <a:spcBef>
                <a:spcPts val="71"/>
              </a:spcBef>
            </a:pP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Болезни</a:t>
            </a:r>
            <a:r>
              <a:rPr sz="120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системы кровообращения</a:t>
            </a:r>
            <a:endParaRPr sz="1200" dirty="0">
              <a:latin typeface="Microsoft Sans Serif"/>
              <a:cs typeface="Microsoft Sans Serif"/>
            </a:endParaRPr>
          </a:p>
        </p:txBody>
      </p:sp>
      <p:sp>
        <p:nvSpPr>
          <p:cNvPr id="27" name="object 25"/>
          <p:cNvSpPr txBox="1"/>
          <p:nvPr/>
        </p:nvSpPr>
        <p:spPr>
          <a:xfrm>
            <a:off x="2850070" y="4376426"/>
            <a:ext cx="1271111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6193" marR="3810" indent="-7144">
              <a:spcBef>
                <a:spcPts val="71"/>
              </a:spcBef>
            </a:pPr>
            <a:r>
              <a:rPr sz="12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Злокачественные 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новообразования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8" name="object 26"/>
          <p:cNvSpPr txBox="1"/>
          <p:nvPr/>
        </p:nvSpPr>
        <p:spPr>
          <a:xfrm>
            <a:off x="5219032" y="4369092"/>
            <a:ext cx="736283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algn="ctr">
              <a:spcBef>
                <a:spcPts val="71"/>
              </a:spcBef>
            </a:pP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Сахарный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диабет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9" name="object 27"/>
          <p:cNvSpPr txBox="1"/>
          <p:nvPr/>
        </p:nvSpPr>
        <p:spPr>
          <a:xfrm>
            <a:off x="7198043" y="4372292"/>
            <a:ext cx="1210151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algn="ctr">
              <a:spcBef>
                <a:spcPts val="71"/>
              </a:spcBef>
            </a:pP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Болезни</a:t>
            </a:r>
            <a:r>
              <a:rPr sz="120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органов</a:t>
            </a:r>
            <a:endParaRPr sz="1200" dirty="0">
              <a:latin typeface="Microsoft Sans Serif"/>
              <a:cs typeface="Microsoft Sans Serif"/>
            </a:endParaRPr>
          </a:p>
          <a:p>
            <a:pPr algn="ctr">
              <a:spcBef>
                <a:spcPts val="4"/>
              </a:spcBef>
            </a:pP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дыхания</a:t>
            </a:r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31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7225" y="5082503"/>
            <a:ext cx="7890129" cy="473231"/>
          </a:xfrm>
          <a:prstGeom prst="rect">
            <a:avLst/>
          </a:prstGeom>
        </p:spPr>
      </p:pic>
      <p:sp>
        <p:nvSpPr>
          <p:cNvPr id="32" name="object 31"/>
          <p:cNvSpPr/>
          <p:nvPr/>
        </p:nvSpPr>
        <p:spPr>
          <a:xfrm>
            <a:off x="692658" y="5097362"/>
            <a:ext cx="7822883" cy="405765"/>
          </a:xfrm>
          <a:custGeom>
            <a:avLst/>
            <a:gdLst/>
            <a:ahLst/>
            <a:cxnLst/>
            <a:rect l="l" t="t" r="r" b="b"/>
            <a:pathLst>
              <a:path w="10430510" h="541020">
                <a:moveTo>
                  <a:pt x="10376154" y="0"/>
                </a:moveTo>
                <a:lnTo>
                  <a:pt x="54102" y="0"/>
                </a:lnTo>
                <a:lnTo>
                  <a:pt x="33041" y="4256"/>
                </a:lnTo>
                <a:lnTo>
                  <a:pt x="15844" y="15859"/>
                </a:lnTo>
                <a:lnTo>
                  <a:pt x="4251" y="33057"/>
                </a:lnTo>
                <a:lnTo>
                  <a:pt x="0" y="54102"/>
                </a:lnTo>
                <a:lnTo>
                  <a:pt x="0" y="486918"/>
                </a:lnTo>
                <a:lnTo>
                  <a:pt x="4251" y="507978"/>
                </a:lnTo>
                <a:lnTo>
                  <a:pt x="15844" y="525175"/>
                </a:lnTo>
                <a:lnTo>
                  <a:pt x="33041" y="536768"/>
                </a:lnTo>
                <a:lnTo>
                  <a:pt x="54102" y="541019"/>
                </a:lnTo>
                <a:lnTo>
                  <a:pt x="10376154" y="541019"/>
                </a:lnTo>
                <a:lnTo>
                  <a:pt x="10397198" y="536768"/>
                </a:lnTo>
                <a:lnTo>
                  <a:pt x="10414396" y="525175"/>
                </a:lnTo>
                <a:lnTo>
                  <a:pt x="10425999" y="507978"/>
                </a:lnTo>
                <a:lnTo>
                  <a:pt x="10430256" y="486918"/>
                </a:lnTo>
                <a:lnTo>
                  <a:pt x="10430256" y="54102"/>
                </a:lnTo>
                <a:lnTo>
                  <a:pt x="10425999" y="33057"/>
                </a:lnTo>
                <a:lnTo>
                  <a:pt x="10414396" y="15859"/>
                </a:lnTo>
                <a:lnTo>
                  <a:pt x="10397198" y="4256"/>
                </a:lnTo>
                <a:lnTo>
                  <a:pt x="10376154" y="0"/>
                </a:lnTo>
                <a:close/>
              </a:path>
            </a:pathLst>
          </a:custGeom>
          <a:solidFill>
            <a:srgbClr val="D0E3EA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33" name="object 3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6102" y="5173943"/>
            <a:ext cx="222885" cy="222885"/>
          </a:xfrm>
          <a:prstGeom prst="rect">
            <a:avLst/>
          </a:prstGeom>
        </p:spPr>
      </p:pic>
      <p:sp>
        <p:nvSpPr>
          <p:cNvPr id="34" name="object 33"/>
          <p:cNvSpPr txBox="1"/>
          <p:nvPr/>
        </p:nvSpPr>
        <p:spPr>
          <a:xfrm>
            <a:off x="1156144" y="5186383"/>
            <a:ext cx="4502468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Профилактический</a:t>
            </a:r>
            <a:r>
              <a:rPr sz="1200" spc="-6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медицинский</a:t>
            </a:r>
            <a:r>
              <a:rPr sz="120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0C0C0C"/>
                </a:solidFill>
                <a:latin typeface="Microsoft Sans Serif"/>
                <a:cs typeface="Microsoft Sans Serif"/>
              </a:rPr>
              <a:t>осмотр</a:t>
            </a:r>
            <a:r>
              <a:rPr sz="120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проводится</a:t>
            </a:r>
            <a:r>
              <a:rPr sz="1200" spc="-6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ежегодно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35" name="object 34"/>
          <p:cNvGrpSpPr/>
          <p:nvPr/>
        </p:nvGrpSpPr>
        <p:grpSpPr>
          <a:xfrm>
            <a:off x="657225" y="5635714"/>
            <a:ext cx="7893844" cy="529590"/>
            <a:chOff x="876300" y="5937503"/>
            <a:chExt cx="10525125" cy="706120"/>
          </a:xfrm>
        </p:grpSpPr>
        <p:pic>
          <p:nvPicPr>
            <p:cNvPr id="36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6300" y="5955791"/>
              <a:ext cx="10520172" cy="630974"/>
            </a:xfrm>
            <a:prstGeom prst="rect">
              <a:avLst/>
            </a:prstGeom>
          </p:spPr>
        </p:pic>
        <p:sp>
          <p:nvSpPr>
            <p:cNvPr id="37" name="object 36"/>
            <p:cNvSpPr/>
            <p:nvPr/>
          </p:nvSpPr>
          <p:spPr>
            <a:xfrm>
              <a:off x="923544" y="5975603"/>
              <a:ext cx="10430510" cy="541020"/>
            </a:xfrm>
            <a:custGeom>
              <a:avLst/>
              <a:gdLst/>
              <a:ahLst/>
              <a:cxnLst/>
              <a:rect l="l" t="t" r="r" b="b"/>
              <a:pathLst>
                <a:path w="10430510" h="541020">
                  <a:moveTo>
                    <a:pt x="10376154" y="0"/>
                  </a:moveTo>
                  <a:lnTo>
                    <a:pt x="54102" y="0"/>
                  </a:lnTo>
                  <a:lnTo>
                    <a:pt x="33041" y="4251"/>
                  </a:lnTo>
                  <a:lnTo>
                    <a:pt x="15844" y="15844"/>
                  </a:lnTo>
                  <a:lnTo>
                    <a:pt x="4251" y="33041"/>
                  </a:lnTo>
                  <a:lnTo>
                    <a:pt x="0" y="54102"/>
                  </a:lnTo>
                  <a:lnTo>
                    <a:pt x="0" y="486918"/>
                  </a:lnTo>
                  <a:lnTo>
                    <a:pt x="4251" y="507978"/>
                  </a:lnTo>
                  <a:lnTo>
                    <a:pt x="15844" y="525175"/>
                  </a:lnTo>
                  <a:lnTo>
                    <a:pt x="33041" y="536768"/>
                  </a:lnTo>
                  <a:lnTo>
                    <a:pt x="54102" y="541020"/>
                  </a:lnTo>
                  <a:lnTo>
                    <a:pt x="10376154" y="541020"/>
                  </a:lnTo>
                  <a:lnTo>
                    <a:pt x="10397198" y="536768"/>
                  </a:lnTo>
                  <a:lnTo>
                    <a:pt x="10414396" y="525175"/>
                  </a:lnTo>
                  <a:lnTo>
                    <a:pt x="10425999" y="507978"/>
                  </a:lnTo>
                  <a:lnTo>
                    <a:pt x="10430256" y="486918"/>
                  </a:lnTo>
                  <a:lnTo>
                    <a:pt x="10430256" y="54102"/>
                  </a:lnTo>
                  <a:lnTo>
                    <a:pt x="10425999" y="33041"/>
                  </a:lnTo>
                  <a:lnTo>
                    <a:pt x="10414396" y="15844"/>
                  </a:lnTo>
                  <a:lnTo>
                    <a:pt x="10397198" y="4251"/>
                  </a:lnTo>
                  <a:lnTo>
                    <a:pt x="10376154" y="0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8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6611" y="6097523"/>
              <a:ext cx="297180" cy="297180"/>
            </a:xfrm>
            <a:prstGeom prst="rect">
              <a:avLst/>
            </a:prstGeom>
          </p:spPr>
        </p:pic>
        <p:pic>
          <p:nvPicPr>
            <p:cNvPr id="39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01140" y="5955791"/>
              <a:ext cx="9895332" cy="630974"/>
            </a:xfrm>
            <a:prstGeom prst="rect">
              <a:avLst/>
            </a:prstGeom>
          </p:spPr>
        </p:pic>
        <p:pic>
          <p:nvPicPr>
            <p:cNvPr id="40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1704" y="5937503"/>
              <a:ext cx="9959340" cy="705624"/>
            </a:xfrm>
            <a:prstGeom prst="rect">
              <a:avLst/>
            </a:prstGeom>
          </p:spPr>
        </p:pic>
      </p:grpSp>
      <p:sp>
        <p:nvSpPr>
          <p:cNvPr id="41" name="object 40"/>
          <p:cNvSpPr txBox="1"/>
          <p:nvPr/>
        </p:nvSpPr>
        <p:spPr>
          <a:xfrm>
            <a:off x="1122427" y="5716111"/>
            <a:ext cx="7424927" cy="353943"/>
          </a:xfrm>
          <a:prstGeom prst="rect">
            <a:avLst/>
          </a:prstGeom>
          <a:solidFill>
            <a:srgbClr val="EBF0DE"/>
          </a:solidFill>
        </p:spPr>
        <p:txBody>
          <a:bodyPr vert="horz" wrap="square" lIns="0" tIns="45720" rIns="0" bIns="0" rtlCol="0">
            <a:spAutoFit/>
          </a:bodyPr>
          <a:lstStyle/>
          <a:p>
            <a:pPr marL="42386" marR="124778">
              <a:lnSpc>
                <a:spcPts val="1245"/>
              </a:lnSpc>
              <a:spcBef>
                <a:spcPts val="360"/>
              </a:spcBef>
            </a:pPr>
            <a:r>
              <a:rPr sz="12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Диспансеризация</a:t>
            </a:r>
            <a:r>
              <a:rPr sz="120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возрастах</a:t>
            </a:r>
            <a:r>
              <a:rPr sz="12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18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–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39</a:t>
            </a:r>
            <a:r>
              <a:rPr sz="1200" b="1" spc="-1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r>
              <a:rPr sz="1200" b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проводится</a:t>
            </a:r>
            <a:r>
              <a:rPr sz="1200" b="1" spc="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1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раз</a:t>
            </a:r>
            <a:r>
              <a:rPr sz="1200" b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3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года</a:t>
            </a:r>
            <a:r>
              <a:rPr sz="1200" dirty="0">
                <a:solidFill>
                  <a:srgbClr val="0C0C0C"/>
                </a:solidFill>
                <a:latin typeface="Microsoft Sans Serif"/>
                <a:cs typeface="Microsoft Sans Serif"/>
              </a:rPr>
              <a:t>,</a:t>
            </a:r>
            <a:r>
              <a:rPr sz="120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возрастах</a:t>
            </a:r>
            <a:r>
              <a:rPr sz="1200" b="1" spc="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40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r>
              <a:rPr sz="1200" b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и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старше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–</a:t>
            </a:r>
            <a:r>
              <a:rPr sz="1200" b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ежегодно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5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592" y="692696"/>
            <a:ext cx="574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4948" algn="ctr">
              <a:spcBef>
                <a:spcPts val="71"/>
              </a:spcBef>
            </a:pPr>
            <a:r>
              <a:rPr lang="ru-RU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  <a:r>
              <a:rPr lang="ru-RU" b="1" spc="-94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медицинской</a:t>
            </a:r>
            <a:r>
              <a:rPr lang="ru-RU" b="1" spc="-9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профилактики</a:t>
            </a:r>
            <a:endParaRPr lang="ru-RU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687" y="1556792"/>
            <a:ext cx="6396558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2398" marR="3810" indent="5715">
              <a:lnSpc>
                <a:spcPct val="89300"/>
              </a:lnSpc>
              <a:spcBef>
                <a:spcPts val="248"/>
              </a:spcBef>
            </a:pPr>
            <a:r>
              <a:rPr lang="ru-RU" sz="1400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ПРОФИЛАКТИЧЕСКИЙ </a:t>
            </a:r>
            <a:r>
              <a:rPr lang="ru-RU"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медицинский осмотр и диспансеризация</a:t>
            </a:r>
          </a:p>
          <a:p>
            <a:pPr marL="132398" marR="3810" indent="5715">
              <a:lnSpc>
                <a:spcPct val="89300"/>
              </a:lnSpc>
              <a:spcBef>
                <a:spcPts val="248"/>
              </a:spcBef>
            </a:pPr>
            <a:r>
              <a:rPr lang="ru-RU" sz="1400" spc="-8" dirty="0">
                <a:latin typeface="Arial" panose="020B0604020202020204" pitchFamily="34" charset="0"/>
                <a:cs typeface="Arial" panose="020B0604020202020204" pitchFamily="34" charset="0"/>
              </a:rPr>
              <a:t>приказ Минздрава России от 27.04.2021 № 404н «Порядок проведения профилактического медицинского и диспансеризации определенных групп взрослого населения»</a:t>
            </a:r>
          </a:p>
        </p:txBody>
      </p:sp>
      <p:sp>
        <p:nvSpPr>
          <p:cNvPr id="46" name="object 6"/>
          <p:cNvSpPr txBox="1"/>
          <p:nvPr/>
        </p:nvSpPr>
        <p:spPr>
          <a:xfrm>
            <a:off x="509854" y="6049582"/>
            <a:ext cx="8063389" cy="36051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479233" marR="3810" indent="-1470184" algn="ctr">
              <a:spcBef>
                <a:spcPts val="71"/>
              </a:spcBef>
            </a:pPr>
            <a:r>
              <a:rPr sz="11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Паспортизация</a:t>
            </a:r>
            <a:r>
              <a:rPr sz="1100" b="1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кабинетов</a:t>
            </a:r>
            <a:r>
              <a:rPr sz="1100" b="1" spc="-5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(отделений)</a:t>
            </a:r>
            <a:r>
              <a:rPr sz="1100" b="1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медицинской</a:t>
            </a:r>
            <a:r>
              <a:rPr sz="1100" b="1" spc="-4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профилактики,</a:t>
            </a:r>
            <a:r>
              <a:rPr sz="1100" b="1" spc="-4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</a:t>
            </a:r>
            <a:r>
              <a:rPr sz="1100" b="1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 err="1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здоровья</a:t>
            </a:r>
            <a:r>
              <a:rPr sz="1100" b="1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100" b="1" dirty="0" smtClean="0">
              <a:solidFill>
                <a:srgbClr val="0C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79233" marR="3810" indent="-1470184" algn="ctr">
              <a:spcBef>
                <a:spcPts val="71"/>
              </a:spcBef>
            </a:pPr>
            <a:r>
              <a:rPr sz="1100" b="1" spc="-19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 err="1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территориальное</a:t>
            </a:r>
            <a:r>
              <a:rPr sz="1100" b="1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8" dirty="0" err="1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</a:t>
            </a:r>
            <a:r>
              <a:rPr sz="1100" b="1" spc="-8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размещения</a:t>
            </a:r>
            <a:r>
              <a:rPr sz="1100" b="1" spc="-5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</a:t>
            </a:r>
            <a:r>
              <a:rPr sz="1100" b="1" spc="-5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здоровья;</a:t>
            </a:r>
            <a:r>
              <a:rPr sz="1100" b="1" spc="-5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трансформация</a:t>
            </a:r>
            <a:r>
              <a:rPr sz="1100" b="1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функций</a:t>
            </a:r>
            <a:r>
              <a:rPr sz="1100" b="1" spc="-6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 err="1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</a:t>
            </a:r>
            <a:r>
              <a:rPr sz="1100" b="1" spc="-5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8" dirty="0" err="1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здоровья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object 7"/>
          <p:cNvGrpSpPr/>
          <p:nvPr/>
        </p:nvGrpSpPr>
        <p:grpSpPr>
          <a:xfrm>
            <a:off x="0" y="2414352"/>
            <a:ext cx="9144000" cy="1970246"/>
            <a:chOff x="0" y="1507236"/>
            <a:chExt cx="12192000" cy="2626995"/>
          </a:xfrm>
        </p:grpSpPr>
        <p:pic>
          <p:nvPicPr>
            <p:cNvPr id="4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07236"/>
              <a:ext cx="3516503" cy="2544318"/>
            </a:xfrm>
            <a:prstGeom prst="rect">
              <a:avLst/>
            </a:prstGeom>
          </p:spPr>
        </p:pic>
        <p:sp>
          <p:nvSpPr>
            <p:cNvPr id="49" name="object 9"/>
            <p:cNvSpPr/>
            <p:nvPr/>
          </p:nvSpPr>
          <p:spPr>
            <a:xfrm>
              <a:off x="0" y="1810511"/>
              <a:ext cx="3058795" cy="1783080"/>
            </a:xfrm>
            <a:custGeom>
              <a:avLst/>
              <a:gdLst/>
              <a:ahLst/>
              <a:cxnLst/>
              <a:rect l="l" t="t" r="r" b="b"/>
              <a:pathLst>
                <a:path w="3058795" h="1783079">
                  <a:moveTo>
                    <a:pt x="2933827" y="0"/>
                  </a:moveTo>
                  <a:lnTo>
                    <a:pt x="124799" y="0"/>
                  </a:lnTo>
                  <a:lnTo>
                    <a:pt x="76221" y="9808"/>
                  </a:lnTo>
                  <a:lnTo>
                    <a:pt x="36552" y="36560"/>
                  </a:lnTo>
                  <a:lnTo>
                    <a:pt x="9807" y="76241"/>
                  </a:lnTo>
                  <a:lnTo>
                    <a:pt x="0" y="124840"/>
                  </a:lnTo>
                  <a:lnTo>
                    <a:pt x="0" y="1658239"/>
                  </a:lnTo>
                  <a:lnTo>
                    <a:pt x="9807" y="1706838"/>
                  </a:lnTo>
                  <a:lnTo>
                    <a:pt x="36552" y="1746519"/>
                  </a:lnTo>
                  <a:lnTo>
                    <a:pt x="76221" y="1773271"/>
                  </a:lnTo>
                  <a:lnTo>
                    <a:pt x="124799" y="1783079"/>
                  </a:lnTo>
                  <a:lnTo>
                    <a:pt x="2933827" y="1783079"/>
                  </a:lnTo>
                  <a:lnTo>
                    <a:pt x="2982426" y="1773271"/>
                  </a:lnTo>
                  <a:lnTo>
                    <a:pt x="3022107" y="1746519"/>
                  </a:lnTo>
                  <a:lnTo>
                    <a:pt x="3048859" y="1706838"/>
                  </a:lnTo>
                  <a:lnTo>
                    <a:pt x="3058668" y="1658239"/>
                  </a:lnTo>
                  <a:lnTo>
                    <a:pt x="3058668" y="124840"/>
                  </a:lnTo>
                  <a:lnTo>
                    <a:pt x="3048859" y="76241"/>
                  </a:lnTo>
                  <a:lnTo>
                    <a:pt x="3022107" y="36560"/>
                  </a:lnTo>
                  <a:lnTo>
                    <a:pt x="2982426" y="9808"/>
                  </a:lnTo>
                  <a:lnTo>
                    <a:pt x="29338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5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4880" y="1589532"/>
              <a:ext cx="3627120" cy="2544318"/>
            </a:xfrm>
            <a:prstGeom prst="rect">
              <a:avLst/>
            </a:prstGeom>
          </p:spPr>
        </p:pic>
        <p:sp>
          <p:nvSpPr>
            <p:cNvPr id="51" name="object 11"/>
            <p:cNvSpPr/>
            <p:nvPr/>
          </p:nvSpPr>
          <p:spPr>
            <a:xfrm>
              <a:off x="8868156" y="1892808"/>
              <a:ext cx="3215640" cy="1783080"/>
            </a:xfrm>
            <a:custGeom>
              <a:avLst/>
              <a:gdLst/>
              <a:ahLst/>
              <a:cxnLst/>
              <a:rect l="l" t="t" r="r" b="b"/>
              <a:pathLst>
                <a:path w="3215640" h="1783079">
                  <a:moveTo>
                    <a:pt x="3090799" y="0"/>
                  </a:moveTo>
                  <a:lnTo>
                    <a:pt x="124841" y="0"/>
                  </a:lnTo>
                  <a:lnTo>
                    <a:pt x="76241" y="9808"/>
                  </a:lnTo>
                  <a:lnTo>
                    <a:pt x="36560" y="36560"/>
                  </a:lnTo>
                  <a:lnTo>
                    <a:pt x="9808" y="76241"/>
                  </a:lnTo>
                  <a:lnTo>
                    <a:pt x="0" y="124840"/>
                  </a:lnTo>
                  <a:lnTo>
                    <a:pt x="0" y="1658239"/>
                  </a:lnTo>
                  <a:lnTo>
                    <a:pt x="9808" y="1706838"/>
                  </a:lnTo>
                  <a:lnTo>
                    <a:pt x="36560" y="1746519"/>
                  </a:lnTo>
                  <a:lnTo>
                    <a:pt x="76241" y="1773271"/>
                  </a:lnTo>
                  <a:lnTo>
                    <a:pt x="124841" y="1783079"/>
                  </a:lnTo>
                  <a:lnTo>
                    <a:pt x="3090799" y="1783079"/>
                  </a:lnTo>
                  <a:lnTo>
                    <a:pt x="3139398" y="1773271"/>
                  </a:lnTo>
                  <a:lnTo>
                    <a:pt x="3179079" y="1746519"/>
                  </a:lnTo>
                  <a:lnTo>
                    <a:pt x="3205831" y="1706838"/>
                  </a:lnTo>
                  <a:lnTo>
                    <a:pt x="3215640" y="1658239"/>
                  </a:lnTo>
                  <a:lnTo>
                    <a:pt x="3215640" y="124840"/>
                  </a:lnTo>
                  <a:lnTo>
                    <a:pt x="3205831" y="76241"/>
                  </a:lnTo>
                  <a:lnTo>
                    <a:pt x="3179079" y="36560"/>
                  </a:lnTo>
                  <a:lnTo>
                    <a:pt x="3139398" y="9808"/>
                  </a:lnTo>
                  <a:lnTo>
                    <a:pt x="3090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3" name="object 13"/>
          <p:cNvSpPr txBox="1"/>
          <p:nvPr/>
        </p:nvSpPr>
        <p:spPr>
          <a:xfrm>
            <a:off x="452247" y="3101865"/>
            <a:ext cx="1216819" cy="9791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7639" indent="-148114">
              <a:spcBef>
                <a:spcPts val="75"/>
              </a:spcBef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сердечно-сосудистые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онкологические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сахарный</a:t>
            </a:r>
            <a:r>
              <a:rPr sz="900" b="1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диабет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lang="ru-RU" sz="900" dirty="0" smtClean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lang="ru-RU" sz="900" dirty="0" err="1" smtClean="0">
                <a:solidFill>
                  <a:srgbClr val="0C0C0C"/>
                </a:solidFill>
                <a:latin typeface="Calibri"/>
                <a:cs typeface="Calibri"/>
              </a:rPr>
              <a:t>болени</a:t>
            </a:r>
            <a:r>
              <a:rPr lang="ru-RU" sz="900" dirty="0" smtClean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 err="1" smtClean="0">
                <a:solidFill>
                  <a:srgbClr val="0C0C0C"/>
                </a:solidFill>
                <a:latin typeface="Calibri"/>
                <a:cs typeface="Calibri"/>
              </a:rPr>
              <a:t>органов</a:t>
            </a:r>
            <a:r>
              <a:rPr sz="900" spc="-30" dirty="0" smtClean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 err="1" smtClean="0">
                <a:solidFill>
                  <a:srgbClr val="0C0C0C"/>
                </a:solidFill>
                <a:latin typeface="Calibri"/>
                <a:cs typeface="Calibri"/>
              </a:rPr>
              <a:t>дыхания</a:t>
            </a:r>
            <a:endParaRPr lang="ru-RU" sz="900" spc="-8" dirty="0" smtClean="0">
              <a:solidFill>
                <a:srgbClr val="0C0C0C"/>
              </a:solidFill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lang="ru-RU" sz="900" spc="-8" dirty="0" smtClean="0">
                <a:solidFill>
                  <a:srgbClr val="0C0C0C"/>
                </a:solidFill>
                <a:latin typeface="Calibri"/>
                <a:cs typeface="Calibri"/>
              </a:rPr>
              <a:t>Болезни органов пищеварения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54" name="object 14"/>
          <p:cNvSpPr txBox="1"/>
          <p:nvPr/>
        </p:nvSpPr>
        <p:spPr>
          <a:xfrm>
            <a:off x="259537" y="2721208"/>
            <a:ext cx="1915478" cy="22842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Цель</a:t>
            </a:r>
            <a:r>
              <a:rPr sz="1425" b="1" spc="-56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–</a:t>
            </a:r>
            <a:r>
              <a:rPr sz="1425" b="1" spc="-60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выявление</a:t>
            </a:r>
            <a:r>
              <a:rPr sz="1425" b="1" spc="-38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spc="-15" dirty="0">
                <a:solidFill>
                  <a:srgbClr val="0063A6"/>
                </a:solidFill>
                <a:latin typeface="Calibri"/>
                <a:cs typeface="Calibri"/>
              </a:rPr>
              <a:t>ХНИЗ</a:t>
            </a:r>
            <a:endParaRPr sz="1425" dirty="0">
              <a:solidFill>
                <a:srgbClr val="0063A6"/>
              </a:solidFill>
              <a:latin typeface="Calibri"/>
              <a:cs typeface="Calibri"/>
            </a:endParaRPr>
          </a:p>
        </p:txBody>
      </p:sp>
      <p:sp>
        <p:nvSpPr>
          <p:cNvPr id="59" name="object 20"/>
          <p:cNvSpPr txBox="1"/>
          <p:nvPr/>
        </p:nvSpPr>
        <p:spPr>
          <a:xfrm>
            <a:off x="7020115" y="2779063"/>
            <a:ext cx="1698308" cy="8850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50984">
              <a:spcBef>
                <a:spcPts val="71"/>
              </a:spcBef>
            </a:pP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Скрининги</a:t>
            </a:r>
            <a:r>
              <a:rPr sz="1425" b="1" spc="-26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на</a:t>
            </a:r>
            <a:r>
              <a:rPr sz="1425" b="1" spc="-41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spc="-26" dirty="0">
                <a:solidFill>
                  <a:srgbClr val="0063A6"/>
                </a:solidFill>
                <a:latin typeface="Calibri"/>
                <a:cs typeface="Calibri"/>
              </a:rPr>
              <a:t>СД</a:t>
            </a:r>
            <a:endParaRPr sz="1425" dirty="0">
              <a:solidFill>
                <a:srgbClr val="0063A6"/>
              </a:solidFill>
              <a:latin typeface="Calibri"/>
              <a:cs typeface="Calibri"/>
            </a:endParaRPr>
          </a:p>
          <a:p>
            <a:pPr marL="157639" indent="-148114">
              <a:spcBef>
                <a:spcPts val="799"/>
              </a:spcBef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анкетирование</a:t>
            </a:r>
            <a:endParaRPr sz="900" dirty="0">
              <a:latin typeface="Calibri"/>
              <a:cs typeface="Calibri"/>
            </a:endParaRPr>
          </a:p>
          <a:p>
            <a:pPr marL="158115" marR="3810" indent="-148590">
              <a:buClr>
                <a:srgbClr val="0063A6"/>
              </a:buClr>
              <a:buFont typeface="Tahoma"/>
              <a:buChar char="●"/>
              <a:tabLst>
                <a:tab pos="158115" algn="l"/>
              </a:tabLst>
            </a:pP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исследование</a:t>
            </a: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уровня</a:t>
            </a:r>
            <a:r>
              <a:rPr sz="900" b="1" spc="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глюкозы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крови</a:t>
            </a: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натощак</a:t>
            </a:r>
            <a:r>
              <a:rPr sz="900" b="1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(в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том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числе 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экспресс-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методом)</a:t>
            </a:r>
            <a:endParaRPr sz="900" dirty="0">
              <a:latin typeface="Calibri"/>
              <a:cs typeface="Calibri"/>
            </a:endParaRPr>
          </a:p>
        </p:txBody>
      </p:sp>
      <p:grpSp>
        <p:nvGrpSpPr>
          <p:cNvPr id="62" name="object 23"/>
          <p:cNvGrpSpPr/>
          <p:nvPr/>
        </p:nvGrpSpPr>
        <p:grpSpPr>
          <a:xfrm>
            <a:off x="2114740" y="2426901"/>
            <a:ext cx="5153501" cy="1924526"/>
            <a:chOff x="2801111" y="1568196"/>
            <a:chExt cx="6871334" cy="2566035"/>
          </a:xfrm>
        </p:grpSpPr>
        <p:pic>
          <p:nvPicPr>
            <p:cNvPr id="63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01111" y="1568196"/>
              <a:ext cx="4191762" cy="2544317"/>
            </a:xfrm>
            <a:prstGeom prst="rect">
              <a:avLst/>
            </a:prstGeom>
          </p:spPr>
        </p:pic>
        <p:sp>
          <p:nvSpPr>
            <p:cNvPr id="64" name="object 25"/>
            <p:cNvSpPr/>
            <p:nvPr/>
          </p:nvSpPr>
          <p:spPr>
            <a:xfrm>
              <a:off x="3104387" y="1871472"/>
              <a:ext cx="3430904" cy="1783080"/>
            </a:xfrm>
            <a:custGeom>
              <a:avLst/>
              <a:gdLst/>
              <a:ahLst/>
              <a:cxnLst/>
              <a:rect l="l" t="t" r="r" b="b"/>
              <a:pathLst>
                <a:path w="3430904" h="1783079">
                  <a:moveTo>
                    <a:pt x="3305683" y="0"/>
                  </a:moveTo>
                  <a:lnTo>
                    <a:pt x="124841" y="0"/>
                  </a:lnTo>
                  <a:lnTo>
                    <a:pt x="76241" y="9808"/>
                  </a:lnTo>
                  <a:lnTo>
                    <a:pt x="36560" y="36560"/>
                  </a:lnTo>
                  <a:lnTo>
                    <a:pt x="9808" y="76241"/>
                  </a:lnTo>
                  <a:lnTo>
                    <a:pt x="0" y="124840"/>
                  </a:lnTo>
                  <a:lnTo>
                    <a:pt x="0" y="1658239"/>
                  </a:lnTo>
                  <a:lnTo>
                    <a:pt x="9808" y="1706838"/>
                  </a:lnTo>
                  <a:lnTo>
                    <a:pt x="36560" y="1746519"/>
                  </a:lnTo>
                  <a:lnTo>
                    <a:pt x="76241" y="1773271"/>
                  </a:lnTo>
                  <a:lnTo>
                    <a:pt x="124841" y="1783079"/>
                  </a:lnTo>
                  <a:lnTo>
                    <a:pt x="3305683" y="1783079"/>
                  </a:lnTo>
                  <a:lnTo>
                    <a:pt x="3354282" y="1773271"/>
                  </a:lnTo>
                  <a:lnTo>
                    <a:pt x="3393963" y="1746519"/>
                  </a:lnTo>
                  <a:lnTo>
                    <a:pt x="3420715" y="1706838"/>
                  </a:lnTo>
                  <a:lnTo>
                    <a:pt x="3430523" y="1658239"/>
                  </a:lnTo>
                  <a:lnTo>
                    <a:pt x="3430523" y="124840"/>
                  </a:lnTo>
                  <a:lnTo>
                    <a:pt x="3420715" y="76241"/>
                  </a:lnTo>
                  <a:lnTo>
                    <a:pt x="3393963" y="36560"/>
                  </a:lnTo>
                  <a:lnTo>
                    <a:pt x="3354282" y="9808"/>
                  </a:lnTo>
                  <a:lnTo>
                    <a:pt x="33056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5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13932" y="1589532"/>
              <a:ext cx="3358007" cy="2544318"/>
            </a:xfrm>
            <a:prstGeom prst="rect">
              <a:avLst/>
            </a:prstGeom>
          </p:spPr>
        </p:pic>
        <p:sp>
          <p:nvSpPr>
            <p:cNvPr id="66" name="object 27"/>
            <p:cNvSpPr/>
            <p:nvPr/>
          </p:nvSpPr>
          <p:spPr>
            <a:xfrm>
              <a:off x="6617208" y="1892808"/>
              <a:ext cx="2597150" cy="1783080"/>
            </a:xfrm>
            <a:custGeom>
              <a:avLst/>
              <a:gdLst/>
              <a:ahLst/>
              <a:cxnLst/>
              <a:rect l="l" t="t" r="r" b="b"/>
              <a:pathLst>
                <a:path w="2597150" h="1783079">
                  <a:moveTo>
                    <a:pt x="2472055" y="0"/>
                  </a:moveTo>
                  <a:lnTo>
                    <a:pt x="124841" y="0"/>
                  </a:lnTo>
                  <a:lnTo>
                    <a:pt x="76241" y="9808"/>
                  </a:lnTo>
                  <a:lnTo>
                    <a:pt x="36560" y="36560"/>
                  </a:lnTo>
                  <a:lnTo>
                    <a:pt x="9808" y="76241"/>
                  </a:lnTo>
                  <a:lnTo>
                    <a:pt x="0" y="124840"/>
                  </a:lnTo>
                  <a:lnTo>
                    <a:pt x="0" y="1658239"/>
                  </a:lnTo>
                  <a:lnTo>
                    <a:pt x="9808" y="1706838"/>
                  </a:lnTo>
                  <a:lnTo>
                    <a:pt x="36560" y="1746519"/>
                  </a:lnTo>
                  <a:lnTo>
                    <a:pt x="76241" y="1773271"/>
                  </a:lnTo>
                  <a:lnTo>
                    <a:pt x="124841" y="1783079"/>
                  </a:lnTo>
                  <a:lnTo>
                    <a:pt x="2472055" y="1783079"/>
                  </a:lnTo>
                  <a:lnTo>
                    <a:pt x="2520654" y="1773271"/>
                  </a:lnTo>
                  <a:lnTo>
                    <a:pt x="2560335" y="1746519"/>
                  </a:lnTo>
                  <a:lnTo>
                    <a:pt x="2587087" y="1706838"/>
                  </a:lnTo>
                  <a:lnTo>
                    <a:pt x="2596896" y="1658239"/>
                  </a:lnTo>
                  <a:lnTo>
                    <a:pt x="2596896" y="124840"/>
                  </a:lnTo>
                  <a:lnTo>
                    <a:pt x="2587087" y="76241"/>
                  </a:lnTo>
                  <a:lnTo>
                    <a:pt x="2560335" y="36560"/>
                  </a:lnTo>
                  <a:lnTo>
                    <a:pt x="2520654" y="9808"/>
                  </a:lnTo>
                  <a:lnTo>
                    <a:pt x="24720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7" name="object 28"/>
          <p:cNvSpPr txBox="1"/>
          <p:nvPr/>
        </p:nvSpPr>
        <p:spPr>
          <a:xfrm>
            <a:off x="2659571" y="2612046"/>
            <a:ext cx="1860709" cy="1387399"/>
          </a:xfrm>
          <a:prstGeom prst="rect">
            <a:avLst/>
          </a:prstGeom>
        </p:spPr>
        <p:txBody>
          <a:bodyPr vert="horz" wrap="square" lIns="0" tIns="120491" rIns="0" bIns="0" rtlCol="0">
            <a:spAutoFit/>
          </a:bodyPr>
          <a:lstStyle/>
          <a:p>
            <a:pPr marL="229553">
              <a:spcBef>
                <a:spcPts val="949"/>
              </a:spcBef>
            </a:pP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Скрининги</a:t>
            </a:r>
            <a:r>
              <a:rPr sz="1425" b="1" spc="-26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на</a:t>
            </a:r>
            <a:r>
              <a:rPr sz="1425" b="1" spc="-41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spc="-19" dirty="0">
                <a:solidFill>
                  <a:srgbClr val="0063A6"/>
                </a:solidFill>
                <a:latin typeface="Calibri"/>
                <a:cs typeface="Calibri"/>
              </a:rPr>
              <a:t>ЗНО</a:t>
            </a:r>
            <a:endParaRPr sz="1425" dirty="0">
              <a:solidFill>
                <a:srgbClr val="0063A6"/>
              </a:solidFill>
              <a:latin typeface="Calibri"/>
              <a:cs typeface="Calibri"/>
            </a:endParaRPr>
          </a:p>
          <a:p>
            <a:pPr marL="157639" indent="-148114">
              <a:spcBef>
                <a:spcPts val="555"/>
              </a:spcBef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ЦИ</a:t>
            </a:r>
            <a:r>
              <a:rPr sz="900" b="1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мазка</a:t>
            </a:r>
            <a:r>
              <a:rPr sz="900" b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с</a:t>
            </a: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шейки</a:t>
            </a:r>
            <a:r>
              <a:rPr sz="900" b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15" dirty="0">
                <a:solidFill>
                  <a:srgbClr val="0C0C0C"/>
                </a:solidFill>
                <a:latin typeface="Calibri"/>
                <a:cs typeface="Calibri"/>
              </a:rPr>
              <a:t>матки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маммография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определение</a:t>
            </a: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ПСА</a:t>
            </a:r>
            <a:r>
              <a:rPr sz="900" b="1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900" b="1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15" dirty="0">
                <a:solidFill>
                  <a:srgbClr val="0C0C0C"/>
                </a:solidFill>
                <a:latin typeface="Calibri"/>
                <a:cs typeface="Calibri"/>
              </a:rPr>
              <a:t>крови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исслед.</a:t>
            </a:r>
            <a:r>
              <a:rPr sz="900" b="1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кала</a:t>
            </a:r>
            <a:r>
              <a:rPr sz="900" b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на</a:t>
            </a:r>
            <a:r>
              <a:rPr sz="900" b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скрытую</a:t>
            </a:r>
            <a:r>
              <a:rPr sz="900" b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15" dirty="0">
                <a:solidFill>
                  <a:srgbClr val="0C0C0C"/>
                </a:solidFill>
                <a:latin typeface="Calibri"/>
                <a:cs typeface="Calibri"/>
              </a:rPr>
              <a:t>кровь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15" dirty="0">
                <a:solidFill>
                  <a:srgbClr val="0C0C0C"/>
                </a:solidFill>
                <a:latin typeface="Calibri"/>
                <a:cs typeface="Calibri"/>
              </a:rPr>
              <a:t>ЭГДС</a:t>
            </a:r>
            <a:endParaRPr sz="900" dirty="0">
              <a:latin typeface="Calibri"/>
              <a:cs typeface="Calibri"/>
            </a:endParaRPr>
          </a:p>
          <a:p>
            <a:pPr marL="157639" marR="3810" indent="-148590">
              <a:spcBef>
                <a:spcPts val="4"/>
              </a:spcBef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осмотр</a:t>
            </a:r>
            <a:r>
              <a:rPr sz="900" b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на</a:t>
            </a:r>
            <a:r>
              <a:rPr sz="900" b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выявление</a:t>
            </a:r>
            <a:r>
              <a:rPr sz="900" b="1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визуальных локализаций</a:t>
            </a:r>
            <a:r>
              <a:rPr sz="900" b="1" spc="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ЗНО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68" name="object 29"/>
          <p:cNvSpPr txBox="1"/>
          <p:nvPr/>
        </p:nvSpPr>
        <p:spPr>
          <a:xfrm>
            <a:off x="5143309" y="3114629"/>
            <a:ext cx="1385411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7639" indent="-148114">
              <a:spcBef>
                <a:spcPts val="75"/>
              </a:spcBef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Анкетирование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Измерение</a:t>
            </a:r>
            <a:r>
              <a:rPr sz="900" b="1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АД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Определение</a:t>
            </a:r>
            <a:r>
              <a:rPr sz="900" b="1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общего</a:t>
            </a:r>
            <a:r>
              <a:rPr sz="900" b="1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ХС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ЭКГ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69" name="object 30"/>
          <p:cNvSpPr txBox="1"/>
          <p:nvPr/>
        </p:nvSpPr>
        <p:spPr>
          <a:xfrm>
            <a:off x="5123498" y="2814687"/>
            <a:ext cx="1434465" cy="22842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Скрининги</a:t>
            </a:r>
            <a:r>
              <a:rPr sz="1425" b="1" spc="-26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на</a:t>
            </a:r>
            <a:r>
              <a:rPr sz="1425" b="1" spc="-41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spc="-19" dirty="0">
                <a:solidFill>
                  <a:srgbClr val="0063A6"/>
                </a:solidFill>
                <a:latin typeface="Calibri"/>
                <a:cs typeface="Calibri"/>
              </a:rPr>
              <a:t>БСК</a:t>
            </a:r>
            <a:endParaRPr sz="1425" dirty="0">
              <a:solidFill>
                <a:srgbClr val="0063A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406793" y="722967"/>
            <a:ext cx="633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 входа в профилактический континуум</a:t>
            </a:r>
          </a:p>
        </p:txBody>
      </p:sp>
      <p:grpSp>
        <p:nvGrpSpPr>
          <p:cNvPr id="49" name="object 2"/>
          <p:cNvGrpSpPr/>
          <p:nvPr/>
        </p:nvGrpSpPr>
        <p:grpSpPr>
          <a:xfrm>
            <a:off x="3230023" y="1710975"/>
            <a:ext cx="2337911" cy="568643"/>
            <a:chOff x="4306696" y="1138300"/>
            <a:chExt cx="3117215" cy="758190"/>
          </a:xfrm>
          <a:solidFill>
            <a:schemeClr val="accent1">
              <a:lumMod val="75000"/>
            </a:schemeClr>
          </a:solidFill>
        </p:grpSpPr>
        <p:sp>
          <p:nvSpPr>
            <p:cNvPr id="50" name="object 3"/>
            <p:cNvSpPr/>
            <p:nvPr/>
          </p:nvSpPr>
          <p:spPr>
            <a:xfrm>
              <a:off x="4321301" y="1152905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2966212" y="0"/>
                  </a:moveTo>
                  <a:lnTo>
                    <a:pt x="121412" y="0"/>
                  </a:lnTo>
                  <a:lnTo>
                    <a:pt x="74152" y="9540"/>
                  </a:lnTo>
                  <a:lnTo>
                    <a:pt x="35560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60" y="692912"/>
                  </a:lnTo>
                  <a:lnTo>
                    <a:pt x="74152" y="718931"/>
                  </a:lnTo>
                  <a:lnTo>
                    <a:pt x="121412" y="728472"/>
                  </a:lnTo>
                  <a:lnTo>
                    <a:pt x="2966212" y="728472"/>
                  </a:lnTo>
                  <a:lnTo>
                    <a:pt x="3013471" y="718931"/>
                  </a:lnTo>
                  <a:lnTo>
                    <a:pt x="3052063" y="692912"/>
                  </a:lnTo>
                  <a:lnTo>
                    <a:pt x="3078083" y="654319"/>
                  </a:lnTo>
                  <a:lnTo>
                    <a:pt x="3087624" y="607060"/>
                  </a:lnTo>
                  <a:lnTo>
                    <a:pt x="3087624" y="121412"/>
                  </a:lnTo>
                  <a:lnTo>
                    <a:pt x="3078083" y="74152"/>
                  </a:lnTo>
                  <a:lnTo>
                    <a:pt x="3052063" y="35560"/>
                  </a:lnTo>
                  <a:lnTo>
                    <a:pt x="3013471" y="9540"/>
                  </a:lnTo>
                  <a:lnTo>
                    <a:pt x="2966212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4"/>
            <p:cNvSpPr/>
            <p:nvPr/>
          </p:nvSpPr>
          <p:spPr>
            <a:xfrm>
              <a:off x="4321301" y="1152905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0" y="121412"/>
                  </a:moveTo>
                  <a:lnTo>
                    <a:pt x="9540" y="74152"/>
                  </a:lnTo>
                  <a:lnTo>
                    <a:pt x="35560" y="35560"/>
                  </a:lnTo>
                  <a:lnTo>
                    <a:pt x="74152" y="9540"/>
                  </a:lnTo>
                  <a:lnTo>
                    <a:pt x="121412" y="0"/>
                  </a:lnTo>
                  <a:lnTo>
                    <a:pt x="2966212" y="0"/>
                  </a:lnTo>
                  <a:lnTo>
                    <a:pt x="3013471" y="9540"/>
                  </a:lnTo>
                  <a:lnTo>
                    <a:pt x="3052063" y="35560"/>
                  </a:lnTo>
                  <a:lnTo>
                    <a:pt x="3078083" y="74152"/>
                  </a:lnTo>
                  <a:lnTo>
                    <a:pt x="3087624" y="121412"/>
                  </a:lnTo>
                  <a:lnTo>
                    <a:pt x="3087624" y="607060"/>
                  </a:lnTo>
                  <a:lnTo>
                    <a:pt x="3078083" y="654319"/>
                  </a:lnTo>
                  <a:lnTo>
                    <a:pt x="3052063" y="692912"/>
                  </a:lnTo>
                  <a:lnTo>
                    <a:pt x="3013471" y="718931"/>
                  </a:lnTo>
                  <a:lnTo>
                    <a:pt x="2966212" y="728472"/>
                  </a:lnTo>
                  <a:lnTo>
                    <a:pt x="121412" y="728472"/>
                  </a:lnTo>
                  <a:lnTo>
                    <a:pt x="74152" y="718931"/>
                  </a:lnTo>
                  <a:lnTo>
                    <a:pt x="35560" y="692912"/>
                  </a:lnTo>
                  <a:lnTo>
                    <a:pt x="9540" y="654319"/>
                  </a:lnTo>
                  <a:lnTo>
                    <a:pt x="0" y="607060"/>
                  </a:lnTo>
                  <a:lnTo>
                    <a:pt x="0" y="121412"/>
                  </a:lnTo>
                  <a:close/>
                </a:path>
              </a:pathLst>
            </a:custGeom>
            <a:grpFill/>
            <a:ln w="28956"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2" name="object 5"/>
          <p:cNvSpPr txBox="1"/>
          <p:nvPr/>
        </p:nvSpPr>
        <p:spPr>
          <a:xfrm>
            <a:off x="3340418" y="1923765"/>
            <a:ext cx="2114550" cy="12990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ОБРАЩЕНИЕ</a:t>
            </a:r>
            <a:r>
              <a:rPr sz="788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788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ПОВОДУ</a:t>
            </a:r>
            <a:r>
              <a:rPr sz="788" b="1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ЗАБОЛЕВАНИЯ</a:t>
            </a:r>
            <a:endParaRPr sz="788">
              <a:latin typeface="Arial"/>
              <a:cs typeface="Arial"/>
            </a:endParaRPr>
          </a:p>
        </p:txBody>
      </p:sp>
      <p:grpSp>
        <p:nvGrpSpPr>
          <p:cNvPr id="53" name="object 6"/>
          <p:cNvGrpSpPr/>
          <p:nvPr/>
        </p:nvGrpSpPr>
        <p:grpSpPr>
          <a:xfrm>
            <a:off x="1056037" y="3175159"/>
            <a:ext cx="2165033" cy="568643"/>
            <a:chOff x="1408049" y="3090545"/>
            <a:chExt cx="2886710" cy="758190"/>
          </a:xfrm>
          <a:solidFill>
            <a:schemeClr val="accent1">
              <a:lumMod val="75000"/>
            </a:schemeClr>
          </a:solidFill>
        </p:grpSpPr>
        <p:sp>
          <p:nvSpPr>
            <p:cNvPr id="54" name="object 7"/>
            <p:cNvSpPr/>
            <p:nvPr/>
          </p:nvSpPr>
          <p:spPr>
            <a:xfrm>
              <a:off x="1422654" y="3105150"/>
              <a:ext cx="2857500" cy="728980"/>
            </a:xfrm>
            <a:custGeom>
              <a:avLst/>
              <a:gdLst/>
              <a:ahLst/>
              <a:cxnLst/>
              <a:rect l="l" t="t" r="r" b="b"/>
              <a:pathLst>
                <a:path w="2857500" h="728979">
                  <a:moveTo>
                    <a:pt x="2736088" y="0"/>
                  </a:moveTo>
                  <a:lnTo>
                    <a:pt x="121412" y="0"/>
                  </a:lnTo>
                  <a:lnTo>
                    <a:pt x="74152" y="9540"/>
                  </a:lnTo>
                  <a:lnTo>
                    <a:pt x="35559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59" y="692912"/>
                  </a:lnTo>
                  <a:lnTo>
                    <a:pt x="74152" y="718931"/>
                  </a:lnTo>
                  <a:lnTo>
                    <a:pt x="121412" y="728472"/>
                  </a:lnTo>
                  <a:lnTo>
                    <a:pt x="2736088" y="728472"/>
                  </a:lnTo>
                  <a:lnTo>
                    <a:pt x="2783347" y="718931"/>
                  </a:lnTo>
                  <a:lnTo>
                    <a:pt x="2821940" y="692912"/>
                  </a:lnTo>
                  <a:lnTo>
                    <a:pt x="2847959" y="654319"/>
                  </a:lnTo>
                  <a:lnTo>
                    <a:pt x="2857500" y="607060"/>
                  </a:lnTo>
                  <a:lnTo>
                    <a:pt x="2857500" y="121412"/>
                  </a:lnTo>
                  <a:lnTo>
                    <a:pt x="2847959" y="74152"/>
                  </a:lnTo>
                  <a:lnTo>
                    <a:pt x="2821940" y="35559"/>
                  </a:lnTo>
                  <a:lnTo>
                    <a:pt x="2783347" y="9540"/>
                  </a:lnTo>
                  <a:lnTo>
                    <a:pt x="2736088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1" name="object 8"/>
            <p:cNvSpPr/>
            <p:nvPr/>
          </p:nvSpPr>
          <p:spPr>
            <a:xfrm>
              <a:off x="1422654" y="3105150"/>
              <a:ext cx="2857500" cy="728980"/>
            </a:xfrm>
            <a:custGeom>
              <a:avLst/>
              <a:gdLst/>
              <a:ahLst/>
              <a:cxnLst/>
              <a:rect l="l" t="t" r="r" b="b"/>
              <a:pathLst>
                <a:path w="2857500" h="728979">
                  <a:moveTo>
                    <a:pt x="0" y="121412"/>
                  </a:moveTo>
                  <a:lnTo>
                    <a:pt x="9540" y="74152"/>
                  </a:lnTo>
                  <a:lnTo>
                    <a:pt x="35559" y="35560"/>
                  </a:lnTo>
                  <a:lnTo>
                    <a:pt x="74152" y="9540"/>
                  </a:lnTo>
                  <a:lnTo>
                    <a:pt x="121412" y="0"/>
                  </a:lnTo>
                  <a:lnTo>
                    <a:pt x="2736088" y="0"/>
                  </a:lnTo>
                  <a:lnTo>
                    <a:pt x="2783347" y="9540"/>
                  </a:lnTo>
                  <a:lnTo>
                    <a:pt x="2821940" y="35559"/>
                  </a:lnTo>
                  <a:lnTo>
                    <a:pt x="2847959" y="74152"/>
                  </a:lnTo>
                  <a:lnTo>
                    <a:pt x="2857500" y="121412"/>
                  </a:lnTo>
                  <a:lnTo>
                    <a:pt x="2857500" y="607060"/>
                  </a:lnTo>
                  <a:lnTo>
                    <a:pt x="2847959" y="654319"/>
                  </a:lnTo>
                  <a:lnTo>
                    <a:pt x="2821940" y="692912"/>
                  </a:lnTo>
                  <a:lnTo>
                    <a:pt x="2783347" y="718931"/>
                  </a:lnTo>
                  <a:lnTo>
                    <a:pt x="2736088" y="728472"/>
                  </a:lnTo>
                  <a:lnTo>
                    <a:pt x="121412" y="728472"/>
                  </a:lnTo>
                  <a:lnTo>
                    <a:pt x="74152" y="718931"/>
                  </a:lnTo>
                  <a:lnTo>
                    <a:pt x="35559" y="692912"/>
                  </a:lnTo>
                  <a:lnTo>
                    <a:pt x="9540" y="654319"/>
                  </a:lnTo>
                  <a:lnTo>
                    <a:pt x="0" y="607060"/>
                  </a:lnTo>
                  <a:lnTo>
                    <a:pt x="0" y="121412"/>
                  </a:lnTo>
                  <a:close/>
                </a:path>
              </a:pathLst>
            </a:custGeom>
            <a:grpFill/>
            <a:ln w="28956"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2" name="object 9"/>
          <p:cNvSpPr txBox="1"/>
          <p:nvPr/>
        </p:nvSpPr>
        <p:spPr>
          <a:xfrm>
            <a:off x="1205961" y="3268599"/>
            <a:ext cx="1861661" cy="3597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25" marR="3810" indent="476" algn="ctr">
              <a:lnSpc>
                <a:spcPts val="938"/>
              </a:lnSpc>
              <a:spcBef>
                <a:spcPts val="105"/>
              </a:spcBef>
            </a:pPr>
            <a:r>
              <a:rPr sz="788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788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dirty="0">
                <a:solidFill>
                  <a:srgbClr val="FFFFFF"/>
                </a:solidFill>
                <a:latin typeface="Microsoft Sans Serif"/>
                <a:cs typeface="Microsoft Sans Serif"/>
              </a:rPr>
              <a:t>для</a:t>
            </a:r>
            <a:r>
              <a:rPr sz="788"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прохождения</a:t>
            </a:r>
            <a:r>
              <a:rPr sz="78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ПМО</a:t>
            </a:r>
            <a:r>
              <a:rPr sz="788" b="1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38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ДИСПАНСЕРИЗАЦИИ,</a:t>
            </a:r>
            <a:r>
              <a:rPr sz="788" b="1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788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15" dirty="0">
                <a:solidFill>
                  <a:srgbClr val="FFFFFF"/>
                </a:solidFill>
                <a:latin typeface="Arial"/>
                <a:cs typeface="Arial"/>
              </a:rPr>
              <a:t>Т.Ч.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УГЛУБЛЕННОЙ</a:t>
            </a:r>
            <a:r>
              <a:rPr sz="788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788" b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РЕПРОДУКТИВНОЙ</a:t>
            </a:r>
            <a:endParaRPr sz="788">
              <a:latin typeface="Arial"/>
              <a:cs typeface="Arial"/>
            </a:endParaRPr>
          </a:p>
        </p:txBody>
      </p:sp>
      <p:sp>
        <p:nvSpPr>
          <p:cNvPr id="93" name="object 10"/>
          <p:cNvSpPr/>
          <p:nvPr/>
        </p:nvSpPr>
        <p:spPr>
          <a:xfrm>
            <a:off x="500063" y="4222813"/>
            <a:ext cx="1658779" cy="656273"/>
          </a:xfrm>
          <a:custGeom>
            <a:avLst/>
            <a:gdLst/>
            <a:ahLst/>
            <a:cxnLst/>
            <a:rect l="l" t="t" r="r" b="b"/>
            <a:pathLst>
              <a:path w="2211705" h="875029">
                <a:moveTo>
                  <a:pt x="0" y="145795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5" y="0"/>
                </a:lnTo>
                <a:lnTo>
                  <a:pt x="2065527" y="0"/>
                </a:lnTo>
                <a:lnTo>
                  <a:pt x="2111609" y="7433"/>
                </a:lnTo>
                <a:lnTo>
                  <a:pt x="2151631" y="28131"/>
                </a:lnTo>
                <a:lnTo>
                  <a:pt x="2183192" y="59692"/>
                </a:lnTo>
                <a:lnTo>
                  <a:pt x="2203890" y="99714"/>
                </a:lnTo>
                <a:lnTo>
                  <a:pt x="2211324" y="145795"/>
                </a:lnTo>
                <a:lnTo>
                  <a:pt x="2211324" y="728979"/>
                </a:lnTo>
                <a:lnTo>
                  <a:pt x="2203890" y="775061"/>
                </a:lnTo>
                <a:lnTo>
                  <a:pt x="2183192" y="815083"/>
                </a:lnTo>
                <a:lnTo>
                  <a:pt x="2151631" y="846644"/>
                </a:lnTo>
                <a:lnTo>
                  <a:pt x="2111609" y="867342"/>
                </a:lnTo>
                <a:lnTo>
                  <a:pt x="2065527" y="874775"/>
                </a:lnTo>
                <a:lnTo>
                  <a:pt x="145795" y="874775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79"/>
                </a:lnTo>
                <a:lnTo>
                  <a:pt x="0" y="145795"/>
                </a:lnTo>
                <a:close/>
              </a:path>
            </a:pathLst>
          </a:custGeom>
          <a:ln w="28955">
            <a:solidFill>
              <a:srgbClr val="00431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4" name="object 11"/>
          <p:cNvSpPr txBox="1"/>
          <p:nvPr/>
        </p:nvSpPr>
        <p:spPr>
          <a:xfrm>
            <a:off x="608838" y="4282440"/>
            <a:ext cx="1440179" cy="5289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1905" algn="ctr">
              <a:spcBef>
                <a:spcPts val="75"/>
              </a:spcBef>
            </a:pPr>
            <a:r>
              <a:rPr sz="675" dirty="0">
                <a:latin typeface="Microsoft Sans Serif"/>
                <a:cs typeface="Microsoft Sans Serif"/>
              </a:rPr>
              <a:t>в</a:t>
            </a:r>
            <a:r>
              <a:rPr sz="675" spc="-8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случае, если</a:t>
            </a:r>
            <a:r>
              <a:rPr sz="675" spc="-15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пациент</a:t>
            </a:r>
            <a:r>
              <a:rPr sz="675" spc="-4" dirty="0">
                <a:latin typeface="Microsoft Sans Serif"/>
                <a:cs typeface="Microsoft Sans Serif"/>
              </a:rPr>
              <a:t> </a:t>
            </a:r>
            <a:r>
              <a:rPr sz="675" b="1" dirty="0">
                <a:latin typeface="Arial"/>
                <a:cs typeface="Arial"/>
              </a:rPr>
              <a:t>в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spc="-8" dirty="0">
                <a:latin typeface="Arial"/>
                <a:cs typeface="Arial"/>
              </a:rPr>
              <a:t>возрасте 40-</a:t>
            </a:r>
            <a:r>
              <a:rPr sz="675" b="1" dirty="0">
                <a:latin typeface="Arial"/>
                <a:cs typeface="Arial"/>
              </a:rPr>
              <a:t>65</a:t>
            </a:r>
            <a:r>
              <a:rPr sz="675" b="1" spc="-23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лет</a:t>
            </a:r>
            <a:r>
              <a:rPr sz="675" b="1" spc="-8" dirty="0">
                <a:latin typeface="Arial"/>
                <a:cs typeface="Arial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и в</a:t>
            </a:r>
            <a:r>
              <a:rPr sz="675" spc="-4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течение последних </a:t>
            </a:r>
            <a:r>
              <a:rPr sz="675" b="1" spc="-19" dirty="0">
                <a:latin typeface="Arial"/>
                <a:cs typeface="Arial"/>
              </a:rPr>
              <a:t>2- </a:t>
            </a:r>
            <a:r>
              <a:rPr sz="675" b="1" dirty="0">
                <a:latin typeface="Arial"/>
                <a:cs typeface="Arial"/>
              </a:rPr>
              <a:t>х</a:t>
            </a:r>
            <a:r>
              <a:rPr sz="675" b="1" spc="-11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лет</a:t>
            </a:r>
            <a:r>
              <a:rPr sz="675" b="1" spc="-8" dirty="0">
                <a:latin typeface="Arial"/>
                <a:cs typeface="Arial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не</a:t>
            </a:r>
            <a:r>
              <a:rPr sz="675" spc="15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посещал</a:t>
            </a:r>
            <a:r>
              <a:rPr sz="675" spc="-23" dirty="0">
                <a:latin typeface="Microsoft Sans Serif"/>
                <a:cs typeface="Microsoft Sans Serif"/>
              </a:rPr>
              <a:t> </a:t>
            </a:r>
            <a:r>
              <a:rPr sz="675" spc="-8" dirty="0">
                <a:latin typeface="Microsoft Sans Serif"/>
                <a:cs typeface="Microsoft Sans Serif"/>
              </a:rPr>
              <a:t>медицинские организации,</a:t>
            </a:r>
            <a:r>
              <a:rPr sz="675" dirty="0">
                <a:latin typeface="Microsoft Sans Serif"/>
                <a:cs typeface="Microsoft Sans Serif"/>
              </a:rPr>
              <a:t> не</a:t>
            </a:r>
            <a:r>
              <a:rPr sz="675" spc="15" dirty="0">
                <a:latin typeface="Microsoft Sans Serif"/>
                <a:cs typeface="Microsoft Sans Serif"/>
              </a:rPr>
              <a:t> </a:t>
            </a:r>
            <a:r>
              <a:rPr sz="675" spc="-8" dirty="0">
                <a:latin typeface="Microsoft Sans Serif"/>
                <a:cs typeface="Microsoft Sans Serif"/>
              </a:rPr>
              <a:t>проходил профилактические</a:t>
            </a:r>
            <a:r>
              <a:rPr sz="675" spc="-11" dirty="0">
                <a:latin typeface="Microsoft Sans Serif"/>
                <a:cs typeface="Microsoft Sans Serif"/>
              </a:rPr>
              <a:t> </a:t>
            </a:r>
            <a:r>
              <a:rPr sz="675" spc="-8" dirty="0">
                <a:latin typeface="Microsoft Sans Serif"/>
                <a:cs typeface="Microsoft Sans Serif"/>
              </a:rPr>
              <a:t>мероприятия</a:t>
            </a:r>
            <a:endParaRPr sz="675">
              <a:latin typeface="Microsoft Sans Serif"/>
              <a:cs typeface="Microsoft Sans Serif"/>
            </a:endParaRPr>
          </a:p>
        </p:txBody>
      </p:sp>
      <p:sp>
        <p:nvSpPr>
          <p:cNvPr id="95" name="object 12"/>
          <p:cNvSpPr/>
          <p:nvPr/>
        </p:nvSpPr>
        <p:spPr>
          <a:xfrm>
            <a:off x="1436750" y="3709035"/>
            <a:ext cx="57150" cy="503396"/>
          </a:xfrm>
          <a:custGeom>
            <a:avLst/>
            <a:gdLst/>
            <a:ahLst/>
            <a:cxnLst/>
            <a:rect l="l" t="t" r="r" b="b"/>
            <a:pathLst>
              <a:path w="76200" h="671195">
                <a:moveTo>
                  <a:pt x="31750" y="594995"/>
                </a:moveTo>
                <a:lnTo>
                  <a:pt x="0" y="594995"/>
                </a:lnTo>
                <a:lnTo>
                  <a:pt x="38100" y="671195"/>
                </a:lnTo>
                <a:lnTo>
                  <a:pt x="69850" y="607695"/>
                </a:lnTo>
                <a:lnTo>
                  <a:pt x="31750" y="607695"/>
                </a:lnTo>
                <a:lnTo>
                  <a:pt x="31750" y="594995"/>
                </a:lnTo>
                <a:close/>
              </a:path>
              <a:path w="76200" h="671195">
                <a:moveTo>
                  <a:pt x="44450" y="0"/>
                </a:moveTo>
                <a:lnTo>
                  <a:pt x="31750" y="0"/>
                </a:lnTo>
                <a:lnTo>
                  <a:pt x="31750" y="607695"/>
                </a:lnTo>
                <a:lnTo>
                  <a:pt x="44450" y="607695"/>
                </a:lnTo>
                <a:lnTo>
                  <a:pt x="44450" y="0"/>
                </a:lnTo>
                <a:close/>
              </a:path>
              <a:path w="76200" h="671195">
                <a:moveTo>
                  <a:pt x="76200" y="594995"/>
                </a:moveTo>
                <a:lnTo>
                  <a:pt x="44450" y="594995"/>
                </a:lnTo>
                <a:lnTo>
                  <a:pt x="44450" y="607695"/>
                </a:lnTo>
                <a:lnTo>
                  <a:pt x="69850" y="607695"/>
                </a:lnTo>
                <a:lnTo>
                  <a:pt x="76200" y="594995"/>
                </a:lnTo>
                <a:close/>
              </a:path>
            </a:pathLst>
          </a:custGeom>
          <a:solidFill>
            <a:srgbClr val="00431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6" name="object 13"/>
          <p:cNvSpPr txBox="1"/>
          <p:nvPr/>
        </p:nvSpPr>
        <p:spPr>
          <a:xfrm>
            <a:off x="1611249" y="3812858"/>
            <a:ext cx="1228248" cy="12990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788" i="1" dirty="0">
                <a:latin typeface="Arial"/>
                <a:cs typeface="Arial"/>
              </a:rPr>
              <a:t>в</a:t>
            </a:r>
            <a:r>
              <a:rPr sz="788" i="1" spc="-26" dirty="0">
                <a:latin typeface="Arial"/>
                <a:cs typeface="Arial"/>
              </a:rPr>
              <a:t> </a:t>
            </a:r>
            <a:r>
              <a:rPr sz="788" i="1" spc="-8" dirty="0">
                <a:latin typeface="Arial"/>
                <a:cs typeface="Arial"/>
              </a:rPr>
              <a:t>приоритетном</a:t>
            </a:r>
            <a:r>
              <a:rPr sz="788" i="1" spc="-11" dirty="0">
                <a:latin typeface="Arial"/>
                <a:cs typeface="Arial"/>
              </a:rPr>
              <a:t> </a:t>
            </a:r>
            <a:r>
              <a:rPr sz="788" i="1" spc="-8" dirty="0">
                <a:latin typeface="Arial"/>
                <a:cs typeface="Arial"/>
              </a:rPr>
              <a:t>порядке</a:t>
            </a:r>
            <a:endParaRPr sz="788">
              <a:latin typeface="Arial"/>
              <a:cs typeface="Arial"/>
            </a:endParaRPr>
          </a:p>
        </p:txBody>
      </p:sp>
      <p:sp>
        <p:nvSpPr>
          <p:cNvPr id="97" name="object 14"/>
          <p:cNvSpPr txBox="1"/>
          <p:nvPr/>
        </p:nvSpPr>
        <p:spPr>
          <a:xfrm>
            <a:off x="5840158" y="2646331"/>
            <a:ext cx="1375886" cy="20896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439103" marR="3810" indent="-430054">
              <a:lnSpc>
                <a:spcPct val="102400"/>
              </a:lnSpc>
              <a:spcBef>
                <a:spcPts val="68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подлежит</a:t>
            </a:r>
            <a:r>
              <a:rPr sz="638" b="1" spc="30" dirty="0">
                <a:latin typeface="Arial"/>
                <a:cs typeface="Arial"/>
              </a:rPr>
              <a:t> </a:t>
            </a:r>
            <a:r>
              <a:rPr sz="638" spc="-8" dirty="0">
                <a:latin typeface="Microsoft Sans Serif"/>
                <a:cs typeface="Microsoft Sans Serif"/>
              </a:rPr>
              <a:t>диспансерному наблюдению</a:t>
            </a:r>
            <a:endParaRPr sz="638">
              <a:latin typeface="Microsoft Sans Serif"/>
              <a:cs typeface="Microsoft Sans Serif"/>
            </a:endParaRPr>
          </a:p>
        </p:txBody>
      </p:sp>
      <p:sp>
        <p:nvSpPr>
          <p:cNvPr id="98" name="object 15"/>
          <p:cNvSpPr txBox="1"/>
          <p:nvPr/>
        </p:nvSpPr>
        <p:spPr>
          <a:xfrm>
            <a:off x="5815680" y="3732181"/>
            <a:ext cx="824389" cy="23948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R="4286" algn="r">
              <a:lnSpc>
                <a:spcPts val="941"/>
              </a:lnSpc>
              <a:spcBef>
                <a:spcPts val="68"/>
              </a:spcBef>
            </a:pPr>
            <a:r>
              <a:rPr sz="788" i="1" dirty="0">
                <a:latin typeface="Arial"/>
                <a:cs typeface="Arial"/>
              </a:rPr>
              <a:t>в</a:t>
            </a:r>
            <a:r>
              <a:rPr sz="788" i="1" spc="-8" dirty="0">
                <a:latin typeface="Arial"/>
                <a:cs typeface="Arial"/>
              </a:rPr>
              <a:t> приоритетном</a:t>
            </a:r>
            <a:endParaRPr sz="788">
              <a:latin typeface="Arial"/>
              <a:cs typeface="Arial"/>
            </a:endParaRPr>
          </a:p>
          <a:p>
            <a:pPr marR="3810" algn="r">
              <a:lnSpc>
                <a:spcPts val="941"/>
              </a:lnSpc>
            </a:pPr>
            <a:r>
              <a:rPr sz="788" i="1" spc="-8" dirty="0">
                <a:latin typeface="Arial"/>
                <a:cs typeface="Arial"/>
              </a:rPr>
              <a:t>порядке</a:t>
            </a:r>
            <a:endParaRPr sz="788">
              <a:latin typeface="Arial"/>
              <a:cs typeface="Arial"/>
            </a:endParaRPr>
          </a:p>
        </p:txBody>
      </p:sp>
      <p:grpSp>
        <p:nvGrpSpPr>
          <p:cNvPr id="99" name="object 16"/>
          <p:cNvGrpSpPr/>
          <p:nvPr/>
        </p:nvGrpSpPr>
        <p:grpSpPr>
          <a:xfrm>
            <a:off x="5533139" y="3609591"/>
            <a:ext cx="2428738" cy="974481"/>
            <a:chOff x="7380380" y="3669791"/>
            <a:chExt cx="3078480" cy="884404"/>
          </a:xfrm>
        </p:grpSpPr>
        <p:sp>
          <p:nvSpPr>
            <p:cNvPr id="100" name="object 17"/>
            <p:cNvSpPr/>
            <p:nvPr/>
          </p:nvSpPr>
          <p:spPr>
            <a:xfrm>
              <a:off x="8955023" y="3669791"/>
              <a:ext cx="76200" cy="663575"/>
            </a:xfrm>
            <a:custGeom>
              <a:avLst/>
              <a:gdLst/>
              <a:ahLst/>
              <a:cxnLst/>
              <a:rect l="l" t="t" r="r" b="b"/>
              <a:pathLst>
                <a:path w="76200" h="663575">
                  <a:moveTo>
                    <a:pt x="31750" y="587247"/>
                  </a:moveTo>
                  <a:lnTo>
                    <a:pt x="0" y="587247"/>
                  </a:lnTo>
                  <a:lnTo>
                    <a:pt x="38100" y="663447"/>
                  </a:lnTo>
                  <a:lnTo>
                    <a:pt x="69850" y="599947"/>
                  </a:lnTo>
                  <a:lnTo>
                    <a:pt x="31750" y="599947"/>
                  </a:lnTo>
                  <a:lnTo>
                    <a:pt x="31750" y="587247"/>
                  </a:lnTo>
                  <a:close/>
                </a:path>
                <a:path w="76200" h="663575">
                  <a:moveTo>
                    <a:pt x="44450" y="0"/>
                  </a:moveTo>
                  <a:lnTo>
                    <a:pt x="31750" y="0"/>
                  </a:lnTo>
                  <a:lnTo>
                    <a:pt x="31750" y="599947"/>
                  </a:lnTo>
                  <a:lnTo>
                    <a:pt x="44450" y="599947"/>
                  </a:lnTo>
                  <a:lnTo>
                    <a:pt x="44450" y="0"/>
                  </a:lnTo>
                  <a:close/>
                </a:path>
                <a:path w="76200" h="663575">
                  <a:moveTo>
                    <a:pt x="76200" y="587247"/>
                  </a:moveTo>
                  <a:lnTo>
                    <a:pt x="44450" y="587247"/>
                  </a:lnTo>
                  <a:lnTo>
                    <a:pt x="44450" y="599947"/>
                  </a:lnTo>
                  <a:lnTo>
                    <a:pt x="69850" y="599947"/>
                  </a:lnTo>
                  <a:lnTo>
                    <a:pt x="76200" y="587247"/>
                  </a:lnTo>
                  <a:close/>
                </a:path>
              </a:pathLst>
            </a:custGeom>
            <a:solidFill>
              <a:srgbClr val="00431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1" name="object 18"/>
            <p:cNvSpPr/>
            <p:nvPr/>
          </p:nvSpPr>
          <p:spPr>
            <a:xfrm>
              <a:off x="7380380" y="4091915"/>
              <a:ext cx="3078480" cy="462280"/>
            </a:xfrm>
            <a:custGeom>
              <a:avLst/>
              <a:gdLst/>
              <a:ahLst/>
              <a:cxnLst/>
              <a:rect l="l" t="t" r="r" b="b"/>
              <a:pathLst>
                <a:path w="3078479" h="462279">
                  <a:moveTo>
                    <a:pt x="0" y="76961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1" y="0"/>
                  </a:lnTo>
                  <a:lnTo>
                    <a:pt x="3001518" y="0"/>
                  </a:lnTo>
                  <a:lnTo>
                    <a:pt x="3031491" y="6042"/>
                  </a:lnTo>
                  <a:lnTo>
                    <a:pt x="3055953" y="22526"/>
                  </a:lnTo>
                  <a:lnTo>
                    <a:pt x="3072437" y="46988"/>
                  </a:lnTo>
                  <a:lnTo>
                    <a:pt x="3078479" y="76961"/>
                  </a:lnTo>
                  <a:lnTo>
                    <a:pt x="3078479" y="384809"/>
                  </a:lnTo>
                  <a:lnTo>
                    <a:pt x="3072437" y="414783"/>
                  </a:lnTo>
                  <a:lnTo>
                    <a:pt x="3055953" y="439245"/>
                  </a:lnTo>
                  <a:lnTo>
                    <a:pt x="3031491" y="455729"/>
                  </a:lnTo>
                  <a:lnTo>
                    <a:pt x="3001518" y="461771"/>
                  </a:lnTo>
                  <a:lnTo>
                    <a:pt x="76961" y="461771"/>
                  </a:lnTo>
                  <a:lnTo>
                    <a:pt x="46988" y="455729"/>
                  </a:lnTo>
                  <a:lnTo>
                    <a:pt x="22526" y="439245"/>
                  </a:lnTo>
                  <a:lnTo>
                    <a:pt x="6042" y="414783"/>
                  </a:lnTo>
                  <a:lnTo>
                    <a:pt x="0" y="384809"/>
                  </a:lnTo>
                  <a:lnTo>
                    <a:pt x="0" y="76961"/>
                  </a:lnTo>
                  <a:close/>
                </a:path>
              </a:pathLst>
            </a:custGeom>
            <a:ln w="28956">
              <a:solidFill>
                <a:srgbClr val="00431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2" name="object 19"/>
          <p:cNvSpPr txBox="1"/>
          <p:nvPr/>
        </p:nvSpPr>
        <p:spPr>
          <a:xfrm>
            <a:off x="5776150" y="4165854"/>
            <a:ext cx="19085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4793" marR="3810" indent="-235744">
              <a:spcBef>
                <a:spcPts val="75"/>
              </a:spcBef>
            </a:pPr>
            <a:r>
              <a:rPr sz="675" dirty="0">
                <a:latin typeface="Microsoft Sans Serif"/>
                <a:cs typeface="Microsoft Sans Serif"/>
              </a:rPr>
              <a:t>в</a:t>
            </a:r>
            <a:r>
              <a:rPr sz="675" spc="-23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случае</a:t>
            </a:r>
            <a:r>
              <a:rPr sz="675" spc="-11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отношения</a:t>
            </a:r>
            <a:r>
              <a:rPr sz="675" spc="-8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пациента</a:t>
            </a:r>
            <a:r>
              <a:rPr sz="675" spc="-23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к</a:t>
            </a:r>
            <a:r>
              <a:rPr sz="675" spc="161" dirty="0">
                <a:latin typeface="Microsoft Sans Serif"/>
                <a:cs typeface="Microsoft Sans Serif"/>
              </a:rPr>
              <a:t> </a:t>
            </a:r>
            <a:r>
              <a:rPr sz="675" b="1" spc="-8" dirty="0">
                <a:latin typeface="Arial"/>
                <a:cs typeface="Arial"/>
              </a:rPr>
              <a:t>приоритетной </a:t>
            </a:r>
            <a:r>
              <a:rPr sz="675" b="1" dirty="0">
                <a:latin typeface="Arial"/>
                <a:cs typeface="Arial"/>
              </a:rPr>
              <a:t>группе</a:t>
            </a:r>
            <a:r>
              <a:rPr sz="675" b="1" spc="-11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коморбидных</a:t>
            </a:r>
            <a:r>
              <a:rPr sz="675" b="1" spc="-45" dirty="0">
                <a:latin typeface="Arial"/>
                <a:cs typeface="Arial"/>
              </a:rPr>
              <a:t> </a:t>
            </a:r>
            <a:r>
              <a:rPr sz="675" b="1" spc="-8" dirty="0">
                <a:latin typeface="Arial"/>
                <a:cs typeface="Arial"/>
              </a:rPr>
              <a:t>пациентов**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103" name="object 20"/>
          <p:cNvSpPr txBox="1"/>
          <p:nvPr/>
        </p:nvSpPr>
        <p:spPr>
          <a:xfrm>
            <a:off x="166269" y="5500878"/>
            <a:ext cx="6884194" cy="27715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525" dirty="0">
                <a:latin typeface="Microsoft Sans Serif"/>
                <a:cs typeface="Microsoft Sans Serif"/>
              </a:rPr>
              <a:t>*в</a:t>
            </a:r>
            <a:r>
              <a:rPr sz="525" spc="4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соответствии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с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Приказом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Министерства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здравоохранения</a:t>
            </a:r>
            <a:r>
              <a:rPr sz="525" spc="4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Российской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Федерации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от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Arial MT"/>
                <a:cs typeface="Arial MT"/>
              </a:rPr>
              <a:t>01.07.2021</a:t>
            </a:r>
            <a:r>
              <a:rPr sz="525" spc="49" dirty="0">
                <a:latin typeface="Arial MT"/>
                <a:cs typeface="Arial MT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№</a:t>
            </a:r>
            <a:r>
              <a:rPr sz="525" dirty="0">
                <a:latin typeface="Arial MT"/>
                <a:cs typeface="Arial MT"/>
              </a:rPr>
              <a:t>698</a:t>
            </a:r>
            <a:r>
              <a:rPr sz="525" dirty="0">
                <a:latin typeface="Microsoft Sans Serif"/>
                <a:cs typeface="Microsoft Sans Serif"/>
              </a:rPr>
              <a:t>н</a:t>
            </a:r>
            <a:r>
              <a:rPr sz="525" spc="60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«Об</a:t>
            </a:r>
            <a:r>
              <a:rPr sz="525" spc="56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утверждении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Порядка</a:t>
            </a:r>
            <a:r>
              <a:rPr sz="525" spc="4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направления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граждан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на</a:t>
            </a:r>
            <a:r>
              <a:rPr sz="525" spc="41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прохождение</a:t>
            </a:r>
            <a:r>
              <a:rPr sz="525" spc="64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углубленной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диспансеризации,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включая</a:t>
            </a:r>
            <a:endParaRPr sz="525">
              <a:latin typeface="Microsoft Sans Serif"/>
              <a:cs typeface="Microsoft Sans Serif"/>
            </a:endParaRPr>
          </a:p>
          <a:p>
            <a:pPr marL="9525">
              <a:spcBef>
                <a:spcPts val="4"/>
              </a:spcBef>
            </a:pPr>
            <a:r>
              <a:rPr sz="525" spc="-8" dirty="0">
                <a:latin typeface="Microsoft Sans Serif"/>
                <a:cs typeface="Microsoft Sans Serif"/>
              </a:rPr>
              <a:t>категории</a:t>
            </a:r>
            <a:r>
              <a:rPr sz="525" spc="8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граждан,</a:t>
            </a:r>
            <a:r>
              <a:rPr sz="525" spc="15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проходящих</a:t>
            </a:r>
            <a:r>
              <a:rPr sz="525" spc="26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углубленную</a:t>
            </a:r>
            <a:r>
              <a:rPr sz="525" spc="34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диспансеризацию</a:t>
            </a:r>
            <a:r>
              <a:rPr sz="525" spc="30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в </a:t>
            </a:r>
            <a:r>
              <a:rPr sz="525" spc="-8" dirty="0">
                <a:latin typeface="Microsoft Sans Serif"/>
                <a:cs typeface="Microsoft Sans Serif"/>
              </a:rPr>
              <a:t>первоочередном</a:t>
            </a:r>
            <a:r>
              <a:rPr sz="525" spc="34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порядке»</a:t>
            </a:r>
            <a:endParaRPr sz="525">
              <a:latin typeface="Microsoft Sans Serif"/>
              <a:cs typeface="Microsoft Sans Serif"/>
            </a:endParaRPr>
          </a:p>
          <a:p>
            <a:pPr marL="9525">
              <a:spcBef>
                <a:spcPts val="225"/>
              </a:spcBef>
            </a:pPr>
            <a:r>
              <a:rPr sz="525" dirty="0">
                <a:latin typeface="Microsoft Sans Serif"/>
                <a:cs typeface="Microsoft Sans Serif"/>
              </a:rPr>
              <a:t>**в</a:t>
            </a:r>
            <a:r>
              <a:rPr sz="525" spc="4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соответствии</a:t>
            </a:r>
            <a:r>
              <a:rPr sz="525" spc="1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с</a:t>
            </a:r>
            <a:r>
              <a:rPr sz="525" spc="4" dirty="0">
                <a:latin typeface="Microsoft Sans Serif"/>
                <a:cs typeface="Microsoft Sans Serif"/>
              </a:rPr>
              <a:t> </a:t>
            </a:r>
            <a:r>
              <a:rPr sz="525" i="1" spc="-8" dirty="0">
                <a:latin typeface="Arial"/>
                <a:cs typeface="Arial"/>
              </a:rPr>
              <a:t>МЕТОДИЧЕСКИМИ</a:t>
            </a:r>
            <a:r>
              <a:rPr sz="525" i="1" spc="23" dirty="0">
                <a:latin typeface="Arial"/>
                <a:cs typeface="Arial"/>
              </a:rPr>
              <a:t> </a:t>
            </a:r>
            <a:r>
              <a:rPr sz="525" i="1" spc="-8" dirty="0">
                <a:latin typeface="Arial"/>
                <a:cs typeface="Arial"/>
              </a:rPr>
              <a:t>РЕКОМЕНДАЦИЯМИ</a:t>
            </a:r>
            <a:r>
              <a:rPr sz="525" i="1" spc="11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ПО</a:t>
            </a:r>
            <a:r>
              <a:rPr sz="525" i="1" spc="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ОРГАНИЗАЦИИ</a:t>
            </a:r>
            <a:r>
              <a:rPr sz="525" i="1" spc="-4" dirty="0">
                <a:latin typeface="Arial"/>
                <a:cs typeface="Arial"/>
              </a:rPr>
              <a:t> </a:t>
            </a:r>
            <a:r>
              <a:rPr sz="525" i="1" spc="-8" dirty="0">
                <a:latin typeface="Arial"/>
                <a:cs typeface="Arial"/>
              </a:rPr>
              <a:t>ПРИОРИТИЗАЦИИ</a:t>
            </a:r>
            <a:r>
              <a:rPr sz="525" i="1" spc="30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ПАЦИЕНТОВ</a:t>
            </a:r>
            <a:r>
              <a:rPr sz="525" i="1" spc="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В</a:t>
            </a:r>
            <a:r>
              <a:rPr sz="525" i="1" spc="-8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РАМКАХ </a:t>
            </a:r>
            <a:r>
              <a:rPr sz="525" i="1" spc="-8" dirty="0">
                <a:latin typeface="Arial"/>
                <a:cs typeface="Arial"/>
              </a:rPr>
              <a:t>ДИСПАНСЕРНОГО</a:t>
            </a:r>
            <a:r>
              <a:rPr sz="525" i="1" spc="-23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НАБЛЮДЕНИЯ,</a:t>
            </a:r>
            <a:r>
              <a:rPr sz="525" i="1" spc="-15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Минздрав</a:t>
            </a:r>
            <a:r>
              <a:rPr sz="525" i="1" spc="8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России,</a:t>
            </a:r>
            <a:r>
              <a:rPr sz="525" i="1" spc="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ФГБУ</a:t>
            </a:r>
            <a:r>
              <a:rPr sz="525" i="1" spc="-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НМИЦ ТПМ</a:t>
            </a:r>
            <a:r>
              <a:rPr sz="525" i="1" spc="8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Минздрава</a:t>
            </a:r>
            <a:r>
              <a:rPr sz="525" i="1" spc="19" dirty="0">
                <a:latin typeface="Arial"/>
                <a:cs typeface="Arial"/>
              </a:rPr>
              <a:t> </a:t>
            </a:r>
            <a:r>
              <a:rPr sz="525" i="1" spc="-8" dirty="0">
                <a:latin typeface="Arial"/>
                <a:cs typeface="Arial"/>
              </a:rPr>
              <a:t>России</a:t>
            </a:r>
            <a:endParaRPr sz="525">
              <a:latin typeface="Arial"/>
              <a:cs typeface="Arial"/>
            </a:endParaRPr>
          </a:p>
        </p:txBody>
      </p:sp>
      <p:grpSp>
        <p:nvGrpSpPr>
          <p:cNvPr id="104" name="object 21"/>
          <p:cNvGrpSpPr/>
          <p:nvPr/>
        </p:nvGrpSpPr>
        <p:grpSpPr>
          <a:xfrm>
            <a:off x="5703474" y="3282601"/>
            <a:ext cx="2210753" cy="364807"/>
            <a:chOff x="7604632" y="3233801"/>
            <a:chExt cx="2947670" cy="486409"/>
          </a:xfrm>
          <a:solidFill>
            <a:schemeClr val="accent1">
              <a:lumMod val="75000"/>
            </a:schemeClr>
          </a:solidFill>
        </p:grpSpPr>
        <p:sp>
          <p:nvSpPr>
            <p:cNvPr id="105" name="object 22"/>
            <p:cNvSpPr/>
            <p:nvPr/>
          </p:nvSpPr>
          <p:spPr>
            <a:xfrm>
              <a:off x="7619237" y="3248406"/>
              <a:ext cx="2918460" cy="457200"/>
            </a:xfrm>
            <a:custGeom>
              <a:avLst/>
              <a:gdLst/>
              <a:ahLst/>
              <a:cxnLst/>
              <a:rect l="l" t="t" r="r" b="b"/>
              <a:pathLst>
                <a:path w="2918459" h="457200">
                  <a:moveTo>
                    <a:pt x="2842259" y="0"/>
                  </a:moveTo>
                  <a:lnTo>
                    <a:pt x="76200" y="0"/>
                  </a:lnTo>
                  <a:lnTo>
                    <a:pt x="46559" y="5994"/>
                  </a:lnTo>
                  <a:lnTo>
                    <a:pt x="22336" y="22336"/>
                  </a:lnTo>
                  <a:lnTo>
                    <a:pt x="5994" y="46559"/>
                  </a:lnTo>
                  <a:lnTo>
                    <a:pt x="0" y="76200"/>
                  </a:lnTo>
                  <a:lnTo>
                    <a:pt x="0" y="381000"/>
                  </a:lnTo>
                  <a:lnTo>
                    <a:pt x="5994" y="410640"/>
                  </a:lnTo>
                  <a:lnTo>
                    <a:pt x="22336" y="434863"/>
                  </a:lnTo>
                  <a:lnTo>
                    <a:pt x="46559" y="451205"/>
                  </a:lnTo>
                  <a:lnTo>
                    <a:pt x="76200" y="457200"/>
                  </a:lnTo>
                  <a:lnTo>
                    <a:pt x="2842259" y="457200"/>
                  </a:lnTo>
                  <a:lnTo>
                    <a:pt x="2871900" y="451205"/>
                  </a:lnTo>
                  <a:lnTo>
                    <a:pt x="2896123" y="434863"/>
                  </a:lnTo>
                  <a:lnTo>
                    <a:pt x="2912465" y="410640"/>
                  </a:lnTo>
                  <a:lnTo>
                    <a:pt x="2918459" y="381000"/>
                  </a:lnTo>
                  <a:lnTo>
                    <a:pt x="2918459" y="76200"/>
                  </a:lnTo>
                  <a:lnTo>
                    <a:pt x="2912465" y="46559"/>
                  </a:lnTo>
                  <a:lnTo>
                    <a:pt x="2896123" y="22336"/>
                  </a:lnTo>
                  <a:lnTo>
                    <a:pt x="2871900" y="5994"/>
                  </a:lnTo>
                  <a:lnTo>
                    <a:pt x="2842259" y="0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6" name="object 23"/>
            <p:cNvSpPr/>
            <p:nvPr/>
          </p:nvSpPr>
          <p:spPr>
            <a:xfrm>
              <a:off x="7619237" y="3248406"/>
              <a:ext cx="2918460" cy="457200"/>
            </a:xfrm>
            <a:custGeom>
              <a:avLst/>
              <a:gdLst/>
              <a:ahLst/>
              <a:cxnLst/>
              <a:rect l="l" t="t" r="r" b="b"/>
              <a:pathLst>
                <a:path w="2918459" h="457200">
                  <a:moveTo>
                    <a:pt x="0" y="76200"/>
                  </a:moveTo>
                  <a:lnTo>
                    <a:pt x="5994" y="46559"/>
                  </a:lnTo>
                  <a:lnTo>
                    <a:pt x="22336" y="22336"/>
                  </a:lnTo>
                  <a:lnTo>
                    <a:pt x="46559" y="5994"/>
                  </a:lnTo>
                  <a:lnTo>
                    <a:pt x="76200" y="0"/>
                  </a:lnTo>
                  <a:lnTo>
                    <a:pt x="2842259" y="0"/>
                  </a:lnTo>
                  <a:lnTo>
                    <a:pt x="2871900" y="5994"/>
                  </a:lnTo>
                  <a:lnTo>
                    <a:pt x="2896123" y="22336"/>
                  </a:lnTo>
                  <a:lnTo>
                    <a:pt x="2912465" y="46559"/>
                  </a:lnTo>
                  <a:lnTo>
                    <a:pt x="2918459" y="76200"/>
                  </a:lnTo>
                  <a:lnTo>
                    <a:pt x="2918459" y="381000"/>
                  </a:lnTo>
                  <a:lnTo>
                    <a:pt x="2912465" y="410640"/>
                  </a:lnTo>
                  <a:lnTo>
                    <a:pt x="2896123" y="434863"/>
                  </a:lnTo>
                  <a:lnTo>
                    <a:pt x="2871900" y="451205"/>
                  </a:lnTo>
                  <a:lnTo>
                    <a:pt x="2842259" y="457200"/>
                  </a:lnTo>
                  <a:lnTo>
                    <a:pt x="76200" y="457200"/>
                  </a:lnTo>
                  <a:lnTo>
                    <a:pt x="46559" y="451205"/>
                  </a:lnTo>
                  <a:lnTo>
                    <a:pt x="22336" y="434863"/>
                  </a:lnTo>
                  <a:lnTo>
                    <a:pt x="5994" y="410640"/>
                  </a:lnTo>
                  <a:lnTo>
                    <a:pt x="0" y="3810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28956">
              <a:solidFill>
                <a:schemeClr val="tx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7" name="object 24"/>
          <p:cNvSpPr txBox="1"/>
          <p:nvPr/>
        </p:nvSpPr>
        <p:spPr>
          <a:xfrm>
            <a:off x="5972271" y="3333750"/>
            <a:ext cx="1674971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57225" marR="3810" indent="-648176">
              <a:lnSpc>
                <a:spcPts val="938"/>
              </a:lnSpc>
              <a:spcBef>
                <a:spcPts val="105"/>
              </a:spcBef>
            </a:pPr>
            <a:r>
              <a:rPr sz="788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788" spc="-3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788" spc="-3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ДИСПАНСЕРНЫЙ ПРИЕМ</a:t>
            </a:r>
            <a:endParaRPr sz="788" dirty="0">
              <a:latin typeface="Arial"/>
              <a:cs typeface="Arial"/>
            </a:endParaRPr>
          </a:p>
        </p:txBody>
      </p:sp>
      <p:sp>
        <p:nvSpPr>
          <p:cNvPr id="108" name="object 25"/>
          <p:cNvSpPr txBox="1"/>
          <p:nvPr/>
        </p:nvSpPr>
        <p:spPr>
          <a:xfrm>
            <a:off x="3711607" y="3569874"/>
            <a:ext cx="1376363" cy="20896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439103" marR="3810" indent="-430054">
              <a:lnSpc>
                <a:spcPct val="102400"/>
              </a:lnSpc>
              <a:spcBef>
                <a:spcPts val="68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подлежит</a:t>
            </a:r>
            <a:r>
              <a:rPr sz="638" b="1" spc="30" dirty="0">
                <a:latin typeface="Arial"/>
                <a:cs typeface="Arial"/>
              </a:rPr>
              <a:t> </a:t>
            </a:r>
            <a:r>
              <a:rPr sz="638" spc="-8" dirty="0">
                <a:latin typeface="Microsoft Sans Serif"/>
                <a:cs typeface="Microsoft Sans Serif"/>
              </a:rPr>
              <a:t>диспансерному наблюдению</a:t>
            </a:r>
            <a:endParaRPr sz="638">
              <a:latin typeface="Microsoft Sans Serif"/>
              <a:cs typeface="Microsoft Sans Serif"/>
            </a:endParaRPr>
          </a:p>
        </p:txBody>
      </p:sp>
      <p:sp>
        <p:nvSpPr>
          <p:cNvPr id="109" name="object 26"/>
          <p:cNvSpPr txBox="1"/>
          <p:nvPr/>
        </p:nvSpPr>
        <p:spPr>
          <a:xfrm>
            <a:off x="3631596" y="3216211"/>
            <a:ext cx="1622108" cy="20691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38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не</a:t>
            </a:r>
            <a:r>
              <a:rPr sz="638" b="1" spc="8" dirty="0">
                <a:latin typeface="Arial"/>
                <a:cs typeface="Arial"/>
              </a:rPr>
              <a:t> </a:t>
            </a:r>
            <a:r>
              <a:rPr sz="638" b="1" dirty="0">
                <a:latin typeface="Arial"/>
                <a:cs typeface="Arial"/>
              </a:rPr>
              <a:t>проходил</a:t>
            </a:r>
            <a:r>
              <a:rPr sz="638" b="1" spc="19" dirty="0">
                <a:latin typeface="Arial"/>
                <a:cs typeface="Arial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ПМО</a:t>
            </a:r>
            <a:r>
              <a:rPr sz="638" spc="15" dirty="0">
                <a:latin typeface="Microsoft Sans Serif"/>
                <a:cs typeface="Microsoft Sans Serif"/>
              </a:rPr>
              <a:t> </a:t>
            </a:r>
            <a:r>
              <a:rPr sz="638" spc="-38" dirty="0">
                <a:latin typeface="Microsoft Sans Serif"/>
                <a:cs typeface="Microsoft Sans Serif"/>
              </a:rPr>
              <a:t>и</a:t>
            </a:r>
            <a:endParaRPr sz="638">
              <a:latin typeface="Microsoft Sans Serif"/>
              <a:cs typeface="Microsoft Sans Serif"/>
            </a:endParaRPr>
          </a:p>
          <a:p>
            <a:pPr algn="ctr">
              <a:spcBef>
                <a:spcPts val="19"/>
              </a:spcBef>
            </a:pPr>
            <a:r>
              <a:rPr sz="638" dirty="0">
                <a:latin typeface="Microsoft Sans Serif"/>
                <a:cs typeface="Microsoft Sans Serif"/>
              </a:rPr>
              <a:t>диспансеризацию</a:t>
            </a:r>
            <a:r>
              <a:rPr sz="638" spc="3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раннее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в</a:t>
            </a:r>
            <a:r>
              <a:rPr sz="638" spc="-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текущем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spc="-15" dirty="0">
                <a:latin typeface="Microsoft Sans Serif"/>
                <a:cs typeface="Microsoft Sans Serif"/>
              </a:rPr>
              <a:t>году</a:t>
            </a:r>
            <a:endParaRPr sz="638">
              <a:latin typeface="Microsoft Sans Serif"/>
              <a:cs typeface="Microsoft Sans Serif"/>
            </a:endParaRPr>
          </a:p>
        </p:txBody>
      </p:sp>
      <p:sp>
        <p:nvSpPr>
          <p:cNvPr id="110" name="object 27"/>
          <p:cNvSpPr/>
          <p:nvPr/>
        </p:nvSpPr>
        <p:spPr>
          <a:xfrm>
            <a:off x="3421571" y="3463861"/>
            <a:ext cx="2010251" cy="105251"/>
          </a:xfrm>
          <a:custGeom>
            <a:avLst/>
            <a:gdLst/>
            <a:ahLst/>
            <a:cxnLst/>
            <a:rect l="l" t="t" r="r" b="b"/>
            <a:pathLst>
              <a:path w="2680334" h="140335">
                <a:moveTo>
                  <a:pt x="2680335" y="102108"/>
                </a:moveTo>
                <a:lnTo>
                  <a:pt x="2660523" y="92214"/>
                </a:lnTo>
                <a:lnTo>
                  <a:pt x="2604135" y="64008"/>
                </a:lnTo>
                <a:lnTo>
                  <a:pt x="2604135" y="92214"/>
                </a:lnTo>
                <a:lnTo>
                  <a:pt x="0" y="92214"/>
                </a:lnTo>
                <a:lnTo>
                  <a:pt x="0" y="112026"/>
                </a:lnTo>
                <a:lnTo>
                  <a:pt x="2604135" y="112026"/>
                </a:lnTo>
                <a:lnTo>
                  <a:pt x="2604135" y="140208"/>
                </a:lnTo>
                <a:lnTo>
                  <a:pt x="2660510" y="112026"/>
                </a:lnTo>
                <a:lnTo>
                  <a:pt x="2680335" y="102108"/>
                </a:lnTo>
                <a:close/>
              </a:path>
              <a:path w="2680334" h="140335">
                <a:moveTo>
                  <a:pt x="2680335" y="28194"/>
                </a:moveTo>
                <a:lnTo>
                  <a:pt x="76200" y="28194"/>
                </a:lnTo>
                <a:lnTo>
                  <a:pt x="76200" y="0"/>
                </a:lnTo>
                <a:lnTo>
                  <a:pt x="0" y="38100"/>
                </a:lnTo>
                <a:lnTo>
                  <a:pt x="76200" y="76212"/>
                </a:lnTo>
                <a:lnTo>
                  <a:pt x="76200" y="48006"/>
                </a:lnTo>
                <a:lnTo>
                  <a:pt x="2680335" y="48006"/>
                </a:lnTo>
                <a:lnTo>
                  <a:pt x="2680335" y="28194"/>
                </a:lnTo>
                <a:close/>
              </a:path>
            </a:pathLst>
          </a:custGeom>
          <a:solidFill>
            <a:srgbClr val="00431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1" name="object 28"/>
          <p:cNvSpPr/>
          <p:nvPr/>
        </p:nvSpPr>
        <p:spPr>
          <a:xfrm>
            <a:off x="2158556" y="2275617"/>
            <a:ext cx="4489609" cy="1007269"/>
          </a:xfrm>
          <a:custGeom>
            <a:avLst/>
            <a:gdLst/>
            <a:ahLst/>
            <a:cxnLst/>
            <a:rect l="l" t="t" r="r" b="b"/>
            <a:pathLst>
              <a:path w="5986145" h="1343025">
                <a:moveTo>
                  <a:pt x="2073783" y="40132"/>
                </a:moveTo>
                <a:lnTo>
                  <a:pt x="2064385" y="22606"/>
                </a:lnTo>
                <a:lnTo>
                  <a:pt x="62395" y="1099629"/>
                </a:lnTo>
                <a:lnTo>
                  <a:pt x="49022" y="1074801"/>
                </a:lnTo>
                <a:lnTo>
                  <a:pt x="0" y="1144524"/>
                </a:lnTo>
                <a:lnTo>
                  <a:pt x="85217" y="1141984"/>
                </a:lnTo>
                <a:lnTo>
                  <a:pt x="75018" y="1123061"/>
                </a:lnTo>
                <a:lnTo>
                  <a:pt x="71767" y="1117041"/>
                </a:lnTo>
                <a:lnTo>
                  <a:pt x="2073783" y="40132"/>
                </a:lnTo>
                <a:close/>
              </a:path>
              <a:path w="5986145" h="1343025">
                <a:moveTo>
                  <a:pt x="5986018" y="1342644"/>
                </a:moveTo>
                <a:lnTo>
                  <a:pt x="5970600" y="1318514"/>
                </a:lnTo>
                <a:lnTo>
                  <a:pt x="5940171" y="1270889"/>
                </a:lnTo>
                <a:lnTo>
                  <a:pt x="5925718" y="1294993"/>
                </a:lnTo>
                <a:lnTo>
                  <a:pt x="3760216" y="0"/>
                </a:lnTo>
                <a:lnTo>
                  <a:pt x="3750056" y="17018"/>
                </a:lnTo>
                <a:lnTo>
                  <a:pt x="5915533" y="1311998"/>
                </a:lnTo>
                <a:lnTo>
                  <a:pt x="5901055" y="1336167"/>
                </a:lnTo>
                <a:lnTo>
                  <a:pt x="5986018" y="1342644"/>
                </a:lnTo>
                <a:close/>
              </a:path>
            </a:pathLst>
          </a:custGeom>
          <a:solidFill>
            <a:srgbClr val="00431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2" name="object 29"/>
          <p:cNvSpPr txBox="1"/>
          <p:nvPr/>
        </p:nvSpPr>
        <p:spPr>
          <a:xfrm>
            <a:off x="1369885" y="2274856"/>
            <a:ext cx="1622108" cy="358432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459105">
              <a:lnSpc>
                <a:spcPct val="102400"/>
              </a:lnSpc>
              <a:spcBef>
                <a:spcPts val="68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38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не</a:t>
            </a:r>
            <a:r>
              <a:rPr sz="638" b="1" spc="8" dirty="0">
                <a:latin typeface="Arial"/>
                <a:cs typeface="Arial"/>
              </a:rPr>
              <a:t> </a:t>
            </a:r>
            <a:r>
              <a:rPr sz="638" b="1" dirty="0">
                <a:latin typeface="Arial"/>
                <a:cs typeface="Arial"/>
              </a:rPr>
              <a:t>проходил</a:t>
            </a:r>
            <a:r>
              <a:rPr sz="638" b="1" spc="19" dirty="0">
                <a:latin typeface="Arial"/>
                <a:cs typeface="Arial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ПМО</a:t>
            </a:r>
            <a:r>
              <a:rPr sz="638" spc="15" dirty="0">
                <a:latin typeface="Microsoft Sans Serif"/>
                <a:cs typeface="Microsoft Sans Serif"/>
              </a:rPr>
              <a:t> </a:t>
            </a:r>
            <a:r>
              <a:rPr sz="638" spc="-38" dirty="0">
                <a:latin typeface="Microsoft Sans Serif"/>
                <a:cs typeface="Microsoft Sans Serif"/>
              </a:rPr>
              <a:t>и</a:t>
            </a:r>
            <a:r>
              <a:rPr sz="638" dirty="0">
                <a:latin typeface="Microsoft Sans Serif"/>
                <a:cs typeface="Microsoft Sans Serif"/>
              </a:rPr>
              <a:t> диспансеризацию</a:t>
            </a:r>
            <a:r>
              <a:rPr sz="638" spc="3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раннее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в</a:t>
            </a:r>
            <a:r>
              <a:rPr sz="638" spc="-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текущем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spc="-15" dirty="0">
                <a:latin typeface="Microsoft Sans Serif"/>
                <a:cs typeface="Microsoft Sans Serif"/>
              </a:rPr>
              <a:t>году</a:t>
            </a:r>
            <a:endParaRPr sz="638">
              <a:latin typeface="Microsoft Sans Serif"/>
              <a:cs typeface="Microsoft Sans Serif"/>
            </a:endParaRPr>
          </a:p>
          <a:p>
            <a:pPr marL="407194">
              <a:spcBef>
                <a:spcPts val="401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переболел</a:t>
            </a:r>
            <a:r>
              <a:rPr sz="638" spc="68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COVID-</a:t>
            </a:r>
            <a:r>
              <a:rPr sz="638" b="1" spc="-19" dirty="0">
                <a:latin typeface="Arial"/>
                <a:cs typeface="Arial"/>
              </a:rPr>
              <a:t>19</a:t>
            </a:r>
            <a:endParaRPr sz="638">
              <a:latin typeface="Arial"/>
              <a:cs typeface="Arial"/>
            </a:endParaRPr>
          </a:p>
        </p:txBody>
      </p:sp>
      <p:sp>
        <p:nvSpPr>
          <p:cNvPr id="113" name="object 30"/>
          <p:cNvSpPr/>
          <p:nvPr/>
        </p:nvSpPr>
        <p:spPr>
          <a:xfrm>
            <a:off x="2280857" y="4231957"/>
            <a:ext cx="1154430" cy="551021"/>
          </a:xfrm>
          <a:custGeom>
            <a:avLst/>
            <a:gdLst/>
            <a:ahLst/>
            <a:cxnLst/>
            <a:rect l="l" t="t" r="r" b="b"/>
            <a:pathLst>
              <a:path w="1539239" h="734695">
                <a:moveTo>
                  <a:pt x="0" y="122427"/>
                </a:moveTo>
                <a:lnTo>
                  <a:pt x="9628" y="74795"/>
                </a:lnTo>
                <a:lnTo>
                  <a:pt x="35877" y="35877"/>
                </a:lnTo>
                <a:lnTo>
                  <a:pt x="74795" y="9628"/>
                </a:lnTo>
                <a:lnTo>
                  <a:pt x="122427" y="0"/>
                </a:lnTo>
                <a:lnTo>
                  <a:pt x="1416811" y="0"/>
                </a:lnTo>
                <a:lnTo>
                  <a:pt x="1464444" y="9628"/>
                </a:lnTo>
                <a:lnTo>
                  <a:pt x="1503362" y="35877"/>
                </a:lnTo>
                <a:lnTo>
                  <a:pt x="1529611" y="74795"/>
                </a:lnTo>
                <a:lnTo>
                  <a:pt x="1539240" y="122427"/>
                </a:lnTo>
                <a:lnTo>
                  <a:pt x="1539240" y="612139"/>
                </a:lnTo>
                <a:lnTo>
                  <a:pt x="1529611" y="659772"/>
                </a:lnTo>
                <a:lnTo>
                  <a:pt x="1503362" y="698690"/>
                </a:lnTo>
                <a:lnTo>
                  <a:pt x="1464444" y="724939"/>
                </a:lnTo>
                <a:lnTo>
                  <a:pt x="1416811" y="734567"/>
                </a:lnTo>
                <a:lnTo>
                  <a:pt x="122427" y="734567"/>
                </a:lnTo>
                <a:lnTo>
                  <a:pt x="74795" y="724939"/>
                </a:lnTo>
                <a:lnTo>
                  <a:pt x="35877" y="698690"/>
                </a:lnTo>
                <a:lnTo>
                  <a:pt x="9628" y="659772"/>
                </a:lnTo>
                <a:lnTo>
                  <a:pt x="0" y="612139"/>
                </a:lnTo>
                <a:lnTo>
                  <a:pt x="0" y="122427"/>
                </a:lnTo>
                <a:close/>
              </a:path>
            </a:pathLst>
          </a:custGeom>
          <a:ln w="28956">
            <a:solidFill>
              <a:srgbClr val="00431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4" name="object 31"/>
          <p:cNvSpPr txBox="1"/>
          <p:nvPr/>
        </p:nvSpPr>
        <p:spPr>
          <a:xfrm>
            <a:off x="2369534" y="4290250"/>
            <a:ext cx="1031608" cy="3212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indent="-1905" algn="ctr">
              <a:spcBef>
                <a:spcPts val="75"/>
              </a:spcBef>
            </a:pPr>
            <a:r>
              <a:rPr sz="675" dirty="0">
                <a:latin typeface="Microsoft Sans Serif"/>
                <a:cs typeface="Microsoft Sans Serif"/>
              </a:rPr>
              <a:t>в </a:t>
            </a:r>
            <a:r>
              <a:rPr sz="675" spc="-8" dirty="0">
                <a:latin typeface="Microsoft Sans Serif"/>
                <a:cs typeface="Microsoft Sans Serif"/>
              </a:rPr>
              <a:t>случае </a:t>
            </a:r>
            <a:r>
              <a:rPr sz="675" b="1" dirty="0">
                <a:latin typeface="Arial"/>
                <a:cs typeface="Arial"/>
              </a:rPr>
              <a:t>перенесенного</a:t>
            </a:r>
            <a:r>
              <a:rPr sz="675" b="1" spc="-38" dirty="0">
                <a:latin typeface="Arial"/>
                <a:cs typeface="Arial"/>
              </a:rPr>
              <a:t> </a:t>
            </a:r>
            <a:r>
              <a:rPr sz="675" b="1" spc="-8" dirty="0">
                <a:latin typeface="Arial"/>
                <a:cs typeface="Arial"/>
              </a:rPr>
              <a:t>COVID- </a:t>
            </a:r>
            <a:r>
              <a:rPr sz="675" b="1" dirty="0">
                <a:latin typeface="Arial"/>
                <a:cs typeface="Arial"/>
              </a:rPr>
              <a:t>19</a:t>
            </a:r>
            <a:r>
              <a:rPr sz="675" b="1" spc="-11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и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наличия</a:t>
            </a:r>
            <a:r>
              <a:rPr sz="675" b="1" spc="-19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2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spc="-38" dirty="0">
                <a:latin typeface="Arial"/>
                <a:cs typeface="Arial"/>
              </a:rPr>
              <a:t>и</a:t>
            </a:r>
            <a:r>
              <a:rPr sz="675" b="1" spc="375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более</a:t>
            </a:r>
            <a:r>
              <a:rPr sz="675" b="1" spc="-19" dirty="0">
                <a:latin typeface="Arial"/>
                <a:cs typeface="Arial"/>
              </a:rPr>
              <a:t> </a:t>
            </a:r>
            <a:r>
              <a:rPr sz="675" b="1" spc="-15" dirty="0">
                <a:latin typeface="Arial"/>
                <a:cs typeface="Arial"/>
              </a:rPr>
              <a:t>ХНИЗ*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115" name="object 33"/>
          <p:cNvSpPr txBox="1"/>
          <p:nvPr/>
        </p:nvSpPr>
        <p:spPr>
          <a:xfrm>
            <a:off x="3851052" y="3084577"/>
            <a:ext cx="1182053" cy="10874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переболел</a:t>
            </a:r>
            <a:r>
              <a:rPr sz="638" spc="64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COVID-</a:t>
            </a:r>
            <a:r>
              <a:rPr sz="638" b="1" spc="-19" dirty="0">
                <a:latin typeface="Arial"/>
                <a:cs typeface="Arial"/>
              </a:rPr>
              <a:t>19</a:t>
            </a:r>
            <a:endParaRPr sz="638">
              <a:latin typeface="Arial"/>
              <a:cs typeface="Arial"/>
            </a:endParaRPr>
          </a:p>
        </p:txBody>
      </p:sp>
      <p:grpSp>
        <p:nvGrpSpPr>
          <p:cNvPr id="116" name="object 34"/>
          <p:cNvGrpSpPr/>
          <p:nvPr/>
        </p:nvGrpSpPr>
        <p:grpSpPr>
          <a:xfrm>
            <a:off x="2905506" y="1701927"/>
            <a:ext cx="6163151" cy="2510790"/>
            <a:chOff x="3874008" y="1126236"/>
            <a:chExt cx="8217534" cy="3347720"/>
          </a:xfrm>
          <a:solidFill>
            <a:schemeClr val="accent1">
              <a:lumMod val="75000"/>
            </a:schemeClr>
          </a:solidFill>
        </p:grpSpPr>
        <p:sp>
          <p:nvSpPr>
            <p:cNvPr id="117" name="object 35"/>
            <p:cNvSpPr/>
            <p:nvPr/>
          </p:nvSpPr>
          <p:spPr>
            <a:xfrm>
              <a:off x="3874008" y="2009520"/>
              <a:ext cx="6372225" cy="2464435"/>
            </a:xfrm>
            <a:custGeom>
              <a:avLst/>
              <a:gdLst/>
              <a:ahLst/>
              <a:cxnLst/>
              <a:rect l="l" t="t" r="r" b="b"/>
              <a:pathLst>
                <a:path w="6372225" h="2464435">
                  <a:moveTo>
                    <a:pt x="76200" y="2387854"/>
                  </a:moveTo>
                  <a:lnTo>
                    <a:pt x="44450" y="2387854"/>
                  </a:lnTo>
                  <a:lnTo>
                    <a:pt x="44450" y="1792859"/>
                  </a:lnTo>
                  <a:lnTo>
                    <a:pt x="31750" y="1792859"/>
                  </a:lnTo>
                  <a:lnTo>
                    <a:pt x="31750" y="2387854"/>
                  </a:lnTo>
                  <a:lnTo>
                    <a:pt x="0" y="2387854"/>
                  </a:lnTo>
                  <a:lnTo>
                    <a:pt x="38100" y="2464054"/>
                  </a:lnTo>
                  <a:lnTo>
                    <a:pt x="69850" y="2400554"/>
                  </a:lnTo>
                  <a:lnTo>
                    <a:pt x="76200" y="2387854"/>
                  </a:lnTo>
                  <a:close/>
                </a:path>
                <a:path w="6372225" h="2464435">
                  <a:moveTo>
                    <a:pt x="6371971" y="14986"/>
                  </a:moveTo>
                  <a:lnTo>
                    <a:pt x="6359017" y="0"/>
                  </a:lnTo>
                  <a:lnTo>
                    <a:pt x="5018252" y="1174305"/>
                  </a:lnTo>
                  <a:lnTo>
                    <a:pt x="4999736" y="1153160"/>
                  </a:lnTo>
                  <a:lnTo>
                    <a:pt x="4967478" y="1232027"/>
                  </a:lnTo>
                  <a:lnTo>
                    <a:pt x="5049901" y="1210437"/>
                  </a:lnTo>
                  <a:lnTo>
                    <a:pt x="5038661" y="1197610"/>
                  </a:lnTo>
                  <a:lnTo>
                    <a:pt x="5031295" y="1189215"/>
                  </a:lnTo>
                  <a:lnTo>
                    <a:pt x="6371971" y="14986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8" name="object 36"/>
            <p:cNvSpPr/>
            <p:nvPr/>
          </p:nvSpPr>
          <p:spPr>
            <a:xfrm>
              <a:off x="8989314" y="1140714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2966211" y="0"/>
                  </a:moveTo>
                  <a:lnTo>
                    <a:pt x="121411" y="0"/>
                  </a:lnTo>
                  <a:lnTo>
                    <a:pt x="74152" y="9540"/>
                  </a:lnTo>
                  <a:lnTo>
                    <a:pt x="35560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60" y="692912"/>
                  </a:lnTo>
                  <a:lnTo>
                    <a:pt x="74152" y="718931"/>
                  </a:lnTo>
                  <a:lnTo>
                    <a:pt x="121411" y="728472"/>
                  </a:lnTo>
                  <a:lnTo>
                    <a:pt x="2966211" y="728472"/>
                  </a:lnTo>
                  <a:lnTo>
                    <a:pt x="3013471" y="718931"/>
                  </a:lnTo>
                  <a:lnTo>
                    <a:pt x="3052063" y="692912"/>
                  </a:lnTo>
                  <a:lnTo>
                    <a:pt x="3078083" y="654319"/>
                  </a:lnTo>
                  <a:lnTo>
                    <a:pt x="3087624" y="607060"/>
                  </a:lnTo>
                  <a:lnTo>
                    <a:pt x="3087624" y="121412"/>
                  </a:lnTo>
                  <a:lnTo>
                    <a:pt x="3078083" y="74152"/>
                  </a:lnTo>
                  <a:lnTo>
                    <a:pt x="3052063" y="35560"/>
                  </a:lnTo>
                  <a:lnTo>
                    <a:pt x="3013471" y="9540"/>
                  </a:lnTo>
                  <a:lnTo>
                    <a:pt x="2966211" y="0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9" name="object 37"/>
            <p:cNvSpPr/>
            <p:nvPr/>
          </p:nvSpPr>
          <p:spPr>
            <a:xfrm>
              <a:off x="8989314" y="1140714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0" y="121412"/>
                  </a:moveTo>
                  <a:lnTo>
                    <a:pt x="9540" y="74152"/>
                  </a:lnTo>
                  <a:lnTo>
                    <a:pt x="35560" y="35560"/>
                  </a:lnTo>
                  <a:lnTo>
                    <a:pt x="74152" y="9540"/>
                  </a:lnTo>
                  <a:lnTo>
                    <a:pt x="121411" y="0"/>
                  </a:lnTo>
                  <a:lnTo>
                    <a:pt x="2966211" y="0"/>
                  </a:lnTo>
                  <a:lnTo>
                    <a:pt x="3013471" y="9540"/>
                  </a:lnTo>
                  <a:lnTo>
                    <a:pt x="3052063" y="35560"/>
                  </a:lnTo>
                  <a:lnTo>
                    <a:pt x="3078083" y="74152"/>
                  </a:lnTo>
                  <a:lnTo>
                    <a:pt x="3087624" y="121412"/>
                  </a:lnTo>
                  <a:lnTo>
                    <a:pt x="3087624" y="607060"/>
                  </a:lnTo>
                  <a:lnTo>
                    <a:pt x="3078083" y="654319"/>
                  </a:lnTo>
                  <a:lnTo>
                    <a:pt x="3052063" y="692912"/>
                  </a:lnTo>
                  <a:lnTo>
                    <a:pt x="3013471" y="718931"/>
                  </a:lnTo>
                  <a:lnTo>
                    <a:pt x="2966211" y="728472"/>
                  </a:lnTo>
                  <a:lnTo>
                    <a:pt x="121411" y="728472"/>
                  </a:lnTo>
                  <a:lnTo>
                    <a:pt x="74152" y="718931"/>
                  </a:lnTo>
                  <a:lnTo>
                    <a:pt x="35560" y="692912"/>
                  </a:lnTo>
                  <a:lnTo>
                    <a:pt x="9540" y="654319"/>
                  </a:lnTo>
                  <a:lnTo>
                    <a:pt x="0" y="607060"/>
                  </a:lnTo>
                  <a:lnTo>
                    <a:pt x="0" y="121412"/>
                  </a:lnTo>
                  <a:close/>
                </a:path>
              </a:pathLst>
            </a:custGeom>
            <a:grpFill/>
            <a:ln w="28956">
              <a:solidFill>
                <a:schemeClr val="tx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0" name="object 38"/>
          <p:cNvSpPr txBox="1"/>
          <p:nvPr/>
        </p:nvSpPr>
        <p:spPr>
          <a:xfrm>
            <a:off x="6958679" y="1795081"/>
            <a:ext cx="1882140" cy="3597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25" marR="3810" indent="-476" algn="ctr">
              <a:lnSpc>
                <a:spcPts val="938"/>
              </a:lnSpc>
              <a:spcBef>
                <a:spcPts val="105"/>
              </a:spcBef>
            </a:pP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Данные</a:t>
            </a:r>
            <a:r>
              <a:rPr sz="788" b="1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выписного</a:t>
            </a:r>
            <a:r>
              <a:rPr sz="788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эпикриза</a:t>
            </a:r>
            <a:r>
              <a:rPr sz="788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19" dirty="0">
                <a:solidFill>
                  <a:srgbClr val="FFFFFF"/>
                </a:solidFill>
                <a:latin typeface="Arial"/>
                <a:cs typeface="Arial"/>
              </a:rPr>
              <a:t>из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стационара</a:t>
            </a:r>
            <a:r>
              <a:rPr sz="788" b="1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788" b="1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отдельным</a:t>
            </a:r>
            <a:r>
              <a:rPr sz="788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профилям медицинской</a:t>
            </a:r>
            <a:r>
              <a:rPr sz="788" b="1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помощи</a:t>
            </a:r>
            <a:endParaRPr sz="78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9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600" y="69269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ДИСПАНСЕРИЗАЦИИ И ПРОФИЛАКТИЧЕСКИХ МЕДИЦИНСКИХ ОСМОТРОВ в 202</a:t>
            </a:r>
            <a:r>
              <a:rPr lang="en-US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8"/>
          <a:stretch/>
        </p:blipFill>
        <p:spPr>
          <a:xfrm>
            <a:off x="0" y="1556792"/>
            <a:ext cx="9144000" cy="510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8" r="38188" b="29949"/>
          <a:stretch/>
        </p:blipFill>
        <p:spPr>
          <a:xfrm>
            <a:off x="160014" y="1412776"/>
            <a:ext cx="5138291" cy="28803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3634" y="69269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диспансеризации и профилактических медицинских осмотров в 202</a:t>
            </a:r>
            <a:r>
              <a:rPr lang="en-US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038196"/>
            <a:ext cx="2744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PT Sans" panose="020B0503020203020204" pitchFamily="34" charset="-52"/>
              </a:rPr>
              <a:t>Алтайский край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в</a:t>
            </a:r>
            <a:r>
              <a:rPr lang="ru-RU" sz="1400" dirty="0" smtClean="0">
                <a:latin typeface="PT Sans" panose="020B0503020203020204" pitchFamily="34" charset="-52"/>
              </a:rPr>
              <a:t>первые выявленные БСК – </a:t>
            </a:r>
            <a:r>
              <a:rPr lang="ru-RU" sz="1400" b="1" dirty="0" smtClean="0">
                <a:latin typeface="PT Sans" panose="020B0503020203020204" pitchFamily="34" charset="-52"/>
              </a:rPr>
              <a:t>14947 (20,8%)</a:t>
            </a:r>
            <a:r>
              <a:rPr lang="ru-RU" sz="1400" dirty="0" smtClean="0">
                <a:latin typeface="PT Sans" panose="020B0503020203020204" pitchFamily="34" charset="-52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в</a:t>
            </a:r>
            <a:r>
              <a:rPr lang="ru-RU" sz="1400" dirty="0" smtClean="0">
                <a:latin typeface="PT Sans" panose="020B0503020203020204" pitchFamily="34" charset="-52"/>
              </a:rPr>
              <a:t>ысокий и очень высокий суммарный сердечно-сосудистый риск – </a:t>
            </a:r>
            <a:r>
              <a:rPr lang="ru-RU" sz="1400" b="1" dirty="0" smtClean="0">
                <a:latin typeface="PT Sans" panose="020B0503020203020204" pitchFamily="34" charset="-52"/>
              </a:rPr>
              <a:t>181148 (20,8%)</a:t>
            </a:r>
            <a:r>
              <a:rPr lang="ru-RU" sz="1400" dirty="0" smtClean="0">
                <a:latin typeface="PT Sans" panose="020B0503020203020204" pitchFamily="34" charset="-52"/>
              </a:rPr>
              <a:t>.</a:t>
            </a:r>
            <a:endParaRPr lang="en-US" sz="1400" dirty="0" smtClean="0">
              <a:latin typeface="PT Sans" panose="020B0503020203020204" pitchFamily="3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latin typeface="PT Sans" panose="020B0503020203020204" pitchFamily="34" charset="-52"/>
            </a:endParaRPr>
          </a:p>
          <a:p>
            <a:pPr algn="ctr"/>
            <a:r>
              <a:rPr lang="ru-RU" sz="1400" dirty="0" smtClean="0">
                <a:latin typeface="PT Sans" panose="020B0503020203020204" pitchFamily="34" charset="-52"/>
              </a:rPr>
              <a:t>- </a:t>
            </a:r>
          </a:p>
          <a:p>
            <a:r>
              <a:rPr lang="ru-RU" sz="1400" dirty="0" smtClean="0">
                <a:latin typeface="PT Sans" panose="020B0503020203020204" pitchFamily="34" charset="-52"/>
              </a:rPr>
              <a:t> </a:t>
            </a:r>
            <a:endParaRPr lang="ru-RU" sz="1400" dirty="0"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3982988" y="4442852"/>
            <a:ext cx="734496" cy="276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197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fld id="{79E1C23E-ED75-4C3D-BAB5-6F53DF8B4A76}" type="VALUE">
              <a:rPr lang="en-US"/>
              <a:pPr algn="ctr">
                <a:defRPr sz="1197" b="0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cs"/>
                </a:defRPr>
              </a:pPr>
              <a:t>1125490</a:t>
            </a:fld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4191350" y="4442627"/>
            <a:ext cx="73449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fld id="{C922CA54-E325-4AB2-AB6D-A723AAB44381}" type="VALUE">
              <a:rPr lang="en-US" sz="1200">
                <a:solidFill>
                  <a:srgbClr val="404040"/>
                </a:solidFill>
              </a:rPr>
              <a:pPr/>
              <a:t>1118517</a:t>
            </a:fld>
            <a:endParaRPr lang="ru-RU" sz="1200" dirty="0">
              <a:solidFill>
                <a:srgbClr val="40404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86540" y="4581128"/>
            <a:ext cx="6561724" cy="2068909"/>
            <a:chOff x="386540" y="4581128"/>
            <a:chExt cx="6561724" cy="2068909"/>
          </a:xfrm>
        </p:grpSpPr>
        <p:graphicFrame>
          <p:nvGraphicFramePr>
            <p:cNvPr id="10" name="Диаграмма 9"/>
            <p:cNvGraphicFramePr/>
            <p:nvPr>
              <p:extLst/>
            </p:nvPr>
          </p:nvGraphicFramePr>
          <p:xfrm>
            <a:off x="386540" y="4581128"/>
            <a:ext cx="4869536" cy="20689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3" name="Группа 2"/>
            <p:cNvGrpSpPr/>
            <p:nvPr/>
          </p:nvGrpSpPr>
          <p:grpSpPr>
            <a:xfrm>
              <a:off x="5215442" y="5448585"/>
              <a:ext cx="1732822" cy="891439"/>
              <a:chOff x="5215442" y="5448585"/>
              <a:chExt cx="1732822" cy="891439"/>
            </a:xfrm>
          </p:grpSpPr>
          <p:sp>
            <p:nvSpPr>
              <p:cNvPr id="9" name="Скругленный прямоугольник 8"/>
              <p:cNvSpPr/>
              <p:nvPr/>
            </p:nvSpPr>
            <p:spPr>
              <a:xfrm>
                <a:off x="5421901" y="5805264"/>
                <a:ext cx="182594" cy="180975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5421902" y="6141052"/>
                <a:ext cx="158210" cy="168267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5" name="Скругленный прямоугольник 14"/>
              <p:cNvSpPr/>
              <p:nvPr/>
            </p:nvSpPr>
            <p:spPr>
              <a:xfrm flipV="1">
                <a:off x="5426069" y="5517231"/>
                <a:ext cx="154043" cy="133219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 flipH="1">
                <a:off x="5220072" y="6095021"/>
                <a:ext cx="1512166" cy="2450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план 2025</a:t>
                </a: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5220072" y="5760706"/>
                <a:ext cx="1728192" cy="256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план 2024</a:t>
                </a: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 flipH="1">
                <a:off x="5215442" y="5448585"/>
                <a:ext cx="1728191" cy="256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факт 2024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81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9818" y="692696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профилактических методических выездов в 2023 году</a:t>
            </a:r>
            <a:endParaRPr lang="ru-RU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de"/>
          <p:cNvPicPr>
            <a:picLocks noChangeAspect="1"/>
          </p:cNvPicPr>
          <p:nvPr/>
        </p:nvPicPr>
        <p:blipFill rotWithShape="1">
          <a:blip r:embed="rId3"/>
          <a:srcRect t="21154"/>
          <a:stretch/>
        </p:blipFill>
        <p:spPr>
          <a:xfrm>
            <a:off x="-5898" y="1556792"/>
            <a:ext cx="9144000" cy="50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692696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профилактических методических выездов в 2024 году </a:t>
            </a:r>
            <a:endParaRPr lang="ru-RU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/>
          </p:cNvSpPr>
          <p:nvPr/>
        </p:nvSpPr>
        <p:spPr>
          <a:xfrm>
            <a:off x="683568" y="1511438"/>
            <a:ext cx="3960440" cy="56938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Алейская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«Алтайская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Бийская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«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Усть-Калманская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«Благовещенская ЦPБ»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«ЦРБ 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Ельцовского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района»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«Зональная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«Ключевская ЦРБ им. Антоновича И.И.»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Косихинская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Краснощековская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Курьинская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«Мамонтовская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«Михайловская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Новичихинская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Панкрушихинская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«Первомайская ЦРБ им. А. Ф. Воробьева»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Поспелихинская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«Центральная районная больница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с.Родино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«Романовская ЦРБ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«Советская ЦРБ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 startAt="21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Солонешенская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228600" indent="-228600">
              <a:buFont typeface="+mj-lt"/>
              <a:buAutoNum type="arabicPeriod" startAt="21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«ЦРБ 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Солтонского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района»</a:t>
            </a:r>
          </a:p>
          <a:p>
            <a:pPr marL="228600" indent="-228600">
              <a:buFont typeface="+mj-lt"/>
              <a:buAutoNum type="arabicPeriod"/>
            </a:pPr>
            <a:endParaRPr lang="ru-R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ru-R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4008" y="1484784"/>
            <a:ext cx="417646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3"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Табунская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Тальменская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Тогульская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Топчихинская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«Троицкая ЦРБ»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Усть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-Пристанская ЦРБ»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«Городская поликлиника № 1, г. Барнаул»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«Городская поликлиника № 3, г. Барнаул»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«Городская поликлиника № 7, г. Барнаул»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«Консультативно-диагностическая поликлиника № 14, г. Барнаул» 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«Городская больница № 10, г. Барнаул»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«Краевая клиническая больница скорой медицинской помощи № 2»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«Городская больница № 2, г. Бийск»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«Центральная городская больница,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г.Бийск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«Центральная районная больница,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г.Заринск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«Городская больница имени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Л.Я.Литвиненко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, г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Новоалтайск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342900" indent="-342900">
              <a:buFont typeface="+mj-lt"/>
              <a:buAutoNum type="arabicPeriod" startAt="23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2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5752" y="657563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 ЛПУ по выполнению плана ДВН. </a:t>
            </a:r>
            <a:endParaRPr lang="en-US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2024 года.</a:t>
            </a:r>
            <a:r>
              <a:rPr lang="en-US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</a:t>
            </a:r>
            <a:r>
              <a:rPr lang="ru-RU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данным ТФОМС)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7" y="1124744"/>
            <a:ext cx="5544615" cy="56815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90946" t="14377" r="1967" b="21056"/>
          <a:stretch/>
        </p:blipFill>
        <p:spPr>
          <a:xfrm>
            <a:off x="8316416" y="1628800"/>
            <a:ext cx="648072" cy="4176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137" y="1724179"/>
            <a:ext cx="237626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Лидеры (первые 5):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ФГБУЗ МСЧ №128 ФМБА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 – 100,0%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Угловская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ЦРБ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- 100,0%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Солонешенская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ЦРБ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- 100,0%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«Романовская ЦРБ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- 100,0%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«ЦРБ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с. Родино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- 100,0%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7" y="4653136"/>
            <a:ext cx="23762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КГБУЗ «Консультативно-диагностический центр Алтайского края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 - 72,4%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652123" y="1268760"/>
            <a:ext cx="0" cy="51845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6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694437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 ЛПУ ПО Выполнению плана ПОВН.</a:t>
            </a:r>
            <a:endParaRPr lang="en-US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2024 Года.</a:t>
            </a:r>
            <a:r>
              <a:rPr lang="en-US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</a:t>
            </a:r>
            <a:r>
              <a:rPr lang="ru-RU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данным ТФОМС)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0946" t="14377" r="1967" b="21056"/>
          <a:stretch/>
        </p:blipFill>
        <p:spPr>
          <a:xfrm>
            <a:off x="8316416" y="1556792"/>
            <a:ext cx="648072" cy="4176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6136" y="1502995"/>
            <a:ext cx="273630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Лидеры (первые 5):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ФГБУЗ МСЧ №128 ФМБА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 – 100,0%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«ЦРБ Немецкого национального района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- 100,0%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Калманская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ЦРБ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- 100,0%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«Городская поликлиника № 7, г. Барнаул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- 100,0%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«Городская поликлиника № 10, г. Барнаул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- 100,0%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4373656"/>
            <a:ext cx="27363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Новичихинская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ЦРБ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 - 66,2%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«Троицкая ЦРБ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- 66,6%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«Павловская ЦРБ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- 69,0%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Курьинская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ЦРБ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- 72,5%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Чарышская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ЦРБ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- 72,5%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652122" y="1358979"/>
            <a:ext cx="0" cy="51845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1359867"/>
            <a:ext cx="5400603" cy="549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4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4"/>
          <a:stretch/>
        </p:blipFill>
        <p:spPr>
          <a:xfrm>
            <a:off x="0" y="1484784"/>
            <a:ext cx="9144000" cy="51764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64" y="404664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</a:t>
            </a:r>
          </a:p>
          <a:p>
            <a:pPr algn="ctr"/>
            <a:r>
              <a:rPr lang="ru-RU" sz="20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«Продолжительная и активная жизнь» </a:t>
            </a:r>
            <a:endParaRPr lang="ru-RU" sz="2000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2025-2030 годы</a:t>
            </a:r>
            <a:endParaRPr lang="ru-RU" sz="20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3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sp>
        <p:nvSpPr>
          <p:cNvPr id="9" name="TextBox 8"/>
          <p:cNvSpPr txBox="1"/>
          <p:nvPr/>
        </p:nvSpPr>
        <p:spPr>
          <a:xfrm>
            <a:off x="719571" y="616333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 ЛПУ по выполнению плана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УД. </a:t>
            </a:r>
            <a:r>
              <a:rPr lang="ru-RU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2024 года.</a:t>
            </a:r>
            <a:br>
              <a:rPr lang="ru-RU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</a:t>
            </a:r>
            <a:r>
              <a:rPr lang="ru-RU" sz="14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данным ТФОМС)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90946" t="14377" r="1967" b="21056"/>
          <a:stretch/>
        </p:blipFill>
        <p:spPr>
          <a:xfrm>
            <a:off x="8424425" y="1124744"/>
            <a:ext cx="648072" cy="41764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6136" y="1124744"/>
            <a:ext cx="273630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Лидеры (первые 5):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«Городская больница № 10, г. Барнаул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– 100,0%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«Городская больница № 3, г. Барнаул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- 100,0%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«Городская больница №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5,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г. Барнаул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- 100,0%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«Городская поликлиника № 10, г. Барнаул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- 100,0%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«Центральная городская больница, г. Бийск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- 100,0%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0911" y="4293096"/>
            <a:ext cx="281353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КГБУЗ «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Красногорская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ЦРБ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 - 36,4%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«ЦРБ г. Змеиногорска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- 39,3%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«ЦГБ,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г. Белокуриха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- 46,6%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«Егорьевская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ЦРБ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- 55,6%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КГБУЗ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Новичихинская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ЦРБ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- 56,3%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652122" y="980728"/>
            <a:ext cx="0" cy="51845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68760"/>
            <a:ext cx="5131826" cy="54882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7644" y="772115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Половозрастной состав группы прошедших ДВН И ПО в 2024 году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1649503"/>
            <a:ext cx="48245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старше трудоспособного возраста,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прошедших первый этап диспансеризации и профилактический осмотр, составило 358 852 человек (41,2% от общей численности прошедших диспансеризацию и профилактический осмотр) и 93,0% от плана.</a:t>
            </a:r>
          </a:p>
          <a:p>
            <a:pPr algn="just"/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мужчин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среди общего количества, прошедших первый этап диспансеризации и проф. осмотры, составила 40,2% (349 903 человека). Доля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женщин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среди прошедших первый этап диспансеризации и проф. осмотры составила 59,8% (521113 человек).</a:t>
            </a:r>
          </a:p>
          <a:p>
            <a:pPr algn="just"/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количество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работающих граждан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прошедших диспансеризацию и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проф.осмотры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 2024 год составило 373 286 человек, что составляет 42,9% от общего количества прошедших диспансеризацию и ПО,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неработающих граждан –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450078 человек (51,7%), обучающихся в образовательных организациях по очной форме – 47652 человека (5,5%).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8267" t="18830" r="80709" b="61132"/>
          <a:stretch/>
        </p:blipFill>
        <p:spPr>
          <a:xfrm>
            <a:off x="1115616" y="1412776"/>
            <a:ext cx="1008112" cy="12961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3728" y="218541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41,2%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2991" t="43321" r="76773" b="34415"/>
          <a:stretch/>
        </p:blipFill>
        <p:spPr>
          <a:xfrm>
            <a:off x="1187624" y="2987660"/>
            <a:ext cx="93610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67744" y="387310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59,8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%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524" y="391273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40,2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%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13779" t="73378" r="75984" b="3244"/>
          <a:stretch/>
        </p:blipFill>
        <p:spPr>
          <a:xfrm>
            <a:off x="1187624" y="4879620"/>
            <a:ext cx="936104" cy="15121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520" y="582696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42,9%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31740" y="5826961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51,7%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84948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Заболевания впервые выявленные при проведении диспансеризации</a:t>
            </a:r>
            <a:endParaRPr lang="ru-RU" b="1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1772816"/>
            <a:ext cx="7272808" cy="4535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2024 г. впервые выявлено 71939 случаев заболеваний. Частота выявления патологии на 1000 осмотренных составила 82,6‰, взято на диспансерное наблюдение 34131 случай заболеваний (47%).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Структура и ранговые места впервые выявленных заболеваний: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место – болезни эндокринной системы, расстройства питания и нарушения обмена веществ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- 33702 случая (49,6%). Показатель на 1000 осмотренных составил 41,0‰. Впервые выявлено сахарного диабета 3126 случаев, показатель на 1000 осмотренных – 3,6‰;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место –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болезни системы кровообращения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14947 случаев (20,8%). На 1000 осмотренных –17,2;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место –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болезни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мочеполовой системы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5640 случаев (7,8%). На 1000 осмотренных – 6,5;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место –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болезни органов пищеварения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3796 случаев (5,3%). На 1000 осмотренных – 4,4.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Удельный вес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злокачественных новообразований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структуре впервые выявленных заболеваний составляет 1,8%.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Всего впервые выявлено в рамках диспансеризации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1261 случай злокачественных новообразований (1,4 на 1000 осмотренных), из них на ранних стадиях (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situ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1, 2) – 1131 случай (90%).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8785" r="5113"/>
          <a:stretch/>
        </p:blipFill>
        <p:spPr>
          <a:xfrm>
            <a:off x="4457530" y="2245025"/>
            <a:ext cx="4702775" cy="35008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2060904"/>
            <a:ext cx="3953557" cy="399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гиперхолестеринемия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130167 чел. (14,9%);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гипергликемия – 138132 чел. (15,9%);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курение табака – 71403 чел. (8,2%);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нерациональное питание – 438574 чел. (50,4%);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избыточная масса тела – 370489 чел. (42,5%);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ожирение – 237165 чел. (27,2%);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низкая физическая активность – 323439 чел. (37,1%);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риск пагубного употребления алкоголя – 6843 чел. (0,8%);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высокий и очень высокий суммарный сердечно-сосудистый риск выявлен у 181148 чел. (20,8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%).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043608" y="692696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63A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ФАКТОРЫ РИСКА РАЗВИТИЯ ХРОНИЧЕСКИХ НЕИНФЕКЦИОННЫХ ЗАБОЛЕВАНИЙ</a:t>
            </a:r>
          </a:p>
          <a:p>
            <a:endParaRPr lang="ru-RU" dirty="0">
              <a:solidFill>
                <a:srgbClr val="0063A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5482" y="1361384"/>
            <a:ext cx="5118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2024 год при проведении диспансеризации и ПМО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выявлены следующие факторы риска развития хронических неинфекционных заболеваний:</a:t>
            </a:r>
          </a:p>
          <a:p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" name="object 2"/>
          <p:cNvGrpSpPr/>
          <p:nvPr/>
        </p:nvGrpSpPr>
        <p:grpSpPr>
          <a:xfrm>
            <a:off x="0" y="6375645"/>
            <a:ext cx="9252521" cy="536257"/>
            <a:chOff x="-222428" y="6143243"/>
            <a:chExt cx="12491430" cy="715010"/>
          </a:xfrm>
        </p:grpSpPr>
        <p:sp>
          <p:nvSpPr>
            <p:cNvPr id="12" name="object 3"/>
            <p:cNvSpPr/>
            <p:nvPr/>
          </p:nvSpPr>
          <p:spPr>
            <a:xfrm>
              <a:off x="-222428" y="6143243"/>
              <a:ext cx="12491430" cy="715010"/>
            </a:xfrm>
            <a:custGeom>
              <a:avLst/>
              <a:gdLst/>
              <a:ahLst/>
              <a:cxnLst/>
              <a:rect l="l" t="t" r="r" b="b"/>
              <a:pathLst>
                <a:path w="12071985" h="715009">
                  <a:moveTo>
                    <a:pt x="11952478" y="0"/>
                  </a:moveTo>
                  <a:lnTo>
                    <a:pt x="119125" y="0"/>
                  </a:lnTo>
                  <a:lnTo>
                    <a:pt x="72759" y="9362"/>
                  </a:lnTo>
                  <a:lnTo>
                    <a:pt x="34893" y="34893"/>
                  </a:lnTo>
                  <a:lnTo>
                    <a:pt x="9362" y="72759"/>
                  </a:lnTo>
                  <a:lnTo>
                    <a:pt x="0" y="119125"/>
                  </a:lnTo>
                  <a:lnTo>
                    <a:pt x="0" y="595622"/>
                  </a:lnTo>
                  <a:lnTo>
                    <a:pt x="9362" y="641994"/>
                  </a:lnTo>
                  <a:lnTo>
                    <a:pt x="34893" y="679862"/>
                  </a:lnTo>
                  <a:lnTo>
                    <a:pt x="72759" y="705393"/>
                  </a:lnTo>
                  <a:lnTo>
                    <a:pt x="119125" y="714755"/>
                  </a:lnTo>
                  <a:lnTo>
                    <a:pt x="11952478" y="714755"/>
                  </a:lnTo>
                  <a:lnTo>
                    <a:pt x="11998844" y="705393"/>
                  </a:lnTo>
                  <a:lnTo>
                    <a:pt x="12036710" y="679862"/>
                  </a:lnTo>
                  <a:lnTo>
                    <a:pt x="12062241" y="641994"/>
                  </a:lnTo>
                  <a:lnTo>
                    <a:pt x="12071604" y="595622"/>
                  </a:lnTo>
                  <a:lnTo>
                    <a:pt x="12071604" y="119125"/>
                  </a:lnTo>
                  <a:lnTo>
                    <a:pt x="12062241" y="72759"/>
                  </a:lnTo>
                  <a:lnTo>
                    <a:pt x="12036710" y="34893"/>
                  </a:lnTo>
                  <a:lnTo>
                    <a:pt x="11998844" y="9362"/>
                  </a:lnTo>
                  <a:lnTo>
                    <a:pt x="11952478" y="0"/>
                  </a:lnTo>
                  <a:close/>
                </a:path>
              </a:pathLst>
            </a:custGeom>
            <a:solidFill>
              <a:srgbClr val="F5EDD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4"/>
            <p:cNvSpPr/>
            <p:nvPr/>
          </p:nvSpPr>
          <p:spPr>
            <a:xfrm>
              <a:off x="120395" y="6143243"/>
              <a:ext cx="12071985" cy="715010"/>
            </a:xfrm>
            <a:custGeom>
              <a:avLst/>
              <a:gdLst/>
              <a:ahLst/>
              <a:cxnLst/>
              <a:rect l="l" t="t" r="r" b="b"/>
              <a:pathLst>
                <a:path w="12071985" h="715009">
                  <a:moveTo>
                    <a:pt x="0" y="119125"/>
                  </a:moveTo>
                  <a:lnTo>
                    <a:pt x="9362" y="72759"/>
                  </a:lnTo>
                  <a:lnTo>
                    <a:pt x="34893" y="34893"/>
                  </a:lnTo>
                  <a:lnTo>
                    <a:pt x="72759" y="9362"/>
                  </a:lnTo>
                  <a:lnTo>
                    <a:pt x="119125" y="0"/>
                  </a:lnTo>
                  <a:lnTo>
                    <a:pt x="11952478" y="0"/>
                  </a:lnTo>
                  <a:lnTo>
                    <a:pt x="11998844" y="9362"/>
                  </a:lnTo>
                  <a:lnTo>
                    <a:pt x="12036710" y="34893"/>
                  </a:lnTo>
                  <a:lnTo>
                    <a:pt x="12062241" y="72759"/>
                  </a:lnTo>
                  <a:lnTo>
                    <a:pt x="12071604" y="119125"/>
                  </a:lnTo>
                  <a:lnTo>
                    <a:pt x="12071604" y="595622"/>
                  </a:lnTo>
                  <a:lnTo>
                    <a:pt x="12062241" y="641994"/>
                  </a:lnTo>
                  <a:lnTo>
                    <a:pt x="12036710" y="679862"/>
                  </a:lnTo>
                  <a:lnTo>
                    <a:pt x="11998844" y="705393"/>
                  </a:lnTo>
                  <a:lnTo>
                    <a:pt x="11952478" y="714755"/>
                  </a:lnTo>
                  <a:lnTo>
                    <a:pt x="119125" y="714755"/>
                  </a:lnTo>
                  <a:lnTo>
                    <a:pt x="72759" y="705393"/>
                  </a:lnTo>
                  <a:lnTo>
                    <a:pt x="34893" y="679862"/>
                  </a:lnTo>
                  <a:lnTo>
                    <a:pt x="9362" y="641994"/>
                  </a:lnTo>
                  <a:lnTo>
                    <a:pt x="0" y="595622"/>
                  </a:lnTo>
                  <a:lnTo>
                    <a:pt x="0" y="119125"/>
                  </a:lnTo>
                  <a:close/>
                </a:path>
              </a:pathLst>
            </a:custGeom>
            <a:ln w="12192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7133" y="637488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Обращает</a:t>
            </a:r>
            <a:r>
              <a:rPr lang="ru-RU" sz="1100" spc="-3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1100" spc="-4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себя</a:t>
            </a:r>
            <a:r>
              <a:rPr lang="ru-RU" sz="1100" spc="-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  <a:r>
              <a:rPr lang="ru-RU" sz="1100" spc="-3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недоучет</a:t>
            </a:r>
            <a:r>
              <a:rPr lang="ru-RU" sz="1100" b="1" spc="-56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факторов</a:t>
            </a:r>
            <a:r>
              <a:rPr lang="ru-RU" sz="1100" b="1" spc="-56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8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риска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ХНИЗ</a:t>
            </a:r>
            <a:r>
              <a:rPr lang="ru-RU" sz="1100" spc="-19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100" spc="-26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</a:t>
            </a:r>
            <a:r>
              <a:rPr lang="ru-RU" sz="1100" spc="-3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8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диспансеризации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8045" y="6429666"/>
            <a:ext cx="1728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позднее</a:t>
            </a:r>
            <a:r>
              <a:rPr lang="ru-RU" sz="1100" b="1" spc="-19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8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</a:t>
            </a:r>
            <a:endParaRPr lang="ru-RU" sz="11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>
              <a:spcBef>
                <a:spcPts val="4"/>
              </a:spcBef>
            </a:pPr>
            <a:r>
              <a:rPr lang="ru-RU" sz="1100" b="1" spc="-8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заболеваний</a:t>
            </a:r>
            <a:endParaRPr lang="ru-RU" sz="11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55203" y="6478003"/>
            <a:ext cx="2644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b="1" spc="-8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худший</a:t>
            </a:r>
            <a:r>
              <a:rPr lang="ru-RU" b="1" spc="-4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прогноз!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046949" y="65140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5811516" y="645294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81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sp>
        <p:nvSpPr>
          <p:cNvPr id="61" name="Стрелка вправо 60"/>
          <p:cNvSpPr/>
          <p:nvPr/>
        </p:nvSpPr>
        <p:spPr>
          <a:xfrm>
            <a:off x="0" y="2504695"/>
            <a:ext cx="8892480" cy="2405746"/>
          </a:xfrm>
          <a:prstGeom prst="rightArrow">
            <a:avLst/>
          </a:prstGeom>
          <a:solidFill>
            <a:srgbClr val="006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1" name="object 58"/>
          <p:cNvSpPr txBox="1"/>
          <p:nvPr/>
        </p:nvSpPr>
        <p:spPr>
          <a:xfrm>
            <a:off x="683568" y="812064"/>
            <a:ext cx="7117556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Континуум развития </a:t>
            </a:r>
          </a:p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неинфекционных заболеваний</a:t>
            </a:r>
            <a:endParaRPr lang="ru-RU" dirty="0">
              <a:solidFill>
                <a:srgbClr val="0063A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157192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3A6"/>
                </a:solidFill>
                <a:latin typeface="Calibri" panose="020F0502020204030204" pitchFamily="34" charset="0"/>
              </a:rPr>
              <a:t>Профилактические технологии:</a:t>
            </a:r>
            <a:endParaRPr lang="ru-RU" dirty="0">
              <a:solidFill>
                <a:srgbClr val="0063A6"/>
              </a:solidFill>
            </a:endParaRPr>
          </a:p>
          <a:p>
            <a:r>
              <a:rPr lang="ru-RU" b="1" dirty="0">
                <a:solidFill>
                  <a:srgbClr val="0063A6"/>
                </a:solidFill>
                <a:latin typeface="Calibri" panose="020F0502020204030204" pitchFamily="34" charset="0"/>
              </a:rPr>
              <a:t>выявление ФР, первичная и вторичная профилактика</a:t>
            </a:r>
            <a:endParaRPr lang="ru-RU" dirty="0">
              <a:solidFill>
                <a:srgbClr val="0063A6"/>
              </a:solidFill>
              <a:effectLst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15617" y="2013561"/>
            <a:ext cx="182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Фактор риска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95832" y="2013561"/>
            <a:ext cx="2572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Хроническое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заболевание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6024040" y="1772816"/>
            <a:ext cx="286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Последствия хронического заболевания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5" name="Группа 5"/>
          <p:cNvGrpSpPr/>
          <p:nvPr/>
        </p:nvGrpSpPr>
        <p:grpSpPr>
          <a:xfrm>
            <a:off x="0" y="3212976"/>
            <a:ext cx="1765644" cy="932794"/>
            <a:chOff x="291433" y="621610"/>
            <a:chExt cx="1349286" cy="932794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291433" y="621610"/>
              <a:ext cx="1349286" cy="932794"/>
            </a:xfrm>
            <a:prstGeom prst="rect">
              <a:avLst/>
            </a:prstGeom>
            <a:solidFill>
              <a:srgbClr val="E7FF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Прямоугольник 46"/>
            <p:cNvSpPr/>
            <p:nvPr/>
          </p:nvSpPr>
          <p:spPr>
            <a:xfrm>
              <a:off x="291433" y="621610"/>
              <a:ext cx="1349286" cy="9327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82880" rIns="0" bIns="1828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Здоровье</a:t>
              </a:r>
              <a:endParaRPr lang="ru-RU" sz="1400" b="1" kern="1200" dirty="0"/>
            </a:p>
          </p:txBody>
        </p:sp>
      </p:grpSp>
      <p:grpSp>
        <p:nvGrpSpPr>
          <p:cNvPr id="48" name="Группа 8"/>
          <p:cNvGrpSpPr/>
          <p:nvPr/>
        </p:nvGrpSpPr>
        <p:grpSpPr>
          <a:xfrm>
            <a:off x="1898955" y="3212976"/>
            <a:ext cx="1396878" cy="932794"/>
            <a:chOff x="1654318" y="663847"/>
            <a:chExt cx="1095697" cy="932794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1680444" y="663847"/>
              <a:ext cx="1069571" cy="932794"/>
            </a:xfrm>
            <a:prstGeom prst="rect">
              <a:avLst/>
            </a:prstGeom>
            <a:solidFill>
              <a:srgbClr val="E7FF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Прямоугольник 49"/>
            <p:cNvSpPr/>
            <p:nvPr/>
          </p:nvSpPr>
          <p:spPr>
            <a:xfrm>
              <a:off x="1654318" y="663847"/>
              <a:ext cx="1069571" cy="9327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82880" rIns="0" bIns="1828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Питание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НФ</a:t>
              </a:r>
              <a:r>
                <a:rPr lang="ru-RU" sz="1400" b="1" dirty="0" smtClean="0"/>
                <a:t>А</a:t>
              </a:r>
              <a:endParaRPr lang="ru-RU" sz="1400" b="1" kern="1200" dirty="0"/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3462842" y="3212976"/>
            <a:ext cx="1194919" cy="932794"/>
          </a:xfrm>
          <a:prstGeom prst="rect">
            <a:avLst/>
          </a:prstGeom>
          <a:solidFill>
            <a:srgbClr val="E7FFFF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ru-RU" sz="1400" b="1" dirty="0" smtClean="0"/>
              <a:t>Ожирение</a:t>
            </a:r>
          </a:p>
          <a:p>
            <a:pPr algn="ctr"/>
            <a:r>
              <a:rPr lang="ru-RU" sz="1400" b="1" dirty="0" smtClean="0"/>
              <a:t>Гипертония</a:t>
            </a:r>
            <a:endParaRPr lang="ru-RU" sz="1400" b="1" dirty="0"/>
          </a:p>
        </p:txBody>
      </p:sp>
      <p:grpSp>
        <p:nvGrpSpPr>
          <p:cNvPr id="52" name="Группа 14"/>
          <p:cNvGrpSpPr/>
          <p:nvPr/>
        </p:nvGrpSpPr>
        <p:grpSpPr>
          <a:xfrm>
            <a:off x="4824770" y="3212976"/>
            <a:ext cx="1200766" cy="932794"/>
            <a:chOff x="5071693" y="621610"/>
            <a:chExt cx="1727444" cy="932794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5071693" y="621610"/>
              <a:ext cx="1727444" cy="932794"/>
            </a:xfrm>
            <a:prstGeom prst="rect">
              <a:avLst/>
            </a:prstGeom>
            <a:solidFill>
              <a:srgbClr val="E7FF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Прямоугольник 53"/>
            <p:cNvSpPr/>
            <p:nvPr/>
          </p:nvSpPr>
          <p:spPr>
            <a:xfrm>
              <a:off x="5071693" y="621610"/>
              <a:ext cx="1727444" cy="9327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82880" rIns="0" bIns="1828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Инсульт</a:t>
              </a:r>
              <a:endParaRPr lang="ru-RU" sz="1400" b="1" kern="1200" dirty="0"/>
            </a:p>
          </p:txBody>
        </p:sp>
      </p:grpSp>
      <p:grpSp>
        <p:nvGrpSpPr>
          <p:cNvPr id="55" name="Группа 17"/>
          <p:cNvGrpSpPr/>
          <p:nvPr/>
        </p:nvGrpSpPr>
        <p:grpSpPr>
          <a:xfrm>
            <a:off x="6192545" y="3212976"/>
            <a:ext cx="3362632" cy="932794"/>
            <a:chOff x="5574982" y="621610"/>
            <a:chExt cx="2521973" cy="932794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5574982" y="621610"/>
              <a:ext cx="1069571" cy="932794"/>
            </a:xfrm>
            <a:prstGeom prst="rect">
              <a:avLst/>
            </a:prstGeom>
            <a:solidFill>
              <a:srgbClr val="E7FF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numCol="1" anchor="ctr"/>
            <a:lstStyle/>
            <a:p>
              <a:r>
                <a:rPr lang="en-US" sz="1400" b="1" dirty="0" err="1" smtClean="0"/>
                <a:t>Exitus</a:t>
              </a:r>
              <a:endParaRPr lang="ru-RU" sz="1400" b="1" dirty="0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7027384" y="621610"/>
              <a:ext cx="1069571" cy="9327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23520" rIns="0" bIns="223520" numCol="1" spcCol="1270" anchor="ctr" anchorCtr="0">
              <a:noAutofit/>
            </a:bodyPr>
            <a:lstStyle/>
            <a:p>
              <a:pPr lvl="0"/>
              <a:endParaRPr lang="ru-RU" sz="1400" b="1" dirty="0"/>
            </a:p>
          </p:txBody>
        </p:sp>
      </p:grpSp>
      <p:sp>
        <p:nvSpPr>
          <p:cNvPr id="58" name="Штриховая стрелка вправо 57"/>
          <p:cNvSpPr/>
          <p:nvPr/>
        </p:nvSpPr>
        <p:spPr>
          <a:xfrm rot="5400000">
            <a:off x="6257722" y="2715894"/>
            <a:ext cx="432048" cy="418100"/>
          </a:xfrm>
          <a:prstGeom prst="strip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Штриховая стрелка вправо 58"/>
          <p:cNvSpPr/>
          <p:nvPr/>
        </p:nvSpPr>
        <p:spPr>
          <a:xfrm rot="5400000">
            <a:off x="3594415" y="2696631"/>
            <a:ext cx="432048" cy="418100"/>
          </a:xfrm>
          <a:prstGeom prst="strip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Штриховая стрелка вправо 59"/>
          <p:cNvSpPr/>
          <p:nvPr/>
        </p:nvSpPr>
        <p:spPr>
          <a:xfrm rot="5400000">
            <a:off x="1925288" y="2727384"/>
            <a:ext cx="432048" cy="418100"/>
          </a:xfrm>
          <a:prstGeom prst="strip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92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952088" y="856036"/>
            <a:ext cx="7380312" cy="1643063"/>
          </a:xfrm>
          <a:prstGeom prst="rect">
            <a:avLst/>
          </a:prstGeom>
        </p:spPr>
        <p:txBody>
          <a:bodyPr/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r>
              <a:rPr lang="ru-RU" sz="18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Распространенность гипертонии, частота приема препаратов, эффективность лечения, контроль АГ </a:t>
            </a:r>
          </a:p>
        </p:txBody>
      </p:sp>
      <p:sp>
        <p:nvSpPr>
          <p:cNvPr id="16" name="Прямоугольник 5"/>
          <p:cNvSpPr>
            <a:spLocks noChangeArrowheads="1"/>
          </p:cNvSpPr>
          <p:nvPr/>
        </p:nvSpPr>
        <p:spPr bwMode="auto">
          <a:xfrm>
            <a:off x="6804248" y="6273799"/>
            <a:ext cx="20999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Бойцов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С.А.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соавт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, 2014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90501" y="6273800"/>
            <a:ext cx="11814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Евростандарт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t="18696" r="26507" b="27385"/>
          <a:stretch/>
        </p:blipFill>
        <p:spPr>
          <a:xfrm>
            <a:off x="35496" y="1628800"/>
            <a:ext cx="8291305" cy="33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grpSp>
        <p:nvGrpSpPr>
          <p:cNvPr id="9" name="object 4"/>
          <p:cNvGrpSpPr/>
          <p:nvPr/>
        </p:nvGrpSpPr>
        <p:grpSpPr>
          <a:xfrm>
            <a:off x="1" y="2300737"/>
            <a:ext cx="4827746" cy="2269808"/>
            <a:chOff x="0" y="1251203"/>
            <a:chExt cx="6436995" cy="3026410"/>
          </a:xfrm>
        </p:grpSpPr>
        <p:pic>
          <p:nvPicPr>
            <p:cNvPr id="10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51203"/>
              <a:ext cx="6436487" cy="3026156"/>
            </a:xfrm>
            <a:prstGeom prst="rect">
              <a:avLst/>
            </a:prstGeom>
          </p:spPr>
        </p:pic>
        <p:pic>
          <p:nvPicPr>
            <p:cNvPr id="11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3351" y="1449323"/>
              <a:ext cx="4533392" cy="2817495"/>
            </a:xfrm>
            <a:prstGeom prst="rect">
              <a:avLst/>
            </a:prstGeom>
          </p:spPr>
        </p:pic>
        <p:sp>
          <p:nvSpPr>
            <p:cNvPr id="12" name="object 7"/>
            <p:cNvSpPr/>
            <p:nvPr/>
          </p:nvSpPr>
          <p:spPr>
            <a:xfrm>
              <a:off x="284988" y="1746503"/>
              <a:ext cx="5636260" cy="2014855"/>
            </a:xfrm>
            <a:custGeom>
              <a:avLst/>
              <a:gdLst/>
              <a:ahLst/>
              <a:cxnLst/>
              <a:rect l="l" t="t" r="r" b="b"/>
              <a:pathLst>
                <a:path w="5636260" h="2014854">
                  <a:moveTo>
                    <a:pt x="5481447" y="0"/>
                  </a:moveTo>
                  <a:lnTo>
                    <a:pt x="154343" y="0"/>
                  </a:lnTo>
                  <a:lnTo>
                    <a:pt x="105558" y="7866"/>
                  </a:lnTo>
                  <a:lnTo>
                    <a:pt x="63189" y="29772"/>
                  </a:lnTo>
                  <a:lnTo>
                    <a:pt x="29778" y="63175"/>
                  </a:lnTo>
                  <a:lnTo>
                    <a:pt x="7868" y="105533"/>
                  </a:lnTo>
                  <a:lnTo>
                    <a:pt x="0" y="154305"/>
                  </a:lnTo>
                  <a:lnTo>
                    <a:pt x="0" y="1860423"/>
                  </a:lnTo>
                  <a:lnTo>
                    <a:pt x="7868" y="1909194"/>
                  </a:lnTo>
                  <a:lnTo>
                    <a:pt x="29778" y="1951552"/>
                  </a:lnTo>
                  <a:lnTo>
                    <a:pt x="63189" y="1984955"/>
                  </a:lnTo>
                  <a:lnTo>
                    <a:pt x="105558" y="2006861"/>
                  </a:lnTo>
                  <a:lnTo>
                    <a:pt x="154343" y="2014728"/>
                  </a:lnTo>
                  <a:lnTo>
                    <a:pt x="5481447" y="2014728"/>
                  </a:lnTo>
                  <a:lnTo>
                    <a:pt x="5530218" y="2006861"/>
                  </a:lnTo>
                  <a:lnTo>
                    <a:pt x="5572576" y="1984955"/>
                  </a:lnTo>
                  <a:lnTo>
                    <a:pt x="5605979" y="1951552"/>
                  </a:lnTo>
                  <a:lnTo>
                    <a:pt x="5627885" y="1909194"/>
                  </a:lnTo>
                  <a:lnTo>
                    <a:pt x="5635752" y="1860423"/>
                  </a:lnTo>
                  <a:lnTo>
                    <a:pt x="5635752" y="154305"/>
                  </a:lnTo>
                  <a:lnTo>
                    <a:pt x="5627885" y="105533"/>
                  </a:lnTo>
                  <a:lnTo>
                    <a:pt x="5605979" y="63175"/>
                  </a:lnTo>
                  <a:lnTo>
                    <a:pt x="5572576" y="29772"/>
                  </a:lnTo>
                  <a:lnTo>
                    <a:pt x="5530218" y="7866"/>
                  </a:lnTo>
                  <a:lnTo>
                    <a:pt x="548144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692696"/>
            <a:ext cx="4211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Первичное звено здравоохранения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2159127" y="1416358"/>
            <a:ext cx="4796314" cy="62469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381" algn="ctr">
              <a:lnSpc>
                <a:spcPts val="2396"/>
              </a:lnSpc>
              <a:spcBef>
                <a:spcPts val="71"/>
              </a:spcBef>
            </a:pPr>
            <a:r>
              <a:rPr sz="2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Первичное</a:t>
            </a:r>
            <a:r>
              <a:rPr sz="2100" b="1" spc="-7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звено</a:t>
            </a:r>
            <a:r>
              <a:rPr sz="2100" b="1" spc="-12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spc="-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endParaRPr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96"/>
              </a:lnSpc>
            </a:pPr>
            <a:r>
              <a:rPr sz="21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фундамент</a:t>
            </a:r>
            <a:r>
              <a:rPr sz="2100" spc="-10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r>
              <a:rPr sz="2100" spc="-10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</a:t>
            </a:r>
            <a:endParaRPr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1777174" y="2858617"/>
            <a:ext cx="2347913" cy="11586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количество </a:t>
            </a:r>
            <a:r>
              <a:rPr sz="1350" spc="-8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обращений</a:t>
            </a:r>
            <a:endParaRPr sz="1350" dirty="0">
              <a:solidFill>
                <a:schemeClr val="tx2">
                  <a:lumMod val="50000"/>
                </a:schemeClr>
              </a:solidFill>
              <a:latin typeface="Microsoft Sans Serif"/>
              <a:cs typeface="Microsoft Sans Serif"/>
            </a:endParaRPr>
          </a:p>
          <a:p>
            <a:pPr marL="9525" marR="3810"/>
            <a:r>
              <a:rPr sz="1350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в</a:t>
            </a:r>
            <a:r>
              <a:rPr sz="1350" spc="4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350" spc="-19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поликлиники,</a:t>
            </a:r>
            <a:r>
              <a:rPr sz="1350" spc="-30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350" spc="-15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амбулатории, </a:t>
            </a:r>
            <a:r>
              <a:rPr sz="1350" spc="-19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фельдшерско</a:t>
            </a:r>
            <a:r>
              <a:rPr sz="1350" spc="-19" dirty="0">
                <a:solidFill>
                  <a:schemeClr val="tx2">
                    <a:lumMod val="50000"/>
                  </a:schemeClr>
                </a:solidFill>
                <a:latin typeface="Arial MT"/>
                <a:cs typeface="Arial MT"/>
              </a:rPr>
              <a:t>-</a:t>
            </a:r>
            <a:r>
              <a:rPr sz="1350" spc="-8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акушерские</a:t>
            </a:r>
            <a:endParaRPr sz="1350" dirty="0">
              <a:solidFill>
                <a:schemeClr val="tx2">
                  <a:lumMod val="50000"/>
                </a:schemeClr>
              </a:solidFill>
              <a:latin typeface="Microsoft Sans Serif"/>
              <a:cs typeface="Microsoft Sans Serif"/>
            </a:endParaRPr>
          </a:p>
          <a:p>
            <a:pPr marL="9525">
              <a:lnSpc>
                <a:spcPts val="1609"/>
              </a:lnSpc>
            </a:pPr>
            <a:r>
              <a:rPr sz="1350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и</a:t>
            </a:r>
            <a:r>
              <a:rPr sz="1350" spc="-23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350" spc="-8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пункты</a:t>
            </a:r>
            <a:r>
              <a:rPr sz="1350" spc="8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в</a:t>
            </a:r>
            <a:r>
              <a:rPr sz="1350" spc="-19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 год</a:t>
            </a:r>
            <a:endParaRPr sz="1350" dirty="0">
              <a:solidFill>
                <a:schemeClr val="tx2">
                  <a:lumMod val="50000"/>
                </a:schemeClr>
              </a:solidFill>
              <a:latin typeface="Microsoft Sans Serif"/>
              <a:cs typeface="Microsoft Sans Serif"/>
            </a:endParaRPr>
          </a:p>
          <a:p>
            <a:pPr marL="9525">
              <a:lnSpc>
                <a:spcPts val="2509"/>
              </a:lnSpc>
              <a:tabLst>
                <a:tab pos="940594" algn="l"/>
              </a:tabLst>
            </a:pPr>
            <a:r>
              <a:rPr sz="2100" b="1" spc="-8" dirty="0" err="1" smtClean="0">
                <a:solidFill>
                  <a:srgbClr val="0063A6"/>
                </a:solidFill>
                <a:latin typeface="Arial"/>
                <a:cs typeface="Arial"/>
              </a:rPr>
              <a:t>более</a:t>
            </a:r>
            <a:r>
              <a:rPr lang="ru-RU" sz="2100" b="1" dirty="0" smtClean="0">
                <a:solidFill>
                  <a:srgbClr val="0063A6"/>
                </a:solidFill>
                <a:latin typeface="Arial"/>
                <a:cs typeface="Arial"/>
              </a:rPr>
              <a:t> </a:t>
            </a:r>
            <a:r>
              <a:rPr lang="ru-RU" sz="2100" b="1" spc="-19" dirty="0" smtClean="0">
                <a:solidFill>
                  <a:srgbClr val="0063A6"/>
                </a:solidFill>
                <a:latin typeface="Arial"/>
                <a:cs typeface="Arial"/>
              </a:rPr>
              <a:t>2000000</a:t>
            </a:r>
            <a:endParaRPr sz="2100" dirty="0">
              <a:solidFill>
                <a:srgbClr val="0063A6"/>
              </a:solidFill>
              <a:latin typeface="Arial"/>
              <a:cs typeface="Arial"/>
            </a:endParaRPr>
          </a:p>
        </p:txBody>
      </p:sp>
      <p:grpSp>
        <p:nvGrpSpPr>
          <p:cNvPr id="14" name="object 9"/>
          <p:cNvGrpSpPr/>
          <p:nvPr/>
        </p:nvGrpSpPr>
        <p:grpSpPr>
          <a:xfrm>
            <a:off x="4239387" y="2300737"/>
            <a:ext cx="4904899" cy="2269808"/>
            <a:chOff x="5652515" y="1251203"/>
            <a:chExt cx="6539865" cy="3026410"/>
          </a:xfrm>
        </p:grpSpPr>
        <p:pic>
          <p:nvPicPr>
            <p:cNvPr id="15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2515" y="1251203"/>
              <a:ext cx="6539484" cy="3026156"/>
            </a:xfrm>
            <a:prstGeom prst="rect">
              <a:avLst/>
            </a:prstGeom>
          </p:spPr>
        </p:pic>
        <p:pic>
          <p:nvPicPr>
            <p:cNvPr id="16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62571" y="1723643"/>
              <a:ext cx="4947793" cy="2268854"/>
            </a:xfrm>
            <a:prstGeom prst="rect">
              <a:avLst/>
            </a:prstGeom>
          </p:spPr>
        </p:pic>
        <p:sp>
          <p:nvSpPr>
            <p:cNvPr id="17" name="object 12"/>
            <p:cNvSpPr/>
            <p:nvPr/>
          </p:nvSpPr>
          <p:spPr>
            <a:xfrm>
              <a:off x="6147815" y="1746503"/>
              <a:ext cx="5636260" cy="2014855"/>
            </a:xfrm>
            <a:custGeom>
              <a:avLst/>
              <a:gdLst/>
              <a:ahLst/>
              <a:cxnLst/>
              <a:rect l="l" t="t" r="r" b="b"/>
              <a:pathLst>
                <a:path w="5636259" h="2014854">
                  <a:moveTo>
                    <a:pt x="5481447" y="0"/>
                  </a:moveTo>
                  <a:lnTo>
                    <a:pt x="154305" y="0"/>
                  </a:lnTo>
                  <a:lnTo>
                    <a:pt x="105533" y="7866"/>
                  </a:lnTo>
                  <a:lnTo>
                    <a:pt x="63175" y="29772"/>
                  </a:lnTo>
                  <a:lnTo>
                    <a:pt x="29772" y="63175"/>
                  </a:lnTo>
                  <a:lnTo>
                    <a:pt x="7866" y="105533"/>
                  </a:lnTo>
                  <a:lnTo>
                    <a:pt x="0" y="154305"/>
                  </a:lnTo>
                  <a:lnTo>
                    <a:pt x="0" y="1860423"/>
                  </a:lnTo>
                  <a:lnTo>
                    <a:pt x="7866" y="1909194"/>
                  </a:lnTo>
                  <a:lnTo>
                    <a:pt x="29772" y="1951552"/>
                  </a:lnTo>
                  <a:lnTo>
                    <a:pt x="63175" y="1984955"/>
                  </a:lnTo>
                  <a:lnTo>
                    <a:pt x="105533" y="2006861"/>
                  </a:lnTo>
                  <a:lnTo>
                    <a:pt x="154305" y="2014728"/>
                  </a:lnTo>
                  <a:lnTo>
                    <a:pt x="5481447" y="2014728"/>
                  </a:lnTo>
                  <a:lnTo>
                    <a:pt x="5530218" y="2006861"/>
                  </a:lnTo>
                  <a:lnTo>
                    <a:pt x="5572576" y="1984955"/>
                  </a:lnTo>
                  <a:lnTo>
                    <a:pt x="5605979" y="1951552"/>
                  </a:lnTo>
                  <a:lnTo>
                    <a:pt x="5627885" y="1909194"/>
                  </a:lnTo>
                  <a:lnTo>
                    <a:pt x="5635752" y="1860423"/>
                  </a:lnTo>
                  <a:lnTo>
                    <a:pt x="5635752" y="154305"/>
                  </a:lnTo>
                  <a:lnTo>
                    <a:pt x="5627885" y="105533"/>
                  </a:lnTo>
                  <a:lnTo>
                    <a:pt x="5605979" y="63175"/>
                  </a:lnTo>
                  <a:lnTo>
                    <a:pt x="5572576" y="29772"/>
                  </a:lnTo>
                  <a:lnTo>
                    <a:pt x="5530218" y="7866"/>
                  </a:lnTo>
                  <a:lnTo>
                    <a:pt x="548144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" name="object 13"/>
          <p:cNvSpPr txBox="1"/>
          <p:nvPr/>
        </p:nvSpPr>
        <p:spPr>
          <a:xfrm>
            <a:off x="6321504" y="2902386"/>
            <a:ext cx="2358819" cy="106631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586264">
              <a:spcBef>
                <a:spcPts val="75"/>
              </a:spcBef>
            </a:pPr>
            <a:r>
              <a:rPr sz="1350" dirty="0">
                <a:solidFill>
                  <a:srgbClr val="0C0C0C"/>
                </a:solidFill>
                <a:latin typeface="Microsoft Sans Serif"/>
                <a:cs typeface="Microsoft Sans Serif"/>
              </a:rPr>
              <a:t>сильное</a:t>
            </a:r>
            <a:r>
              <a:rPr sz="1350" spc="-6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0C0C0C"/>
                </a:solidFill>
                <a:latin typeface="Microsoft Sans Serif"/>
                <a:cs typeface="Microsoft Sans Serif"/>
              </a:rPr>
              <a:t>первичное</a:t>
            </a:r>
            <a:r>
              <a:rPr sz="135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3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звено </a:t>
            </a:r>
            <a:r>
              <a:rPr sz="13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формирует</a:t>
            </a:r>
            <a:endParaRPr sz="1350" dirty="0">
              <a:latin typeface="Microsoft Sans Serif"/>
              <a:cs typeface="Microsoft Sans Serif"/>
            </a:endParaRPr>
          </a:p>
          <a:p>
            <a:pPr marL="9525">
              <a:lnSpc>
                <a:spcPts val="2497"/>
              </a:lnSpc>
            </a:pPr>
            <a:r>
              <a:rPr sz="2100" b="1" dirty="0">
                <a:solidFill>
                  <a:srgbClr val="0063A6"/>
                </a:solidFill>
                <a:latin typeface="Arial"/>
                <a:cs typeface="Arial"/>
              </a:rPr>
              <a:t>здоровое</a:t>
            </a:r>
            <a:r>
              <a:rPr sz="2100" b="1" spc="-131" dirty="0">
                <a:solidFill>
                  <a:srgbClr val="0063A6"/>
                </a:solidFill>
                <a:latin typeface="Arial"/>
                <a:cs typeface="Arial"/>
              </a:rPr>
              <a:t> </a:t>
            </a:r>
            <a:r>
              <a:rPr sz="2100" b="1" spc="-8" dirty="0">
                <a:solidFill>
                  <a:srgbClr val="0063A6"/>
                </a:solidFill>
                <a:latin typeface="Arial"/>
                <a:cs typeface="Arial"/>
              </a:rPr>
              <a:t>общество</a:t>
            </a:r>
            <a:endParaRPr sz="2100" dirty="0">
              <a:solidFill>
                <a:srgbClr val="0063A6"/>
              </a:solidFill>
              <a:latin typeface="Arial"/>
              <a:cs typeface="Arial"/>
            </a:endParaRPr>
          </a:p>
        </p:txBody>
      </p:sp>
      <p:sp>
        <p:nvSpPr>
          <p:cNvPr id="20" name="object 15"/>
          <p:cNvSpPr/>
          <p:nvPr/>
        </p:nvSpPr>
        <p:spPr>
          <a:xfrm>
            <a:off x="434470" y="3027349"/>
            <a:ext cx="743426" cy="744379"/>
          </a:xfrm>
          <a:custGeom>
            <a:avLst/>
            <a:gdLst/>
            <a:ahLst/>
            <a:cxnLst/>
            <a:rect l="l" t="t" r="r" b="b"/>
            <a:pathLst>
              <a:path w="991235" h="992505">
                <a:moveTo>
                  <a:pt x="66068" y="628522"/>
                </a:moveTo>
                <a:lnTo>
                  <a:pt x="33030" y="628522"/>
                </a:lnTo>
                <a:lnTo>
                  <a:pt x="33030" y="893137"/>
                </a:lnTo>
                <a:lnTo>
                  <a:pt x="20179" y="895747"/>
                </a:lnTo>
                <a:lnTo>
                  <a:pt x="9685" y="902839"/>
                </a:lnTo>
                <a:lnTo>
                  <a:pt x="2606" y="913351"/>
                </a:lnTo>
                <a:lnTo>
                  <a:pt x="0" y="926221"/>
                </a:lnTo>
                <a:lnTo>
                  <a:pt x="19" y="984978"/>
                </a:lnTo>
                <a:lnTo>
                  <a:pt x="7393" y="992370"/>
                </a:lnTo>
                <a:lnTo>
                  <a:pt x="983619" y="992370"/>
                </a:lnTo>
                <a:lnTo>
                  <a:pt x="990980" y="984978"/>
                </a:lnTo>
                <a:lnTo>
                  <a:pt x="990980" y="959286"/>
                </a:lnTo>
                <a:lnTo>
                  <a:pt x="33030" y="959286"/>
                </a:lnTo>
                <a:lnTo>
                  <a:pt x="33030" y="926221"/>
                </a:lnTo>
                <a:lnTo>
                  <a:pt x="990980" y="926221"/>
                </a:lnTo>
                <a:lnTo>
                  <a:pt x="988388" y="913351"/>
                </a:lnTo>
                <a:lnTo>
                  <a:pt x="981317" y="902839"/>
                </a:lnTo>
                <a:lnTo>
                  <a:pt x="970822" y="895747"/>
                </a:lnTo>
                <a:lnTo>
                  <a:pt x="957962" y="893137"/>
                </a:lnTo>
                <a:lnTo>
                  <a:pt x="66068" y="893137"/>
                </a:lnTo>
                <a:lnTo>
                  <a:pt x="66068" y="628522"/>
                </a:lnTo>
                <a:close/>
              </a:path>
              <a:path w="991235" h="992505">
                <a:moveTo>
                  <a:pt x="990980" y="926221"/>
                </a:moveTo>
                <a:lnTo>
                  <a:pt x="957962" y="926221"/>
                </a:lnTo>
                <a:lnTo>
                  <a:pt x="957962" y="959286"/>
                </a:lnTo>
                <a:lnTo>
                  <a:pt x="990980" y="959286"/>
                </a:lnTo>
                <a:lnTo>
                  <a:pt x="990980" y="926221"/>
                </a:lnTo>
                <a:close/>
              </a:path>
              <a:path w="991235" h="992505">
                <a:moveTo>
                  <a:pt x="901013" y="264634"/>
                </a:moveTo>
                <a:lnTo>
                  <a:pt x="89979" y="264634"/>
                </a:lnTo>
                <a:lnTo>
                  <a:pt x="82577" y="272046"/>
                </a:lnTo>
                <a:lnTo>
                  <a:pt x="82577" y="314251"/>
                </a:lnTo>
                <a:lnTo>
                  <a:pt x="86482" y="333558"/>
                </a:lnTo>
                <a:lnTo>
                  <a:pt x="97105" y="349320"/>
                </a:lnTo>
                <a:lnTo>
                  <a:pt x="112850" y="359951"/>
                </a:lnTo>
                <a:lnTo>
                  <a:pt x="132125" y="363867"/>
                </a:lnTo>
                <a:lnTo>
                  <a:pt x="132125" y="529269"/>
                </a:lnTo>
                <a:lnTo>
                  <a:pt x="49539" y="529269"/>
                </a:lnTo>
                <a:lnTo>
                  <a:pt x="3902" y="559587"/>
                </a:lnTo>
                <a:lnTo>
                  <a:pt x="0" y="578885"/>
                </a:lnTo>
                <a:lnTo>
                  <a:pt x="0" y="621110"/>
                </a:lnTo>
                <a:lnTo>
                  <a:pt x="7393" y="628522"/>
                </a:lnTo>
                <a:lnTo>
                  <a:pt x="132125" y="628522"/>
                </a:lnTo>
                <a:lnTo>
                  <a:pt x="132125" y="678119"/>
                </a:lnTo>
                <a:lnTo>
                  <a:pt x="106488" y="678119"/>
                </a:lnTo>
                <a:lnTo>
                  <a:pt x="99086" y="685530"/>
                </a:lnTo>
                <a:lnTo>
                  <a:pt x="99086" y="703791"/>
                </a:lnTo>
                <a:lnTo>
                  <a:pt x="106488" y="711203"/>
                </a:lnTo>
                <a:lnTo>
                  <a:pt x="132125" y="711203"/>
                </a:lnTo>
                <a:lnTo>
                  <a:pt x="132125" y="744287"/>
                </a:lnTo>
                <a:lnTo>
                  <a:pt x="106488" y="744287"/>
                </a:lnTo>
                <a:lnTo>
                  <a:pt x="99086" y="751679"/>
                </a:lnTo>
                <a:lnTo>
                  <a:pt x="99106" y="769960"/>
                </a:lnTo>
                <a:lnTo>
                  <a:pt x="106488" y="777352"/>
                </a:lnTo>
                <a:lnTo>
                  <a:pt x="132125" y="777352"/>
                </a:lnTo>
                <a:lnTo>
                  <a:pt x="132125" y="810456"/>
                </a:lnTo>
                <a:lnTo>
                  <a:pt x="106468" y="810456"/>
                </a:lnTo>
                <a:lnTo>
                  <a:pt x="99086" y="817848"/>
                </a:lnTo>
                <a:lnTo>
                  <a:pt x="99086" y="836128"/>
                </a:lnTo>
                <a:lnTo>
                  <a:pt x="106488" y="843520"/>
                </a:lnTo>
                <a:lnTo>
                  <a:pt x="132125" y="843520"/>
                </a:lnTo>
                <a:lnTo>
                  <a:pt x="132125" y="893137"/>
                </a:lnTo>
                <a:lnTo>
                  <a:pt x="165163" y="893137"/>
                </a:lnTo>
                <a:lnTo>
                  <a:pt x="165163" y="595438"/>
                </a:lnTo>
                <a:lnTo>
                  <a:pt x="33030" y="595438"/>
                </a:lnTo>
                <a:lnTo>
                  <a:pt x="33030" y="569745"/>
                </a:lnTo>
                <a:lnTo>
                  <a:pt x="40431" y="562353"/>
                </a:lnTo>
                <a:lnTo>
                  <a:pt x="165163" y="562353"/>
                </a:lnTo>
                <a:lnTo>
                  <a:pt x="165163" y="363867"/>
                </a:lnTo>
                <a:lnTo>
                  <a:pt x="858867" y="363867"/>
                </a:lnTo>
                <a:lnTo>
                  <a:pt x="904509" y="333558"/>
                </a:lnTo>
                <a:lnTo>
                  <a:pt x="905071" y="330783"/>
                </a:lnTo>
                <a:lnTo>
                  <a:pt x="122997" y="330783"/>
                </a:lnTo>
                <a:lnTo>
                  <a:pt x="115635" y="323371"/>
                </a:lnTo>
                <a:lnTo>
                  <a:pt x="115596" y="297719"/>
                </a:lnTo>
                <a:lnTo>
                  <a:pt x="908414" y="297719"/>
                </a:lnTo>
                <a:lnTo>
                  <a:pt x="908414" y="272046"/>
                </a:lnTo>
                <a:lnTo>
                  <a:pt x="901013" y="264634"/>
                </a:lnTo>
                <a:close/>
              </a:path>
              <a:path w="991235" h="992505">
                <a:moveTo>
                  <a:pt x="545033" y="694671"/>
                </a:moveTo>
                <a:lnTo>
                  <a:pt x="445958" y="694671"/>
                </a:lnTo>
                <a:lnTo>
                  <a:pt x="400310" y="724986"/>
                </a:lnTo>
                <a:lnTo>
                  <a:pt x="396411" y="744287"/>
                </a:lnTo>
                <a:lnTo>
                  <a:pt x="396411" y="893137"/>
                </a:lnTo>
                <a:lnTo>
                  <a:pt x="429429" y="893137"/>
                </a:lnTo>
                <a:lnTo>
                  <a:pt x="429429" y="735147"/>
                </a:lnTo>
                <a:lnTo>
                  <a:pt x="436831" y="727755"/>
                </a:lnTo>
                <a:lnTo>
                  <a:pt x="591238" y="727755"/>
                </a:lnTo>
                <a:lnTo>
                  <a:pt x="590679" y="724986"/>
                </a:lnTo>
                <a:lnTo>
                  <a:pt x="580061" y="709218"/>
                </a:lnTo>
                <a:lnTo>
                  <a:pt x="564316" y="698581"/>
                </a:lnTo>
                <a:lnTo>
                  <a:pt x="545033" y="694671"/>
                </a:lnTo>
                <a:close/>
              </a:path>
              <a:path w="991235" h="992505">
                <a:moveTo>
                  <a:pt x="512015" y="727755"/>
                </a:moveTo>
                <a:lnTo>
                  <a:pt x="478977" y="727755"/>
                </a:lnTo>
                <a:lnTo>
                  <a:pt x="478977" y="893137"/>
                </a:lnTo>
                <a:lnTo>
                  <a:pt x="512015" y="893137"/>
                </a:lnTo>
                <a:lnTo>
                  <a:pt x="512015" y="727755"/>
                </a:lnTo>
                <a:close/>
              </a:path>
              <a:path w="991235" h="992505">
                <a:moveTo>
                  <a:pt x="591238" y="727755"/>
                </a:moveTo>
                <a:lnTo>
                  <a:pt x="554161" y="727755"/>
                </a:lnTo>
                <a:lnTo>
                  <a:pt x="561543" y="735147"/>
                </a:lnTo>
                <a:lnTo>
                  <a:pt x="561543" y="893137"/>
                </a:lnTo>
                <a:lnTo>
                  <a:pt x="594581" y="893137"/>
                </a:lnTo>
                <a:lnTo>
                  <a:pt x="594581" y="744287"/>
                </a:lnTo>
                <a:lnTo>
                  <a:pt x="591238" y="727755"/>
                </a:lnTo>
                <a:close/>
              </a:path>
              <a:path w="991235" h="992505">
                <a:moveTo>
                  <a:pt x="858867" y="363867"/>
                </a:moveTo>
                <a:lnTo>
                  <a:pt x="825829" y="363867"/>
                </a:lnTo>
                <a:lnTo>
                  <a:pt x="825829" y="893137"/>
                </a:lnTo>
                <a:lnTo>
                  <a:pt x="858867" y="893137"/>
                </a:lnTo>
                <a:lnTo>
                  <a:pt x="858867" y="843520"/>
                </a:lnTo>
                <a:lnTo>
                  <a:pt x="884504" y="843520"/>
                </a:lnTo>
                <a:lnTo>
                  <a:pt x="891905" y="836129"/>
                </a:lnTo>
                <a:lnTo>
                  <a:pt x="891905" y="817848"/>
                </a:lnTo>
                <a:lnTo>
                  <a:pt x="884504" y="810456"/>
                </a:lnTo>
                <a:lnTo>
                  <a:pt x="858867" y="810456"/>
                </a:lnTo>
                <a:lnTo>
                  <a:pt x="858867" y="777352"/>
                </a:lnTo>
                <a:lnTo>
                  <a:pt x="884504" y="777352"/>
                </a:lnTo>
                <a:lnTo>
                  <a:pt x="891905" y="769960"/>
                </a:lnTo>
                <a:lnTo>
                  <a:pt x="891905" y="751679"/>
                </a:lnTo>
                <a:lnTo>
                  <a:pt x="884504" y="744287"/>
                </a:lnTo>
                <a:lnTo>
                  <a:pt x="858867" y="744287"/>
                </a:lnTo>
                <a:lnTo>
                  <a:pt x="858867" y="711203"/>
                </a:lnTo>
                <a:lnTo>
                  <a:pt x="884504" y="711203"/>
                </a:lnTo>
                <a:lnTo>
                  <a:pt x="891905" y="703791"/>
                </a:lnTo>
                <a:lnTo>
                  <a:pt x="891905" y="685530"/>
                </a:lnTo>
                <a:lnTo>
                  <a:pt x="884504" y="678119"/>
                </a:lnTo>
                <a:lnTo>
                  <a:pt x="858867" y="678119"/>
                </a:lnTo>
                <a:lnTo>
                  <a:pt x="858867" y="628522"/>
                </a:lnTo>
                <a:lnTo>
                  <a:pt x="983619" y="628522"/>
                </a:lnTo>
                <a:lnTo>
                  <a:pt x="990980" y="621110"/>
                </a:lnTo>
                <a:lnTo>
                  <a:pt x="990980" y="595438"/>
                </a:lnTo>
                <a:lnTo>
                  <a:pt x="858867" y="595438"/>
                </a:lnTo>
                <a:lnTo>
                  <a:pt x="858867" y="562353"/>
                </a:lnTo>
                <a:lnTo>
                  <a:pt x="987640" y="562353"/>
                </a:lnTo>
                <a:lnTo>
                  <a:pt x="987081" y="559587"/>
                </a:lnTo>
                <a:lnTo>
                  <a:pt x="976468" y="543824"/>
                </a:lnTo>
                <a:lnTo>
                  <a:pt x="960724" y="533188"/>
                </a:lnTo>
                <a:lnTo>
                  <a:pt x="941433" y="529269"/>
                </a:lnTo>
                <a:lnTo>
                  <a:pt x="858867" y="529269"/>
                </a:lnTo>
                <a:lnTo>
                  <a:pt x="858867" y="363867"/>
                </a:lnTo>
                <a:close/>
              </a:path>
              <a:path w="991235" h="992505">
                <a:moveTo>
                  <a:pt x="957962" y="628522"/>
                </a:moveTo>
                <a:lnTo>
                  <a:pt x="924924" y="628522"/>
                </a:lnTo>
                <a:lnTo>
                  <a:pt x="924924" y="893137"/>
                </a:lnTo>
                <a:lnTo>
                  <a:pt x="957962" y="893137"/>
                </a:lnTo>
                <a:lnTo>
                  <a:pt x="957962" y="628522"/>
                </a:lnTo>
                <a:close/>
              </a:path>
              <a:path w="991235" h="992505">
                <a:moveTo>
                  <a:pt x="165163" y="562353"/>
                </a:moveTo>
                <a:lnTo>
                  <a:pt x="132125" y="562353"/>
                </a:lnTo>
                <a:lnTo>
                  <a:pt x="132125" y="595438"/>
                </a:lnTo>
                <a:lnTo>
                  <a:pt x="165163" y="595438"/>
                </a:lnTo>
                <a:lnTo>
                  <a:pt x="165163" y="562353"/>
                </a:lnTo>
                <a:close/>
              </a:path>
              <a:path w="991235" h="992505">
                <a:moveTo>
                  <a:pt x="987640" y="562353"/>
                </a:moveTo>
                <a:lnTo>
                  <a:pt x="950560" y="562353"/>
                </a:lnTo>
                <a:lnTo>
                  <a:pt x="957962" y="569745"/>
                </a:lnTo>
                <a:lnTo>
                  <a:pt x="957962" y="595438"/>
                </a:lnTo>
                <a:lnTo>
                  <a:pt x="990980" y="595438"/>
                </a:lnTo>
                <a:lnTo>
                  <a:pt x="990980" y="578886"/>
                </a:lnTo>
                <a:lnTo>
                  <a:pt x="987640" y="562353"/>
                </a:lnTo>
                <a:close/>
              </a:path>
              <a:path w="991235" h="992505">
                <a:moveTo>
                  <a:pt x="908414" y="297719"/>
                </a:moveTo>
                <a:lnTo>
                  <a:pt x="875376" y="297719"/>
                </a:lnTo>
                <a:lnTo>
                  <a:pt x="875356" y="323371"/>
                </a:lnTo>
                <a:lnTo>
                  <a:pt x="867975" y="330783"/>
                </a:lnTo>
                <a:lnTo>
                  <a:pt x="905071" y="330783"/>
                </a:lnTo>
                <a:lnTo>
                  <a:pt x="908414" y="314251"/>
                </a:lnTo>
                <a:lnTo>
                  <a:pt x="908414" y="297719"/>
                </a:lnTo>
                <a:close/>
              </a:path>
              <a:path w="991235" h="992505">
                <a:moveTo>
                  <a:pt x="594581" y="0"/>
                </a:moveTo>
                <a:lnTo>
                  <a:pt x="396411" y="0"/>
                </a:lnTo>
                <a:lnTo>
                  <a:pt x="350754" y="30315"/>
                </a:lnTo>
                <a:lnTo>
                  <a:pt x="346844" y="49616"/>
                </a:lnTo>
                <a:lnTo>
                  <a:pt x="346844" y="264634"/>
                </a:lnTo>
                <a:lnTo>
                  <a:pt x="379882" y="264634"/>
                </a:lnTo>
                <a:lnTo>
                  <a:pt x="379882" y="40495"/>
                </a:lnTo>
                <a:lnTo>
                  <a:pt x="387244" y="33104"/>
                </a:lnTo>
                <a:lnTo>
                  <a:pt x="640800" y="33104"/>
                </a:lnTo>
                <a:lnTo>
                  <a:pt x="640234" y="30315"/>
                </a:lnTo>
                <a:lnTo>
                  <a:pt x="629611" y="14547"/>
                </a:lnTo>
                <a:lnTo>
                  <a:pt x="613864" y="3910"/>
                </a:lnTo>
                <a:lnTo>
                  <a:pt x="594581" y="0"/>
                </a:lnTo>
                <a:close/>
              </a:path>
              <a:path w="991235" h="992505">
                <a:moveTo>
                  <a:pt x="640800" y="33104"/>
                </a:moveTo>
                <a:lnTo>
                  <a:pt x="603728" y="33104"/>
                </a:lnTo>
                <a:lnTo>
                  <a:pt x="611090" y="40496"/>
                </a:lnTo>
                <a:lnTo>
                  <a:pt x="611110" y="264634"/>
                </a:lnTo>
                <a:lnTo>
                  <a:pt x="644148" y="264634"/>
                </a:lnTo>
                <a:lnTo>
                  <a:pt x="644148" y="49616"/>
                </a:lnTo>
                <a:lnTo>
                  <a:pt x="640800" y="33104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1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4160" y="3076961"/>
            <a:ext cx="123863" cy="124051"/>
          </a:xfrm>
          <a:prstGeom prst="rect">
            <a:avLst/>
          </a:prstGeom>
        </p:spPr>
      </p:pic>
      <p:pic>
        <p:nvPicPr>
          <p:cNvPr id="22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3121" y="3325063"/>
            <a:ext cx="136245" cy="86824"/>
          </a:xfrm>
          <a:prstGeom prst="rect">
            <a:avLst/>
          </a:prstGeom>
        </p:spPr>
      </p:pic>
      <p:pic>
        <p:nvPicPr>
          <p:cNvPr id="23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3121" y="3436701"/>
            <a:ext cx="136245" cy="86839"/>
          </a:xfrm>
          <a:prstGeom prst="rect">
            <a:avLst/>
          </a:prstGeom>
        </p:spPr>
      </p:pic>
      <p:pic>
        <p:nvPicPr>
          <p:cNvPr id="24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4160" y="3325063"/>
            <a:ext cx="123863" cy="86824"/>
          </a:xfrm>
          <a:prstGeom prst="rect">
            <a:avLst/>
          </a:prstGeom>
        </p:spPr>
      </p:pic>
      <p:pic>
        <p:nvPicPr>
          <p:cNvPr id="25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4160" y="3436701"/>
            <a:ext cx="123863" cy="86839"/>
          </a:xfrm>
          <a:prstGeom prst="rect">
            <a:avLst/>
          </a:prstGeom>
        </p:spPr>
      </p:pic>
      <p:pic>
        <p:nvPicPr>
          <p:cNvPr id="26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3121" y="3548352"/>
            <a:ext cx="123863" cy="86839"/>
          </a:xfrm>
          <a:prstGeom prst="rect">
            <a:avLst/>
          </a:prstGeom>
        </p:spPr>
      </p:pic>
      <p:pic>
        <p:nvPicPr>
          <p:cNvPr id="27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5199" y="3548353"/>
            <a:ext cx="123863" cy="86839"/>
          </a:xfrm>
          <a:prstGeom prst="rect">
            <a:avLst/>
          </a:prstGeom>
        </p:spPr>
      </p:pic>
      <p:pic>
        <p:nvPicPr>
          <p:cNvPr id="28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2802" y="3325064"/>
            <a:ext cx="136260" cy="86824"/>
          </a:xfrm>
          <a:prstGeom prst="rect">
            <a:avLst/>
          </a:prstGeom>
        </p:spPr>
      </p:pic>
      <p:pic>
        <p:nvPicPr>
          <p:cNvPr id="29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92802" y="3436701"/>
            <a:ext cx="136260" cy="86839"/>
          </a:xfrm>
          <a:prstGeom prst="rect">
            <a:avLst/>
          </a:prstGeom>
        </p:spPr>
      </p:pic>
      <p:pic>
        <p:nvPicPr>
          <p:cNvPr id="30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42195" y="3236594"/>
            <a:ext cx="87729" cy="87683"/>
          </a:xfrm>
          <a:prstGeom prst="rect">
            <a:avLst/>
          </a:prstGeom>
        </p:spPr>
      </p:pic>
      <p:sp>
        <p:nvSpPr>
          <p:cNvPr id="31" name="object 26"/>
          <p:cNvSpPr/>
          <p:nvPr/>
        </p:nvSpPr>
        <p:spPr>
          <a:xfrm>
            <a:off x="1265432" y="3335613"/>
            <a:ext cx="241459" cy="394335"/>
          </a:xfrm>
          <a:custGeom>
            <a:avLst/>
            <a:gdLst/>
            <a:ahLst/>
            <a:cxnLst/>
            <a:rect l="l" t="t" r="r" b="b"/>
            <a:pathLst>
              <a:path w="321944" h="525780">
                <a:moveTo>
                  <a:pt x="172899" y="0"/>
                </a:moveTo>
                <a:lnTo>
                  <a:pt x="124648" y="3813"/>
                </a:lnTo>
                <a:lnTo>
                  <a:pt x="79687" y="19590"/>
                </a:lnTo>
                <a:lnTo>
                  <a:pt x="46788" y="43336"/>
                </a:lnTo>
                <a:lnTo>
                  <a:pt x="1462" y="230383"/>
                </a:lnTo>
                <a:lnTo>
                  <a:pt x="0" y="233306"/>
                </a:lnTo>
                <a:lnTo>
                  <a:pt x="2307" y="247576"/>
                </a:lnTo>
                <a:lnTo>
                  <a:pt x="8590" y="256869"/>
                </a:lnTo>
                <a:lnTo>
                  <a:pt x="17888" y="263148"/>
                </a:lnTo>
                <a:lnTo>
                  <a:pt x="29243" y="265454"/>
                </a:lnTo>
                <a:lnTo>
                  <a:pt x="38724" y="263674"/>
                </a:lnTo>
                <a:lnTo>
                  <a:pt x="46971" y="258879"/>
                </a:lnTo>
                <a:lnTo>
                  <a:pt x="53300" y="251892"/>
                </a:lnTo>
                <a:lnTo>
                  <a:pt x="57024" y="243535"/>
                </a:lnTo>
                <a:lnTo>
                  <a:pt x="87729" y="116401"/>
                </a:lnTo>
                <a:lnTo>
                  <a:pt x="87729" y="525567"/>
                </a:lnTo>
                <a:lnTo>
                  <a:pt x="146215" y="525567"/>
                </a:lnTo>
                <a:lnTo>
                  <a:pt x="146215" y="262532"/>
                </a:lnTo>
                <a:lnTo>
                  <a:pt x="175458" y="262532"/>
                </a:lnTo>
                <a:lnTo>
                  <a:pt x="175458" y="525567"/>
                </a:lnTo>
                <a:lnTo>
                  <a:pt x="233945" y="525567"/>
                </a:lnTo>
                <a:lnTo>
                  <a:pt x="233945" y="114940"/>
                </a:lnTo>
                <a:lnTo>
                  <a:pt x="264650" y="242074"/>
                </a:lnTo>
                <a:lnTo>
                  <a:pt x="268374" y="250431"/>
                </a:lnTo>
                <a:lnTo>
                  <a:pt x="274702" y="257417"/>
                </a:lnTo>
                <a:lnTo>
                  <a:pt x="282950" y="262212"/>
                </a:lnTo>
                <a:lnTo>
                  <a:pt x="292431" y="263993"/>
                </a:lnTo>
                <a:lnTo>
                  <a:pt x="303785" y="261687"/>
                </a:lnTo>
                <a:lnTo>
                  <a:pt x="313084" y="255408"/>
                </a:lnTo>
                <a:lnTo>
                  <a:pt x="319367" y="246115"/>
                </a:lnTo>
                <a:lnTo>
                  <a:pt x="321674" y="231845"/>
                </a:lnTo>
                <a:lnTo>
                  <a:pt x="320212" y="227461"/>
                </a:lnTo>
                <a:lnTo>
                  <a:pt x="277809" y="47720"/>
                </a:lnTo>
                <a:lnTo>
                  <a:pt x="241986" y="18677"/>
                </a:lnTo>
                <a:lnTo>
                  <a:pt x="209088" y="5342"/>
                </a:lnTo>
                <a:lnTo>
                  <a:pt x="172899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27"/>
          <p:cNvSpPr/>
          <p:nvPr/>
        </p:nvSpPr>
        <p:spPr>
          <a:xfrm>
            <a:off x="5200442" y="2944323"/>
            <a:ext cx="667702" cy="882015"/>
          </a:xfrm>
          <a:custGeom>
            <a:avLst/>
            <a:gdLst/>
            <a:ahLst/>
            <a:cxnLst/>
            <a:rect l="l" t="t" r="r" b="b"/>
            <a:pathLst>
              <a:path w="890270" h="1176020">
                <a:moveTo>
                  <a:pt x="747331" y="577646"/>
                </a:moveTo>
                <a:lnTo>
                  <a:pt x="739622" y="569937"/>
                </a:lnTo>
                <a:lnTo>
                  <a:pt x="694944" y="569937"/>
                </a:lnTo>
                <a:lnTo>
                  <a:pt x="702310" y="553796"/>
                </a:lnTo>
                <a:lnTo>
                  <a:pt x="707593" y="537006"/>
                </a:lnTo>
                <a:lnTo>
                  <a:pt x="707644" y="536854"/>
                </a:lnTo>
                <a:lnTo>
                  <a:pt x="710793" y="519811"/>
                </a:lnTo>
                <a:lnTo>
                  <a:pt x="710907" y="518947"/>
                </a:lnTo>
                <a:lnTo>
                  <a:pt x="711987" y="501205"/>
                </a:lnTo>
                <a:lnTo>
                  <a:pt x="704494" y="454875"/>
                </a:lnTo>
                <a:lnTo>
                  <a:pt x="683641" y="414591"/>
                </a:lnTo>
                <a:lnTo>
                  <a:pt x="677545" y="408508"/>
                </a:lnTo>
                <a:lnTo>
                  <a:pt x="677545" y="501205"/>
                </a:lnTo>
                <a:lnTo>
                  <a:pt x="676084" y="518947"/>
                </a:lnTo>
                <a:lnTo>
                  <a:pt x="676021" y="519811"/>
                </a:lnTo>
                <a:lnTo>
                  <a:pt x="671499" y="537667"/>
                </a:lnTo>
                <a:lnTo>
                  <a:pt x="664121" y="554482"/>
                </a:lnTo>
                <a:lnTo>
                  <a:pt x="654011" y="569937"/>
                </a:lnTo>
                <a:lnTo>
                  <a:pt x="620814" y="569937"/>
                </a:lnTo>
                <a:lnTo>
                  <a:pt x="620814" y="604380"/>
                </a:lnTo>
                <a:lnTo>
                  <a:pt x="445135" y="779754"/>
                </a:lnTo>
                <a:lnTo>
                  <a:pt x="268338" y="603275"/>
                </a:lnTo>
                <a:lnTo>
                  <a:pt x="345541" y="603275"/>
                </a:lnTo>
                <a:lnTo>
                  <a:pt x="352107" y="598551"/>
                </a:lnTo>
                <a:lnTo>
                  <a:pt x="375107" y="530288"/>
                </a:lnTo>
                <a:lnTo>
                  <a:pt x="429120" y="666978"/>
                </a:lnTo>
                <a:lnTo>
                  <a:pt x="435546" y="675017"/>
                </a:lnTo>
                <a:lnTo>
                  <a:pt x="444703" y="677849"/>
                </a:lnTo>
                <a:lnTo>
                  <a:pt x="453974" y="675462"/>
                </a:lnTo>
                <a:lnTo>
                  <a:pt x="460768" y="667829"/>
                </a:lnTo>
                <a:lnTo>
                  <a:pt x="484263" y="616839"/>
                </a:lnTo>
                <a:lnTo>
                  <a:pt x="516077" y="547763"/>
                </a:lnTo>
                <a:lnTo>
                  <a:pt x="539089" y="600341"/>
                </a:lnTo>
                <a:lnTo>
                  <a:pt x="545287" y="604380"/>
                </a:lnTo>
                <a:lnTo>
                  <a:pt x="620814" y="604380"/>
                </a:lnTo>
                <a:lnTo>
                  <a:pt x="620814" y="569937"/>
                </a:lnTo>
                <a:lnTo>
                  <a:pt x="563372" y="569937"/>
                </a:lnTo>
                <a:lnTo>
                  <a:pt x="553669" y="547763"/>
                </a:lnTo>
                <a:lnTo>
                  <a:pt x="532244" y="498817"/>
                </a:lnTo>
                <a:lnTo>
                  <a:pt x="525678" y="491121"/>
                </a:lnTo>
                <a:lnTo>
                  <a:pt x="516610" y="488505"/>
                </a:lnTo>
                <a:lnTo>
                  <a:pt x="507504" y="490969"/>
                </a:lnTo>
                <a:lnTo>
                  <a:pt x="500824" y="498513"/>
                </a:lnTo>
                <a:lnTo>
                  <a:pt x="446341" y="616839"/>
                </a:lnTo>
                <a:lnTo>
                  <a:pt x="412140" y="530288"/>
                </a:lnTo>
                <a:lnTo>
                  <a:pt x="389826" y="473849"/>
                </a:lnTo>
                <a:lnTo>
                  <a:pt x="382701" y="463905"/>
                </a:lnTo>
                <a:lnTo>
                  <a:pt x="373735" y="460603"/>
                </a:lnTo>
                <a:lnTo>
                  <a:pt x="364731" y="464134"/>
                </a:lnTo>
                <a:lnTo>
                  <a:pt x="357479" y="474687"/>
                </a:lnTo>
                <a:lnTo>
                  <a:pt x="325780" y="568833"/>
                </a:lnTo>
                <a:lnTo>
                  <a:pt x="235381" y="568833"/>
                </a:lnTo>
                <a:lnTo>
                  <a:pt x="214287" y="519811"/>
                </a:lnTo>
                <a:lnTo>
                  <a:pt x="212725" y="501205"/>
                </a:lnTo>
                <a:lnTo>
                  <a:pt x="221564" y="457542"/>
                </a:lnTo>
                <a:lnTo>
                  <a:pt x="245656" y="421843"/>
                </a:lnTo>
                <a:lnTo>
                  <a:pt x="281355" y="397751"/>
                </a:lnTo>
                <a:lnTo>
                  <a:pt x="325031" y="388912"/>
                </a:lnTo>
                <a:lnTo>
                  <a:pt x="358063" y="394004"/>
                </a:lnTo>
                <a:lnTo>
                  <a:pt x="387248" y="408355"/>
                </a:lnTo>
                <a:lnTo>
                  <a:pt x="411353" y="430542"/>
                </a:lnTo>
                <a:lnTo>
                  <a:pt x="429158" y="459155"/>
                </a:lnTo>
                <a:lnTo>
                  <a:pt x="436118" y="468820"/>
                </a:lnTo>
                <a:lnTo>
                  <a:pt x="444703" y="472465"/>
                </a:lnTo>
                <a:lnTo>
                  <a:pt x="453504" y="469468"/>
                </a:lnTo>
                <a:lnTo>
                  <a:pt x="461098" y="459155"/>
                </a:lnTo>
                <a:lnTo>
                  <a:pt x="479018" y="430542"/>
                </a:lnTo>
                <a:lnTo>
                  <a:pt x="493941" y="416801"/>
                </a:lnTo>
                <a:lnTo>
                  <a:pt x="503135" y="408355"/>
                </a:lnTo>
                <a:lnTo>
                  <a:pt x="532269" y="394004"/>
                </a:lnTo>
                <a:lnTo>
                  <a:pt x="565251" y="388912"/>
                </a:lnTo>
                <a:lnTo>
                  <a:pt x="608914" y="397751"/>
                </a:lnTo>
                <a:lnTo>
                  <a:pt x="644613" y="421843"/>
                </a:lnTo>
                <a:lnTo>
                  <a:pt x="668705" y="457542"/>
                </a:lnTo>
                <a:lnTo>
                  <a:pt x="677545" y="501205"/>
                </a:lnTo>
                <a:lnTo>
                  <a:pt x="677545" y="408508"/>
                </a:lnTo>
                <a:lnTo>
                  <a:pt x="657948" y="388912"/>
                </a:lnTo>
                <a:lnTo>
                  <a:pt x="651852" y="382816"/>
                </a:lnTo>
                <a:lnTo>
                  <a:pt x="611581" y="361962"/>
                </a:lnTo>
                <a:lnTo>
                  <a:pt x="565251" y="354469"/>
                </a:lnTo>
                <a:lnTo>
                  <a:pt x="529717" y="358762"/>
                </a:lnTo>
                <a:lnTo>
                  <a:pt x="497052" y="371132"/>
                </a:lnTo>
                <a:lnTo>
                  <a:pt x="468464" y="390753"/>
                </a:lnTo>
                <a:lnTo>
                  <a:pt x="445135" y="416801"/>
                </a:lnTo>
                <a:lnTo>
                  <a:pt x="421805" y="390753"/>
                </a:lnTo>
                <a:lnTo>
                  <a:pt x="419125" y="388912"/>
                </a:lnTo>
                <a:lnTo>
                  <a:pt x="393217" y="371132"/>
                </a:lnTo>
                <a:lnTo>
                  <a:pt x="360553" y="358762"/>
                </a:lnTo>
                <a:lnTo>
                  <a:pt x="325031" y="354469"/>
                </a:lnTo>
                <a:lnTo>
                  <a:pt x="278701" y="361962"/>
                </a:lnTo>
                <a:lnTo>
                  <a:pt x="238417" y="382816"/>
                </a:lnTo>
                <a:lnTo>
                  <a:pt x="206641" y="414591"/>
                </a:lnTo>
                <a:lnTo>
                  <a:pt x="185775" y="454875"/>
                </a:lnTo>
                <a:lnTo>
                  <a:pt x="178282" y="501205"/>
                </a:lnTo>
                <a:lnTo>
                  <a:pt x="179349" y="518947"/>
                </a:lnTo>
                <a:lnTo>
                  <a:pt x="182486" y="536232"/>
                </a:lnTo>
                <a:lnTo>
                  <a:pt x="187629" y="552907"/>
                </a:lnTo>
                <a:lnTo>
                  <a:pt x="194741" y="568833"/>
                </a:lnTo>
                <a:lnTo>
                  <a:pt x="150355" y="568833"/>
                </a:lnTo>
                <a:lnTo>
                  <a:pt x="142633" y="576541"/>
                </a:lnTo>
                <a:lnTo>
                  <a:pt x="142633" y="595566"/>
                </a:lnTo>
                <a:lnTo>
                  <a:pt x="150355" y="603275"/>
                </a:lnTo>
                <a:lnTo>
                  <a:pt x="219633" y="603275"/>
                </a:lnTo>
                <a:lnTo>
                  <a:pt x="432968" y="816279"/>
                </a:lnTo>
                <a:lnTo>
                  <a:pt x="439051" y="820064"/>
                </a:lnTo>
                <a:lnTo>
                  <a:pt x="445135" y="821321"/>
                </a:lnTo>
                <a:lnTo>
                  <a:pt x="451218" y="820064"/>
                </a:lnTo>
                <a:lnTo>
                  <a:pt x="457314" y="816279"/>
                </a:lnTo>
                <a:lnTo>
                  <a:pt x="493903" y="779754"/>
                </a:lnTo>
                <a:lnTo>
                  <a:pt x="669569" y="604380"/>
                </a:lnTo>
                <a:lnTo>
                  <a:pt x="739622" y="604380"/>
                </a:lnTo>
                <a:lnTo>
                  <a:pt x="747331" y="596671"/>
                </a:lnTo>
                <a:lnTo>
                  <a:pt x="747331" y="577646"/>
                </a:lnTo>
                <a:close/>
              </a:path>
              <a:path w="890270" h="1176020">
                <a:moveTo>
                  <a:pt x="890270" y="80187"/>
                </a:moveTo>
                <a:lnTo>
                  <a:pt x="884186" y="73012"/>
                </a:lnTo>
                <a:lnTo>
                  <a:pt x="446100" y="0"/>
                </a:lnTo>
                <a:lnTo>
                  <a:pt x="442302" y="304"/>
                </a:lnTo>
                <a:lnTo>
                  <a:pt x="6083" y="73012"/>
                </a:lnTo>
                <a:lnTo>
                  <a:pt x="0" y="80187"/>
                </a:lnTo>
                <a:lnTo>
                  <a:pt x="0" y="559879"/>
                </a:lnTo>
                <a:lnTo>
                  <a:pt x="7708" y="567588"/>
                </a:lnTo>
                <a:lnTo>
                  <a:pt x="26733" y="567588"/>
                </a:lnTo>
                <a:lnTo>
                  <a:pt x="34442" y="559879"/>
                </a:lnTo>
                <a:lnTo>
                  <a:pt x="34442" y="103187"/>
                </a:lnTo>
                <a:lnTo>
                  <a:pt x="445135" y="34747"/>
                </a:lnTo>
                <a:lnTo>
                  <a:pt x="855827" y="103212"/>
                </a:lnTo>
                <a:lnTo>
                  <a:pt x="855827" y="659549"/>
                </a:lnTo>
                <a:lnTo>
                  <a:pt x="853897" y="704773"/>
                </a:lnTo>
                <a:lnTo>
                  <a:pt x="848118" y="749084"/>
                </a:lnTo>
                <a:lnTo>
                  <a:pt x="838530" y="792353"/>
                </a:lnTo>
                <a:lnTo>
                  <a:pt x="825131" y="834478"/>
                </a:lnTo>
                <a:lnTo>
                  <a:pt x="817702" y="828128"/>
                </a:lnTo>
                <a:lnTo>
                  <a:pt x="809955" y="822172"/>
                </a:lnTo>
                <a:lnTo>
                  <a:pt x="801890" y="816622"/>
                </a:lnTo>
                <a:lnTo>
                  <a:pt x="793521" y="811479"/>
                </a:lnTo>
                <a:lnTo>
                  <a:pt x="804367" y="774661"/>
                </a:lnTo>
                <a:lnTo>
                  <a:pt x="812152" y="736993"/>
                </a:lnTo>
                <a:lnTo>
                  <a:pt x="816825" y="698588"/>
                </a:lnTo>
                <a:lnTo>
                  <a:pt x="818400" y="659549"/>
                </a:lnTo>
                <a:lnTo>
                  <a:pt x="818400" y="141097"/>
                </a:lnTo>
                <a:lnTo>
                  <a:pt x="812317" y="133896"/>
                </a:lnTo>
                <a:lnTo>
                  <a:pt x="654392" y="107594"/>
                </a:lnTo>
                <a:lnTo>
                  <a:pt x="647547" y="107810"/>
                </a:lnTo>
                <a:lnTo>
                  <a:pt x="641540" y="110553"/>
                </a:lnTo>
                <a:lnTo>
                  <a:pt x="637006" y="115341"/>
                </a:lnTo>
                <a:lnTo>
                  <a:pt x="634568" y="121729"/>
                </a:lnTo>
                <a:lnTo>
                  <a:pt x="634809" y="128574"/>
                </a:lnTo>
                <a:lnTo>
                  <a:pt x="637552" y="134581"/>
                </a:lnTo>
                <a:lnTo>
                  <a:pt x="642340" y="139115"/>
                </a:lnTo>
                <a:lnTo>
                  <a:pt x="648728" y="141554"/>
                </a:lnTo>
                <a:lnTo>
                  <a:pt x="783958" y="164096"/>
                </a:lnTo>
                <a:lnTo>
                  <a:pt x="783958" y="659549"/>
                </a:lnTo>
                <a:lnTo>
                  <a:pt x="782586" y="694766"/>
                </a:lnTo>
                <a:lnTo>
                  <a:pt x="778484" y="729424"/>
                </a:lnTo>
                <a:lnTo>
                  <a:pt x="771677" y="763435"/>
                </a:lnTo>
                <a:lnTo>
                  <a:pt x="762177" y="796683"/>
                </a:lnTo>
                <a:lnTo>
                  <a:pt x="745845" y="791476"/>
                </a:lnTo>
                <a:lnTo>
                  <a:pt x="729094" y="787717"/>
                </a:lnTo>
                <a:lnTo>
                  <a:pt x="712038" y="785418"/>
                </a:lnTo>
                <a:lnTo>
                  <a:pt x="694766" y="784656"/>
                </a:lnTo>
                <a:lnTo>
                  <a:pt x="649986" y="789825"/>
                </a:lnTo>
                <a:lnTo>
                  <a:pt x="608850" y="804557"/>
                </a:lnTo>
                <a:lnTo>
                  <a:pt x="572541" y="827659"/>
                </a:lnTo>
                <a:lnTo>
                  <a:pt x="542239" y="857961"/>
                </a:lnTo>
                <a:lnTo>
                  <a:pt x="519137" y="894257"/>
                </a:lnTo>
                <a:lnTo>
                  <a:pt x="504405" y="935393"/>
                </a:lnTo>
                <a:lnTo>
                  <a:pt x="499237" y="980173"/>
                </a:lnTo>
                <a:lnTo>
                  <a:pt x="500037" y="997940"/>
                </a:lnTo>
                <a:lnTo>
                  <a:pt x="502399" y="1015263"/>
                </a:lnTo>
                <a:lnTo>
                  <a:pt x="506234" y="1032078"/>
                </a:lnTo>
                <a:lnTo>
                  <a:pt x="511492" y="1048308"/>
                </a:lnTo>
                <a:lnTo>
                  <a:pt x="495566" y="1053668"/>
                </a:lnTo>
                <a:lnTo>
                  <a:pt x="479171" y="1058646"/>
                </a:lnTo>
                <a:lnTo>
                  <a:pt x="462356" y="1063218"/>
                </a:lnTo>
                <a:lnTo>
                  <a:pt x="445135" y="1067384"/>
                </a:lnTo>
                <a:lnTo>
                  <a:pt x="396938" y="1053909"/>
                </a:lnTo>
                <a:lnTo>
                  <a:pt x="351383" y="1036078"/>
                </a:lnTo>
                <a:lnTo>
                  <a:pt x="308787" y="1014056"/>
                </a:lnTo>
                <a:lnTo>
                  <a:pt x="269417" y="988060"/>
                </a:lnTo>
                <a:lnTo>
                  <a:pt x="233591" y="958265"/>
                </a:lnTo>
                <a:lnTo>
                  <a:pt x="201587" y="924877"/>
                </a:lnTo>
                <a:lnTo>
                  <a:pt x="173697" y="888060"/>
                </a:lnTo>
                <a:lnTo>
                  <a:pt x="150228" y="848029"/>
                </a:lnTo>
                <a:lnTo>
                  <a:pt x="131457" y="804976"/>
                </a:lnTo>
                <a:lnTo>
                  <a:pt x="117690" y="759079"/>
                </a:lnTo>
                <a:lnTo>
                  <a:pt x="109207" y="710539"/>
                </a:lnTo>
                <a:lnTo>
                  <a:pt x="106324" y="659549"/>
                </a:lnTo>
                <a:lnTo>
                  <a:pt x="106324" y="164096"/>
                </a:lnTo>
                <a:lnTo>
                  <a:pt x="445135" y="107607"/>
                </a:lnTo>
                <a:lnTo>
                  <a:pt x="574662" y="129197"/>
                </a:lnTo>
                <a:lnTo>
                  <a:pt x="581494" y="128968"/>
                </a:lnTo>
                <a:lnTo>
                  <a:pt x="587502" y="126238"/>
                </a:lnTo>
                <a:lnTo>
                  <a:pt x="592035" y="121437"/>
                </a:lnTo>
                <a:lnTo>
                  <a:pt x="594461" y="115049"/>
                </a:lnTo>
                <a:lnTo>
                  <a:pt x="594233" y="108216"/>
                </a:lnTo>
                <a:lnTo>
                  <a:pt x="591502" y="102209"/>
                </a:lnTo>
                <a:lnTo>
                  <a:pt x="586714" y="97663"/>
                </a:lnTo>
                <a:lnTo>
                  <a:pt x="580326" y="95224"/>
                </a:lnTo>
                <a:lnTo>
                  <a:pt x="446100" y="72847"/>
                </a:lnTo>
                <a:lnTo>
                  <a:pt x="442302" y="73164"/>
                </a:lnTo>
                <a:lnTo>
                  <a:pt x="77965" y="133896"/>
                </a:lnTo>
                <a:lnTo>
                  <a:pt x="71882" y="141097"/>
                </a:lnTo>
                <a:lnTo>
                  <a:pt x="71882" y="659549"/>
                </a:lnTo>
                <a:lnTo>
                  <a:pt x="74574" y="710641"/>
                </a:lnTo>
                <a:lnTo>
                  <a:pt x="82473" y="759523"/>
                </a:lnTo>
                <a:lnTo>
                  <a:pt x="95338" y="806030"/>
                </a:lnTo>
                <a:lnTo>
                  <a:pt x="112915" y="849972"/>
                </a:lnTo>
                <a:lnTo>
                  <a:pt x="134950" y="891209"/>
                </a:lnTo>
                <a:lnTo>
                  <a:pt x="161188" y="929525"/>
                </a:lnTo>
                <a:lnTo>
                  <a:pt x="191376" y="964768"/>
                </a:lnTo>
                <a:lnTo>
                  <a:pt x="225272" y="996759"/>
                </a:lnTo>
                <a:lnTo>
                  <a:pt x="262610" y="1025334"/>
                </a:lnTo>
                <a:lnTo>
                  <a:pt x="303149" y="1050302"/>
                </a:lnTo>
                <a:lnTo>
                  <a:pt x="346633" y="1071486"/>
                </a:lnTo>
                <a:lnTo>
                  <a:pt x="392811" y="1088732"/>
                </a:lnTo>
                <a:lnTo>
                  <a:pt x="443890" y="1102385"/>
                </a:lnTo>
                <a:lnTo>
                  <a:pt x="446366" y="1102385"/>
                </a:lnTo>
                <a:lnTo>
                  <a:pt x="469023" y="1097064"/>
                </a:lnTo>
                <a:lnTo>
                  <a:pt x="488708" y="1091742"/>
                </a:lnTo>
                <a:lnTo>
                  <a:pt x="507873" y="1085888"/>
                </a:lnTo>
                <a:lnTo>
                  <a:pt x="526465" y="1079538"/>
                </a:lnTo>
                <a:lnTo>
                  <a:pt x="531634" y="1087793"/>
                </a:lnTo>
                <a:lnTo>
                  <a:pt x="537210" y="1095756"/>
                </a:lnTo>
                <a:lnTo>
                  <a:pt x="543153" y="1103426"/>
                </a:lnTo>
                <a:lnTo>
                  <a:pt x="549465" y="1110792"/>
                </a:lnTo>
                <a:lnTo>
                  <a:pt x="524764" y="1119657"/>
                </a:lnTo>
                <a:lnTo>
                  <a:pt x="499110" y="1127645"/>
                </a:lnTo>
                <a:lnTo>
                  <a:pt x="472554" y="1134745"/>
                </a:lnTo>
                <a:lnTo>
                  <a:pt x="445135" y="1140917"/>
                </a:lnTo>
                <a:lnTo>
                  <a:pt x="398538" y="1129411"/>
                </a:lnTo>
                <a:lnTo>
                  <a:pt x="353847" y="1114425"/>
                </a:lnTo>
                <a:lnTo>
                  <a:pt x="311251" y="1096098"/>
                </a:lnTo>
                <a:lnTo>
                  <a:pt x="270941" y="1074547"/>
                </a:lnTo>
                <a:lnTo>
                  <a:pt x="233133" y="1049883"/>
                </a:lnTo>
                <a:lnTo>
                  <a:pt x="198005" y="1022248"/>
                </a:lnTo>
                <a:lnTo>
                  <a:pt x="165747" y="991743"/>
                </a:lnTo>
                <a:lnTo>
                  <a:pt x="136550" y="958507"/>
                </a:lnTo>
                <a:lnTo>
                  <a:pt x="110629" y="922655"/>
                </a:lnTo>
                <a:lnTo>
                  <a:pt x="88150" y="884313"/>
                </a:lnTo>
                <a:lnTo>
                  <a:pt x="69342" y="843610"/>
                </a:lnTo>
                <a:lnTo>
                  <a:pt x="54356" y="800646"/>
                </a:lnTo>
                <a:lnTo>
                  <a:pt x="43421" y="755573"/>
                </a:lnTo>
                <a:lnTo>
                  <a:pt x="36728" y="708494"/>
                </a:lnTo>
                <a:lnTo>
                  <a:pt x="34442" y="659549"/>
                </a:lnTo>
                <a:lnTo>
                  <a:pt x="34442" y="615899"/>
                </a:lnTo>
                <a:lnTo>
                  <a:pt x="26733" y="608190"/>
                </a:lnTo>
                <a:lnTo>
                  <a:pt x="7708" y="608190"/>
                </a:lnTo>
                <a:lnTo>
                  <a:pt x="0" y="615899"/>
                </a:lnTo>
                <a:lnTo>
                  <a:pt x="0" y="659549"/>
                </a:lnTo>
                <a:lnTo>
                  <a:pt x="2171" y="708761"/>
                </a:lnTo>
                <a:lnTo>
                  <a:pt x="8547" y="756259"/>
                </a:lnTo>
                <a:lnTo>
                  <a:pt x="18973" y="801903"/>
                </a:lnTo>
                <a:lnTo>
                  <a:pt x="33248" y="845591"/>
                </a:lnTo>
                <a:lnTo>
                  <a:pt x="51219" y="887209"/>
                </a:lnTo>
                <a:lnTo>
                  <a:pt x="72707" y="926630"/>
                </a:lnTo>
                <a:lnTo>
                  <a:pt x="97510" y="963752"/>
                </a:lnTo>
                <a:lnTo>
                  <a:pt x="125488" y="998461"/>
                </a:lnTo>
                <a:lnTo>
                  <a:pt x="156438" y="1030643"/>
                </a:lnTo>
                <a:lnTo>
                  <a:pt x="190195" y="1060170"/>
                </a:lnTo>
                <a:lnTo>
                  <a:pt x="226580" y="1086942"/>
                </a:lnTo>
                <a:lnTo>
                  <a:pt x="265417" y="1110830"/>
                </a:lnTo>
                <a:lnTo>
                  <a:pt x="306527" y="1131747"/>
                </a:lnTo>
                <a:lnTo>
                  <a:pt x="349732" y="1149540"/>
                </a:lnTo>
                <a:lnTo>
                  <a:pt x="394868" y="1164120"/>
                </a:lnTo>
                <a:lnTo>
                  <a:pt x="444004" y="1175816"/>
                </a:lnTo>
                <a:lnTo>
                  <a:pt x="446265" y="1175816"/>
                </a:lnTo>
                <a:lnTo>
                  <a:pt x="482739" y="1167701"/>
                </a:lnTo>
                <a:lnTo>
                  <a:pt x="515734" y="1158659"/>
                </a:lnTo>
                <a:lnTo>
                  <a:pt x="547395" y="1148283"/>
                </a:lnTo>
                <a:lnTo>
                  <a:pt x="577672" y="1136599"/>
                </a:lnTo>
                <a:lnTo>
                  <a:pt x="603567" y="1153058"/>
                </a:lnTo>
                <a:lnTo>
                  <a:pt x="632002" y="1165352"/>
                </a:lnTo>
                <a:lnTo>
                  <a:pt x="662546" y="1173048"/>
                </a:lnTo>
                <a:lnTo>
                  <a:pt x="694766" y="1175702"/>
                </a:lnTo>
                <a:lnTo>
                  <a:pt x="738949" y="1170406"/>
                </a:lnTo>
                <a:lnTo>
                  <a:pt x="780237" y="1155319"/>
                </a:lnTo>
                <a:lnTo>
                  <a:pt x="817105" y="1131658"/>
                </a:lnTo>
                <a:lnTo>
                  <a:pt x="848029" y="1100620"/>
                </a:lnTo>
                <a:lnTo>
                  <a:pt x="871474" y="1063434"/>
                </a:lnTo>
                <a:lnTo>
                  <a:pt x="885939" y="1021308"/>
                </a:lnTo>
                <a:lnTo>
                  <a:pt x="886028" y="1014476"/>
                </a:lnTo>
                <a:lnTo>
                  <a:pt x="883551" y="1008341"/>
                </a:lnTo>
                <a:lnTo>
                  <a:pt x="878979" y="1003592"/>
                </a:lnTo>
                <a:lnTo>
                  <a:pt x="872705" y="1000861"/>
                </a:lnTo>
                <a:lnTo>
                  <a:pt x="865860" y="1000785"/>
                </a:lnTo>
                <a:lnTo>
                  <a:pt x="859739" y="1003249"/>
                </a:lnTo>
                <a:lnTo>
                  <a:pt x="854976" y="1007833"/>
                </a:lnTo>
                <a:lnTo>
                  <a:pt x="852246" y="1014107"/>
                </a:lnTo>
                <a:lnTo>
                  <a:pt x="837057" y="1055624"/>
                </a:lnTo>
                <a:lnTo>
                  <a:pt x="811745" y="1090688"/>
                </a:lnTo>
                <a:lnTo>
                  <a:pt x="778268" y="1117727"/>
                </a:lnTo>
                <a:lnTo>
                  <a:pt x="738619" y="1135113"/>
                </a:lnTo>
                <a:lnTo>
                  <a:pt x="694766" y="1141260"/>
                </a:lnTo>
                <a:lnTo>
                  <a:pt x="651992" y="1135494"/>
                </a:lnTo>
                <a:lnTo>
                  <a:pt x="613524" y="1119238"/>
                </a:lnTo>
                <a:lnTo>
                  <a:pt x="580910" y="1094028"/>
                </a:lnTo>
                <a:lnTo>
                  <a:pt x="555701" y="1061415"/>
                </a:lnTo>
                <a:lnTo>
                  <a:pt x="539445" y="1022946"/>
                </a:lnTo>
                <a:lnTo>
                  <a:pt x="533679" y="980173"/>
                </a:lnTo>
                <a:lnTo>
                  <a:pt x="539445" y="937399"/>
                </a:lnTo>
                <a:lnTo>
                  <a:pt x="555701" y="898931"/>
                </a:lnTo>
                <a:lnTo>
                  <a:pt x="580910" y="866317"/>
                </a:lnTo>
                <a:lnTo>
                  <a:pt x="613524" y="841121"/>
                </a:lnTo>
                <a:lnTo>
                  <a:pt x="651992" y="824852"/>
                </a:lnTo>
                <a:lnTo>
                  <a:pt x="694766" y="819099"/>
                </a:lnTo>
                <a:lnTo>
                  <a:pt x="738619" y="825246"/>
                </a:lnTo>
                <a:lnTo>
                  <a:pt x="778268" y="842632"/>
                </a:lnTo>
                <a:lnTo>
                  <a:pt x="811745" y="869657"/>
                </a:lnTo>
                <a:lnTo>
                  <a:pt x="837057" y="904735"/>
                </a:lnTo>
                <a:lnTo>
                  <a:pt x="852246" y="946238"/>
                </a:lnTo>
                <a:lnTo>
                  <a:pt x="854976" y="952512"/>
                </a:lnTo>
                <a:lnTo>
                  <a:pt x="859739" y="957097"/>
                </a:lnTo>
                <a:lnTo>
                  <a:pt x="865873" y="959561"/>
                </a:lnTo>
                <a:lnTo>
                  <a:pt x="872705" y="959485"/>
                </a:lnTo>
                <a:lnTo>
                  <a:pt x="878979" y="956754"/>
                </a:lnTo>
                <a:lnTo>
                  <a:pt x="883551" y="952004"/>
                </a:lnTo>
                <a:lnTo>
                  <a:pt x="886028" y="945883"/>
                </a:lnTo>
                <a:lnTo>
                  <a:pt x="885939" y="939050"/>
                </a:lnTo>
                <a:lnTo>
                  <a:pt x="880376" y="918629"/>
                </a:lnTo>
                <a:lnTo>
                  <a:pt x="872629" y="899007"/>
                </a:lnTo>
                <a:lnTo>
                  <a:pt x="862825" y="880338"/>
                </a:lnTo>
                <a:lnTo>
                  <a:pt x="851077" y="862812"/>
                </a:lnTo>
                <a:lnTo>
                  <a:pt x="868172" y="814057"/>
                </a:lnTo>
                <a:lnTo>
                  <a:pt x="880414" y="763828"/>
                </a:lnTo>
                <a:lnTo>
                  <a:pt x="887806" y="712266"/>
                </a:lnTo>
                <a:lnTo>
                  <a:pt x="890270" y="659549"/>
                </a:lnTo>
                <a:lnTo>
                  <a:pt x="890270" y="88607"/>
                </a:lnTo>
                <a:lnTo>
                  <a:pt x="890270" y="80187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33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628372" y="3586293"/>
            <a:ext cx="186305" cy="186309"/>
          </a:xfrm>
          <a:prstGeom prst="rect">
            <a:avLst/>
          </a:prstGeom>
        </p:spPr>
      </p:pic>
      <p:pic>
        <p:nvPicPr>
          <p:cNvPr id="34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0" y="4487307"/>
            <a:ext cx="9144000" cy="1418939"/>
          </a:xfrm>
          <a:prstGeom prst="rect">
            <a:avLst/>
          </a:prstGeom>
        </p:spPr>
      </p:pic>
      <p:sp>
        <p:nvSpPr>
          <p:cNvPr id="35" name="object 30"/>
          <p:cNvSpPr/>
          <p:nvPr/>
        </p:nvSpPr>
        <p:spPr>
          <a:xfrm>
            <a:off x="244602" y="4858772"/>
            <a:ext cx="8625364" cy="661035"/>
          </a:xfrm>
          <a:custGeom>
            <a:avLst/>
            <a:gdLst/>
            <a:ahLst/>
            <a:cxnLst/>
            <a:rect l="l" t="t" r="r" b="b"/>
            <a:pathLst>
              <a:path w="11500485" h="881379">
                <a:moveTo>
                  <a:pt x="11432667" y="0"/>
                </a:moveTo>
                <a:lnTo>
                  <a:pt x="67487" y="0"/>
                </a:lnTo>
                <a:lnTo>
                  <a:pt x="41217" y="5304"/>
                </a:lnTo>
                <a:lnTo>
                  <a:pt x="19765" y="19764"/>
                </a:lnTo>
                <a:lnTo>
                  <a:pt x="5303" y="41201"/>
                </a:lnTo>
                <a:lnTo>
                  <a:pt x="0" y="67436"/>
                </a:lnTo>
                <a:lnTo>
                  <a:pt x="0" y="813434"/>
                </a:lnTo>
                <a:lnTo>
                  <a:pt x="5303" y="839670"/>
                </a:lnTo>
                <a:lnTo>
                  <a:pt x="19765" y="861107"/>
                </a:lnTo>
                <a:lnTo>
                  <a:pt x="41217" y="875567"/>
                </a:lnTo>
                <a:lnTo>
                  <a:pt x="67487" y="880871"/>
                </a:lnTo>
                <a:lnTo>
                  <a:pt x="11432667" y="880871"/>
                </a:lnTo>
                <a:lnTo>
                  <a:pt x="11458902" y="875567"/>
                </a:lnTo>
                <a:lnTo>
                  <a:pt x="11480339" y="861107"/>
                </a:lnTo>
                <a:lnTo>
                  <a:pt x="11494799" y="839670"/>
                </a:lnTo>
                <a:lnTo>
                  <a:pt x="11500104" y="813434"/>
                </a:lnTo>
                <a:lnTo>
                  <a:pt x="11500104" y="67436"/>
                </a:lnTo>
                <a:lnTo>
                  <a:pt x="11494799" y="41201"/>
                </a:lnTo>
                <a:lnTo>
                  <a:pt x="11480339" y="19764"/>
                </a:lnTo>
                <a:lnTo>
                  <a:pt x="11458902" y="5304"/>
                </a:lnTo>
                <a:lnTo>
                  <a:pt x="1143266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1"/>
          <p:cNvSpPr/>
          <p:nvPr/>
        </p:nvSpPr>
        <p:spPr>
          <a:xfrm>
            <a:off x="536901" y="4887734"/>
            <a:ext cx="604838" cy="603885"/>
          </a:xfrm>
          <a:custGeom>
            <a:avLst/>
            <a:gdLst/>
            <a:ahLst/>
            <a:cxnLst/>
            <a:rect l="l" t="t" r="r" b="b"/>
            <a:pathLst>
              <a:path w="806450" h="805179">
                <a:moveTo>
                  <a:pt x="403042" y="0"/>
                </a:moveTo>
                <a:lnTo>
                  <a:pt x="357475" y="6349"/>
                </a:lnTo>
                <a:lnTo>
                  <a:pt x="317456" y="26669"/>
                </a:lnTo>
                <a:lnTo>
                  <a:pt x="285152" y="55879"/>
                </a:lnTo>
                <a:lnTo>
                  <a:pt x="262730" y="95249"/>
                </a:lnTo>
                <a:lnTo>
                  <a:pt x="252361" y="139699"/>
                </a:lnTo>
                <a:lnTo>
                  <a:pt x="214117" y="139699"/>
                </a:lnTo>
                <a:lnTo>
                  <a:pt x="191154" y="143509"/>
                </a:lnTo>
                <a:lnTo>
                  <a:pt x="172386" y="156209"/>
                </a:lnTo>
                <a:lnTo>
                  <a:pt x="159723" y="175259"/>
                </a:lnTo>
                <a:lnTo>
                  <a:pt x="155078" y="198119"/>
                </a:lnTo>
                <a:lnTo>
                  <a:pt x="155078" y="248919"/>
                </a:lnTo>
                <a:lnTo>
                  <a:pt x="59038" y="248919"/>
                </a:lnTo>
                <a:lnTo>
                  <a:pt x="36080" y="253999"/>
                </a:lnTo>
                <a:lnTo>
                  <a:pt x="17311" y="266699"/>
                </a:lnTo>
                <a:lnTo>
                  <a:pt x="4646" y="285749"/>
                </a:lnTo>
                <a:lnTo>
                  <a:pt x="0" y="308609"/>
                </a:lnTo>
                <a:lnTo>
                  <a:pt x="0" y="781049"/>
                </a:lnTo>
                <a:lnTo>
                  <a:pt x="1920" y="791209"/>
                </a:lnTo>
                <a:lnTo>
                  <a:pt x="7155" y="798829"/>
                </a:lnTo>
                <a:lnTo>
                  <a:pt x="14912" y="803909"/>
                </a:lnTo>
                <a:lnTo>
                  <a:pt x="24402" y="805179"/>
                </a:lnTo>
                <a:lnTo>
                  <a:pt x="781679" y="805179"/>
                </a:lnTo>
                <a:lnTo>
                  <a:pt x="791165" y="803909"/>
                </a:lnTo>
                <a:lnTo>
                  <a:pt x="798923" y="798829"/>
                </a:lnTo>
                <a:lnTo>
                  <a:pt x="804160" y="791209"/>
                </a:lnTo>
                <a:lnTo>
                  <a:pt x="805841" y="782319"/>
                </a:lnTo>
                <a:lnTo>
                  <a:pt x="23615" y="782319"/>
                </a:lnTo>
                <a:lnTo>
                  <a:pt x="23615" y="308609"/>
                </a:lnTo>
                <a:lnTo>
                  <a:pt x="26403" y="294639"/>
                </a:lnTo>
                <a:lnTo>
                  <a:pt x="34002" y="283209"/>
                </a:lnTo>
                <a:lnTo>
                  <a:pt x="45263" y="275589"/>
                </a:lnTo>
                <a:lnTo>
                  <a:pt x="59038" y="273049"/>
                </a:lnTo>
                <a:lnTo>
                  <a:pt x="178693" y="273049"/>
                </a:lnTo>
                <a:lnTo>
                  <a:pt x="178693" y="198119"/>
                </a:lnTo>
                <a:lnTo>
                  <a:pt x="181481" y="184149"/>
                </a:lnTo>
                <a:lnTo>
                  <a:pt x="189079" y="172719"/>
                </a:lnTo>
                <a:lnTo>
                  <a:pt x="200340" y="165099"/>
                </a:lnTo>
                <a:lnTo>
                  <a:pt x="214117" y="162559"/>
                </a:lnTo>
                <a:lnTo>
                  <a:pt x="277833" y="162559"/>
                </a:lnTo>
                <a:lnTo>
                  <a:pt x="275517" y="151129"/>
                </a:lnTo>
                <a:lnTo>
                  <a:pt x="285554" y="101599"/>
                </a:lnTo>
                <a:lnTo>
                  <a:pt x="312909" y="60959"/>
                </a:lnTo>
                <a:lnTo>
                  <a:pt x="353449" y="33019"/>
                </a:lnTo>
                <a:lnTo>
                  <a:pt x="403042" y="22859"/>
                </a:lnTo>
                <a:lnTo>
                  <a:pt x="481120" y="22859"/>
                </a:lnTo>
                <a:lnTo>
                  <a:pt x="448607" y="6349"/>
                </a:lnTo>
                <a:lnTo>
                  <a:pt x="403042" y="0"/>
                </a:lnTo>
                <a:close/>
              </a:path>
              <a:path w="806450" h="805179">
                <a:moveTo>
                  <a:pt x="178693" y="273049"/>
                </a:moveTo>
                <a:lnTo>
                  <a:pt x="155078" y="273049"/>
                </a:lnTo>
                <a:lnTo>
                  <a:pt x="155078" y="320039"/>
                </a:lnTo>
                <a:lnTo>
                  <a:pt x="95249" y="320039"/>
                </a:lnTo>
                <a:lnTo>
                  <a:pt x="85786" y="322579"/>
                </a:lnTo>
                <a:lnTo>
                  <a:pt x="77996" y="327659"/>
                </a:lnTo>
                <a:lnTo>
                  <a:pt x="72731" y="335279"/>
                </a:lnTo>
                <a:lnTo>
                  <a:pt x="70846" y="345439"/>
                </a:lnTo>
                <a:lnTo>
                  <a:pt x="71114" y="402589"/>
                </a:lnTo>
                <a:lnTo>
                  <a:pt x="73069" y="412749"/>
                </a:lnTo>
                <a:lnTo>
                  <a:pt x="78315" y="420369"/>
                </a:lnTo>
                <a:lnTo>
                  <a:pt x="86062" y="425449"/>
                </a:lnTo>
                <a:lnTo>
                  <a:pt x="95516" y="426719"/>
                </a:lnTo>
                <a:lnTo>
                  <a:pt x="155078" y="426719"/>
                </a:lnTo>
                <a:lnTo>
                  <a:pt x="155078" y="474979"/>
                </a:lnTo>
                <a:lnTo>
                  <a:pt x="95249" y="474979"/>
                </a:lnTo>
                <a:lnTo>
                  <a:pt x="85786" y="476249"/>
                </a:lnTo>
                <a:lnTo>
                  <a:pt x="77996" y="481329"/>
                </a:lnTo>
                <a:lnTo>
                  <a:pt x="72731" y="488949"/>
                </a:lnTo>
                <a:lnTo>
                  <a:pt x="71082" y="497839"/>
                </a:lnTo>
                <a:lnTo>
                  <a:pt x="71114" y="557529"/>
                </a:lnTo>
                <a:lnTo>
                  <a:pt x="73069" y="566419"/>
                </a:lnTo>
                <a:lnTo>
                  <a:pt x="78315" y="574039"/>
                </a:lnTo>
                <a:lnTo>
                  <a:pt x="86062" y="579119"/>
                </a:lnTo>
                <a:lnTo>
                  <a:pt x="95516" y="581659"/>
                </a:lnTo>
                <a:lnTo>
                  <a:pt x="155078" y="581659"/>
                </a:lnTo>
                <a:lnTo>
                  <a:pt x="155078" y="628649"/>
                </a:lnTo>
                <a:lnTo>
                  <a:pt x="95249" y="628649"/>
                </a:lnTo>
                <a:lnTo>
                  <a:pt x="85783" y="629919"/>
                </a:lnTo>
                <a:lnTo>
                  <a:pt x="77993" y="634999"/>
                </a:lnTo>
                <a:lnTo>
                  <a:pt x="72730" y="642619"/>
                </a:lnTo>
                <a:lnTo>
                  <a:pt x="70846" y="652779"/>
                </a:lnTo>
                <a:lnTo>
                  <a:pt x="71050" y="697229"/>
                </a:lnTo>
                <a:lnTo>
                  <a:pt x="86061" y="732789"/>
                </a:lnTo>
                <a:lnTo>
                  <a:pt x="95516" y="735329"/>
                </a:lnTo>
                <a:lnTo>
                  <a:pt x="155078" y="735329"/>
                </a:lnTo>
                <a:lnTo>
                  <a:pt x="155078" y="782319"/>
                </a:lnTo>
                <a:lnTo>
                  <a:pt x="178693" y="782319"/>
                </a:lnTo>
                <a:lnTo>
                  <a:pt x="178693" y="711199"/>
                </a:lnTo>
                <a:lnTo>
                  <a:pt x="94732" y="711199"/>
                </a:lnTo>
                <a:lnTo>
                  <a:pt x="94538" y="669289"/>
                </a:lnTo>
                <a:lnTo>
                  <a:pt x="94460" y="651509"/>
                </a:lnTo>
                <a:lnTo>
                  <a:pt x="178693" y="651509"/>
                </a:lnTo>
                <a:lnTo>
                  <a:pt x="178693" y="557529"/>
                </a:lnTo>
                <a:lnTo>
                  <a:pt x="94732" y="557529"/>
                </a:lnTo>
                <a:lnTo>
                  <a:pt x="94702" y="551179"/>
                </a:lnTo>
                <a:lnTo>
                  <a:pt x="94578" y="524509"/>
                </a:lnTo>
                <a:lnTo>
                  <a:pt x="94460" y="499109"/>
                </a:lnTo>
                <a:lnTo>
                  <a:pt x="94926" y="497839"/>
                </a:lnTo>
                <a:lnTo>
                  <a:pt x="178693" y="497839"/>
                </a:lnTo>
                <a:lnTo>
                  <a:pt x="178693" y="403859"/>
                </a:lnTo>
                <a:lnTo>
                  <a:pt x="94732" y="403859"/>
                </a:lnTo>
                <a:lnTo>
                  <a:pt x="94593" y="373379"/>
                </a:lnTo>
                <a:lnTo>
                  <a:pt x="94483" y="349249"/>
                </a:lnTo>
                <a:lnTo>
                  <a:pt x="94460" y="344169"/>
                </a:lnTo>
                <a:lnTo>
                  <a:pt x="178693" y="344169"/>
                </a:lnTo>
                <a:lnTo>
                  <a:pt x="178693" y="273049"/>
                </a:lnTo>
                <a:close/>
              </a:path>
              <a:path w="806450" h="805179">
                <a:moveTo>
                  <a:pt x="292232" y="701039"/>
                </a:moveTo>
                <a:lnTo>
                  <a:pt x="279191" y="701039"/>
                </a:lnTo>
                <a:lnTo>
                  <a:pt x="273904" y="706119"/>
                </a:lnTo>
                <a:lnTo>
                  <a:pt x="273904" y="782319"/>
                </a:lnTo>
                <a:lnTo>
                  <a:pt x="297519" y="782319"/>
                </a:lnTo>
                <a:lnTo>
                  <a:pt x="297519" y="706119"/>
                </a:lnTo>
                <a:lnTo>
                  <a:pt x="292232" y="701039"/>
                </a:lnTo>
                <a:close/>
              </a:path>
              <a:path w="806450" h="805179">
                <a:moveTo>
                  <a:pt x="414850" y="574039"/>
                </a:moveTo>
                <a:lnTo>
                  <a:pt x="391234" y="574039"/>
                </a:lnTo>
                <a:lnTo>
                  <a:pt x="391234" y="782319"/>
                </a:lnTo>
                <a:lnTo>
                  <a:pt x="414850" y="782319"/>
                </a:lnTo>
                <a:lnTo>
                  <a:pt x="414850" y="574039"/>
                </a:lnTo>
                <a:close/>
              </a:path>
              <a:path w="806450" h="805179">
                <a:moveTo>
                  <a:pt x="532180" y="574039"/>
                </a:moveTo>
                <a:lnTo>
                  <a:pt x="508564" y="574039"/>
                </a:lnTo>
                <a:lnTo>
                  <a:pt x="508564" y="782319"/>
                </a:lnTo>
                <a:lnTo>
                  <a:pt x="532180" y="782319"/>
                </a:lnTo>
                <a:lnTo>
                  <a:pt x="532180" y="574039"/>
                </a:lnTo>
                <a:close/>
              </a:path>
              <a:path w="806450" h="805179">
                <a:moveTo>
                  <a:pt x="637157" y="162559"/>
                </a:moveTo>
                <a:lnTo>
                  <a:pt x="591206" y="162559"/>
                </a:lnTo>
                <a:lnTo>
                  <a:pt x="604982" y="165099"/>
                </a:lnTo>
                <a:lnTo>
                  <a:pt x="616243" y="172719"/>
                </a:lnTo>
                <a:lnTo>
                  <a:pt x="623841" y="184149"/>
                </a:lnTo>
                <a:lnTo>
                  <a:pt x="626629" y="198119"/>
                </a:lnTo>
                <a:lnTo>
                  <a:pt x="626629" y="782319"/>
                </a:lnTo>
                <a:lnTo>
                  <a:pt x="650245" y="782319"/>
                </a:lnTo>
                <a:lnTo>
                  <a:pt x="650245" y="735329"/>
                </a:lnTo>
                <a:lnTo>
                  <a:pt x="710570" y="735329"/>
                </a:lnTo>
                <a:lnTo>
                  <a:pt x="720024" y="732789"/>
                </a:lnTo>
                <a:lnTo>
                  <a:pt x="727770" y="727709"/>
                </a:lnTo>
                <a:lnTo>
                  <a:pt x="733016" y="720089"/>
                </a:lnTo>
                <a:lnTo>
                  <a:pt x="734972" y="711199"/>
                </a:lnTo>
                <a:lnTo>
                  <a:pt x="650245" y="711199"/>
                </a:lnTo>
                <a:lnTo>
                  <a:pt x="650245" y="651509"/>
                </a:lnTo>
                <a:lnTo>
                  <a:pt x="734998" y="651509"/>
                </a:lnTo>
                <a:lnTo>
                  <a:pt x="733343" y="642619"/>
                </a:lnTo>
                <a:lnTo>
                  <a:pt x="728067" y="634999"/>
                </a:lnTo>
                <a:lnTo>
                  <a:pt x="720274" y="629919"/>
                </a:lnTo>
                <a:lnTo>
                  <a:pt x="710832" y="628649"/>
                </a:lnTo>
                <a:lnTo>
                  <a:pt x="650245" y="628649"/>
                </a:lnTo>
                <a:lnTo>
                  <a:pt x="650245" y="581659"/>
                </a:lnTo>
                <a:lnTo>
                  <a:pt x="710570" y="581659"/>
                </a:lnTo>
                <a:lnTo>
                  <a:pt x="720024" y="579119"/>
                </a:lnTo>
                <a:lnTo>
                  <a:pt x="727770" y="574039"/>
                </a:lnTo>
                <a:lnTo>
                  <a:pt x="733016" y="566419"/>
                </a:lnTo>
                <a:lnTo>
                  <a:pt x="734972" y="557529"/>
                </a:lnTo>
                <a:lnTo>
                  <a:pt x="650245" y="557529"/>
                </a:lnTo>
                <a:lnTo>
                  <a:pt x="650245" y="497839"/>
                </a:lnTo>
                <a:lnTo>
                  <a:pt x="734998" y="497839"/>
                </a:lnTo>
                <a:lnTo>
                  <a:pt x="733343" y="488949"/>
                </a:lnTo>
                <a:lnTo>
                  <a:pt x="728067" y="481329"/>
                </a:lnTo>
                <a:lnTo>
                  <a:pt x="720274" y="476249"/>
                </a:lnTo>
                <a:lnTo>
                  <a:pt x="710832" y="474979"/>
                </a:lnTo>
                <a:lnTo>
                  <a:pt x="650245" y="474979"/>
                </a:lnTo>
                <a:lnTo>
                  <a:pt x="650245" y="426719"/>
                </a:lnTo>
                <a:lnTo>
                  <a:pt x="710570" y="426719"/>
                </a:lnTo>
                <a:lnTo>
                  <a:pt x="720024" y="425449"/>
                </a:lnTo>
                <a:lnTo>
                  <a:pt x="727770" y="420369"/>
                </a:lnTo>
                <a:lnTo>
                  <a:pt x="733016" y="412749"/>
                </a:lnTo>
                <a:lnTo>
                  <a:pt x="734728" y="403859"/>
                </a:lnTo>
                <a:lnTo>
                  <a:pt x="650245" y="403859"/>
                </a:lnTo>
                <a:lnTo>
                  <a:pt x="650245" y="344169"/>
                </a:lnTo>
                <a:lnTo>
                  <a:pt x="734998" y="344169"/>
                </a:lnTo>
                <a:lnTo>
                  <a:pt x="733343" y="335279"/>
                </a:lnTo>
                <a:lnTo>
                  <a:pt x="728067" y="327659"/>
                </a:lnTo>
                <a:lnTo>
                  <a:pt x="720274" y="322579"/>
                </a:lnTo>
                <a:lnTo>
                  <a:pt x="710832" y="320039"/>
                </a:lnTo>
                <a:lnTo>
                  <a:pt x="650245" y="320039"/>
                </a:lnTo>
                <a:lnTo>
                  <a:pt x="650245" y="198119"/>
                </a:lnTo>
                <a:lnTo>
                  <a:pt x="645599" y="175259"/>
                </a:lnTo>
                <a:lnTo>
                  <a:pt x="637157" y="162559"/>
                </a:lnTo>
                <a:close/>
              </a:path>
              <a:path w="806450" h="805179">
                <a:moveTo>
                  <a:pt x="747043" y="248919"/>
                </a:moveTo>
                <a:lnTo>
                  <a:pt x="687033" y="248919"/>
                </a:lnTo>
                <a:lnTo>
                  <a:pt x="681745" y="255269"/>
                </a:lnTo>
                <a:lnTo>
                  <a:pt x="681745" y="267969"/>
                </a:lnTo>
                <a:lnTo>
                  <a:pt x="687033" y="273049"/>
                </a:lnTo>
                <a:lnTo>
                  <a:pt x="747043" y="273049"/>
                </a:lnTo>
                <a:lnTo>
                  <a:pt x="760819" y="275589"/>
                </a:lnTo>
                <a:lnTo>
                  <a:pt x="772080" y="283209"/>
                </a:lnTo>
                <a:lnTo>
                  <a:pt x="779678" y="294639"/>
                </a:lnTo>
                <a:lnTo>
                  <a:pt x="782466" y="308609"/>
                </a:lnTo>
                <a:lnTo>
                  <a:pt x="782466" y="782319"/>
                </a:lnTo>
                <a:lnTo>
                  <a:pt x="805841" y="782319"/>
                </a:lnTo>
                <a:lnTo>
                  <a:pt x="806082" y="781049"/>
                </a:lnTo>
                <a:lnTo>
                  <a:pt x="806082" y="308609"/>
                </a:lnTo>
                <a:lnTo>
                  <a:pt x="801434" y="285749"/>
                </a:lnTo>
                <a:lnTo>
                  <a:pt x="788768" y="266699"/>
                </a:lnTo>
                <a:lnTo>
                  <a:pt x="770000" y="253999"/>
                </a:lnTo>
                <a:lnTo>
                  <a:pt x="747043" y="248919"/>
                </a:lnTo>
                <a:close/>
              </a:path>
              <a:path w="806450" h="805179">
                <a:moveTo>
                  <a:pt x="178693" y="651509"/>
                </a:moveTo>
                <a:lnTo>
                  <a:pt x="155078" y="651509"/>
                </a:lnTo>
                <a:lnTo>
                  <a:pt x="155078" y="711199"/>
                </a:lnTo>
                <a:lnTo>
                  <a:pt x="178693" y="711199"/>
                </a:lnTo>
                <a:lnTo>
                  <a:pt x="178693" y="651509"/>
                </a:lnTo>
                <a:close/>
              </a:path>
              <a:path w="806450" h="805179">
                <a:moveTo>
                  <a:pt x="734998" y="651509"/>
                </a:moveTo>
                <a:lnTo>
                  <a:pt x="711619" y="651509"/>
                </a:lnTo>
                <a:lnTo>
                  <a:pt x="711541" y="669289"/>
                </a:lnTo>
                <a:lnTo>
                  <a:pt x="711418" y="697229"/>
                </a:lnTo>
                <a:lnTo>
                  <a:pt x="711357" y="711199"/>
                </a:lnTo>
                <a:lnTo>
                  <a:pt x="734972" y="711199"/>
                </a:lnTo>
                <a:lnTo>
                  <a:pt x="735035" y="697229"/>
                </a:lnTo>
                <a:lnTo>
                  <a:pt x="735161" y="669289"/>
                </a:lnTo>
                <a:lnTo>
                  <a:pt x="735235" y="652779"/>
                </a:lnTo>
                <a:lnTo>
                  <a:pt x="734998" y="651509"/>
                </a:lnTo>
                <a:close/>
              </a:path>
              <a:path w="806450" h="805179">
                <a:moveTo>
                  <a:pt x="362331" y="654049"/>
                </a:moveTo>
                <a:lnTo>
                  <a:pt x="349290" y="654049"/>
                </a:lnTo>
                <a:lnTo>
                  <a:pt x="344003" y="659129"/>
                </a:lnTo>
                <a:lnTo>
                  <a:pt x="344003" y="697229"/>
                </a:lnTo>
                <a:lnTo>
                  <a:pt x="349290" y="702309"/>
                </a:lnTo>
                <a:lnTo>
                  <a:pt x="362331" y="702309"/>
                </a:lnTo>
                <a:lnTo>
                  <a:pt x="367618" y="697229"/>
                </a:lnTo>
                <a:lnTo>
                  <a:pt x="367618" y="659129"/>
                </a:lnTo>
                <a:lnTo>
                  <a:pt x="362331" y="654049"/>
                </a:lnTo>
                <a:close/>
              </a:path>
              <a:path w="806450" h="805179">
                <a:moveTo>
                  <a:pt x="456794" y="654049"/>
                </a:moveTo>
                <a:lnTo>
                  <a:pt x="443752" y="654049"/>
                </a:lnTo>
                <a:lnTo>
                  <a:pt x="438465" y="659129"/>
                </a:lnTo>
                <a:lnTo>
                  <a:pt x="438465" y="697229"/>
                </a:lnTo>
                <a:lnTo>
                  <a:pt x="443752" y="702309"/>
                </a:lnTo>
                <a:lnTo>
                  <a:pt x="456794" y="702309"/>
                </a:lnTo>
                <a:lnTo>
                  <a:pt x="462081" y="697229"/>
                </a:lnTo>
                <a:lnTo>
                  <a:pt x="462081" y="659129"/>
                </a:lnTo>
                <a:lnTo>
                  <a:pt x="456794" y="654049"/>
                </a:lnTo>
                <a:close/>
              </a:path>
              <a:path w="806450" h="805179">
                <a:moveTo>
                  <a:pt x="534541" y="502919"/>
                </a:moveTo>
                <a:lnTo>
                  <a:pt x="271542" y="502919"/>
                </a:lnTo>
                <a:lnTo>
                  <a:pt x="263278" y="505459"/>
                </a:lnTo>
                <a:lnTo>
                  <a:pt x="256522" y="509269"/>
                </a:lnTo>
                <a:lnTo>
                  <a:pt x="251961" y="516889"/>
                </a:lnTo>
                <a:lnTo>
                  <a:pt x="250288" y="524509"/>
                </a:lnTo>
                <a:lnTo>
                  <a:pt x="250288" y="552449"/>
                </a:lnTo>
                <a:lnTo>
                  <a:pt x="252183" y="561339"/>
                </a:lnTo>
                <a:lnTo>
                  <a:pt x="257368" y="568959"/>
                </a:lnTo>
                <a:lnTo>
                  <a:pt x="264917" y="572769"/>
                </a:lnTo>
                <a:lnTo>
                  <a:pt x="273904" y="574039"/>
                </a:lnTo>
                <a:lnTo>
                  <a:pt x="273904" y="664209"/>
                </a:lnTo>
                <a:lnTo>
                  <a:pt x="279191" y="669289"/>
                </a:lnTo>
                <a:lnTo>
                  <a:pt x="292232" y="669289"/>
                </a:lnTo>
                <a:lnTo>
                  <a:pt x="297519" y="664209"/>
                </a:lnTo>
                <a:lnTo>
                  <a:pt x="297519" y="574039"/>
                </a:lnTo>
                <a:lnTo>
                  <a:pt x="532180" y="574039"/>
                </a:lnTo>
                <a:lnTo>
                  <a:pt x="541078" y="572769"/>
                </a:lnTo>
                <a:lnTo>
                  <a:pt x="548637" y="568959"/>
                </a:lnTo>
                <a:lnTo>
                  <a:pt x="553871" y="561339"/>
                </a:lnTo>
                <a:lnTo>
                  <a:pt x="555795" y="552449"/>
                </a:lnTo>
                <a:lnTo>
                  <a:pt x="555795" y="551179"/>
                </a:lnTo>
                <a:lnTo>
                  <a:pt x="273904" y="551179"/>
                </a:lnTo>
                <a:lnTo>
                  <a:pt x="273904" y="527049"/>
                </a:lnTo>
                <a:lnTo>
                  <a:pt x="555795" y="527049"/>
                </a:lnTo>
                <a:lnTo>
                  <a:pt x="555795" y="524509"/>
                </a:lnTo>
                <a:lnTo>
                  <a:pt x="554122" y="516889"/>
                </a:lnTo>
                <a:lnTo>
                  <a:pt x="549562" y="509269"/>
                </a:lnTo>
                <a:lnTo>
                  <a:pt x="542805" y="505459"/>
                </a:lnTo>
                <a:lnTo>
                  <a:pt x="534541" y="502919"/>
                </a:lnTo>
                <a:close/>
              </a:path>
              <a:path w="806450" h="805179">
                <a:moveTo>
                  <a:pt x="178693" y="497839"/>
                </a:moveTo>
                <a:lnTo>
                  <a:pt x="155078" y="497839"/>
                </a:lnTo>
                <a:lnTo>
                  <a:pt x="155078" y="557529"/>
                </a:lnTo>
                <a:lnTo>
                  <a:pt x="178693" y="557529"/>
                </a:lnTo>
                <a:lnTo>
                  <a:pt x="178693" y="497839"/>
                </a:lnTo>
                <a:close/>
              </a:path>
              <a:path w="806450" h="805179">
                <a:moveTo>
                  <a:pt x="734998" y="497839"/>
                </a:moveTo>
                <a:lnTo>
                  <a:pt x="711160" y="497839"/>
                </a:lnTo>
                <a:lnTo>
                  <a:pt x="711619" y="499109"/>
                </a:lnTo>
                <a:lnTo>
                  <a:pt x="711505" y="524509"/>
                </a:lnTo>
                <a:lnTo>
                  <a:pt x="711385" y="551179"/>
                </a:lnTo>
                <a:lnTo>
                  <a:pt x="711357" y="557529"/>
                </a:lnTo>
                <a:lnTo>
                  <a:pt x="734972" y="557529"/>
                </a:lnTo>
                <a:lnTo>
                  <a:pt x="735001" y="551179"/>
                </a:lnTo>
                <a:lnTo>
                  <a:pt x="735121" y="524509"/>
                </a:lnTo>
                <a:lnTo>
                  <a:pt x="735235" y="499109"/>
                </a:lnTo>
                <a:lnTo>
                  <a:pt x="734998" y="497839"/>
                </a:lnTo>
                <a:close/>
              </a:path>
              <a:path w="806450" h="805179">
                <a:moveTo>
                  <a:pt x="555795" y="527049"/>
                </a:moveTo>
                <a:lnTo>
                  <a:pt x="532180" y="527049"/>
                </a:lnTo>
                <a:lnTo>
                  <a:pt x="532180" y="551179"/>
                </a:lnTo>
                <a:lnTo>
                  <a:pt x="555795" y="551179"/>
                </a:lnTo>
                <a:lnTo>
                  <a:pt x="555795" y="527049"/>
                </a:lnTo>
                <a:close/>
              </a:path>
              <a:path w="806450" h="805179">
                <a:moveTo>
                  <a:pt x="355023" y="349249"/>
                </a:moveTo>
                <a:lnTo>
                  <a:pt x="250642" y="349249"/>
                </a:lnTo>
                <a:lnTo>
                  <a:pt x="241187" y="351789"/>
                </a:lnTo>
                <a:lnTo>
                  <a:pt x="233442" y="356869"/>
                </a:lnTo>
                <a:lnTo>
                  <a:pt x="228196" y="364489"/>
                </a:lnTo>
                <a:lnTo>
                  <a:pt x="226239" y="373379"/>
                </a:lnTo>
                <a:lnTo>
                  <a:pt x="226108" y="402589"/>
                </a:lnTo>
                <a:lnTo>
                  <a:pt x="226102" y="403859"/>
                </a:lnTo>
                <a:lnTo>
                  <a:pt x="233126" y="448309"/>
                </a:lnTo>
                <a:lnTo>
                  <a:pt x="250380" y="455929"/>
                </a:lnTo>
                <a:lnTo>
                  <a:pt x="355023" y="455929"/>
                </a:lnTo>
                <a:lnTo>
                  <a:pt x="364509" y="454659"/>
                </a:lnTo>
                <a:lnTo>
                  <a:pt x="372268" y="449579"/>
                </a:lnTo>
                <a:lnTo>
                  <a:pt x="377504" y="440689"/>
                </a:lnTo>
                <a:lnTo>
                  <a:pt x="379152" y="433069"/>
                </a:lnTo>
                <a:lnTo>
                  <a:pt x="250065" y="433069"/>
                </a:lnTo>
                <a:lnTo>
                  <a:pt x="249593" y="431799"/>
                </a:lnTo>
                <a:lnTo>
                  <a:pt x="249855" y="373379"/>
                </a:lnTo>
                <a:lnTo>
                  <a:pt x="379426" y="373379"/>
                </a:lnTo>
                <a:lnTo>
                  <a:pt x="377504" y="364489"/>
                </a:lnTo>
                <a:lnTo>
                  <a:pt x="372268" y="356869"/>
                </a:lnTo>
                <a:lnTo>
                  <a:pt x="364509" y="351789"/>
                </a:lnTo>
                <a:lnTo>
                  <a:pt x="355023" y="349249"/>
                </a:lnTo>
                <a:close/>
              </a:path>
              <a:path w="806450" h="805179">
                <a:moveTo>
                  <a:pt x="555323" y="349249"/>
                </a:moveTo>
                <a:lnTo>
                  <a:pt x="451060" y="349249"/>
                </a:lnTo>
                <a:lnTo>
                  <a:pt x="441568" y="351789"/>
                </a:lnTo>
                <a:lnTo>
                  <a:pt x="433811" y="356869"/>
                </a:lnTo>
                <a:lnTo>
                  <a:pt x="428577" y="364489"/>
                </a:lnTo>
                <a:lnTo>
                  <a:pt x="426657" y="373379"/>
                </a:lnTo>
                <a:lnTo>
                  <a:pt x="426657" y="431799"/>
                </a:lnTo>
                <a:lnTo>
                  <a:pt x="428577" y="440689"/>
                </a:lnTo>
                <a:lnTo>
                  <a:pt x="433811" y="449579"/>
                </a:lnTo>
                <a:lnTo>
                  <a:pt x="441568" y="454659"/>
                </a:lnTo>
                <a:lnTo>
                  <a:pt x="451060" y="455929"/>
                </a:lnTo>
                <a:lnTo>
                  <a:pt x="555061" y="455929"/>
                </a:lnTo>
                <a:lnTo>
                  <a:pt x="564516" y="454659"/>
                </a:lnTo>
                <a:lnTo>
                  <a:pt x="572261" y="449579"/>
                </a:lnTo>
                <a:lnTo>
                  <a:pt x="577507" y="441959"/>
                </a:lnTo>
                <a:lnTo>
                  <a:pt x="579219" y="433069"/>
                </a:lnTo>
                <a:lnTo>
                  <a:pt x="450627" y="433069"/>
                </a:lnTo>
                <a:lnTo>
                  <a:pt x="450273" y="431799"/>
                </a:lnTo>
                <a:lnTo>
                  <a:pt x="450273" y="373379"/>
                </a:lnTo>
                <a:lnTo>
                  <a:pt x="579726" y="373379"/>
                </a:lnTo>
                <a:lnTo>
                  <a:pt x="577834" y="364489"/>
                </a:lnTo>
                <a:lnTo>
                  <a:pt x="572558" y="356869"/>
                </a:lnTo>
                <a:lnTo>
                  <a:pt x="564765" y="351789"/>
                </a:lnTo>
                <a:lnTo>
                  <a:pt x="555323" y="349249"/>
                </a:lnTo>
                <a:close/>
              </a:path>
              <a:path w="806450" h="805179">
                <a:moveTo>
                  <a:pt x="379426" y="373379"/>
                </a:moveTo>
                <a:lnTo>
                  <a:pt x="355810" y="373379"/>
                </a:lnTo>
                <a:lnTo>
                  <a:pt x="355810" y="431799"/>
                </a:lnTo>
                <a:lnTo>
                  <a:pt x="355456" y="433069"/>
                </a:lnTo>
                <a:lnTo>
                  <a:pt x="379152" y="433069"/>
                </a:lnTo>
                <a:lnTo>
                  <a:pt x="379426" y="431799"/>
                </a:lnTo>
                <a:lnTo>
                  <a:pt x="379426" y="373379"/>
                </a:lnTo>
                <a:close/>
              </a:path>
              <a:path w="806450" h="805179">
                <a:moveTo>
                  <a:pt x="579726" y="373379"/>
                </a:moveTo>
                <a:lnTo>
                  <a:pt x="556110" y="373379"/>
                </a:lnTo>
                <a:lnTo>
                  <a:pt x="555979" y="402589"/>
                </a:lnTo>
                <a:lnTo>
                  <a:pt x="555973" y="403859"/>
                </a:lnTo>
                <a:lnTo>
                  <a:pt x="555848" y="431799"/>
                </a:lnTo>
                <a:lnTo>
                  <a:pt x="555481" y="433069"/>
                </a:lnTo>
                <a:lnTo>
                  <a:pt x="579219" y="433069"/>
                </a:lnTo>
                <a:lnTo>
                  <a:pt x="579464" y="431799"/>
                </a:lnTo>
                <a:lnTo>
                  <a:pt x="579726" y="373379"/>
                </a:lnTo>
                <a:close/>
              </a:path>
              <a:path w="806450" h="805179">
                <a:moveTo>
                  <a:pt x="178693" y="344169"/>
                </a:moveTo>
                <a:lnTo>
                  <a:pt x="155078" y="344169"/>
                </a:lnTo>
                <a:lnTo>
                  <a:pt x="155078" y="403859"/>
                </a:lnTo>
                <a:lnTo>
                  <a:pt x="178693" y="403859"/>
                </a:lnTo>
                <a:lnTo>
                  <a:pt x="178693" y="344169"/>
                </a:lnTo>
                <a:close/>
              </a:path>
              <a:path w="806450" h="805179">
                <a:moveTo>
                  <a:pt x="734998" y="344169"/>
                </a:moveTo>
                <a:lnTo>
                  <a:pt x="711619" y="344169"/>
                </a:lnTo>
                <a:lnTo>
                  <a:pt x="711357" y="402589"/>
                </a:lnTo>
                <a:lnTo>
                  <a:pt x="711357" y="403859"/>
                </a:lnTo>
                <a:lnTo>
                  <a:pt x="734728" y="403859"/>
                </a:lnTo>
                <a:lnTo>
                  <a:pt x="734972" y="402589"/>
                </a:lnTo>
                <a:lnTo>
                  <a:pt x="735107" y="373379"/>
                </a:lnTo>
                <a:lnTo>
                  <a:pt x="735217" y="349249"/>
                </a:lnTo>
                <a:lnTo>
                  <a:pt x="735235" y="345439"/>
                </a:lnTo>
                <a:lnTo>
                  <a:pt x="734998" y="344169"/>
                </a:lnTo>
                <a:close/>
              </a:path>
              <a:path w="806450" h="805179">
                <a:moveTo>
                  <a:pt x="277833" y="162559"/>
                </a:moveTo>
                <a:lnTo>
                  <a:pt x="252361" y="162559"/>
                </a:lnTo>
                <a:lnTo>
                  <a:pt x="262730" y="207009"/>
                </a:lnTo>
                <a:lnTo>
                  <a:pt x="285152" y="245109"/>
                </a:lnTo>
                <a:lnTo>
                  <a:pt x="317456" y="275589"/>
                </a:lnTo>
                <a:lnTo>
                  <a:pt x="357475" y="294639"/>
                </a:lnTo>
                <a:lnTo>
                  <a:pt x="403042" y="302259"/>
                </a:lnTo>
                <a:lnTo>
                  <a:pt x="448607" y="294639"/>
                </a:lnTo>
                <a:lnTo>
                  <a:pt x="483288" y="278129"/>
                </a:lnTo>
                <a:lnTo>
                  <a:pt x="403042" y="278129"/>
                </a:lnTo>
                <a:lnTo>
                  <a:pt x="353449" y="267969"/>
                </a:lnTo>
                <a:lnTo>
                  <a:pt x="312909" y="241299"/>
                </a:lnTo>
                <a:lnTo>
                  <a:pt x="285554" y="200659"/>
                </a:lnTo>
                <a:lnTo>
                  <a:pt x="277833" y="162559"/>
                </a:lnTo>
                <a:close/>
              </a:path>
              <a:path w="806450" h="805179">
                <a:moveTo>
                  <a:pt x="481120" y="22859"/>
                </a:moveTo>
                <a:lnTo>
                  <a:pt x="403042" y="22859"/>
                </a:lnTo>
                <a:lnTo>
                  <a:pt x="452634" y="33019"/>
                </a:lnTo>
                <a:lnTo>
                  <a:pt x="493175" y="60959"/>
                </a:lnTo>
                <a:lnTo>
                  <a:pt x="520529" y="101599"/>
                </a:lnTo>
                <a:lnTo>
                  <a:pt x="530566" y="151129"/>
                </a:lnTo>
                <a:lnTo>
                  <a:pt x="520529" y="200659"/>
                </a:lnTo>
                <a:lnTo>
                  <a:pt x="493175" y="241299"/>
                </a:lnTo>
                <a:lnTo>
                  <a:pt x="452635" y="267969"/>
                </a:lnTo>
                <a:lnTo>
                  <a:pt x="403042" y="278129"/>
                </a:lnTo>
                <a:lnTo>
                  <a:pt x="483288" y="278129"/>
                </a:lnTo>
                <a:lnTo>
                  <a:pt x="488624" y="275589"/>
                </a:lnTo>
                <a:lnTo>
                  <a:pt x="520926" y="245109"/>
                </a:lnTo>
                <a:lnTo>
                  <a:pt x="543348" y="207009"/>
                </a:lnTo>
                <a:lnTo>
                  <a:pt x="553723" y="162559"/>
                </a:lnTo>
                <a:lnTo>
                  <a:pt x="637157" y="162559"/>
                </a:lnTo>
                <a:lnTo>
                  <a:pt x="632937" y="156209"/>
                </a:lnTo>
                <a:lnTo>
                  <a:pt x="614168" y="143509"/>
                </a:lnTo>
                <a:lnTo>
                  <a:pt x="591206" y="139699"/>
                </a:lnTo>
                <a:lnTo>
                  <a:pt x="553722" y="139699"/>
                </a:lnTo>
                <a:lnTo>
                  <a:pt x="543348" y="95249"/>
                </a:lnTo>
                <a:lnTo>
                  <a:pt x="520926" y="55879"/>
                </a:lnTo>
                <a:lnTo>
                  <a:pt x="488624" y="26669"/>
                </a:lnTo>
                <a:lnTo>
                  <a:pt x="481120" y="22859"/>
                </a:lnTo>
                <a:close/>
              </a:path>
              <a:path w="806450" h="805179">
                <a:moveTo>
                  <a:pt x="417211" y="46989"/>
                </a:moveTo>
                <a:lnTo>
                  <a:pt x="388872" y="46989"/>
                </a:lnTo>
                <a:lnTo>
                  <a:pt x="380609" y="48259"/>
                </a:lnTo>
                <a:lnTo>
                  <a:pt x="373852" y="53339"/>
                </a:lnTo>
                <a:lnTo>
                  <a:pt x="369292" y="59689"/>
                </a:lnTo>
                <a:lnTo>
                  <a:pt x="367618" y="68579"/>
                </a:lnTo>
                <a:lnTo>
                  <a:pt x="367618" y="115569"/>
                </a:lnTo>
                <a:lnTo>
                  <a:pt x="320387" y="115569"/>
                </a:lnTo>
                <a:lnTo>
                  <a:pt x="312123" y="116839"/>
                </a:lnTo>
                <a:lnTo>
                  <a:pt x="305366" y="121919"/>
                </a:lnTo>
                <a:lnTo>
                  <a:pt x="300806" y="128269"/>
                </a:lnTo>
                <a:lnTo>
                  <a:pt x="299133" y="137159"/>
                </a:lnTo>
                <a:lnTo>
                  <a:pt x="299133" y="165099"/>
                </a:lnTo>
                <a:lnTo>
                  <a:pt x="300806" y="172719"/>
                </a:lnTo>
                <a:lnTo>
                  <a:pt x="305366" y="180339"/>
                </a:lnTo>
                <a:lnTo>
                  <a:pt x="312123" y="184149"/>
                </a:lnTo>
                <a:lnTo>
                  <a:pt x="320387" y="186689"/>
                </a:lnTo>
                <a:lnTo>
                  <a:pt x="367618" y="186689"/>
                </a:lnTo>
                <a:lnTo>
                  <a:pt x="367618" y="233679"/>
                </a:lnTo>
                <a:lnTo>
                  <a:pt x="369292" y="241299"/>
                </a:lnTo>
                <a:lnTo>
                  <a:pt x="373852" y="248919"/>
                </a:lnTo>
                <a:lnTo>
                  <a:pt x="380609" y="252729"/>
                </a:lnTo>
                <a:lnTo>
                  <a:pt x="388872" y="255269"/>
                </a:lnTo>
                <a:lnTo>
                  <a:pt x="417211" y="255269"/>
                </a:lnTo>
                <a:lnTo>
                  <a:pt x="425475" y="252729"/>
                </a:lnTo>
                <a:lnTo>
                  <a:pt x="432232" y="248919"/>
                </a:lnTo>
                <a:lnTo>
                  <a:pt x="436792" y="241299"/>
                </a:lnTo>
                <a:lnTo>
                  <a:pt x="438465" y="233679"/>
                </a:lnTo>
                <a:lnTo>
                  <a:pt x="438465" y="231139"/>
                </a:lnTo>
                <a:lnTo>
                  <a:pt x="391234" y="231139"/>
                </a:lnTo>
                <a:lnTo>
                  <a:pt x="391234" y="170179"/>
                </a:lnTo>
                <a:lnTo>
                  <a:pt x="383821" y="162559"/>
                </a:lnTo>
                <a:lnTo>
                  <a:pt x="322749" y="162559"/>
                </a:lnTo>
                <a:lnTo>
                  <a:pt x="322749" y="139699"/>
                </a:lnTo>
                <a:lnTo>
                  <a:pt x="383821" y="139699"/>
                </a:lnTo>
                <a:lnTo>
                  <a:pt x="391234" y="132079"/>
                </a:lnTo>
                <a:lnTo>
                  <a:pt x="391234" y="71119"/>
                </a:lnTo>
                <a:lnTo>
                  <a:pt x="438465" y="71119"/>
                </a:lnTo>
                <a:lnTo>
                  <a:pt x="438465" y="68579"/>
                </a:lnTo>
                <a:lnTo>
                  <a:pt x="436792" y="59689"/>
                </a:lnTo>
                <a:lnTo>
                  <a:pt x="432232" y="53339"/>
                </a:lnTo>
                <a:lnTo>
                  <a:pt x="425475" y="48259"/>
                </a:lnTo>
                <a:lnTo>
                  <a:pt x="417211" y="46989"/>
                </a:lnTo>
                <a:close/>
              </a:path>
              <a:path w="806450" h="805179">
                <a:moveTo>
                  <a:pt x="438465" y="71119"/>
                </a:moveTo>
                <a:lnTo>
                  <a:pt x="414850" y="71119"/>
                </a:lnTo>
                <a:lnTo>
                  <a:pt x="414850" y="132079"/>
                </a:lnTo>
                <a:lnTo>
                  <a:pt x="422262" y="139699"/>
                </a:lnTo>
                <a:lnTo>
                  <a:pt x="483335" y="139699"/>
                </a:lnTo>
                <a:lnTo>
                  <a:pt x="483335" y="162559"/>
                </a:lnTo>
                <a:lnTo>
                  <a:pt x="422262" y="162559"/>
                </a:lnTo>
                <a:lnTo>
                  <a:pt x="414850" y="170179"/>
                </a:lnTo>
                <a:lnTo>
                  <a:pt x="414850" y="231139"/>
                </a:lnTo>
                <a:lnTo>
                  <a:pt x="438465" y="231139"/>
                </a:lnTo>
                <a:lnTo>
                  <a:pt x="438465" y="186689"/>
                </a:lnTo>
                <a:lnTo>
                  <a:pt x="485696" y="186689"/>
                </a:lnTo>
                <a:lnTo>
                  <a:pt x="493960" y="184149"/>
                </a:lnTo>
                <a:lnTo>
                  <a:pt x="500717" y="180339"/>
                </a:lnTo>
                <a:lnTo>
                  <a:pt x="505277" y="172719"/>
                </a:lnTo>
                <a:lnTo>
                  <a:pt x="506950" y="165099"/>
                </a:lnTo>
                <a:lnTo>
                  <a:pt x="506950" y="137159"/>
                </a:lnTo>
                <a:lnTo>
                  <a:pt x="505277" y="128269"/>
                </a:lnTo>
                <a:lnTo>
                  <a:pt x="500717" y="121919"/>
                </a:lnTo>
                <a:lnTo>
                  <a:pt x="493960" y="116839"/>
                </a:lnTo>
                <a:lnTo>
                  <a:pt x="485696" y="115569"/>
                </a:lnTo>
                <a:lnTo>
                  <a:pt x="438465" y="115569"/>
                </a:lnTo>
                <a:lnTo>
                  <a:pt x="438465" y="71119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2"/>
          <p:cNvSpPr txBox="1"/>
          <p:nvPr/>
        </p:nvSpPr>
        <p:spPr>
          <a:xfrm>
            <a:off x="2232850" y="4950975"/>
            <a:ext cx="847725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8" dirty="0">
                <a:solidFill>
                  <a:srgbClr val="0C0C0C"/>
                </a:solidFill>
                <a:latin typeface="Arial"/>
                <a:cs typeface="Arial"/>
              </a:rPr>
              <a:t>поликлиник,</a:t>
            </a:r>
            <a:endParaRPr sz="1050">
              <a:latin typeface="Arial"/>
              <a:cs typeface="Arial"/>
            </a:endParaRPr>
          </a:p>
        </p:txBody>
      </p:sp>
      <p:sp>
        <p:nvSpPr>
          <p:cNvPr id="38" name="object 33"/>
          <p:cNvSpPr txBox="1"/>
          <p:nvPr/>
        </p:nvSpPr>
        <p:spPr>
          <a:xfrm>
            <a:off x="1376267" y="4995552"/>
            <a:ext cx="2047875" cy="459901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lnSpc>
                <a:spcPts val="2250"/>
              </a:lnSpc>
              <a:spcBef>
                <a:spcPts val="86"/>
              </a:spcBef>
            </a:pPr>
            <a:r>
              <a:rPr sz="2306" b="1" spc="-11" baseline="-4065" dirty="0" smtClean="0">
                <a:solidFill>
                  <a:srgbClr val="CAAB53"/>
                </a:solidFill>
                <a:latin typeface="Arial"/>
                <a:cs typeface="Arial"/>
              </a:rPr>
              <a:t>.</a:t>
            </a:r>
            <a:r>
              <a:rPr sz="1050" b="1" spc="-8" dirty="0" err="1" smtClean="0">
                <a:solidFill>
                  <a:srgbClr val="0C0C0C"/>
                </a:solidFill>
                <a:latin typeface="Arial"/>
                <a:cs typeface="Arial"/>
              </a:rPr>
              <a:t>поликлинических</a:t>
            </a:r>
            <a:endParaRPr sz="1050" dirty="0">
              <a:latin typeface="Arial"/>
              <a:cs typeface="Arial"/>
            </a:endParaRPr>
          </a:p>
          <a:p>
            <a:pPr marL="865823">
              <a:lnSpc>
                <a:spcPts val="1170"/>
              </a:lnSpc>
            </a:pPr>
            <a:r>
              <a:rPr sz="1050" b="1" spc="-8" dirty="0">
                <a:solidFill>
                  <a:srgbClr val="0C0C0C"/>
                </a:solidFill>
                <a:latin typeface="Arial"/>
                <a:cs typeface="Arial"/>
              </a:rPr>
              <a:t>подразделений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9" name="object 34"/>
          <p:cNvSpPr txBox="1"/>
          <p:nvPr/>
        </p:nvSpPr>
        <p:spPr>
          <a:xfrm>
            <a:off x="4451413" y="4968309"/>
            <a:ext cx="311944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19" dirty="0">
                <a:solidFill>
                  <a:srgbClr val="0C0C0C"/>
                </a:solidFill>
                <a:latin typeface="Arial"/>
                <a:cs typeface="Arial"/>
              </a:rPr>
              <a:t>ВОП</a:t>
            </a:r>
            <a:endParaRPr sz="1050">
              <a:latin typeface="Arial"/>
              <a:cs typeface="Arial"/>
            </a:endParaRPr>
          </a:p>
        </p:txBody>
      </p:sp>
      <p:sp>
        <p:nvSpPr>
          <p:cNvPr id="40" name="object 35"/>
          <p:cNvSpPr txBox="1"/>
          <p:nvPr/>
        </p:nvSpPr>
        <p:spPr>
          <a:xfrm>
            <a:off x="3556778" y="5012658"/>
            <a:ext cx="2089309" cy="262283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lnSpc>
                <a:spcPts val="2250"/>
              </a:lnSpc>
              <a:spcBef>
                <a:spcPts val="86"/>
              </a:spcBef>
            </a:pPr>
            <a:r>
              <a:rPr sz="1050" spc="-8" dirty="0" err="1" smtClean="0">
                <a:solidFill>
                  <a:srgbClr val="0C0C0C"/>
                </a:solidFill>
                <a:latin typeface="Microsoft Sans Serif"/>
                <a:cs typeface="Microsoft Sans Serif"/>
              </a:rPr>
              <a:t>отделения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,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 err="1">
                <a:solidFill>
                  <a:srgbClr val="0C0C0C"/>
                </a:solidFill>
                <a:latin typeface="Microsoft Sans Serif"/>
                <a:cs typeface="Microsoft Sans Serif"/>
              </a:rPr>
              <a:t>центры</a:t>
            </a:r>
            <a:r>
              <a:rPr sz="1050" spc="-8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,</a:t>
            </a:r>
            <a:r>
              <a:rPr lang="ru-RU" sz="1050" spc="-8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 err="1" smtClean="0">
                <a:solidFill>
                  <a:srgbClr val="0C0C0C"/>
                </a:solidFill>
                <a:latin typeface="Microsoft Sans Serif"/>
                <a:cs typeface="Microsoft Sans Serif"/>
              </a:rPr>
              <a:t>кабинеты</a:t>
            </a:r>
            <a:endParaRPr sz="1050" dirty="0">
              <a:latin typeface="Microsoft Sans Serif"/>
              <a:cs typeface="Microsoft Sans Serif"/>
            </a:endParaRPr>
          </a:p>
        </p:txBody>
      </p:sp>
      <p:sp>
        <p:nvSpPr>
          <p:cNvPr id="41" name="object 36"/>
          <p:cNvSpPr txBox="1"/>
          <p:nvPr/>
        </p:nvSpPr>
        <p:spPr>
          <a:xfrm>
            <a:off x="5759196" y="5014335"/>
            <a:ext cx="862965" cy="247728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spcBef>
                <a:spcPts val="86"/>
              </a:spcBef>
            </a:pPr>
            <a:r>
              <a:rPr sz="1538" b="1" spc="-15" dirty="0" smtClean="0">
                <a:solidFill>
                  <a:srgbClr val="CAAB53"/>
                </a:solidFill>
                <a:latin typeface="Arial"/>
                <a:cs typeface="Arial"/>
              </a:rPr>
              <a:t>.</a:t>
            </a:r>
            <a:endParaRPr sz="1538" dirty="0">
              <a:latin typeface="Arial"/>
              <a:cs typeface="Arial"/>
            </a:endParaRPr>
          </a:p>
        </p:txBody>
      </p:sp>
      <p:sp>
        <p:nvSpPr>
          <p:cNvPr id="42" name="object 37"/>
          <p:cNvSpPr txBox="1"/>
          <p:nvPr/>
        </p:nvSpPr>
        <p:spPr>
          <a:xfrm>
            <a:off x="6628352" y="5040128"/>
            <a:ext cx="88582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050" b="1" spc="-8" dirty="0">
                <a:solidFill>
                  <a:srgbClr val="0C0C0C"/>
                </a:solidFill>
                <a:latin typeface="Arial"/>
                <a:cs typeface="Arial"/>
              </a:rPr>
              <a:t>врачебных </a:t>
            </a:r>
            <a:r>
              <a:rPr sz="1050" b="1" spc="-11" dirty="0">
                <a:solidFill>
                  <a:srgbClr val="0C0C0C"/>
                </a:solidFill>
                <a:latin typeface="Arial"/>
                <a:cs typeface="Arial"/>
              </a:rPr>
              <a:t>амбулаторий</a:t>
            </a:r>
            <a:endParaRPr sz="1050">
              <a:latin typeface="Arial"/>
              <a:cs typeface="Arial"/>
            </a:endParaRPr>
          </a:p>
        </p:txBody>
      </p:sp>
      <p:sp>
        <p:nvSpPr>
          <p:cNvPr id="43" name="object 38"/>
          <p:cNvSpPr txBox="1"/>
          <p:nvPr/>
        </p:nvSpPr>
        <p:spPr>
          <a:xfrm>
            <a:off x="7689247" y="4963071"/>
            <a:ext cx="1001554" cy="459901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lnSpc>
                <a:spcPts val="2276"/>
              </a:lnSpc>
              <a:spcBef>
                <a:spcPts val="86"/>
              </a:spcBef>
            </a:pPr>
            <a:r>
              <a:rPr sz="1538" b="1" spc="-15" dirty="0" smtClean="0">
                <a:solidFill>
                  <a:srgbClr val="CAAB53"/>
                </a:solidFill>
                <a:latin typeface="Arial"/>
                <a:cs typeface="Arial"/>
              </a:rPr>
              <a:t>.</a:t>
            </a:r>
            <a:endParaRPr sz="1538" dirty="0">
              <a:latin typeface="Arial"/>
              <a:cs typeface="Arial"/>
            </a:endParaRPr>
          </a:p>
          <a:p>
            <a:pPr marL="175736">
              <a:lnSpc>
                <a:spcPts val="1196"/>
              </a:lnSpc>
            </a:pPr>
            <a:r>
              <a:rPr sz="1050" b="1" spc="-8" dirty="0">
                <a:solidFill>
                  <a:srgbClr val="0C0C0C"/>
                </a:solidFill>
                <a:latin typeface="Arial"/>
                <a:cs typeface="Arial"/>
              </a:rPr>
              <a:t>ФАП/ФП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44" name="object 39"/>
          <p:cNvSpPr/>
          <p:nvPr/>
        </p:nvSpPr>
        <p:spPr>
          <a:xfrm>
            <a:off x="3510153" y="4963928"/>
            <a:ext cx="4041934" cy="411956"/>
          </a:xfrm>
          <a:custGeom>
            <a:avLst/>
            <a:gdLst/>
            <a:ahLst/>
            <a:cxnLst/>
            <a:rect l="l" t="t" r="r" b="b"/>
            <a:pathLst>
              <a:path w="5389245" h="549275">
                <a:moveTo>
                  <a:pt x="0" y="27431"/>
                </a:moveTo>
                <a:lnTo>
                  <a:pt x="0" y="549275"/>
                </a:lnTo>
              </a:path>
              <a:path w="5389245" h="549275">
                <a:moveTo>
                  <a:pt x="2948940" y="0"/>
                </a:moveTo>
                <a:lnTo>
                  <a:pt x="2948940" y="521842"/>
                </a:lnTo>
              </a:path>
              <a:path w="5389245" h="549275">
                <a:moveTo>
                  <a:pt x="5388864" y="22859"/>
                </a:moveTo>
                <a:lnTo>
                  <a:pt x="5388864" y="544703"/>
                </a:lnTo>
              </a:path>
            </a:pathLst>
          </a:custGeom>
          <a:ln w="6096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6465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object 58"/>
          <p:cNvSpPr txBox="1"/>
          <p:nvPr/>
        </p:nvSpPr>
        <p:spPr>
          <a:xfrm>
            <a:off x="887290" y="1460743"/>
            <a:ext cx="7213101" cy="7790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 смерти в зависимости от курения и употребления алкоголя у мужчин и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женщин. 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/>
          </p:nvPr>
        </p:nvGraphicFramePr>
        <p:xfrm>
          <a:off x="1637757" y="2107074"/>
          <a:ext cx="6750667" cy="4346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63688" y="889177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Курение и алкоголь – опасное сочетание! </a:t>
            </a:r>
            <a:b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6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1924" y="856036"/>
            <a:ext cx="5780152" cy="1643063"/>
          </a:xfrm>
          <a:prstGeom prst="rect">
            <a:avLst/>
          </a:prstGeom>
        </p:spPr>
        <p:txBody>
          <a:bodyPr/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r>
              <a:rPr lang="ru-RU" sz="18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Распространенность нарушений характера питания взрослого населения </a:t>
            </a:r>
            <a:r>
              <a:rPr lang="ru-RU" sz="18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</a:p>
          <a:p>
            <a:r>
              <a:rPr lang="ru-RU" sz="1800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</a:t>
            </a:r>
            <a:r>
              <a:rPr lang="ru-RU" sz="1800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данным исследования </a:t>
            </a:r>
            <a:r>
              <a:rPr lang="ru-RU" sz="1800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ЭССЕ)</a:t>
            </a:r>
            <a:endParaRPr lang="ru-RU" sz="1800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5149605"/>
            <a:ext cx="4680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Досаливают приготовленные блюда – 40%</a:t>
            </a:r>
          </a:p>
          <a:p>
            <a:r>
              <a:rPr lang="ru-RU" sz="1400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 сливочное масло в бутербродах – 70%</a:t>
            </a:r>
          </a:p>
          <a:p>
            <a:endParaRPr lang="ru-RU" sz="14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1"/>
          <p:cNvGraphicFramePr>
            <a:graphicFrameLocks/>
          </p:cNvGraphicFramePr>
          <p:nvPr>
            <p:extLst/>
          </p:nvPr>
        </p:nvGraphicFramePr>
        <p:xfrm>
          <a:off x="323528" y="2499099"/>
          <a:ext cx="8389101" cy="2650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71600" y="623731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Карамнова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Н.С. и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соавт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Характер питания взрослого населения по результатам эпидемиологического</a:t>
            </a:r>
          </a:p>
          <a:p>
            <a:r>
              <a:rPr lang="ru-RU" sz="1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исследования 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ЭССЕ-РФ. Кардиоваскулярная терапия и профилактика 2018, 4: 61-66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6111880"/>
            <a:ext cx="81730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91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8" y="925106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Питание</a:t>
            </a:r>
            <a:endParaRPr lang="ru-RU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2138334"/>
            <a:ext cx="3672408" cy="289310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Мощный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 воздействия на организм человека на протяжении всей жизни, который может стать как  ФР развития хронических заболеваний, так и значимой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протективной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мерой.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Например, средиземноморская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диета, богатая оливковым маслом, свежими овощами и фруктами, а также рыбой дает снижение частоты сердечно-сосудистых событий среди лиц с высоким сердечно-сосудистым риском.</a:t>
            </a: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3572718" cy="26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5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1924" y="856036"/>
            <a:ext cx="5780152" cy="1643063"/>
          </a:xfrm>
          <a:prstGeom prst="rect">
            <a:avLst/>
          </a:prstGeom>
        </p:spPr>
        <p:txBody>
          <a:bodyPr/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r>
              <a:rPr lang="ru-RU" sz="18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Сравнительная оценка потребления пищевых продуктов у отказавшихся от курения по отношению к курящим</a:t>
            </a:r>
            <a:endParaRPr lang="ru-RU" sz="1800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6237312"/>
            <a:ext cx="791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Карамнова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Н.С. и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соавт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Статус курения и характер питания взрослой популяции: отличия рационов. </a:t>
            </a:r>
            <a:endParaRPr lang="ru-RU" sz="10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Результаты 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эпидемиологического исследования ЭССЕ-РФ. Российский кардиологический журнал, 2018, 23 (6):  131-140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6111880"/>
            <a:ext cx="81730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527381" y="2564875"/>
            <a:ext cx="8005059" cy="3301856"/>
            <a:chOff x="527381" y="1340768"/>
            <a:chExt cx="10972800" cy="4525963"/>
          </a:xfrm>
        </p:grpSpPr>
        <p:graphicFrame>
          <p:nvGraphicFramePr>
            <p:cNvPr id="10" name="Диаграмма 9"/>
            <p:cNvGraphicFramePr/>
            <p:nvPr>
              <p:extLst/>
            </p:nvPr>
          </p:nvGraphicFramePr>
          <p:xfrm>
            <a:off x="527381" y="1340768"/>
            <a:ext cx="10972800" cy="4525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Овал 10"/>
            <p:cNvSpPr/>
            <p:nvPr/>
          </p:nvSpPr>
          <p:spPr>
            <a:xfrm rot="2107573">
              <a:off x="3919767" y="2944020"/>
              <a:ext cx="700654" cy="50405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 rot="2107573">
              <a:off x="6271865" y="3351722"/>
              <a:ext cx="700654" cy="50405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 rot="2107573">
              <a:off x="10495652" y="3470555"/>
              <a:ext cx="700654" cy="50405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 rot="2107573">
              <a:off x="8121498" y="1984151"/>
              <a:ext cx="1177026" cy="504056"/>
            </a:xfrm>
            <a:prstGeom prst="ellipse">
              <a:avLst/>
            </a:prstGeom>
            <a:noFill/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 rot="2107573">
              <a:off x="877252" y="2056159"/>
              <a:ext cx="1177026" cy="504056"/>
            </a:xfrm>
            <a:prstGeom prst="ellipse">
              <a:avLst/>
            </a:prstGeom>
            <a:noFill/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179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1924" y="856036"/>
            <a:ext cx="6130436" cy="1643063"/>
          </a:xfrm>
          <a:prstGeom prst="rect">
            <a:avLst/>
          </a:prstGeom>
        </p:spPr>
        <p:txBody>
          <a:bodyPr/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r>
              <a:rPr lang="ru-RU" sz="1800" b="1" dirty="0">
                <a:solidFill>
                  <a:srgbClr val="0063A6"/>
                </a:solidFill>
              </a:rPr>
              <a:t>Индекс приверженности ЗОЖ разработан для целей мониторинга эффективности профилактических </a:t>
            </a:r>
            <a:r>
              <a:rPr lang="ru-RU" sz="1800" b="1" dirty="0" smtClean="0">
                <a:solidFill>
                  <a:srgbClr val="0063A6"/>
                </a:solidFill>
              </a:rPr>
              <a:t>программ</a:t>
            </a:r>
            <a:endParaRPr lang="ru-RU" sz="1800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6093296"/>
            <a:ext cx="84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Интегральная оценка приверженности здоровому образу жизни как способ мониторинга эффективности профилактических мер</a:t>
            </a:r>
          </a:p>
          <a:p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С.А. Шальнова, Ю.А.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Баланова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А.Д. Деев, А.В. Концевая, А.Э.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Имаева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А.В. Капустина, Г.А. Муромцева, С.Е. Евстифеева, О.М.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Драпкина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Профилактическая медицина. 2018;21(4):65-72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6111880"/>
            <a:ext cx="81730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89999" y="2044586"/>
            <a:ext cx="29304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приверженные ЗОЖ характеризуются снижением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смертности от всех причин на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39%,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ССЗ на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36%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меньшую вероятность развития сердечно-сосудистых событий на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  <a:p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Содержимое 3"/>
          <p:cNvGraphicFramePr>
            <a:graphicFrameLocks/>
          </p:cNvGraphicFramePr>
          <p:nvPr>
            <p:extLst/>
          </p:nvPr>
        </p:nvGraphicFramePr>
        <p:xfrm>
          <a:off x="1267135" y="3650447"/>
          <a:ext cx="6815137" cy="247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Текст 3"/>
          <p:cNvSpPr txBox="1">
            <a:spLocks/>
          </p:cNvSpPr>
          <p:nvPr/>
        </p:nvSpPr>
        <p:spPr>
          <a:xfrm>
            <a:off x="755576" y="1819506"/>
            <a:ext cx="4290195" cy="2088517"/>
          </a:xfrm>
          <a:prstGeom prst="rect">
            <a:avLst/>
          </a:prstGeom>
        </p:spPr>
        <p:txBody>
          <a:bodyPr>
            <a:noAutofit/>
          </a:bodyPr>
          <a:lstStyle>
            <a:lvl1pPr indent="-324900" algn="ctr">
              <a:defRPr sz="3200" kern="1200">
                <a:solidFill>
                  <a:schemeClr val="tx1"/>
                </a:solidFill>
              </a:defRPr>
            </a:lvl1pPr>
            <a:extLst/>
          </a:lstStyle>
          <a:p>
            <a:pPr algn="l"/>
            <a:r>
              <a:rPr lang="ru-RU" sz="14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Характеристика приверженности ЗОЖ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Потребление овощей и фруктов ежедневно не менее 400 г,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умеренную и высокую ФА,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нормальное  потребление соли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курения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пагубного потребления алкоголя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0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1924" y="856036"/>
            <a:ext cx="5914412" cy="1643063"/>
          </a:xfrm>
          <a:prstGeom prst="rect">
            <a:avLst/>
          </a:prstGeom>
        </p:spPr>
        <p:txBody>
          <a:bodyPr/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r>
              <a:rPr lang="ru-RU" sz="1800" b="1" dirty="0">
                <a:solidFill>
                  <a:srgbClr val="0063A6"/>
                </a:solidFill>
              </a:rPr>
              <a:t>Распространенность высокой приверженности ЗОЖ среди мужчин и женщин 25-64 лет (%)</a:t>
            </a:r>
            <a:endParaRPr lang="ru-RU" sz="1800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6093296"/>
            <a:ext cx="8414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Интегральная оценка приверженности здоровому образу жизни как способ мониторинга эффективности профилактических мер. С.А. Шальнова, Ю.А.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Баланова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А.Д. Деев и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соавт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Профилактическая медицина. 2018;21(4):65-72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6111880"/>
            <a:ext cx="81730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Объект 3"/>
          <p:cNvGraphicFramePr>
            <a:graphicFrameLocks/>
          </p:cNvGraphicFramePr>
          <p:nvPr>
            <p:extLst/>
          </p:nvPr>
        </p:nvGraphicFramePr>
        <p:xfrm>
          <a:off x="755576" y="1916832"/>
          <a:ext cx="741682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773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406793" y="722967"/>
            <a:ext cx="633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 входа в профилактический континуум</a:t>
            </a:r>
          </a:p>
        </p:txBody>
      </p:sp>
      <p:grpSp>
        <p:nvGrpSpPr>
          <p:cNvPr id="49" name="object 2"/>
          <p:cNvGrpSpPr/>
          <p:nvPr/>
        </p:nvGrpSpPr>
        <p:grpSpPr>
          <a:xfrm>
            <a:off x="3230023" y="1710975"/>
            <a:ext cx="2337911" cy="568643"/>
            <a:chOff x="4306696" y="1138300"/>
            <a:chExt cx="3117215" cy="758190"/>
          </a:xfrm>
        </p:grpSpPr>
        <p:sp>
          <p:nvSpPr>
            <p:cNvPr id="50" name="object 3"/>
            <p:cNvSpPr/>
            <p:nvPr/>
          </p:nvSpPr>
          <p:spPr>
            <a:xfrm>
              <a:off x="4321301" y="1152905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2966212" y="0"/>
                  </a:moveTo>
                  <a:lnTo>
                    <a:pt x="121412" y="0"/>
                  </a:lnTo>
                  <a:lnTo>
                    <a:pt x="74152" y="9540"/>
                  </a:lnTo>
                  <a:lnTo>
                    <a:pt x="35560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60" y="692912"/>
                  </a:lnTo>
                  <a:lnTo>
                    <a:pt x="74152" y="718931"/>
                  </a:lnTo>
                  <a:lnTo>
                    <a:pt x="121412" y="728472"/>
                  </a:lnTo>
                  <a:lnTo>
                    <a:pt x="2966212" y="728472"/>
                  </a:lnTo>
                  <a:lnTo>
                    <a:pt x="3013471" y="718931"/>
                  </a:lnTo>
                  <a:lnTo>
                    <a:pt x="3052063" y="692912"/>
                  </a:lnTo>
                  <a:lnTo>
                    <a:pt x="3078083" y="654319"/>
                  </a:lnTo>
                  <a:lnTo>
                    <a:pt x="3087624" y="607060"/>
                  </a:lnTo>
                  <a:lnTo>
                    <a:pt x="3087624" y="121412"/>
                  </a:lnTo>
                  <a:lnTo>
                    <a:pt x="3078083" y="74152"/>
                  </a:lnTo>
                  <a:lnTo>
                    <a:pt x="3052063" y="35560"/>
                  </a:lnTo>
                  <a:lnTo>
                    <a:pt x="3013471" y="9540"/>
                  </a:lnTo>
                  <a:lnTo>
                    <a:pt x="2966212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4"/>
            <p:cNvSpPr/>
            <p:nvPr/>
          </p:nvSpPr>
          <p:spPr>
            <a:xfrm>
              <a:off x="4321301" y="1152905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0" y="121412"/>
                  </a:moveTo>
                  <a:lnTo>
                    <a:pt x="9540" y="74152"/>
                  </a:lnTo>
                  <a:lnTo>
                    <a:pt x="35560" y="35560"/>
                  </a:lnTo>
                  <a:lnTo>
                    <a:pt x="74152" y="9540"/>
                  </a:lnTo>
                  <a:lnTo>
                    <a:pt x="121412" y="0"/>
                  </a:lnTo>
                  <a:lnTo>
                    <a:pt x="2966212" y="0"/>
                  </a:lnTo>
                  <a:lnTo>
                    <a:pt x="3013471" y="9540"/>
                  </a:lnTo>
                  <a:lnTo>
                    <a:pt x="3052063" y="35560"/>
                  </a:lnTo>
                  <a:lnTo>
                    <a:pt x="3078083" y="74152"/>
                  </a:lnTo>
                  <a:lnTo>
                    <a:pt x="3087624" y="121412"/>
                  </a:lnTo>
                  <a:lnTo>
                    <a:pt x="3087624" y="607060"/>
                  </a:lnTo>
                  <a:lnTo>
                    <a:pt x="3078083" y="654319"/>
                  </a:lnTo>
                  <a:lnTo>
                    <a:pt x="3052063" y="692912"/>
                  </a:lnTo>
                  <a:lnTo>
                    <a:pt x="3013471" y="718931"/>
                  </a:lnTo>
                  <a:lnTo>
                    <a:pt x="2966212" y="728472"/>
                  </a:lnTo>
                  <a:lnTo>
                    <a:pt x="121412" y="728472"/>
                  </a:lnTo>
                  <a:lnTo>
                    <a:pt x="74152" y="718931"/>
                  </a:lnTo>
                  <a:lnTo>
                    <a:pt x="35560" y="692912"/>
                  </a:lnTo>
                  <a:lnTo>
                    <a:pt x="9540" y="654319"/>
                  </a:lnTo>
                  <a:lnTo>
                    <a:pt x="0" y="607060"/>
                  </a:lnTo>
                  <a:lnTo>
                    <a:pt x="0" y="121412"/>
                  </a:lnTo>
                  <a:close/>
                </a:path>
              </a:pathLst>
            </a:custGeom>
            <a:ln w="28956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2" name="object 5"/>
          <p:cNvSpPr txBox="1"/>
          <p:nvPr/>
        </p:nvSpPr>
        <p:spPr>
          <a:xfrm>
            <a:off x="3340418" y="1923765"/>
            <a:ext cx="2114550" cy="12990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ОБРАЩЕНИЕ</a:t>
            </a:r>
            <a:r>
              <a:rPr sz="788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788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ПОВОДУ</a:t>
            </a:r>
            <a:r>
              <a:rPr sz="788" b="1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ЗАБОЛЕВАНИЯ</a:t>
            </a:r>
            <a:endParaRPr sz="788">
              <a:latin typeface="Arial"/>
              <a:cs typeface="Arial"/>
            </a:endParaRPr>
          </a:p>
        </p:txBody>
      </p:sp>
      <p:grpSp>
        <p:nvGrpSpPr>
          <p:cNvPr id="53" name="object 6"/>
          <p:cNvGrpSpPr/>
          <p:nvPr/>
        </p:nvGrpSpPr>
        <p:grpSpPr>
          <a:xfrm>
            <a:off x="1056037" y="3175159"/>
            <a:ext cx="2165033" cy="568643"/>
            <a:chOff x="1408049" y="3090545"/>
            <a:chExt cx="2886710" cy="758190"/>
          </a:xfrm>
        </p:grpSpPr>
        <p:sp>
          <p:nvSpPr>
            <p:cNvPr id="54" name="object 7"/>
            <p:cNvSpPr/>
            <p:nvPr/>
          </p:nvSpPr>
          <p:spPr>
            <a:xfrm>
              <a:off x="1422654" y="3105150"/>
              <a:ext cx="2857500" cy="728980"/>
            </a:xfrm>
            <a:custGeom>
              <a:avLst/>
              <a:gdLst/>
              <a:ahLst/>
              <a:cxnLst/>
              <a:rect l="l" t="t" r="r" b="b"/>
              <a:pathLst>
                <a:path w="2857500" h="728979">
                  <a:moveTo>
                    <a:pt x="2736088" y="0"/>
                  </a:moveTo>
                  <a:lnTo>
                    <a:pt x="121412" y="0"/>
                  </a:lnTo>
                  <a:lnTo>
                    <a:pt x="74152" y="9540"/>
                  </a:lnTo>
                  <a:lnTo>
                    <a:pt x="35559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59" y="692912"/>
                  </a:lnTo>
                  <a:lnTo>
                    <a:pt x="74152" y="718931"/>
                  </a:lnTo>
                  <a:lnTo>
                    <a:pt x="121412" y="728472"/>
                  </a:lnTo>
                  <a:lnTo>
                    <a:pt x="2736088" y="728472"/>
                  </a:lnTo>
                  <a:lnTo>
                    <a:pt x="2783347" y="718931"/>
                  </a:lnTo>
                  <a:lnTo>
                    <a:pt x="2821940" y="692912"/>
                  </a:lnTo>
                  <a:lnTo>
                    <a:pt x="2847959" y="654319"/>
                  </a:lnTo>
                  <a:lnTo>
                    <a:pt x="2857500" y="607060"/>
                  </a:lnTo>
                  <a:lnTo>
                    <a:pt x="2857500" y="121412"/>
                  </a:lnTo>
                  <a:lnTo>
                    <a:pt x="2847959" y="74152"/>
                  </a:lnTo>
                  <a:lnTo>
                    <a:pt x="2821940" y="35559"/>
                  </a:lnTo>
                  <a:lnTo>
                    <a:pt x="2783347" y="9540"/>
                  </a:lnTo>
                  <a:lnTo>
                    <a:pt x="2736088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1" name="object 8"/>
            <p:cNvSpPr/>
            <p:nvPr/>
          </p:nvSpPr>
          <p:spPr>
            <a:xfrm>
              <a:off x="1422654" y="3105150"/>
              <a:ext cx="2857500" cy="728980"/>
            </a:xfrm>
            <a:custGeom>
              <a:avLst/>
              <a:gdLst/>
              <a:ahLst/>
              <a:cxnLst/>
              <a:rect l="l" t="t" r="r" b="b"/>
              <a:pathLst>
                <a:path w="2857500" h="728979">
                  <a:moveTo>
                    <a:pt x="0" y="121412"/>
                  </a:moveTo>
                  <a:lnTo>
                    <a:pt x="9540" y="74152"/>
                  </a:lnTo>
                  <a:lnTo>
                    <a:pt x="35559" y="35560"/>
                  </a:lnTo>
                  <a:lnTo>
                    <a:pt x="74152" y="9540"/>
                  </a:lnTo>
                  <a:lnTo>
                    <a:pt x="121412" y="0"/>
                  </a:lnTo>
                  <a:lnTo>
                    <a:pt x="2736088" y="0"/>
                  </a:lnTo>
                  <a:lnTo>
                    <a:pt x="2783347" y="9540"/>
                  </a:lnTo>
                  <a:lnTo>
                    <a:pt x="2821940" y="35559"/>
                  </a:lnTo>
                  <a:lnTo>
                    <a:pt x="2847959" y="74152"/>
                  </a:lnTo>
                  <a:lnTo>
                    <a:pt x="2857500" y="121412"/>
                  </a:lnTo>
                  <a:lnTo>
                    <a:pt x="2857500" y="607060"/>
                  </a:lnTo>
                  <a:lnTo>
                    <a:pt x="2847959" y="654319"/>
                  </a:lnTo>
                  <a:lnTo>
                    <a:pt x="2821940" y="692912"/>
                  </a:lnTo>
                  <a:lnTo>
                    <a:pt x="2783347" y="718931"/>
                  </a:lnTo>
                  <a:lnTo>
                    <a:pt x="2736088" y="728472"/>
                  </a:lnTo>
                  <a:lnTo>
                    <a:pt x="121412" y="728472"/>
                  </a:lnTo>
                  <a:lnTo>
                    <a:pt x="74152" y="718931"/>
                  </a:lnTo>
                  <a:lnTo>
                    <a:pt x="35559" y="692912"/>
                  </a:lnTo>
                  <a:lnTo>
                    <a:pt x="9540" y="654319"/>
                  </a:lnTo>
                  <a:lnTo>
                    <a:pt x="0" y="607060"/>
                  </a:lnTo>
                  <a:lnTo>
                    <a:pt x="0" y="121412"/>
                  </a:lnTo>
                  <a:close/>
                </a:path>
              </a:pathLst>
            </a:custGeom>
            <a:ln w="28956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2" name="object 9"/>
          <p:cNvSpPr txBox="1"/>
          <p:nvPr/>
        </p:nvSpPr>
        <p:spPr>
          <a:xfrm>
            <a:off x="1205961" y="3268599"/>
            <a:ext cx="1861661" cy="3597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25" marR="3810" indent="476" algn="ctr">
              <a:lnSpc>
                <a:spcPts val="938"/>
              </a:lnSpc>
              <a:spcBef>
                <a:spcPts val="105"/>
              </a:spcBef>
            </a:pPr>
            <a:r>
              <a:rPr sz="788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788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dirty="0">
                <a:solidFill>
                  <a:srgbClr val="FFFFFF"/>
                </a:solidFill>
                <a:latin typeface="Microsoft Sans Serif"/>
                <a:cs typeface="Microsoft Sans Serif"/>
              </a:rPr>
              <a:t>для</a:t>
            </a:r>
            <a:r>
              <a:rPr sz="788"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прохождения</a:t>
            </a:r>
            <a:r>
              <a:rPr sz="78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ПМО</a:t>
            </a:r>
            <a:r>
              <a:rPr sz="788" b="1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38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ДИСПАНСЕРИЗАЦИИ,</a:t>
            </a:r>
            <a:r>
              <a:rPr sz="788" b="1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788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15" dirty="0">
                <a:solidFill>
                  <a:srgbClr val="FFFFFF"/>
                </a:solidFill>
                <a:latin typeface="Arial"/>
                <a:cs typeface="Arial"/>
              </a:rPr>
              <a:t>Т.Ч.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УГЛУБЛЕННОЙ</a:t>
            </a:r>
            <a:r>
              <a:rPr sz="788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788" b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РЕПРОДУКТИВНОЙ</a:t>
            </a:r>
            <a:endParaRPr sz="788">
              <a:latin typeface="Arial"/>
              <a:cs typeface="Arial"/>
            </a:endParaRPr>
          </a:p>
        </p:txBody>
      </p:sp>
      <p:sp>
        <p:nvSpPr>
          <p:cNvPr id="93" name="object 10"/>
          <p:cNvSpPr/>
          <p:nvPr/>
        </p:nvSpPr>
        <p:spPr>
          <a:xfrm>
            <a:off x="500063" y="4222813"/>
            <a:ext cx="1658779" cy="656273"/>
          </a:xfrm>
          <a:custGeom>
            <a:avLst/>
            <a:gdLst/>
            <a:ahLst/>
            <a:cxnLst/>
            <a:rect l="l" t="t" r="r" b="b"/>
            <a:pathLst>
              <a:path w="2211705" h="875029">
                <a:moveTo>
                  <a:pt x="0" y="145795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5" y="0"/>
                </a:lnTo>
                <a:lnTo>
                  <a:pt x="2065527" y="0"/>
                </a:lnTo>
                <a:lnTo>
                  <a:pt x="2111609" y="7433"/>
                </a:lnTo>
                <a:lnTo>
                  <a:pt x="2151631" y="28131"/>
                </a:lnTo>
                <a:lnTo>
                  <a:pt x="2183192" y="59692"/>
                </a:lnTo>
                <a:lnTo>
                  <a:pt x="2203890" y="99714"/>
                </a:lnTo>
                <a:lnTo>
                  <a:pt x="2211324" y="145795"/>
                </a:lnTo>
                <a:lnTo>
                  <a:pt x="2211324" y="728979"/>
                </a:lnTo>
                <a:lnTo>
                  <a:pt x="2203890" y="775061"/>
                </a:lnTo>
                <a:lnTo>
                  <a:pt x="2183192" y="815083"/>
                </a:lnTo>
                <a:lnTo>
                  <a:pt x="2151631" y="846644"/>
                </a:lnTo>
                <a:lnTo>
                  <a:pt x="2111609" y="867342"/>
                </a:lnTo>
                <a:lnTo>
                  <a:pt x="2065527" y="874775"/>
                </a:lnTo>
                <a:lnTo>
                  <a:pt x="145795" y="874775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79"/>
                </a:lnTo>
                <a:lnTo>
                  <a:pt x="0" y="145795"/>
                </a:lnTo>
                <a:close/>
              </a:path>
            </a:pathLst>
          </a:custGeom>
          <a:ln w="28955">
            <a:solidFill>
              <a:srgbClr val="00431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4" name="object 11"/>
          <p:cNvSpPr txBox="1"/>
          <p:nvPr/>
        </p:nvSpPr>
        <p:spPr>
          <a:xfrm>
            <a:off x="608838" y="4282440"/>
            <a:ext cx="1440179" cy="5289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1905" algn="ctr">
              <a:spcBef>
                <a:spcPts val="75"/>
              </a:spcBef>
            </a:pPr>
            <a:r>
              <a:rPr sz="675" dirty="0">
                <a:latin typeface="Microsoft Sans Serif"/>
                <a:cs typeface="Microsoft Sans Serif"/>
              </a:rPr>
              <a:t>в</a:t>
            </a:r>
            <a:r>
              <a:rPr sz="675" spc="-8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случае, если</a:t>
            </a:r>
            <a:r>
              <a:rPr sz="675" spc="-15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пациент</a:t>
            </a:r>
            <a:r>
              <a:rPr sz="675" spc="-4" dirty="0">
                <a:latin typeface="Microsoft Sans Serif"/>
                <a:cs typeface="Microsoft Sans Serif"/>
              </a:rPr>
              <a:t> </a:t>
            </a:r>
            <a:r>
              <a:rPr sz="675" b="1" dirty="0">
                <a:latin typeface="Arial"/>
                <a:cs typeface="Arial"/>
              </a:rPr>
              <a:t>в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spc="-8" dirty="0">
                <a:latin typeface="Arial"/>
                <a:cs typeface="Arial"/>
              </a:rPr>
              <a:t>возрасте 40-</a:t>
            </a:r>
            <a:r>
              <a:rPr sz="675" b="1" dirty="0">
                <a:latin typeface="Arial"/>
                <a:cs typeface="Arial"/>
              </a:rPr>
              <a:t>65</a:t>
            </a:r>
            <a:r>
              <a:rPr sz="675" b="1" spc="-23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лет</a:t>
            </a:r>
            <a:r>
              <a:rPr sz="675" b="1" spc="-8" dirty="0">
                <a:latin typeface="Arial"/>
                <a:cs typeface="Arial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и в</a:t>
            </a:r>
            <a:r>
              <a:rPr sz="675" spc="-4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течение последних </a:t>
            </a:r>
            <a:r>
              <a:rPr sz="675" b="1" spc="-19" dirty="0">
                <a:latin typeface="Arial"/>
                <a:cs typeface="Arial"/>
              </a:rPr>
              <a:t>2- </a:t>
            </a:r>
            <a:r>
              <a:rPr sz="675" b="1" dirty="0">
                <a:latin typeface="Arial"/>
                <a:cs typeface="Arial"/>
              </a:rPr>
              <a:t>х</a:t>
            </a:r>
            <a:r>
              <a:rPr sz="675" b="1" spc="-11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лет</a:t>
            </a:r>
            <a:r>
              <a:rPr sz="675" b="1" spc="-8" dirty="0">
                <a:latin typeface="Arial"/>
                <a:cs typeface="Arial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не</a:t>
            </a:r>
            <a:r>
              <a:rPr sz="675" spc="15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посещал</a:t>
            </a:r>
            <a:r>
              <a:rPr sz="675" spc="-23" dirty="0">
                <a:latin typeface="Microsoft Sans Serif"/>
                <a:cs typeface="Microsoft Sans Serif"/>
              </a:rPr>
              <a:t> </a:t>
            </a:r>
            <a:r>
              <a:rPr sz="675" spc="-8" dirty="0">
                <a:latin typeface="Microsoft Sans Serif"/>
                <a:cs typeface="Microsoft Sans Serif"/>
              </a:rPr>
              <a:t>медицинские организации,</a:t>
            </a:r>
            <a:r>
              <a:rPr sz="675" dirty="0">
                <a:latin typeface="Microsoft Sans Serif"/>
                <a:cs typeface="Microsoft Sans Serif"/>
              </a:rPr>
              <a:t> не</a:t>
            </a:r>
            <a:r>
              <a:rPr sz="675" spc="15" dirty="0">
                <a:latin typeface="Microsoft Sans Serif"/>
                <a:cs typeface="Microsoft Sans Serif"/>
              </a:rPr>
              <a:t> </a:t>
            </a:r>
            <a:r>
              <a:rPr sz="675" spc="-8" dirty="0">
                <a:latin typeface="Microsoft Sans Serif"/>
                <a:cs typeface="Microsoft Sans Serif"/>
              </a:rPr>
              <a:t>проходил профилактические</a:t>
            </a:r>
            <a:r>
              <a:rPr sz="675" spc="-11" dirty="0">
                <a:latin typeface="Microsoft Sans Serif"/>
                <a:cs typeface="Microsoft Sans Serif"/>
              </a:rPr>
              <a:t> </a:t>
            </a:r>
            <a:r>
              <a:rPr sz="675" spc="-8" dirty="0">
                <a:latin typeface="Microsoft Sans Serif"/>
                <a:cs typeface="Microsoft Sans Serif"/>
              </a:rPr>
              <a:t>мероприятия</a:t>
            </a:r>
            <a:endParaRPr sz="675">
              <a:latin typeface="Microsoft Sans Serif"/>
              <a:cs typeface="Microsoft Sans Serif"/>
            </a:endParaRPr>
          </a:p>
        </p:txBody>
      </p:sp>
      <p:sp>
        <p:nvSpPr>
          <p:cNvPr id="95" name="object 12"/>
          <p:cNvSpPr/>
          <p:nvPr/>
        </p:nvSpPr>
        <p:spPr>
          <a:xfrm>
            <a:off x="1436750" y="3709035"/>
            <a:ext cx="57150" cy="503396"/>
          </a:xfrm>
          <a:custGeom>
            <a:avLst/>
            <a:gdLst/>
            <a:ahLst/>
            <a:cxnLst/>
            <a:rect l="l" t="t" r="r" b="b"/>
            <a:pathLst>
              <a:path w="76200" h="671195">
                <a:moveTo>
                  <a:pt x="31750" y="594995"/>
                </a:moveTo>
                <a:lnTo>
                  <a:pt x="0" y="594995"/>
                </a:lnTo>
                <a:lnTo>
                  <a:pt x="38100" y="671195"/>
                </a:lnTo>
                <a:lnTo>
                  <a:pt x="69850" y="607695"/>
                </a:lnTo>
                <a:lnTo>
                  <a:pt x="31750" y="607695"/>
                </a:lnTo>
                <a:lnTo>
                  <a:pt x="31750" y="594995"/>
                </a:lnTo>
                <a:close/>
              </a:path>
              <a:path w="76200" h="671195">
                <a:moveTo>
                  <a:pt x="44450" y="0"/>
                </a:moveTo>
                <a:lnTo>
                  <a:pt x="31750" y="0"/>
                </a:lnTo>
                <a:lnTo>
                  <a:pt x="31750" y="607695"/>
                </a:lnTo>
                <a:lnTo>
                  <a:pt x="44450" y="607695"/>
                </a:lnTo>
                <a:lnTo>
                  <a:pt x="44450" y="0"/>
                </a:lnTo>
                <a:close/>
              </a:path>
              <a:path w="76200" h="671195">
                <a:moveTo>
                  <a:pt x="76200" y="594995"/>
                </a:moveTo>
                <a:lnTo>
                  <a:pt x="44450" y="594995"/>
                </a:lnTo>
                <a:lnTo>
                  <a:pt x="44450" y="607695"/>
                </a:lnTo>
                <a:lnTo>
                  <a:pt x="69850" y="607695"/>
                </a:lnTo>
                <a:lnTo>
                  <a:pt x="76200" y="594995"/>
                </a:lnTo>
                <a:close/>
              </a:path>
            </a:pathLst>
          </a:custGeom>
          <a:solidFill>
            <a:srgbClr val="00431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6" name="object 13"/>
          <p:cNvSpPr txBox="1"/>
          <p:nvPr/>
        </p:nvSpPr>
        <p:spPr>
          <a:xfrm>
            <a:off x="1611249" y="3812858"/>
            <a:ext cx="1228248" cy="12990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788" i="1" dirty="0">
                <a:latin typeface="Arial"/>
                <a:cs typeface="Arial"/>
              </a:rPr>
              <a:t>в</a:t>
            </a:r>
            <a:r>
              <a:rPr sz="788" i="1" spc="-26" dirty="0">
                <a:latin typeface="Arial"/>
                <a:cs typeface="Arial"/>
              </a:rPr>
              <a:t> </a:t>
            </a:r>
            <a:r>
              <a:rPr sz="788" i="1" spc="-8" dirty="0">
                <a:latin typeface="Arial"/>
                <a:cs typeface="Arial"/>
              </a:rPr>
              <a:t>приоритетном</a:t>
            </a:r>
            <a:r>
              <a:rPr sz="788" i="1" spc="-11" dirty="0">
                <a:latin typeface="Arial"/>
                <a:cs typeface="Arial"/>
              </a:rPr>
              <a:t> </a:t>
            </a:r>
            <a:r>
              <a:rPr sz="788" i="1" spc="-8" dirty="0">
                <a:latin typeface="Arial"/>
                <a:cs typeface="Arial"/>
              </a:rPr>
              <a:t>порядке</a:t>
            </a:r>
            <a:endParaRPr sz="788">
              <a:latin typeface="Arial"/>
              <a:cs typeface="Arial"/>
            </a:endParaRPr>
          </a:p>
        </p:txBody>
      </p:sp>
      <p:sp>
        <p:nvSpPr>
          <p:cNvPr id="97" name="object 14"/>
          <p:cNvSpPr txBox="1"/>
          <p:nvPr/>
        </p:nvSpPr>
        <p:spPr>
          <a:xfrm>
            <a:off x="5840158" y="2646331"/>
            <a:ext cx="1375886" cy="20896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439103" marR="3810" indent="-430054">
              <a:lnSpc>
                <a:spcPct val="102400"/>
              </a:lnSpc>
              <a:spcBef>
                <a:spcPts val="68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подлежит</a:t>
            </a:r>
            <a:r>
              <a:rPr sz="638" b="1" spc="30" dirty="0">
                <a:latin typeface="Arial"/>
                <a:cs typeface="Arial"/>
              </a:rPr>
              <a:t> </a:t>
            </a:r>
            <a:r>
              <a:rPr sz="638" spc="-8" dirty="0">
                <a:latin typeface="Microsoft Sans Serif"/>
                <a:cs typeface="Microsoft Sans Serif"/>
              </a:rPr>
              <a:t>диспансерному наблюдению</a:t>
            </a:r>
            <a:endParaRPr sz="638">
              <a:latin typeface="Microsoft Sans Serif"/>
              <a:cs typeface="Microsoft Sans Serif"/>
            </a:endParaRPr>
          </a:p>
        </p:txBody>
      </p:sp>
      <p:sp>
        <p:nvSpPr>
          <p:cNvPr id="98" name="object 15"/>
          <p:cNvSpPr txBox="1"/>
          <p:nvPr/>
        </p:nvSpPr>
        <p:spPr>
          <a:xfrm>
            <a:off x="5815680" y="3732181"/>
            <a:ext cx="824389" cy="23948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R="4286" algn="r">
              <a:lnSpc>
                <a:spcPts val="941"/>
              </a:lnSpc>
              <a:spcBef>
                <a:spcPts val="68"/>
              </a:spcBef>
            </a:pPr>
            <a:r>
              <a:rPr sz="788" i="1" dirty="0">
                <a:latin typeface="Arial"/>
                <a:cs typeface="Arial"/>
              </a:rPr>
              <a:t>в</a:t>
            </a:r>
            <a:r>
              <a:rPr sz="788" i="1" spc="-8" dirty="0">
                <a:latin typeface="Arial"/>
                <a:cs typeface="Arial"/>
              </a:rPr>
              <a:t> приоритетном</a:t>
            </a:r>
            <a:endParaRPr sz="788">
              <a:latin typeface="Arial"/>
              <a:cs typeface="Arial"/>
            </a:endParaRPr>
          </a:p>
          <a:p>
            <a:pPr marR="3810" algn="r">
              <a:lnSpc>
                <a:spcPts val="941"/>
              </a:lnSpc>
            </a:pPr>
            <a:r>
              <a:rPr sz="788" i="1" spc="-8" dirty="0">
                <a:latin typeface="Arial"/>
                <a:cs typeface="Arial"/>
              </a:rPr>
              <a:t>порядке</a:t>
            </a:r>
            <a:endParaRPr sz="788">
              <a:latin typeface="Arial"/>
              <a:cs typeface="Arial"/>
            </a:endParaRPr>
          </a:p>
        </p:txBody>
      </p:sp>
      <p:grpSp>
        <p:nvGrpSpPr>
          <p:cNvPr id="99" name="object 16"/>
          <p:cNvGrpSpPr/>
          <p:nvPr/>
        </p:nvGrpSpPr>
        <p:grpSpPr>
          <a:xfrm>
            <a:off x="5576601" y="3609593"/>
            <a:ext cx="2330768" cy="855345"/>
            <a:chOff x="7435468" y="3669791"/>
            <a:chExt cx="3107690" cy="1140460"/>
          </a:xfrm>
        </p:grpSpPr>
        <p:sp>
          <p:nvSpPr>
            <p:cNvPr id="100" name="object 17"/>
            <p:cNvSpPr/>
            <p:nvPr/>
          </p:nvSpPr>
          <p:spPr>
            <a:xfrm>
              <a:off x="8955023" y="3669791"/>
              <a:ext cx="76200" cy="663575"/>
            </a:xfrm>
            <a:custGeom>
              <a:avLst/>
              <a:gdLst/>
              <a:ahLst/>
              <a:cxnLst/>
              <a:rect l="l" t="t" r="r" b="b"/>
              <a:pathLst>
                <a:path w="76200" h="663575">
                  <a:moveTo>
                    <a:pt x="31750" y="587247"/>
                  </a:moveTo>
                  <a:lnTo>
                    <a:pt x="0" y="587247"/>
                  </a:lnTo>
                  <a:lnTo>
                    <a:pt x="38100" y="663447"/>
                  </a:lnTo>
                  <a:lnTo>
                    <a:pt x="69850" y="599947"/>
                  </a:lnTo>
                  <a:lnTo>
                    <a:pt x="31750" y="599947"/>
                  </a:lnTo>
                  <a:lnTo>
                    <a:pt x="31750" y="587247"/>
                  </a:lnTo>
                  <a:close/>
                </a:path>
                <a:path w="76200" h="663575">
                  <a:moveTo>
                    <a:pt x="44450" y="0"/>
                  </a:moveTo>
                  <a:lnTo>
                    <a:pt x="31750" y="0"/>
                  </a:lnTo>
                  <a:lnTo>
                    <a:pt x="31750" y="599947"/>
                  </a:lnTo>
                  <a:lnTo>
                    <a:pt x="44450" y="599947"/>
                  </a:lnTo>
                  <a:lnTo>
                    <a:pt x="44450" y="0"/>
                  </a:lnTo>
                  <a:close/>
                </a:path>
                <a:path w="76200" h="663575">
                  <a:moveTo>
                    <a:pt x="76200" y="587247"/>
                  </a:moveTo>
                  <a:lnTo>
                    <a:pt x="44450" y="587247"/>
                  </a:lnTo>
                  <a:lnTo>
                    <a:pt x="44450" y="599947"/>
                  </a:lnTo>
                  <a:lnTo>
                    <a:pt x="69850" y="599947"/>
                  </a:lnTo>
                  <a:lnTo>
                    <a:pt x="76200" y="587247"/>
                  </a:lnTo>
                  <a:close/>
                </a:path>
              </a:pathLst>
            </a:custGeom>
            <a:solidFill>
              <a:srgbClr val="00431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1" name="object 18"/>
            <p:cNvSpPr/>
            <p:nvPr/>
          </p:nvSpPr>
          <p:spPr>
            <a:xfrm>
              <a:off x="7450073" y="4333493"/>
              <a:ext cx="3078480" cy="462280"/>
            </a:xfrm>
            <a:custGeom>
              <a:avLst/>
              <a:gdLst/>
              <a:ahLst/>
              <a:cxnLst/>
              <a:rect l="l" t="t" r="r" b="b"/>
              <a:pathLst>
                <a:path w="3078479" h="462279">
                  <a:moveTo>
                    <a:pt x="0" y="76961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1" y="0"/>
                  </a:lnTo>
                  <a:lnTo>
                    <a:pt x="3001518" y="0"/>
                  </a:lnTo>
                  <a:lnTo>
                    <a:pt x="3031491" y="6042"/>
                  </a:lnTo>
                  <a:lnTo>
                    <a:pt x="3055953" y="22526"/>
                  </a:lnTo>
                  <a:lnTo>
                    <a:pt x="3072437" y="46988"/>
                  </a:lnTo>
                  <a:lnTo>
                    <a:pt x="3078479" y="76961"/>
                  </a:lnTo>
                  <a:lnTo>
                    <a:pt x="3078479" y="384809"/>
                  </a:lnTo>
                  <a:lnTo>
                    <a:pt x="3072437" y="414783"/>
                  </a:lnTo>
                  <a:lnTo>
                    <a:pt x="3055953" y="439245"/>
                  </a:lnTo>
                  <a:lnTo>
                    <a:pt x="3031491" y="455729"/>
                  </a:lnTo>
                  <a:lnTo>
                    <a:pt x="3001518" y="461771"/>
                  </a:lnTo>
                  <a:lnTo>
                    <a:pt x="76961" y="461771"/>
                  </a:lnTo>
                  <a:lnTo>
                    <a:pt x="46988" y="455729"/>
                  </a:lnTo>
                  <a:lnTo>
                    <a:pt x="22526" y="439245"/>
                  </a:lnTo>
                  <a:lnTo>
                    <a:pt x="6042" y="414783"/>
                  </a:lnTo>
                  <a:lnTo>
                    <a:pt x="0" y="384809"/>
                  </a:lnTo>
                  <a:lnTo>
                    <a:pt x="0" y="76961"/>
                  </a:lnTo>
                  <a:close/>
                </a:path>
              </a:pathLst>
            </a:custGeom>
            <a:ln w="28956">
              <a:solidFill>
                <a:srgbClr val="00431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2" name="object 19"/>
          <p:cNvSpPr txBox="1"/>
          <p:nvPr/>
        </p:nvSpPr>
        <p:spPr>
          <a:xfrm>
            <a:off x="5776150" y="4165854"/>
            <a:ext cx="193167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4793" marR="3810" indent="-235744">
              <a:spcBef>
                <a:spcPts val="75"/>
              </a:spcBef>
            </a:pPr>
            <a:r>
              <a:rPr sz="675" dirty="0">
                <a:latin typeface="Microsoft Sans Serif"/>
                <a:cs typeface="Microsoft Sans Serif"/>
              </a:rPr>
              <a:t>в</a:t>
            </a:r>
            <a:r>
              <a:rPr sz="675" spc="-23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случае</a:t>
            </a:r>
            <a:r>
              <a:rPr sz="675" spc="-11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отношения</a:t>
            </a:r>
            <a:r>
              <a:rPr sz="675" spc="-8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пациента</a:t>
            </a:r>
            <a:r>
              <a:rPr sz="675" spc="-23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к</a:t>
            </a:r>
            <a:r>
              <a:rPr sz="675" spc="161" dirty="0">
                <a:latin typeface="Microsoft Sans Serif"/>
                <a:cs typeface="Microsoft Sans Serif"/>
              </a:rPr>
              <a:t> </a:t>
            </a:r>
            <a:r>
              <a:rPr sz="675" b="1" spc="-8" dirty="0">
                <a:latin typeface="Arial"/>
                <a:cs typeface="Arial"/>
              </a:rPr>
              <a:t>приоритетной </a:t>
            </a:r>
            <a:r>
              <a:rPr sz="675" b="1" dirty="0">
                <a:latin typeface="Arial"/>
                <a:cs typeface="Arial"/>
              </a:rPr>
              <a:t>группе</a:t>
            </a:r>
            <a:r>
              <a:rPr sz="675" b="1" spc="-11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коморбидных</a:t>
            </a:r>
            <a:r>
              <a:rPr sz="675" b="1" spc="-45" dirty="0">
                <a:latin typeface="Arial"/>
                <a:cs typeface="Arial"/>
              </a:rPr>
              <a:t> </a:t>
            </a:r>
            <a:r>
              <a:rPr sz="675" b="1" spc="-8" dirty="0">
                <a:latin typeface="Arial"/>
                <a:cs typeface="Arial"/>
              </a:rPr>
              <a:t>пациентов**</a:t>
            </a:r>
            <a:endParaRPr sz="675">
              <a:latin typeface="Arial"/>
              <a:cs typeface="Arial"/>
            </a:endParaRPr>
          </a:p>
        </p:txBody>
      </p:sp>
      <p:sp>
        <p:nvSpPr>
          <p:cNvPr id="103" name="object 20"/>
          <p:cNvSpPr txBox="1"/>
          <p:nvPr/>
        </p:nvSpPr>
        <p:spPr>
          <a:xfrm>
            <a:off x="166269" y="5500878"/>
            <a:ext cx="6884194" cy="27715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525" dirty="0">
                <a:latin typeface="Microsoft Sans Serif"/>
                <a:cs typeface="Microsoft Sans Serif"/>
              </a:rPr>
              <a:t>*в</a:t>
            </a:r>
            <a:r>
              <a:rPr sz="525" spc="4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соответствии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с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Приказом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Министерства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здравоохранения</a:t>
            </a:r>
            <a:r>
              <a:rPr sz="525" spc="4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Российской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Федерации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от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Arial MT"/>
                <a:cs typeface="Arial MT"/>
              </a:rPr>
              <a:t>01.07.2021</a:t>
            </a:r>
            <a:r>
              <a:rPr sz="525" spc="49" dirty="0">
                <a:latin typeface="Arial MT"/>
                <a:cs typeface="Arial MT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№</a:t>
            </a:r>
            <a:r>
              <a:rPr sz="525" dirty="0">
                <a:latin typeface="Arial MT"/>
                <a:cs typeface="Arial MT"/>
              </a:rPr>
              <a:t>698</a:t>
            </a:r>
            <a:r>
              <a:rPr sz="525" dirty="0">
                <a:latin typeface="Microsoft Sans Serif"/>
                <a:cs typeface="Microsoft Sans Serif"/>
              </a:rPr>
              <a:t>н</a:t>
            </a:r>
            <a:r>
              <a:rPr sz="525" spc="60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«Об</a:t>
            </a:r>
            <a:r>
              <a:rPr sz="525" spc="56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утверждении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Порядка</a:t>
            </a:r>
            <a:r>
              <a:rPr sz="525" spc="4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направления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граждан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на</a:t>
            </a:r>
            <a:r>
              <a:rPr sz="525" spc="41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прохождение</a:t>
            </a:r>
            <a:r>
              <a:rPr sz="525" spc="64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углубленной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диспансеризации,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включая</a:t>
            </a:r>
            <a:endParaRPr sz="525" dirty="0">
              <a:latin typeface="Microsoft Sans Serif"/>
              <a:cs typeface="Microsoft Sans Serif"/>
            </a:endParaRPr>
          </a:p>
          <a:p>
            <a:pPr marL="9525">
              <a:spcBef>
                <a:spcPts val="4"/>
              </a:spcBef>
            </a:pPr>
            <a:r>
              <a:rPr sz="525" spc="-8" dirty="0">
                <a:latin typeface="Microsoft Sans Serif"/>
                <a:cs typeface="Microsoft Sans Serif"/>
              </a:rPr>
              <a:t>категории</a:t>
            </a:r>
            <a:r>
              <a:rPr sz="525" spc="8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граждан,</a:t>
            </a:r>
            <a:r>
              <a:rPr sz="525" spc="15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проходящих</a:t>
            </a:r>
            <a:r>
              <a:rPr sz="525" spc="26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углубленную</a:t>
            </a:r>
            <a:r>
              <a:rPr sz="525" spc="34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диспансеризацию</a:t>
            </a:r>
            <a:r>
              <a:rPr sz="525" spc="30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в </a:t>
            </a:r>
            <a:r>
              <a:rPr sz="525" spc="-8" dirty="0">
                <a:latin typeface="Microsoft Sans Serif"/>
                <a:cs typeface="Microsoft Sans Serif"/>
              </a:rPr>
              <a:t>первоочередном</a:t>
            </a:r>
            <a:r>
              <a:rPr sz="525" spc="34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порядке»</a:t>
            </a:r>
            <a:endParaRPr sz="525" dirty="0">
              <a:latin typeface="Microsoft Sans Serif"/>
              <a:cs typeface="Microsoft Sans Serif"/>
            </a:endParaRPr>
          </a:p>
          <a:p>
            <a:pPr marL="9525">
              <a:spcBef>
                <a:spcPts val="225"/>
              </a:spcBef>
            </a:pPr>
            <a:r>
              <a:rPr sz="525" dirty="0">
                <a:latin typeface="Microsoft Sans Serif"/>
                <a:cs typeface="Microsoft Sans Serif"/>
              </a:rPr>
              <a:t>**в</a:t>
            </a:r>
            <a:r>
              <a:rPr sz="525" spc="4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соответствии</a:t>
            </a:r>
            <a:r>
              <a:rPr sz="525" spc="1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с</a:t>
            </a:r>
            <a:r>
              <a:rPr sz="525" spc="4" dirty="0">
                <a:latin typeface="Microsoft Sans Serif"/>
                <a:cs typeface="Microsoft Sans Serif"/>
              </a:rPr>
              <a:t> </a:t>
            </a:r>
            <a:r>
              <a:rPr sz="525" i="1" spc="-8" dirty="0">
                <a:latin typeface="Arial"/>
                <a:cs typeface="Arial"/>
              </a:rPr>
              <a:t>МЕТОДИЧЕСКИМИ</a:t>
            </a:r>
            <a:r>
              <a:rPr sz="525" i="1" spc="23" dirty="0">
                <a:latin typeface="Arial"/>
                <a:cs typeface="Arial"/>
              </a:rPr>
              <a:t> </a:t>
            </a:r>
            <a:r>
              <a:rPr sz="525" i="1" spc="-8" dirty="0">
                <a:latin typeface="Arial"/>
                <a:cs typeface="Arial"/>
              </a:rPr>
              <a:t>РЕКОМЕНДАЦИЯМИ</a:t>
            </a:r>
            <a:r>
              <a:rPr sz="525" i="1" spc="11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ПО</a:t>
            </a:r>
            <a:r>
              <a:rPr sz="525" i="1" spc="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ОРГАНИЗАЦИИ</a:t>
            </a:r>
            <a:r>
              <a:rPr sz="525" i="1" spc="-4" dirty="0">
                <a:latin typeface="Arial"/>
                <a:cs typeface="Arial"/>
              </a:rPr>
              <a:t> </a:t>
            </a:r>
            <a:r>
              <a:rPr sz="525" i="1" spc="-8" dirty="0">
                <a:latin typeface="Arial"/>
                <a:cs typeface="Arial"/>
              </a:rPr>
              <a:t>ПРИОРИТИЗАЦИИ</a:t>
            </a:r>
            <a:r>
              <a:rPr sz="525" i="1" spc="30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ПАЦИЕНТОВ</a:t>
            </a:r>
            <a:r>
              <a:rPr sz="525" i="1" spc="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В</a:t>
            </a:r>
            <a:r>
              <a:rPr sz="525" i="1" spc="-8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РАМКАХ </a:t>
            </a:r>
            <a:r>
              <a:rPr sz="525" i="1" spc="-8" dirty="0">
                <a:latin typeface="Arial"/>
                <a:cs typeface="Arial"/>
              </a:rPr>
              <a:t>ДИСПАНСЕРНОГО</a:t>
            </a:r>
            <a:r>
              <a:rPr sz="525" i="1" spc="-23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НАБЛЮДЕНИЯ,</a:t>
            </a:r>
            <a:r>
              <a:rPr sz="525" i="1" spc="-15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Минздрав</a:t>
            </a:r>
            <a:r>
              <a:rPr sz="525" i="1" spc="8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России,</a:t>
            </a:r>
            <a:r>
              <a:rPr sz="525" i="1" spc="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ФГБУ</a:t>
            </a:r>
            <a:r>
              <a:rPr sz="525" i="1" spc="-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НМИЦ ТПМ</a:t>
            </a:r>
            <a:r>
              <a:rPr sz="525" i="1" spc="8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Минздрава</a:t>
            </a:r>
            <a:r>
              <a:rPr sz="525" i="1" spc="19" dirty="0">
                <a:latin typeface="Arial"/>
                <a:cs typeface="Arial"/>
              </a:rPr>
              <a:t> </a:t>
            </a:r>
            <a:r>
              <a:rPr sz="525" i="1" spc="-8" dirty="0">
                <a:latin typeface="Arial"/>
                <a:cs typeface="Arial"/>
              </a:rPr>
              <a:t>России</a:t>
            </a:r>
            <a:endParaRPr sz="525" dirty="0">
              <a:latin typeface="Arial"/>
              <a:cs typeface="Arial"/>
            </a:endParaRPr>
          </a:p>
        </p:txBody>
      </p:sp>
      <p:grpSp>
        <p:nvGrpSpPr>
          <p:cNvPr id="104" name="object 21"/>
          <p:cNvGrpSpPr/>
          <p:nvPr/>
        </p:nvGrpSpPr>
        <p:grpSpPr>
          <a:xfrm>
            <a:off x="5703474" y="3282601"/>
            <a:ext cx="2210753" cy="364807"/>
            <a:chOff x="7604632" y="3233801"/>
            <a:chExt cx="2947670" cy="486409"/>
          </a:xfrm>
        </p:grpSpPr>
        <p:sp>
          <p:nvSpPr>
            <p:cNvPr id="105" name="object 22"/>
            <p:cNvSpPr/>
            <p:nvPr/>
          </p:nvSpPr>
          <p:spPr>
            <a:xfrm>
              <a:off x="7619237" y="3248406"/>
              <a:ext cx="2918460" cy="457200"/>
            </a:xfrm>
            <a:custGeom>
              <a:avLst/>
              <a:gdLst/>
              <a:ahLst/>
              <a:cxnLst/>
              <a:rect l="l" t="t" r="r" b="b"/>
              <a:pathLst>
                <a:path w="2918459" h="457200">
                  <a:moveTo>
                    <a:pt x="2842259" y="0"/>
                  </a:moveTo>
                  <a:lnTo>
                    <a:pt x="76200" y="0"/>
                  </a:lnTo>
                  <a:lnTo>
                    <a:pt x="46559" y="5994"/>
                  </a:lnTo>
                  <a:lnTo>
                    <a:pt x="22336" y="22336"/>
                  </a:lnTo>
                  <a:lnTo>
                    <a:pt x="5994" y="46559"/>
                  </a:lnTo>
                  <a:lnTo>
                    <a:pt x="0" y="76200"/>
                  </a:lnTo>
                  <a:lnTo>
                    <a:pt x="0" y="381000"/>
                  </a:lnTo>
                  <a:lnTo>
                    <a:pt x="5994" y="410640"/>
                  </a:lnTo>
                  <a:lnTo>
                    <a:pt x="22336" y="434863"/>
                  </a:lnTo>
                  <a:lnTo>
                    <a:pt x="46559" y="451205"/>
                  </a:lnTo>
                  <a:lnTo>
                    <a:pt x="76200" y="457200"/>
                  </a:lnTo>
                  <a:lnTo>
                    <a:pt x="2842259" y="457200"/>
                  </a:lnTo>
                  <a:lnTo>
                    <a:pt x="2871900" y="451205"/>
                  </a:lnTo>
                  <a:lnTo>
                    <a:pt x="2896123" y="434863"/>
                  </a:lnTo>
                  <a:lnTo>
                    <a:pt x="2912465" y="410640"/>
                  </a:lnTo>
                  <a:lnTo>
                    <a:pt x="2918459" y="381000"/>
                  </a:lnTo>
                  <a:lnTo>
                    <a:pt x="2918459" y="76200"/>
                  </a:lnTo>
                  <a:lnTo>
                    <a:pt x="2912465" y="46559"/>
                  </a:lnTo>
                  <a:lnTo>
                    <a:pt x="2896123" y="22336"/>
                  </a:lnTo>
                  <a:lnTo>
                    <a:pt x="2871900" y="5994"/>
                  </a:lnTo>
                  <a:lnTo>
                    <a:pt x="2842259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6" name="object 23"/>
            <p:cNvSpPr/>
            <p:nvPr/>
          </p:nvSpPr>
          <p:spPr>
            <a:xfrm>
              <a:off x="7619237" y="3248406"/>
              <a:ext cx="2918460" cy="457200"/>
            </a:xfrm>
            <a:custGeom>
              <a:avLst/>
              <a:gdLst/>
              <a:ahLst/>
              <a:cxnLst/>
              <a:rect l="l" t="t" r="r" b="b"/>
              <a:pathLst>
                <a:path w="2918459" h="457200">
                  <a:moveTo>
                    <a:pt x="0" y="76200"/>
                  </a:moveTo>
                  <a:lnTo>
                    <a:pt x="5994" y="46559"/>
                  </a:lnTo>
                  <a:lnTo>
                    <a:pt x="22336" y="22336"/>
                  </a:lnTo>
                  <a:lnTo>
                    <a:pt x="46559" y="5994"/>
                  </a:lnTo>
                  <a:lnTo>
                    <a:pt x="76200" y="0"/>
                  </a:lnTo>
                  <a:lnTo>
                    <a:pt x="2842259" y="0"/>
                  </a:lnTo>
                  <a:lnTo>
                    <a:pt x="2871900" y="5994"/>
                  </a:lnTo>
                  <a:lnTo>
                    <a:pt x="2896123" y="22336"/>
                  </a:lnTo>
                  <a:lnTo>
                    <a:pt x="2912465" y="46559"/>
                  </a:lnTo>
                  <a:lnTo>
                    <a:pt x="2918459" y="76200"/>
                  </a:lnTo>
                  <a:lnTo>
                    <a:pt x="2918459" y="381000"/>
                  </a:lnTo>
                  <a:lnTo>
                    <a:pt x="2912465" y="410640"/>
                  </a:lnTo>
                  <a:lnTo>
                    <a:pt x="2896123" y="434863"/>
                  </a:lnTo>
                  <a:lnTo>
                    <a:pt x="2871900" y="451205"/>
                  </a:lnTo>
                  <a:lnTo>
                    <a:pt x="2842259" y="457200"/>
                  </a:lnTo>
                  <a:lnTo>
                    <a:pt x="76200" y="457200"/>
                  </a:lnTo>
                  <a:lnTo>
                    <a:pt x="46559" y="451205"/>
                  </a:lnTo>
                  <a:lnTo>
                    <a:pt x="22336" y="434863"/>
                  </a:lnTo>
                  <a:lnTo>
                    <a:pt x="5994" y="410640"/>
                  </a:lnTo>
                  <a:lnTo>
                    <a:pt x="0" y="381000"/>
                  </a:lnTo>
                  <a:lnTo>
                    <a:pt x="0" y="76200"/>
                  </a:lnTo>
                  <a:close/>
                </a:path>
              </a:pathLst>
            </a:custGeom>
            <a:ln w="28956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7" name="object 24"/>
          <p:cNvSpPr txBox="1"/>
          <p:nvPr/>
        </p:nvSpPr>
        <p:spPr>
          <a:xfrm>
            <a:off x="5972271" y="3333750"/>
            <a:ext cx="1674971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57225" marR="3810" indent="-648176">
              <a:lnSpc>
                <a:spcPts val="938"/>
              </a:lnSpc>
              <a:spcBef>
                <a:spcPts val="105"/>
              </a:spcBef>
            </a:pPr>
            <a:r>
              <a:rPr sz="788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788" spc="-3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788" spc="-3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ДИСПАНСЕРНЫЙ ПРИЕМ</a:t>
            </a:r>
            <a:endParaRPr sz="788">
              <a:latin typeface="Arial"/>
              <a:cs typeface="Arial"/>
            </a:endParaRPr>
          </a:p>
        </p:txBody>
      </p:sp>
      <p:sp>
        <p:nvSpPr>
          <p:cNvPr id="108" name="object 25"/>
          <p:cNvSpPr txBox="1"/>
          <p:nvPr/>
        </p:nvSpPr>
        <p:spPr>
          <a:xfrm>
            <a:off x="3711607" y="3569874"/>
            <a:ext cx="1376363" cy="20896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439103" marR="3810" indent="-430054">
              <a:lnSpc>
                <a:spcPct val="102400"/>
              </a:lnSpc>
              <a:spcBef>
                <a:spcPts val="68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подлежит</a:t>
            </a:r>
            <a:r>
              <a:rPr sz="638" b="1" spc="30" dirty="0">
                <a:latin typeface="Arial"/>
                <a:cs typeface="Arial"/>
              </a:rPr>
              <a:t> </a:t>
            </a:r>
            <a:r>
              <a:rPr sz="638" spc="-8" dirty="0">
                <a:latin typeface="Microsoft Sans Serif"/>
                <a:cs typeface="Microsoft Sans Serif"/>
              </a:rPr>
              <a:t>диспансерному наблюдению</a:t>
            </a:r>
            <a:endParaRPr sz="638">
              <a:latin typeface="Microsoft Sans Serif"/>
              <a:cs typeface="Microsoft Sans Serif"/>
            </a:endParaRPr>
          </a:p>
        </p:txBody>
      </p:sp>
      <p:sp>
        <p:nvSpPr>
          <p:cNvPr id="109" name="object 26"/>
          <p:cNvSpPr txBox="1"/>
          <p:nvPr/>
        </p:nvSpPr>
        <p:spPr>
          <a:xfrm>
            <a:off x="3631596" y="3216211"/>
            <a:ext cx="1622108" cy="20691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38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не</a:t>
            </a:r>
            <a:r>
              <a:rPr sz="638" b="1" spc="8" dirty="0">
                <a:latin typeface="Arial"/>
                <a:cs typeface="Arial"/>
              </a:rPr>
              <a:t> </a:t>
            </a:r>
            <a:r>
              <a:rPr sz="638" b="1" dirty="0">
                <a:latin typeface="Arial"/>
                <a:cs typeface="Arial"/>
              </a:rPr>
              <a:t>проходил</a:t>
            </a:r>
            <a:r>
              <a:rPr sz="638" b="1" spc="19" dirty="0">
                <a:latin typeface="Arial"/>
                <a:cs typeface="Arial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ПМО</a:t>
            </a:r>
            <a:r>
              <a:rPr sz="638" spc="15" dirty="0">
                <a:latin typeface="Microsoft Sans Serif"/>
                <a:cs typeface="Microsoft Sans Serif"/>
              </a:rPr>
              <a:t> </a:t>
            </a:r>
            <a:r>
              <a:rPr sz="638" spc="-38" dirty="0">
                <a:latin typeface="Microsoft Sans Serif"/>
                <a:cs typeface="Microsoft Sans Serif"/>
              </a:rPr>
              <a:t>и</a:t>
            </a:r>
            <a:endParaRPr sz="638">
              <a:latin typeface="Microsoft Sans Serif"/>
              <a:cs typeface="Microsoft Sans Serif"/>
            </a:endParaRPr>
          </a:p>
          <a:p>
            <a:pPr algn="ctr">
              <a:spcBef>
                <a:spcPts val="19"/>
              </a:spcBef>
            </a:pPr>
            <a:r>
              <a:rPr sz="638" dirty="0">
                <a:latin typeface="Microsoft Sans Serif"/>
                <a:cs typeface="Microsoft Sans Serif"/>
              </a:rPr>
              <a:t>диспансеризацию</a:t>
            </a:r>
            <a:r>
              <a:rPr sz="638" spc="3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раннее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в</a:t>
            </a:r>
            <a:r>
              <a:rPr sz="638" spc="-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текущем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spc="-15" dirty="0">
                <a:latin typeface="Microsoft Sans Serif"/>
                <a:cs typeface="Microsoft Sans Serif"/>
              </a:rPr>
              <a:t>году</a:t>
            </a:r>
            <a:endParaRPr sz="638">
              <a:latin typeface="Microsoft Sans Serif"/>
              <a:cs typeface="Microsoft Sans Serif"/>
            </a:endParaRPr>
          </a:p>
        </p:txBody>
      </p:sp>
      <p:sp>
        <p:nvSpPr>
          <p:cNvPr id="110" name="object 27"/>
          <p:cNvSpPr/>
          <p:nvPr/>
        </p:nvSpPr>
        <p:spPr>
          <a:xfrm>
            <a:off x="3421571" y="3463861"/>
            <a:ext cx="2010251" cy="105251"/>
          </a:xfrm>
          <a:custGeom>
            <a:avLst/>
            <a:gdLst/>
            <a:ahLst/>
            <a:cxnLst/>
            <a:rect l="l" t="t" r="r" b="b"/>
            <a:pathLst>
              <a:path w="2680334" h="140335">
                <a:moveTo>
                  <a:pt x="2680335" y="102108"/>
                </a:moveTo>
                <a:lnTo>
                  <a:pt x="2660523" y="92214"/>
                </a:lnTo>
                <a:lnTo>
                  <a:pt x="2604135" y="64008"/>
                </a:lnTo>
                <a:lnTo>
                  <a:pt x="2604135" y="92214"/>
                </a:lnTo>
                <a:lnTo>
                  <a:pt x="0" y="92214"/>
                </a:lnTo>
                <a:lnTo>
                  <a:pt x="0" y="112026"/>
                </a:lnTo>
                <a:lnTo>
                  <a:pt x="2604135" y="112026"/>
                </a:lnTo>
                <a:lnTo>
                  <a:pt x="2604135" y="140208"/>
                </a:lnTo>
                <a:lnTo>
                  <a:pt x="2660510" y="112026"/>
                </a:lnTo>
                <a:lnTo>
                  <a:pt x="2680335" y="102108"/>
                </a:lnTo>
                <a:close/>
              </a:path>
              <a:path w="2680334" h="140335">
                <a:moveTo>
                  <a:pt x="2680335" y="28194"/>
                </a:moveTo>
                <a:lnTo>
                  <a:pt x="76200" y="28194"/>
                </a:lnTo>
                <a:lnTo>
                  <a:pt x="76200" y="0"/>
                </a:lnTo>
                <a:lnTo>
                  <a:pt x="0" y="38100"/>
                </a:lnTo>
                <a:lnTo>
                  <a:pt x="76200" y="76212"/>
                </a:lnTo>
                <a:lnTo>
                  <a:pt x="76200" y="48006"/>
                </a:lnTo>
                <a:lnTo>
                  <a:pt x="2680335" y="48006"/>
                </a:lnTo>
                <a:lnTo>
                  <a:pt x="2680335" y="28194"/>
                </a:lnTo>
                <a:close/>
              </a:path>
            </a:pathLst>
          </a:custGeom>
          <a:solidFill>
            <a:srgbClr val="00431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1" name="object 28"/>
          <p:cNvSpPr/>
          <p:nvPr/>
        </p:nvSpPr>
        <p:spPr>
          <a:xfrm>
            <a:off x="2158556" y="2275617"/>
            <a:ext cx="4489609" cy="1007269"/>
          </a:xfrm>
          <a:custGeom>
            <a:avLst/>
            <a:gdLst/>
            <a:ahLst/>
            <a:cxnLst/>
            <a:rect l="l" t="t" r="r" b="b"/>
            <a:pathLst>
              <a:path w="5986145" h="1343025">
                <a:moveTo>
                  <a:pt x="2073783" y="40132"/>
                </a:moveTo>
                <a:lnTo>
                  <a:pt x="2064385" y="22606"/>
                </a:lnTo>
                <a:lnTo>
                  <a:pt x="62395" y="1099629"/>
                </a:lnTo>
                <a:lnTo>
                  <a:pt x="49022" y="1074801"/>
                </a:lnTo>
                <a:lnTo>
                  <a:pt x="0" y="1144524"/>
                </a:lnTo>
                <a:lnTo>
                  <a:pt x="85217" y="1141984"/>
                </a:lnTo>
                <a:lnTo>
                  <a:pt x="75018" y="1123061"/>
                </a:lnTo>
                <a:lnTo>
                  <a:pt x="71767" y="1117041"/>
                </a:lnTo>
                <a:lnTo>
                  <a:pt x="2073783" y="40132"/>
                </a:lnTo>
                <a:close/>
              </a:path>
              <a:path w="5986145" h="1343025">
                <a:moveTo>
                  <a:pt x="5986018" y="1342644"/>
                </a:moveTo>
                <a:lnTo>
                  <a:pt x="5970600" y="1318514"/>
                </a:lnTo>
                <a:lnTo>
                  <a:pt x="5940171" y="1270889"/>
                </a:lnTo>
                <a:lnTo>
                  <a:pt x="5925718" y="1294993"/>
                </a:lnTo>
                <a:lnTo>
                  <a:pt x="3760216" y="0"/>
                </a:lnTo>
                <a:lnTo>
                  <a:pt x="3750056" y="17018"/>
                </a:lnTo>
                <a:lnTo>
                  <a:pt x="5915533" y="1311998"/>
                </a:lnTo>
                <a:lnTo>
                  <a:pt x="5901055" y="1336167"/>
                </a:lnTo>
                <a:lnTo>
                  <a:pt x="5986018" y="1342644"/>
                </a:lnTo>
                <a:close/>
              </a:path>
            </a:pathLst>
          </a:custGeom>
          <a:solidFill>
            <a:srgbClr val="00431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2" name="object 29"/>
          <p:cNvSpPr txBox="1"/>
          <p:nvPr/>
        </p:nvSpPr>
        <p:spPr>
          <a:xfrm>
            <a:off x="1369885" y="2274856"/>
            <a:ext cx="1622108" cy="358432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459105">
              <a:lnSpc>
                <a:spcPct val="102400"/>
              </a:lnSpc>
              <a:spcBef>
                <a:spcPts val="68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38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не</a:t>
            </a:r>
            <a:r>
              <a:rPr sz="638" b="1" spc="8" dirty="0">
                <a:latin typeface="Arial"/>
                <a:cs typeface="Arial"/>
              </a:rPr>
              <a:t> </a:t>
            </a:r>
            <a:r>
              <a:rPr sz="638" b="1" dirty="0">
                <a:latin typeface="Arial"/>
                <a:cs typeface="Arial"/>
              </a:rPr>
              <a:t>проходил</a:t>
            </a:r>
            <a:r>
              <a:rPr sz="638" b="1" spc="19" dirty="0">
                <a:latin typeface="Arial"/>
                <a:cs typeface="Arial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ПМО</a:t>
            </a:r>
            <a:r>
              <a:rPr sz="638" spc="15" dirty="0">
                <a:latin typeface="Microsoft Sans Serif"/>
                <a:cs typeface="Microsoft Sans Serif"/>
              </a:rPr>
              <a:t> </a:t>
            </a:r>
            <a:r>
              <a:rPr sz="638" spc="-38" dirty="0">
                <a:latin typeface="Microsoft Sans Serif"/>
                <a:cs typeface="Microsoft Sans Serif"/>
              </a:rPr>
              <a:t>и</a:t>
            </a:r>
            <a:r>
              <a:rPr sz="638" dirty="0">
                <a:latin typeface="Microsoft Sans Serif"/>
                <a:cs typeface="Microsoft Sans Serif"/>
              </a:rPr>
              <a:t> диспансеризацию</a:t>
            </a:r>
            <a:r>
              <a:rPr sz="638" spc="3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раннее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в</a:t>
            </a:r>
            <a:r>
              <a:rPr sz="638" spc="-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текущем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spc="-15" dirty="0">
                <a:latin typeface="Microsoft Sans Serif"/>
                <a:cs typeface="Microsoft Sans Serif"/>
              </a:rPr>
              <a:t>году</a:t>
            </a:r>
            <a:endParaRPr sz="638">
              <a:latin typeface="Microsoft Sans Serif"/>
              <a:cs typeface="Microsoft Sans Serif"/>
            </a:endParaRPr>
          </a:p>
          <a:p>
            <a:pPr marL="407194">
              <a:spcBef>
                <a:spcPts val="401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переболел</a:t>
            </a:r>
            <a:r>
              <a:rPr sz="638" spc="68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COVID-</a:t>
            </a:r>
            <a:r>
              <a:rPr sz="638" b="1" spc="-19" dirty="0">
                <a:latin typeface="Arial"/>
                <a:cs typeface="Arial"/>
              </a:rPr>
              <a:t>19</a:t>
            </a:r>
            <a:endParaRPr sz="638">
              <a:latin typeface="Arial"/>
              <a:cs typeface="Arial"/>
            </a:endParaRPr>
          </a:p>
        </p:txBody>
      </p:sp>
      <p:sp>
        <p:nvSpPr>
          <p:cNvPr id="113" name="object 30"/>
          <p:cNvSpPr/>
          <p:nvPr/>
        </p:nvSpPr>
        <p:spPr>
          <a:xfrm>
            <a:off x="2280857" y="4231957"/>
            <a:ext cx="1154430" cy="551021"/>
          </a:xfrm>
          <a:custGeom>
            <a:avLst/>
            <a:gdLst/>
            <a:ahLst/>
            <a:cxnLst/>
            <a:rect l="l" t="t" r="r" b="b"/>
            <a:pathLst>
              <a:path w="1539239" h="734695">
                <a:moveTo>
                  <a:pt x="0" y="122427"/>
                </a:moveTo>
                <a:lnTo>
                  <a:pt x="9628" y="74795"/>
                </a:lnTo>
                <a:lnTo>
                  <a:pt x="35877" y="35877"/>
                </a:lnTo>
                <a:lnTo>
                  <a:pt x="74795" y="9628"/>
                </a:lnTo>
                <a:lnTo>
                  <a:pt x="122427" y="0"/>
                </a:lnTo>
                <a:lnTo>
                  <a:pt x="1416811" y="0"/>
                </a:lnTo>
                <a:lnTo>
                  <a:pt x="1464444" y="9628"/>
                </a:lnTo>
                <a:lnTo>
                  <a:pt x="1503362" y="35877"/>
                </a:lnTo>
                <a:lnTo>
                  <a:pt x="1529611" y="74795"/>
                </a:lnTo>
                <a:lnTo>
                  <a:pt x="1539240" y="122427"/>
                </a:lnTo>
                <a:lnTo>
                  <a:pt x="1539240" y="612139"/>
                </a:lnTo>
                <a:lnTo>
                  <a:pt x="1529611" y="659772"/>
                </a:lnTo>
                <a:lnTo>
                  <a:pt x="1503362" y="698690"/>
                </a:lnTo>
                <a:lnTo>
                  <a:pt x="1464444" y="724939"/>
                </a:lnTo>
                <a:lnTo>
                  <a:pt x="1416811" y="734567"/>
                </a:lnTo>
                <a:lnTo>
                  <a:pt x="122427" y="734567"/>
                </a:lnTo>
                <a:lnTo>
                  <a:pt x="74795" y="724939"/>
                </a:lnTo>
                <a:lnTo>
                  <a:pt x="35877" y="698690"/>
                </a:lnTo>
                <a:lnTo>
                  <a:pt x="9628" y="659772"/>
                </a:lnTo>
                <a:lnTo>
                  <a:pt x="0" y="612139"/>
                </a:lnTo>
                <a:lnTo>
                  <a:pt x="0" y="122427"/>
                </a:lnTo>
                <a:close/>
              </a:path>
            </a:pathLst>
          </a:custGeom>
          <a:ln w="28956">
            <a:solidFill>
              <a:srgbClr val="00431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4" name="object 31"/>
          <p:cNvSpPr txBox="1"/>
          <p:nvPr/>
        </p:nvSpPr>
        <p:spPr>
          <a:xfrm>
            <a:off x="2369534" y="4290250"/>
            <a:ext cx="978218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indent="-1905" algn="ctr">
              <a:spcBef>
                <a:spcPts val="75"/>
              </a:spcBef>
            </a:pPr>
            <a:r>
              <a:rPr sz="675" dirty="0">
                <a:latin typeface="Microsoft Sans Serif"/>
                <a:cs typeface="Microsoft Sans Serif"/>
              </a:rPr>
              <a:t>в </a:t>
            </a:r>
            <a:r>
              <a:rPr sz="675" spc="-8" dirty="0">
                <a:latin typeface="Microsoft Sans Serif"/>
                <a:cs typeface="Microsoft Sans Serif"/>
              </a:rPr>
              <a:t>случае </a:t>
            </a:r>
            <a:r>
              <a:rPr sz="675" b="1" dirty="0">
                <a:latin typeface="Arial"/>
                <a:cs typeface="Arial"/>
              </a:rPr>
              <a:t>перенесенного</a:t>
            </a:r>
            <a:r>
              <a:rPr sz="675" b="1" spc="-38" dirty="0">
                <a:latin typeface="Arial"/>
                <a:cs typeface="Arial"/>
              </a:rPr>
              <a:t> </a:t>
            </a:r>
            <a:r>
              <a:rPr sz="675" b="1" spc="-8" dirty="0">
                <a:latin typeface="Arial"/>
                <a:cs typeface="Arial"/>
              </a:rPr>
              <a:t>COVID- </a:t>
            </a:r>
            <a:r>
              <a:rPr sz="675" b="1" dirty="0">
                <a:latin typeface="Arial"/>
                <a:cs typeface="Arial"/>
              </a:rPr>
              <a:t>19</a:t>
            </a:r>
            <a:r>
              <a:rPr sz="675" b="1" spc="-11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и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наличия</a:t>
            </a:r>
            <a:r>
              <a:rPr sz="675" b="1" spc="-19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2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spc="-38" dirty="0">
                <a:latin typeface="Arial"/>
                <a:cs typeface="Arial"/>
              </a:rPr>
              <a:t>и</a:t>
            </a:r>
            <a:r>
              <a:rPr sz="675" b="1" spc="375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более</a:t>
            </a:r>
            <a:r>
              <a:rPr sz="675" b="1" spc="-19" dirty="0">
                <a:latin typeface="Arial"/>
                <a:cs typeface="Arial"/>
              </a:rPr>
              <a:t> </a:t>
            </a:r>
            <a:r>
              <a:rPr sz="675" b="1" spc="-15" dirty="0">
                <a:latin typeface="Arial"/>
                <a:cs typeface="Arial"/>
              </a:rPr>
              <a:t>ХНИЗ*</a:t>
            </a:r>
            <a:endParaRPr sz="675">
              <a:latin typeface="Arial"/>
              <a:cs typeface="Arial"/>
            </a:endParaRPr>
          </a:p>
        </p:txBody>
      </p:sp>
      <p:sp>
        <p:nvSpPr>
          <p:cNvPr id="115" name="object 33"/>
          <p:cNvSpPr txBox="1"/>
          <p:nvPr/>
        </p:nvSpPr>
        <p:spPr>
          <a:xfrm>
            <a:off x="3851052" y="3084577"/>
            <a:ext cx="1182053" cy="10874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переболел</a:t>
            </a:r>
            <a:r>
              <a:rPr sz="638" spc="64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COVID-</a:t>
            </a:r>
            <a:r>
              <a:rPr sz="638" b="1" spc="-19" dirty="0">
                <a:latin typeface="Arial"/>
                <a:cs typeface="Arial"/>
              </a:rPr>
              <a:t>19</a:t>
            </a:r>
            <a:endParaRPr sz="638">
              <a:latin typeface="Arial"/>
              <a:cs typeface="Arial"/>
            </a:endParaRPr>
          </a:p>
        </p:txBody>
      </p:sp>
      <p:grpSp>
        <p:nvGrpSpPr>
          <p:cNvPr id="116" name="object 34"/>
          <p:cNvGrpSpPr/>
          <p:nvPr/>
        </p:nvGrpSpPr>
        <p:grpSpPr>
          <a:xfrm>
            <a:off x="2905506" y="1701927"/>
            <a:ext cx="6163151" cy="2510790"/>
            <a:chOff x="3874008" y="1126236"/>
            <a:chExt cx="8217534" cy="3347720"/>
          </a:xfrm>
        </p:grpSpPr>
        <p:sp>
          <p:nvSpPr>
            <p:cNvPr id="117" name="object 35"/>
            <p:cNvSpPr/>
            <p:nvPr/>
          </p:nvSpPr>
          <p:spPr>
            <a:xfrm>
              <a:off x="3874008" y="2009520"/>
              <a:ext cx="6372225" cy="2464435"/>
            </a:xfrm>
            <a:custGeom>
              <a:avLst/>
              <a:gdLst/>
              <a:ahLst/>
              <a:cxnLst/>
              <a:rect l="l" t="t" r="r" b="b"/>
              <a:pathLst>
                <a:path w="6372225" h="2464435">
                  <a:moveTo>
                    <a:pt x="76200" y="2387854"/>
                  </a:moveTo>
                  <a:lnTo>
                    <a:pt x="44450" y="2387854"/>
                  </a:lnTo>
                  <a:lnTo>
                    <a:pt x="44450" y="1792859"/>
                  </a:lnTo>
                  <a:lnTo>
                    <a:pt x="31750" y="1792859"/>
                  </a:lnTo>
                  <a:lnTo>
                    <a:pt x="31750" y="2387854"/>
                  </a:lnTo>
                  <a:lnTo>
                    <a:pt x="0" y="2387854"/>
                  </a:lnTo>
                  <a:lnTo>
                    <a:pt x="38100" y="2464054"/>
                  </a:lnTo>
                  <a:lnTo>
                    <a:pt x="69850" y="2400554"/>
                  </a:lnTo>
                  <a:lnTo>
                    <a:pt x="76200" y="2387854"/>
                  </a:lnTo>
                  <a:close/>
                </a:path>
                <a:path w="6372225" h="2464435">
                  <a:moveTo>
                    <a:pt x="6371971" y="14986"/>
                  </a:moveTo>
                  <a:lnTo>
                    <a:pt x="6359017" y="0"/>
                  </a:lnTo>
                  <a:lnTo>
                    <a:pt x="5018252" y="1174305"/>
                  </a:lnTo>
                  <a:lnTo>
                    <a:pt x="4999736" y="1153160"/>
                  </a:lnTo>
                  <a:lnTo>
                    <a:pt x="4967478" y="1232027"/>
                  </a:lnTo>
                  <a:lnTo>
                    <a:pt x="5049901" y="1210437"/>
                  </a:lnTo>
                  <a:lnTo>
                    <a:pt x="5038661" y="1197610"/>
                  </a:lnTo>
                  <a:lnTo>
                    <a:pt x="5031295" y="1189215"/>
                  </a:lnTo>
                  <a:lnTo>
                    <a:pt x="6371971" y="14986"/>
                  </a:lnTo>
                  <a:close/>
                </a:path>
              </a:pathLst>
            </a:custGeom>
            <a:solidFill>
              <a:srgbClr val="00431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8" name="object 36"/>
            <p:cNvSpPr/>
            <p:nvPr/>
          </p:nvSpPr>
          <p:spPr>
            <a:xfrm>
              <a:off x="8989314" y="1140714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2966211" y="0"/>
                  </a:moveTo>
                  <a:lnTo>
                    <a:pt x="121411" y="0"/>
                  </a:lnTo>
                  <a:lnTo>
                    <a:pt x="74152" y="9540"/>
                  </a:lnTo>
                  <a:lnTo>
                    <a:pt x="35560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60" y="692912"/>
                  </a:lnTo>
                  <a:lnTo>
                    <a:pt x="74152" y="718931"/>
                  </a:lnTo>
                  <a:lnTo>
                    <a:pt x="121411" y="728472"/>
                  </a:lnTo>
                  <a:lnTo>
                    <a:pt x="2966211" y="728472"/>
                  </a:lnTo>
                  <a:lnTo>
                    <a:pt x="3013471" y="718931"/>
                  </a:lnTo>
                  <a:lnTo>
                    <a:pt x="3052063" y="692912"/>
                  </a:lnTo>
                  <a:lnTo>
                    <a:pt x="3078083" y="654319"/>
                  </a:lnTo>
                  <a:lnTo>
                    <a:pt x="3087624" y="607060"/>
                  </a:lnTo>
                  <a:lnTo>
                    <a:pt x="3087624" y="121412"/>
                  </a:lnTo>
                  <a:lnTo>
                    <a:pt x="3078083" y="74152"/>
                  </a:lnTo>
                  <a:lnTo>
                    <a:pt x="3052063" y="35560"/>
                  </a:lnTo>
                  <a:lnTo>
                    <a:pt x="3013471" y="9540"/>
                  </a:lnTo>
                  <a:lnTo>
                    <a:pt x="2966211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9" name="object 37"/>
            <p:cNvSpPr/>
            <p:nvPr/>
          </p:nvSpPr>
          <p:spPr>
            <a:xfrm>
              <a:off x="8989314" y="1140714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0" y="121412"/>
                  </a:moveTo>
                  <a:lnTo>
                    <a:pt x="9540" y="74152"/>
                  </a:lnTo>
                  <a:lnTo>
                    <a:pt x="35560" y="35560"/>
                  </a:lnTo>
                  <a:lnTo>
                    <a:pt x="74152" y="9540"/>
                  </a:lnTo>
                  <a:lnTo>
                    <a:pt x="121411" y="0"/>
                  </a:lnTo>
                  <a:lnTo>
                    <a:pt x="2966211" y="0"/>
                  </a:lnTo>
                  <a:lnTo>
                    <a:pt x="3013471" y="9540"/>
                  </a:lnTo>
                  <a:lnTo>
                    <a:pt x="3052063" y="35560"/>
                  </a:lnTo>
                  <a:lnTo>
                    <a:pt x="3078083" y="74152"/>
                  </a:lnTo>
                  <a:lnTo>
                    <a:pt x="3087624" y="121412"/>
                  </a:lnTo>
                  <a:lnTo>
                    <a:pt x="3087624" y="607060"/>
                  </a:lnTo>
                  <a:lnTo>
                    <a:pt x="3078083" y="654319"/>
                  </a:lnTo>
                  <a:lnTo>
                    <a:pt x="3052063" y="692912"/>
                  </a:lnTo>
                  <a:lnTo>
                    <a:pt x="3013471" y="718931"/>
                  </a:lnTo>
                  <a:lnTo>
                    <a:pt x="2966211" y="728472"/>
                  </a:lnTo>
                  <a:lnTo>
                    <a:pt x="121411" y="728472"/>
                  </a:lnTo>
                  <a:lnTo>
                    <a:pt x="74152" y="718931"/>
                  </a:lnTo>
                  <a:lnTo>
                    <a:pt x="35560" y="692912"/>
                  </a:lnTo>
                  <a:lnTo>
                    <a:pt x="9540" y="654319"/>
                  </a:lnTo>
                  <a:lnTo>
                    <a:pt x="0" y="607060"/>
                  </a:lnTo>
                  <a:lnTo>
                    <a:pt x="0" y="121412"/>
                  </a:lnTo>
                  <a:close/>
                </a:path>
              </a:pathLst>
            </a:custGeom>
            <a:ln w="28956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0" name="object 38"/>
          <p:cNvSpPr txBox="1"/>
          <p:nvPr/>
        </p:nvSpPr>
        <p:spPr>
          <a:xfrm>
            <a:off x="6958679" y="1795081"/>
            <a:ext cx="1882140" cy="3597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25" marR="3810" indent="-476" algn="ctr">
              <a:lnSpc>
                <a:spcPts val="938"/>
              </a:lnSpc>
              <a:spcBef>
                <a:spcPts val="105"/>
              </a:spcBef>
            </a:pP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Данные</a:t>
            </a:r>
            <a:r>
              <a:rPr sz="788" b="1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выписного</a:t>
            </a:r>
            <a:r>
              <a:rPr sz="788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эпикриза</a:t>
            </a:r>
            <a:r>
              <a:rPr sz="788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19" dirty="0">
                <a:solidFill>
                  <a:srgbClr val="FFFFFF"/>
                </a:solidFill>
                <a:latin typeface="Arial"/>
                <a:cs typeface="Arial"/>
              </a:rPr>
              <a:t>из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стационара</a:t>
            </a:r>
            <a:r>
              <a:rPr sz="788" b="1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788" b="1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отдельным</a:t>
            </a:r>
            <a:r>
              <a:rPr sz="788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профилям медицинской</a:t>
            </a:r>
            <a:r>
              <a:rPr sz="788" b="1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помощи</a:t>
            </a:r>
            <a:endParaRPr sz="78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4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pic>
        <p:nvPicPr>
          <p:cNvPr id="4" name="Slide"/>
          <p:cNvPicPr>
            <a:picLocks noChangeAspect="1"/>
          </p:cNvPicPr>
          <p:nvPr/>
        </p:nvPicPr>
        <p:blipFill rotWithShape="1">
          <a:blip r:embed="rId3"/>
          <a:srcRect t="11987"/>
          <a:stretch/>
        </p:blipFill>
        <p:spPr>
          <a:xfrm>
            <a:off x="0" y="980728"/>
            <a:ext cx="9144000" cy="569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7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1227" y="692696"/>
            <a:ext cx="269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</a:t>
            </a:r>
            <a:endParaRPr lang="en-US" b="1" spc="-8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состояния здоровья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609329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Методические рекомендации «Организация проведения профилактического медицинского осмотра и диспансеризации определенных групп взрослого населения»,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Драпкина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О.М., Дроздова Л.Ю., Калинина А.М., Ипатов П.В., Егоров В.А., Иванова Е.С.,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Гамбарян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М.Г.,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Еганян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Р.А.,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Карамнова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Н.С., Горный Б.Э., Бойцов С.А., Ткачева О.Н.,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Рунихина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Н.К., Котовская Ю.В.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39552" y="6111880"/>
            <a:ext cx="81730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object 3"/>
          <p:cNvGrpSpPr/>
          <p:nvPr/>
        </p:nvGrpSpPr>
        <p:grpSpPr>
          <a:xfrm>
            <a:off x="398907" y="4402812"/>
            <a:ext cx="8623935" cy="754380"/>
            <a:chOff x="531876" y="4203191"/>
            <a:chExt cx="11498580" cy="1005840"/>
          </a:xfrm>
        </p:grpSpPr>
        <p:sp>
          <p:nvSpPr>
            <p:cNvPr id="8" name="object 4"/>
            <p:cNvSpPr/>
            <p:nvPr/>
          </p:nvSpPr>
          <p:spPr>
            <a:xfrm>
              <a:off x="546354" y="4217669"/>
              <a:ext cx="11470005" cy="977265"/>
            </a:xfrm>
            <a:custGeom>
              <a:avLst/>
              <a:gdLst/>
              <a:ahLst/>
              <a:cxnLst/>
              <a:rect l="l" t="t" r="r" b="b"/>
              <a:pathLst>
                <a:path w="11470005" h="977264">
                  <a:moveTo>
                    <a:pt x="11272139" y="0"/>
                  </a:moveTo>
                  <a:lnTo>
                    <a:pt x="197548" y="0"/>
                  </a:lnTo>
                  <a:lnTo>
                    <a:pt x="152251" y="5214"/>
                  </a:lnTo>
                  <a:lnTo>
                    <a:pt x="110670" y="20068"/>
                  </a:lnTo>
                  <a:lnTo>
                    <a:pt x="73990" y="43377"/>
                  </a:lnTo>
                  <a:lnTo>
                    <a:pt x="43398" y="73957"/>
                  </a:lnTo>
                  <a:lnTo>
                    <a:pt x="20078" y="110625"/>
                  </a:lnTo>
                  <a:lnTo>
                    <a:pt x="5217" y="152195"/>
                  </a:lnTo>
                  <a:lnTo>
                    <a:pt x="0" y="197484"/>
                  </a:lnTo>
                  <a:lnTo>
                    <a:pt x="0" y="779398"/>
                  </a:lnTo>
                  <a:lnTo>
                    <a:pt x="5217" y="824688"/>
                  </a:lnTo>
                  <a:lnTo>
                    <a:pt x="20078" y="866258"/>
                  </a:lnTo>
                  <a:lnTo>
                    <a:pt x="43398" y="902926"/>
                  </a:lnTo>
                  <a:lnTo>
                    <a:pt x="73990" y="933506"/>
                  </a:lnTo>
                  <a:lnTo>
                    <a:pt x="110670" y="956815"/>
                  </a:lnTo>
                  <a:lnTo>
                    <a:pt x="152251" y="971669"/>
                  </a:lnTo>
                  <a:lnTo>
                    <a:pt x="197548" y="976883"/>
                  </a:lnTo>
                  <a:lnTo>
                    <a:pt x="11272139" y="976883"/>
                  </a:lnTo>
                  <a:lnTo>
                    <a:pt x="11317428" y="971669"/>
                  </a:lnTo>
                  <a:lnTo>
                    <a:pt x="11358998" y="956815"/>
                  </a:lnTo>
                  <a:lnTo>
                    <a:pt x="11395666" y="933506"/>
                  </a:lnTo>
                  <a:lnTo>
                    <a:pt x="11426246" y="902926"/>
                  </a:lnTo>
                  <a:lnTo>
                    <a:pt x="11449555" y="866258"/>
                  </a:lnTo>
                  <a:lnTo>
                    <a:pt x="11464409" y="824688"/>
                  </a:lnTo>
                  <a:lnTo>
                    <a:pt x="11469624" y="779398"/>
                  </a:lnTo>
                  <a:lnTo>
                    <a:pt x="11469624" y="197484"/>
                  </a:lnTo>
                  <a:lnTo>
                    <a:pt x="11464409" y="152195"/>
                  </a:lnTo>
                  <a:lnTo>
                    <a:pt x="11449555" y="110625"/>
                  </a:lnTo>
                  <a:lnTo>
                    <a:pt x="11426246" y="73957"/>
                  </a:lnTo>
                  <a:lnTo>
                    <a:pt x="11395666" y="43377"/>
                  </a:lnTo>
                  <a:lnTo>
                    <a:pt x="11358998" y="20068"/>
                  </a:lnTo>
                  <a:lnTo>
                    <a:pt x="11317428" y="5214"/>
                  </a:lnTo>
                  <a:lnTo>
                    <a:pt x="11272139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5"/>
            <p:cNvSpPr/>
            <p:nvPr/>
          </p:nvSpPr>
          <p:spPr>
            <a:xfrm>
              <a:off x="546354" y="4217669"/>
              <a:ext cx="11470005" cy="977265"/>
            </a:xfrm>
            <a:custGeom>
              <a:avLst/>
              <a:gdLst/>
              <a:ahLst/>
              <a:cxnLst/>
              <a:rect l="l" t="t" r="r" b="b"/>
              <a:pathLst>
                <a:path w="11470005" h="977264">
                  <a:moveTo>
                    <a:pt x="0" y="197484"/>
                  </a:moveTo>
                  <a:lnTo>
                    <a:pt x="5217" y="152195"/>
                  </a:lnTo>
                  <a:lnTo>
                    <a:pt x="20078" y="110625"/>
                  </a:lnTo>
                  <a:lnTo>
                    <a:pt x="43398" y="73957"/>
                  </a:lnTo>
                  <a:lnTo>
                    <a:pt x="73990" y="43377"/>
                  </a:lnTo>
                  <a:lnTo>
                    <a:pt x="110670" y="20068"/>
                  </a:lnTo>
                  <a:lnTo>
                    <a:pt x="152251" y="5214"/>
                  </a:lnTo>
                  <a:lnTo>
                    <a:pt x="197548" y="0"/>
                  </a:lnTo>
                  <a:lnTo>
                    <a:pt x="11272139" y="0"/>
                  </a:lnTo>
                  <a:lnTo>
                    <a:pt x="11317428" y="5214"/>
                  </a:lnTo>
                  <a:lnTo>
                    <a:pt x="11358998" y="20068"/>
                  </a:lnTo>
                  <a:lnTo>
                    <a:pt x="11395666" y="43377"/>
                  </a:lnTo>
                  <a:lnTo>
                    <a:pt x="11426246" y="73957"/>
                  </a:lnTo>
                  <a:lnTo>
                    <a:pt x="11449555" y="110625"/>
                  </a:lnTo>
                  <a:lnTo>
                    <a:pt x="11464409" y="152195"/>
                  </a:lnTo>
                  <a:lnTo>
                    <a:pt x="11469624" y="197484"/>
                  </a:lnTo>
                  <a:lnTo>
                    <a:pt x="11469624" y="779398"/>
                  </a:lnTo>
                  <a:lnTo>
                    <a:pt x="11464409" y="824688"/>
                  </a:lnTo>
                  <a:lnTo>
                    <a:pt x="11449555" y="866258"/>
                  </a:lnTo>
                  <a:lnTo>
                    <a:pt x="11426246" y="902926"/>
                  </a:lnTo>
                  <a:lnTo>
                    <a:pt x="11395666" y="933506"/>
                  </a:lnTo>
                  <a:lnTo>
                    <a:pt x="11358998" y="956815"/>
                  </a:lnTo>
                  <a:lnTo>
                    <a:pt x="11317428" y="971669"/>
                  </a:lnTo>
                  <a:lnTo>
                    <a:pt x="11272139" y="976883"/>
                  </a:lnTo>
                  <a:lnTo>
                    <a:pt x="197548" y="976883"/>
                  </a:lnTo>
                  <a:lnTo>
                    <a:pt x="152251" y="971669"/>
                  </a:lnTo>
                  <a:lnTo>
                    <a:pt x="110670" y="956815"/>
                  </a:lnTo>
                  <a:lnTo>
                    <a:pt x="73990" y="933506"/>
                  </a:lnTo>
                  <a:lnTo>
                    <a:pt x="43398" y="902926"/>
                  </a:lnTo>
                  <a:lnTo>
                    <a:pt x="20078" y="866258"/>
                  </a:lnTo>
                  <a:lnTo>
                    <a:pt x="5217" y="824688"/>
                  </a:lnTo>
                  <a:lnTo>
                    <a:pt x="0" y="779398"/>
                  </a:lnTo>
                  <a:lnTo>
                    <a:pt x="0" y="197484"/>
                  </a:lnTo>
                  <a:close/>
                </a:path>
              </a:pathLst>
            </a:custGeom>
            <a:ln w="28956"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object 6"/>
          <p:cNvSpPr/>
          <p:nvPr/>
        </p:nvSpPr>
        <p:spPr>
          <a:xfrm>
            <a:off x="594931" y="3371841"/>
            <a:ext cx="8302943" cy="777239"/>
          </a:xfrm>
          <a:custGeom>
            <a:avLst/>
            <a:gdLst/>
            <a:ahLst/>
            <a:cxnLst/>
            <a:rect l="l" t="t" r="r" b="b"/>
            <a:pathLst>
              <a:path w="11070590" h="1036320">
                <a:moveTo>
                  <a:pt x="0" y="209550"/>
                </a:moveTo>
                <a:lnTo>
                  <a:pt x="5534" y="161512"/>
                </a:lnTo>
                <a:lnTo>
                  <a:pt x="21300" y="117410"/>
                </a:lnTo>
                <a:lnTo>
                  <a:pt x="46039" y="78501"/>
                </a:lnTo>
                <a:lnTo>
                  <a:pt x="78493" y="46046"/>
                </a:lnTo>
                <a:lnTo>
                  <a:pt x="117403" y="21304"/>
                </a:lnTo>
                <a:lnTo>
                  <a:pt x="161512" y="5536"/>
                </a:lnTo>
                <a:lnTo>
                  <a:pt x="209562" y="0"/>
                </a:lnTo>
                <a:lnTo>
                  <a:pt x="10860786" y="0"/>
                </a:lnTo>
                <a:lnTo>
                  <a:pt x="10908823" y="5536"/>
                </a:lnTo>
                <a:lnTo>
                  <a:pt x="10952925" y="21304"/>
                </a:lnTo>
                <a:lnTo>
                  <a:pt x="10991834" y="46046"/>
                </a:lnTo>
                <a:lnTo>
                  <a:pt x="11024289" y="78501"/>
                </a:lnTo>
                <a:lnTo>
                  <a:pt x="11049031" y="117410"/>
                </a:lnTo>
                <a:lnTo>
                  <a:pt x="11064799" y="161512"/>
                </a:lnTo>
                <a:lnTo>
                  <a:pt x="11070336" y="209550"/>
                </a:lnTo>
                <a:lnTo>
                  <a:pt x="11070336" y="826770"/>
                </a:lnTo>
                <a:lnTo>
                  <a:pt x="11064799" y="874807"/>
                </a:lnTo>
                <a:lnTo>
                  <a:pt x="11049031" y="918909"/>
                </a:lnTo>
                <a:lnTo>
                  <a:pt x="11024289" y="957818"/>
                </a:lnTo>
                <a:lnTo>
                  <a:pt x="10991834" y="990273"/>
                </a:lnTo>
                <a:lnTo>
                  <a:pt x="10952925" y="1015015"/>
                </a:lnTo>
                <a:lnTo>
                  <a:pt x="10908823" y="1030783"/>
                </a:lnTo>
                <a:lnTo>
                  <a:pt x="10860786" y="1036320"/>
                </a:lnTo>
                <a:lnTo>
                  <a:pt x="209562" y="1036320"/>
                </a:lnTo>
                <a:lnTo>
                  <a:pt x="161512" y="1030783"/>
                </a:lnTo>
                <a:lnTo>
                  <a:pt x="117403" y="1015015"/>
                </a:lnTo>
                <a:lnTo>
                  <a:pt x="78493" y="990273"/>
                </a:lnTo>
                <a:lnTo>
                  <a:pt x="46039" y="957818"/>
                </a:lnTo>
                <a:lnTo>
                  <a:pt x="21300" y="918909"/>
                </a:lnTo>
                <a:lnTo>
                  <a:pt x="5534" y="874807"/>
                </a:lnTo>
                <a:lnTo>
                  <a:pt x="0" y="826770"/>
                </a:lnTo>
                <a:lnTo>
                  <a:pt x="0" y="209550"/>
                </a:lnTo>
                <a:close/>
              </a:path>
            </a:pathLst>
          </a:custGeom>
          <a:ln w="28956">
            <a:solidFill>
              <a:srgbClr val="6E6E6E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1" name="object 8"/>
          <p:cNvGrpSpPr/>
          <p:nvPr/>
        </p:nvGrpSpPr>
        <p:grpSpPr>
          <a:xfrm>
            <a:off x="1603629" y="2472332"/>
            <a:ext cx="5937885" cy="611505"/>
            <a:chOff x="2138172" y="2029967"/>
            <a:chExt cx="7917180" cy="815340"/>
          </a:xfrm>
        </p:grpSpPr>
        <p:sp>
          <p:nvSpPr>
            <p:cNvPr id="12" name="object 9"/>
            <p:cNvSpPr/>
            <p:nvPr/>
          </p:nvSpPr>
          <p:spPr>
            <a:xfrm>
              <a:off x="2152650" y="2044445"/>
              <a:ext cx="7888605" cy="786765"/>
            </a:xfrm>
            <a:custGeom>
              <a:avLst/>
              <a:gdLst/>
              <a:ahLst/>
              <a:cxnLst/>
              <a:rect l="l" t="t" r="r" b="b"/>
              <a:pathLst>
                <a:path w="7888605" h="786764">
                  <a:moveTo>
                    <a:pt x="7729220" y="0"/>
                  </a:moveTo>
                  <a:lnTo>
                    <a:pt x="159004" y="0"/>
                  </a:lnTo>
                  <a:lnTo>
                    <a:pt x="108768" y="8111"/>
                  </a:lnTo>
                  <a:lnTo>
                    <a:pt x="65123" y="30695"/>
                  </a:lnTo>
                  <a:lnTo>
                    <a:pt x="30695" y="65123"/>
                  </a:lnTo>
                  <a:lnTo>
                    <a:pt x="8111" y="108768"/>
                  </a:lnTo>
                  <a:lnTo>
                    <a:pt x="0" y="159003"/>
                  </a:lnTo>
                  <a:lnTo>
                    <a:pt x="0" y="627379"/>
                  </a:lnTo>
                  <a:lnTo>
                    <a:pt x="8111" y="677615"/>
                  </a:lnTo>
                  <a:lnTo>
                    <a:pt x="30695" y="721260"/>
                  </a:lnTo>
                  <a:lnTo>
                    <a:pt x="65123" y="755688"/>
                  </a:lnTo>
                  <a:lnTo>
                    <a:pt x="108768" y="778272"/>
                  </a:lnTo>
                  <a:lnTo>
                    <a:pt x="159004" y="786383"/>
                  </a:lnTo>
                  <a:lnTo>
                    <a:pt x="7729220" y="786383"/>
                  </a:lnTo>
                  <a:lnTo>
                    <a:pt x="7779455" y="778272"/>
                  </a:lnTo>
                  <a:lnTo>
                    <a:pt x="7823100" y="755688"/>
                  </a:lnTo>
                  <a:lnTo>
                    <a:pt x="7857528" y="721260"/>
                  </a:lnTo>
                  <a:lnTo>
                    <a:pt x="7880112" y="677615"/>
                  </a:lnTo>
                  <a:lnTo>
                    <a:pt x="7888224" y="627379"/>
                  </a:lnTo>
                  <a:lnTo>
                    <a:pt x="7888224" y="159003"/>
                  </a:lnTo>
                  <a:lnTo>
                    <a:pt x="7880112" y="108768"/>
                  </a:lnTo>
                  <a:lnTo>
                    <a:pt x="7857528" y="65123"/>
                  </a:lnTo>
                  <a:lnTo>
                    <a:pt x="7823100" y="30695"/>
                  </a:lnTo>
                  <a:lnTo>
                    <a:pt x="7779455" y="8111"/>
                  </a:lnTo>
                  <a:lnTo>
                    <a:pt x="7729220" y="0"/>
                  </a:lnTo>
                  <a:close/>
                </a:path>
              </a:pathLst>
            </a:custGeom>
            <a:solidFill>
              <a:srgbClr val="9AFC69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0"/>
            <p:cNvSpPr/>
            <p:nvPr/>
          </p:nvSpPr>
          <p:spPr>
            <a:xfrm>
              <a:off x="2152650" y="2044445"/>
              <a:ext cx="7888605" cy="786765"/>
            </a:xfrm>
            <a:custGeom>
              <a:avLst/>
              <a:gdLst/>
              <a:ahLst/>
              <a:cxnLst/>
              <a:rect l="l" t="t" r="r" b="b"/>
              <a:pathLst>
                <a:path w="7888605" h="786764">
                  <a:moveTo>
                    <a:pt x="0" y="159003"/>
                  </a:moveTo>
                  <a:lnTo>
                    <a:pt x="8111" y="108768"/>
                  </a:lnTo>
                  <a:lnTo>
                    <a:pt x="30695" y="65123"/>
                  </a:lnTo>
                  <a:lnTo>
                    <a:pt x="65123" y="30695"/>
                  </a:lnTo>
                  <a:lnTo>
                    <a:pt x="108768" y="8111"/>
                  </a:lnTo>
                  <a:lnTo>
                    <a:pt x="159004" y="0"/>
                  </a:lnTo>
                  <a:lnTo>
                    <a:pt x="7729220" y="0"/>
                  </a:lnTo>
                  <a:lnTo>
                    <a:pt x="7779455" y="8111"/>
                  </a:lnTo>
                  <a:lnTo>
                    <a:pt x="7823100" y="30695"/>
                  </a:lnTo>
                  <a:lnTo>
                    <a:pt x="7857528" y="65123"/>
                  </a:lnTo>
                  <a:lnTo>
                    <a:pt x="7880112" y="108768"/>
                  </a:lnTo>
                  <a:lnTo>
                    <a:pt x="7888224" y="159003"/>
                  </a:lnTo>
                  <a:lnTo>
                    <a:pt x="7888224" y="627379"/>
                  </a:lnTo>
                  <a:lnTo>
                    <a:pt x="7880112" y="677615"/>
                  </a:lnTo>
                  <a:lnTo>
                    <a:pt x="7857528" y="721260"/>
                  </a:lnTo>
                  <a:lnTo>
                    <a:pt x="7823100" y="755688"/>
                  </a:lnTo>
                  <a:lnTo>
                    <a:pt x="7779455" y="778272"/>
                  </a:lnTo>
                  <a:lnTo>
                    <a:pt x="7729220" y="786383"/>
                  </a:lnTo>
                  <a:lnTo>
                    <a:pt x="159004" y="786383"/>
                  </a:lnTo>
                  <a:lnTo>
                    <a:pt x="108768" y="778272"/>
                  </a:lnTo>
                  <a:lnTo>
                    <a:pt x="65123" y="755688"/>
                  </a:lnTo>
                  <a:lnTo>
                    <a:pt x="30695" y="721260"/>
                  </a:lnTo>
                  <a:lnTo>
                    <a:pt x="8111" y="677615"/>
                  </a:lnTo>
                  <a:lnTo>
                    <a:pt x="0" y="627379"/>
                  </a:lnTo>
                  <a:lnTo>
                    <a:pt x="0" y="159003"/>
                  </a:lnTo>
                  <a:close/>
                </a:path>
              </a:pathLst>
            </a:custGeom>
            <a:ln w="28956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" name="object 11"/>
          <p:cNvSpPr txBox="1"/>
          <p:nvPr/>
        </p:nvSpPr>
        <p:spPr>
          <a:xfrm>
            <a:off x="1646834" y="1627952"/>
            <a:ext cx="5733478" cy="91964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10953" algn="ctr">
              <a:spcBef>
                <a:spcPts val="71"/>
              </a:spcBef>
            </a:pPr>
            <a:r>
              <a:rPr sz="1150" dirty="0">
                <a:latin typeface="Arial" panose="020B0604020202020204" pitchFamily="34" charset="0"/>
                <a:cs typeface="Arial" panose="020B0604020202020204" pitchFamily="34" charset="0"/>
              </a:rPr>
              <a:t>Стратификация обследованных на группы здоровья производится по наличию и выраженности ФР развития ХНИЗ, наличию самих ХНИЗ, а также других состояний требующих динамического наблюдения узкими </a:t>
            </a:r>
            <a:r>
              <a:rPr sz="1150" dirty="0" err="1">
                <a:latin typeface="Arial" panose="020B0604020202020204" pitchFamily="34" charset="0"/>
                <a:cs typeface="Arial" panose="020B0604020202020204" pitchFamily="34" charset="0"/>
              </a:rPr>
              <a:t>специалистами</a:t>
            </a:r>
            <a:r>
              <a:rPr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3810" indent="10953" algn="ctr">
              <a:spcBef>
                <a:spcPts val="71"/>
              </a:spcBef>
            </a:pPr>
            <a:endParaRPr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71"/>
              </a:spcBef>
            </a:pPr>
            <a:endParaRPr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3"/>
          <p:cNvSpPr txBox="1"/>
          <p:nvPr/>
        </p:nvSpPr>
        <p:spPr>
          <a:xfrm>
            <a:off x="1329118" y="2679787"/>
            <a:ext cx="7667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38" dirty="0">
                <a:solidFill>
                  <a:srgbClr val="0C0C0C"/>
                </a:solidFill>
                <a:latin typeface="Calibri"/>
                <a:cs typeface="Calibri"/>
              </a:rPr>
              <a:t>I</a:t>
            </a:r>
            <a:endParaRPr>
              <a:latin typeface="Calibri"/>
              <a:cs typeface="Calibri"/>
            </a:endParaRPr>
          </a:p>
        </p:txBody>
      </p:sp>
      <p:sp>
        <p:nvSpPr>
          <p:cNvPr id="17" name="object 14"/>
          <p:cNvSpPr txBox="1"/>
          <p:nvPr/>
        </p:nvSpPr>
        <p:spPr>
          <a:xfrm>
            <a:off x="236219" y="3618881"/>
            <a:ext cx="13335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9" dirty="0">
                <a:solidFill>
                  <a:srgbClr val="0C0C0C"/>
                </a:solidFill>
                <a:latin typeface="Calibri"/>
                <a:cs typeface="Calibri"/>
              </a:rPr>
              <a:t>II</a:t>
            </a:r>
            <a:endParaRPr>
              <a:latin typeface="Calibri"/>
              <a:cs typeface="Calibri"/>
            </a:endParaRPr>
          </a:p>
        </p:txBody>
      </p:sp>
      <p:sp>
        <p:nvSpPr>
          <p:cNvPr id="18" name="object 15"/>
          <p:cNvSpPr txBox="1"/>
          <p:nvPr/>
        </p:nvSpPr>
        <p:spPr>
          <a:xfrm>
            <a:off x="40310" y="4287084"/>
            <a:ext cx="312419" cy="735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31100"/>
              </a:lnSpc>
              <a:spcBef>
                <a:spcPts val="75"/>
              </a:spcBef>
            </a:pPr>
            <a:r>
              <a:rPr spc="-15" dirty="0">
                <a:solidFill>
                  <a:srgbClr val="0C0C0C"/>
                </a:solidFill>
                <a:latin typeface="Calibri"/>
                <a:cs typeface="Calibri"/>
              </a:rPr>
              <a:t>IIIa IIIб</a:t>
            </a:r>
            <a:endParaRPr>
              <a:latin typeface="Calibri"/>
              <a:cs typeface="Calibri"/>
            </a:endParaRPr>
          </a:p>
        </p:txBody>
      </p:sp>
      <p:sp>
        <p:nvSpPr>
          <p:cNvPr id="19" name="object 16"/>
          <p:cNvSpPr txBox="1"/>
          <p:nvPr/>
        </p:nvSpPr>
        <p:spPr>
          <a:xfrm>
            <a:off x="540029" y="4523983"/>
            <a:ext cx="8227695" cy="52232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1410"/>
              </a:lnSpc>
              <a:spcBef>
                <a:spcPts val="75"/>
              </a:spcBef>
            </a:pP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Есть</a:t>
            </a:r>
            <a:r>
              <a:rPr sz="1350" b="1" spc="-30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ХНИЗ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,</a:t>
            </a:r>
            <a:r>
              <a:rPr sz="1350" spc="255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или</a:t>
            </a:r>
            <a:r>
              <a:rPr sz="1350" spc="-23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подозрение</a:t>
            </a:r>
            <a:r>
              <a:rPr sz="1350" b="1" spc="-34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на</a:t>
            </a:r>
            <a:r>
              <a:rPr sz="1350" b="1" spc="-38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ХНИЗ</a:t>
            </a:r>
            <a:r>
              <a:rPr sz="1350" b="1" spc="-23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и</a:t>
            </a:r>
            <a:r>
              <a:rPr sz="1350" spc="-26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нуждающиеся</a:t>
            </a:r>
            <a:r>
              <a:rPr sz="1350" spc="-15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в</a:t>
            </a:r>
            <a:r>
              <a:rPr sz="1350" spc="-19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дополнительном</a:t>
            </a:r>
            <a:r>
              <a:rPr sz="1350" spc="-41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обследовании</a:t>
            </a:r>
            <a:r>
              <a:rPr sz="1350" spc="-26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по</a:t>
            </a:r>
            <a:r>
              <a:rPr sz="1350" spc="-26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этому</a:t>
            </a:r>
            <a:r>
              <a:rPr sz="1350" spc="-11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поводу.</a:t>
            </a:r>
            <a:endParaRPr sz="1350" dirty="0">
              <a:latin typeface="Calibri"/>
              <a:cs typeface="Calibri"/>
            </a:endParaRPr>
          </a:p>
          <a:p>
            <a:pPr marL="9525" marR="3810" algn="ctr">
              <a:lnSpc>
                <a:spcPct val="74400"/>
              </a:lnSpc>
              <a:spcBef>
                <a:spcPts val="203"/>
              </a:spcBef>
            </a:pP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Нет</a:t>
            </a:r>
            <a:r>
              <a:rPr sz="1350" spc="-11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ХНИЗ</a:t>
            </a:r>
            <a:r>
              <a:rPr sz="1350" spc="-19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но</a:t>
            </a:r>
            <a:r>
              <a:rPr sz="1350" spc="-15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есть</a:t>
            </a:r>
            <a:r>
              <a:rPr sz="1350" b="1" spc="-38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другие</a:t>
            </a:r>
            <a:r>
              <a:rPr sz="1350" b="1" spc="-30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6E6E6E"/>
                </a:solidFill>
                <a:latin typeface="Calibri"/>
                <a:cs typeface="Calibri"/>
              </a:rPr>
              <a:t>заболевания</a:t>
            </a:r>
            <a:r>
              <a:rPr sz="1350" b="1" spc="-38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требующие</a:t>
            </a:r>
            <a:r>
              <a:rPr sz="1350" b="1" spc="-38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ДН</a:t>
            </a:r>
            <a:r>
              <a:rPr sz="1350" b="1" spc="-23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врачом-специалистом</a:t>
            </a:r>
            <a:r>
              <a:rPr sz="1350" b="1" spc="-41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или</a:t>
            </a:r>
            <a:r>
              <a:rPr sz="1350" spc="-26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подозрение</a:t>
            </a:r>
            <a:r>
              <a:rPr sz="1350" spc="-15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на</a:t>
            </a:r>
            <a:r>
              <a:rPr sz="1350" spc="-26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наличие</a:t>
            </a:r>
            <a:r>
              <a:rPr sz="1350" spc="-19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таких заболеваний</a:t>
            </a:r>
            <a:r>
              <a:rPr sz="1350" spc="-34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и</a:t>
            </a:r>
            <a:r>
              <a:rPr sz="1350" spc="-30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нуждающиеся</a:t>
            </a:r>
            <a:r>
              <a:rPr sz="1350" spc="-15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в</a:t>
            </a:r>
            <a:r>
              <a:rPr sz="1350" spc="-34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дополнительном</a:t>
            </a:r>
            <a:r>
              <a:rPr sz="1350" spc="-49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обследовании.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20" name="object 17"/>
          <p:cNvSpPr txBox="1"/>
          <p:nvPr/>
        </p:nvSpPr>
        <p:spPr>
          <a:xfrm>
            <a:off x="752268" y="3472861"/>
            <a:ext cx="7936706" cy="5738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1523"/>
              </a:lnSpc>
              <a:spcBef>
                <a:spcPts val="75"/>
              </a:spcBef>
            </a:pP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  <a:r>
              <a:rPr sz="1200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ХНИЗ,</a:t>
            </a:r>
            <a:r>
              <a:rPr sz="1200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</a:t>
            </a:r>
            <a:r>
              <a:rPr sz="1200" b="1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</a:t>
            </a:r>
            <a:r>
              <a:rPr sz="1200" b="1" spc="-3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</a:t>
            </a:r>
            <a:r>
              <a:rPr sz="1200" b="1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1200" b="1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ССР</a:t>
            </a:r>
            <a:r>
              <a:rPr sz="1200" b="1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</a:t>
            </a:r>
            <a:r>
              <a:rPr sz="1200" b="1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200" spc="-4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</a:t>
            </a:r>
            <a:r>
              <a:rPr sz="1200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sz="1200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200" spc="-23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поводу</a:t>
            </a:r>
            <a:r>
              <a:rPr sz="1200" spc="-3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</a:t>
            </a:r>
            <a:r>
              <a:rPr sz="1200" spc="-3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заболеваний.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3810" algn="ctr">
              <a:lnSpc>
                <a:spcPts val="1425"/>
              </a:lnSpc>
              <a:spcBef>
                <a:spcPts val="109"/>
              </a:spcBef>
            </a:pP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200" spc="-3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</a:t>
            </a:r>
            <a:r>
              <a:rPr sz="1200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</a:t>
            </a:r>
            <a:r>
              <a:rPr sz="1200" spc="-3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зависимости</a:t>
            </a:r>
            <a:r>
              <a:rPr sz="1200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возраста</a:t>
            </a:r>
            <a:r>
              <a:rPr sz="1200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-3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3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ССР,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</a:t>
            </a:r>
            <a:r>
              <a:rPr sz="1200" spc="-3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имеющие</a:t>
            </a:r>
            <a:r>
              <a:rPr sz="1200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изолированные</a:t>
            </a:r>
            <a:r>
              <a:rPr sz="1200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</a:t>
            </a:r>
            <a:r>
              <a:rPr sz="1200" spc="-3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увеличивающие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ССР: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ожирение</a:t>
            </a:r>
            <a:r>
              <a:rPr sz="1200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ИМТ</a:t>
            </a:r>
            <a:r>
              <a:rPr sz="1200" spc="-3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sz="1200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кг/м2,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дислипидемию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</a:t>
            </a:r>
            <a:r>
              <a:rPr sz="1200" spc="-23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sz="1200" spc="-3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sz="1200" spc="-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ммоль/л,</a:t>
            </a:r>
            <a:r>
              <a:rPr sz="1200" spc="-3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интенсивное</a:t>
            </a:r>
            <a:r>
              <a:rPr sz="1200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курение</a:t>
            </a:r>
            <a:r>
              <a:rPr sz="1200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sz="1200" spc="-3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sz="1200" spc="-23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сиг/день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18"/>
          <p:cNvSpPr txBox="1"/>
          <p:nvPr/>
        </p:nvSpPr>
        <p:spPr>
          <a:xfrm>
            <a:off x="3491880" y="5635015"/>
            <a:ext cx="5275844" cy="25260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r">
              <a:spcBef>
                <a:spcPts val="79"/>
              </a:spcBef>
            </a:pP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Примечание:</a:t>
            </a:r>
            <a:r>
              <a:rPr sz="788" b="1" i="1" spc="14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sz="788" b="1" i="1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наличии</a:t>
            </a:r>
            <a:r>
              <a:rPr sz="788" b="1" i="1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788" b="1" i="1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пациента</a:t>
            </a:r>
            <a:r>
              <a:rPr sz="788" b="1" i="1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788" b="1" i="1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ХНИЗ</a:t>
            </a:r>
            <a:r>
              <a:rPr sz="788" b="1" i="1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788" b="1" i="1" spc="-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</a:t>
            </a:r>
            <a:r>
              <a:rPr sz="788" b="1" i="1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заболеваний</a:t>
            </a:r>
            <a:r>
              <a:rPr sz="788" b="1" i="1" spc="-3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(состояний),</a:t>
            </a:r>
            <a:r>
              <a:rPr sz="788" b="1" i="1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требующих</a:t>
            </a:r>
            <a:r>
              <a:rPr sz="788" b="1" i="1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диспансерного</a:t>
            </a:r>
            <a:r>
              <a:rPr sz="788" b="1" i="1" spc="-3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наблюдения</a:t>
            </a:r>
            <a:r>
              <a:rPr sz="788" b="1" i="1" spc="-3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</a:t>
            </a:r>
            <a:r>
              <a:rPr sz="788" b="1" i="1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включают в IIIа</a:t>
            </a:r>
            <a:r>
              <a:rPr sz="788" b="1" i="1" spc="-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группу</a:t>
            </a:r>
            <a:r>
              <a:rPr sz="788" b="1" i="1" spc="16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здоровья.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object 19"/>
          <p:cNvGrpSpPr/>
          <p:nvPr/>
        </p:nvGrpSpPr>
        <p:grpSpPr>
          <a:xfrm>
            <a:off x="1292733" y="1556792"/>
            <a:ext cx="6347460" cy="667702"/>
            <a:chOff x="1723644" y="1001267"/>
            <a:chExt cx="8463280" cy="890269"/>
          </a:xfrm>
        </p:grpSpPr>
        <p:sp>
          <p:nvSpPr>
            <p:cNvPr id="23" name="object 20"/>
            <p:cNvSpPr/>
            <p:nvPr/>
          </p:nvSpPr>
          <p:spPr>
            <a:xfrm>
              <a:off x="1985010" y="1024889"/>
              <a:ext cx="8187055" cy="852169"/>
            </a:xfrm>
            <a:custGeom>
              <a:avLst/>
              <a:gdLst/>
              <a:ahLst/>
              <a:cxnLst/>
              <a:rect l="l" t="t" r="r" b="b"/>
              <a:pathLst>
                <a:path w="8187055" h="852169">
                  <a:moveTo>
                    <a:pt x="0" y="209423"/>
                  </a:moveTo>
                  <a:lnTo>
                    <a:pt x="5529" y="161392"/>
                  </a:lnTo>
                  <a:lnTo>
                    <a:pt x="21279" y="117308"/>
                  </a:lnTo>
                  <a:lnTo>
                    <a:pt x="45996" y="78424"/>
                  </a:lnTo>
                  <a:lnTo>
                    <a:pt x="78424" y="45996"/>
                  </a:lnTo>
                  <a:lnTo>
                    <a:pt x="117308" y="21279"/>
                  </a:lnTo>
                  <a:lnTo>
                    <a:pt x="161392" y="5529"/>
                  </a:lnTo>
                  <a:lnTo>
                    <a:pt x="209422" y="0"/>
                  </a:lnTo>
                  <a:lnTo>
                    <a:pt x="7977505" y="0"/>
                  </a:lnTo>
                  <a:lnTo>
                    <a:pt x="8025535" y="5529"/>
                  </a:lnTo>
                  <a:lnTo>
                    <a:pt x="8069619" y="21279"/>
                  </a:lnTo>
                  <a:lnTo>
                    <a:pt x="8108503" y="45996"/>
                  </a:lnTo>
                  <a:lnTo>
                    <a:pt x="8140931" y="78424"/>
                  </a:lnTo>
                  <a:lnTo>
                    <a:pt x="8165648" y="117308"/>
                  </a:lnTo>
                  <a:lnTo>
                    <a:pt x="8181398" y="161392"/>
                  </a:lnTo>
                  <a:lnTo>
                    <a:pt x="8186928" y="209423"/>
                  </a:lnTo>
                  <a:lnTo>
                    <a:pt x="8186928" y="642493"/>
                  </a:lnTo>
                  <a:lnTo>
                    <a:pt x="8181398" y="690523"/>
                  </a:lnTo>
                  <a:lnTo>
                    <a:pt x="8165648" y="734607"/>
                  </a:lnTo>
                  <a:lnTo>
                    <a:pt x="8140931" y="773491"/>
                  </a:lnTo>
                  <a:lnTo>
                    <a:pt x="8108503" y="805919"/>
                  </a:lnTo>
                  <a:lnTo>
                    <a:pt x="8069619" y="830636"/>
                  </a:lnTo>
                  <a:lnTo>
                    <a:pt x="8025535" y="846386"/>
                  </a:lnTo>
                  <a:lnTo>
                    <a:pt x="7977505" y="851915"/>
                  </a:lnTo>
                  <a:lnTo>
                    <a:pt x="209422" y="851915"/>
                  </a:lnTo>
                  <a:lnTo>
                    <a:pt x="161392" y="846386"/>
                  </a:lnTo>
                  <a:lnTo>
                    <a:pt x="117308" y="830636"/>
                  </a:lnTo>
                  <a:lnTo>
                    <a:pt x="78424" y="805919"/>
                  </a:lnTo>
                  <a:lnTo>
                    <a:pt x="45996" y="773491"/>
                  </a:lnTo>
                  <a:lnTo>
                    <a:pt x="21279" y="734607"/>
                  </a:lnTo>
                  <a:lnTo>
                    <a:pt x="5529" y="690523"/>
                  </a:lnTo>
                  <a:lnTo>
                    <a:pt x="0" y="642493"/>
                  </a:lnTo>
                  <a:lnTo>
                    <a:pt x="0" y="209423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1"/>
            <p:cNvSpPr/>
            <p:nvPr/>
          </p:nvSpPr>
          <p:spPr>
            <a:xfrm>
              <a:off x="1862328" y="1011935"/>
              <a:ext cx="238125" cy="373380"/>
            </a:xfrm>
            <a:custGeom>
              <a:avLst/>
              <a:gdLst/>
              <a:ahLst/>
              <a:cxnLst/>
              <a:rect l="l" t="t" r="r" b="b"/>
              <a:pathLst>
                <a:path w="238125" h="373380">
                  <a:moveTo>
                    <a:pt x="0" y="0"/>
                  </a:moveTo>
                  <a:lnTo>
                    <a:pt x="0" y="373379"/>
                  </a:lnTo>
                  <a:lnTo>
                    <a:pt x="237744" y="186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2"/>
            <p:cNvSpPr/>
            <p:nvPr/>
          </p:nvSpPr>
          <p:spPr>
            <a:xfrm>
              <a:off x="1862328" y="1011935"/>
              <a:ext cx="238125" cy="373380"/>
            </a:xfrm>
            <a:custGeom>
              <a:avLst/>
              <a:gdLst/>
              <a:ahLst/>
              <a:cxnLst/>
              <a:rect l="l" t="t" r="r" b="b"/>
              <a:pathLst>
                <a:path w="238125" h="373380">
                  <a:moveTo>
                    <a:pt x="0" y="0"/>
                  </a:moveTo>
                  <a:lnTo>
                    <a:pt x="237744" y="186689"/>
                  </a:lnTo>
                  <a:lnTo>
                    <a:pt x="0" y="373379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3"/>
            <p:cNvSpPr/>
            <p:nvPr/>
          </p:nvSpPr>
          <p:spPr>
            <a:xfrm>
              <a:off x="1738122" y="1015745"/>
              <a:ext cx="283845" cy="373380"/>
            </a:xfrm>
            <a:custGeom>
              <a:avLst/>
              <a:gdLst/>
              <a:ahLst/>
              <a:cxnLst/>
              <a:rect l="l" t="t" r="r" b="b"/>
              <a:pathLst>
                <a:path w="283844" h="373380">
                  <a:moveTo>
                    <a:pt x="0" y="0"/>
                  </a:moveTo>
                  <a:lnTo>
                    <a:pt x="283463" y="186689"/>
                  </a:lnTo>
                  <a:lnTo>
                    <a:pt x="0" y="373379"/>
                  </a:lnTo>
                  <a:lnTo>
                    <a:pt x="0" y="0"/>
                  </a:lnTo>
                  <a:close/>
                </a:path>
              </a:pathLst>
            </a:custGeom>
            <a:ln w="28955">
              <a:solidFill>
                <a:srgbClr val="7D797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763688" y="2561627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Нет ХНИЗ и ФР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ФР+ССР</a:t>
            </a:r>
            <a:r>
              <a:rPr lang="ru-RU" sz="11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средний</a:t>
            </a:r>
            <a:r>
              <a:rPr lang="ru-RU" sz="11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1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ниже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100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spc="-34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без</a:t>
            </a:r>
            <a:r>
              <a:rPr lang="ru-RU" sz="11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100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sz="1100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8" dirty="0">
                <a:latin typeface="Arial" panose="020B0604020202020204" pitchFamily="34" charset="0"/>
                <a:cs typeface="Arial" panose="020B0604020202020204" pitchFamily="34" charset="0"/>
              </a:rPr>
              <a:t>поводу</a:t>
            </a:r>
            <a:r>
              <a:rPr lang="ru-RU" sz="1100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других</a:t>
            </a:r>
            <a:r>
              <a:rPr lang="ru-RU" sz="11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8" dirty="0">
                <a:latin typeface="Arial" panose="020B0604020202020204" pitchFamily="34" charset="0"/>
                <a:cs typeface="Arial" panose="020B0604020202020204" pitchFamily="34" charset="0"/>
              </a:rPr>
              <a:t>заболеваний.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7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31740" y="69269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организации онкологического скрининга в процессе диспансеризации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object 2"/>
          <p:cNvGrpSpPr/>
          <p:nvPr/>
        </p:nvGrpSpPr>
        <p:grpSpPr>
          <a:xfrm>
            <a:off x="1185100" y="2125143"/>
            <a:ext cx="6993731" cy="2817971"/>
            <a:chOff x="1580133" y="1089405"/>
            <a:chExt cx="9324975" cy="3757295"/>
          </a:xfrm>
        </p:grpSpPr>
        <p:sp>
          <p:nvSpPr>
            <p:cNvPr id="85" name="object 3"/>
            <p:cNvSpPr/>
            <p:nvPr/>
          </p:nvSpPr>
          <p:spPr>
            <a:xfrm>
              <a:off x="6528054" y="4732020"/>
              <a:ext cx="4377055" cy="114300"/>
            </a:xfrm>
            <a:custGeom>
              <a:avLst/>
              <a:gdLst/>
              <a:ahLst/>
              <a:cxnLst/>
              <a:rect l="l" t="t" r="r" b="b"/>
              <a:pathLst>
                <a:path w="4377055" h="114300">
                  <a:moveTo>
                    <a:pt x="4262501" y="0"/>
                  </a:moveTo>
                  <a:lnTo>
                    <a:pt x="4262501" y="114299"/>
                  </a:lnTo>
                  <a:lnTo>
                    <a:pt x="4338701" y="76199"/>
                  </a:lnTo>
                  <a:lnTo>
                    <a:pt x="4281551" y="76199"/>
                  </a:lnTo>
                  <a:lnTo>
                    <a:pt x="4281551" y="38099"/>
                  </a:lnTo>
                  <a:lnTo>
                    <a:pt x="4338701" y="38099"/>
                  </a:lnTo>
                  <a:lnTo>
                    <a:pt x="4262501" y="0"/>
                  </a:lnTo>
                  <a:close/>
                </a:path>
                <a:path w="4377055" h="114300">
                  <a:moveTo>
                    <a:pt x="4262501" y="38099"/>
                  </a:moveTo>
                  <a:lnTo>
                    <a:pt x="0" y="38099"/>
                  </a:lnTo>
                  <a:lnTo>
                    <a:pt x="0" y="76199"/>
                  </a:lnTo>
                  <a:lnTo>
                    <a:pt x="4262501" y="76199"/>
                  </a:lnTo>
                  <a:lnTo>
                    <a:pt x="4262501" y="38099"/>
                  </a:lnTo>
                  <a:close/>
                </a:path>
                <a:path w="4377055" h="114300">
                  <a:moveTo>
                    <a:pt x="4338701" y="38099"/>
                  </a:moveTo>
                  <a:lnTo>
                    <a:pt x="4281551" y="38099"/>
                  </a:lnTo>
                  <a:lnTo>
                    <a:pt x="4281551" y="76199"/>
                  </a:lnTo>
                  <a:lnTo>
                    <a:pt x="4338701" y="76199"/>
                  </a:lnTo>
                  <a:lnTo>
                    <a:pt x="4376801" y="57149"/>
                  </a:lnTo>
                  <a:lnTo>
                    <a:pt x="4338701" y="38099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6" name="object 4"/>
            <p:cNvSpPr/>
            <p:nvPr/>
          </p:nvSpPr>
          <p:spPr>
            <a:xfrm>
              <a:off x="1586483" y="1095755"/>
              <a:ext cx="4928870" cy="224154"/>
            </a:xfrm>
            <a:custGeom>
              <a:avLst/>
              <a:gdLst/>
              <a:ahLst/>
              <a:cxnLst/>
              <a:rect l="l" t="t" r="r" b="b"/>
              <a:pathLst>
                <a:path w="4928870" h="224155">
                  <a:moveTo>
                    <a:pt x="4928616" y="0"/>
                  </a:moveTo>
                  <a:lnTo>
                    <a:pt x="0" y="0"/>
                  </a:lnTo>
                  <a:lnTo>
                    <a:pt x="0" y="224027"/>
                  </a:lnTo>
                  <a:lnTo>
                    <a:pt x="4928616" y="224027"/>
                  </a:lnTo>
                  <a:lnTo>
                    <a:pt x="4928616" y="0"/>
                  </a:lnTo>
                  <a:close/>
                </a:path>
              </a:pathLst>
            </a:custGeom>
            <a:solidFill>
              <a:srgbClr val="69FFA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7" name="object 5"/>
            <p:cNvSpPr/>
            <p:nvPr/>
          </p:nvSpPr>
          <p:spPr>
            <a:xfrm>
              <a:off x="1586483" y="1095755"/>
              <a:ext cx="4928870" cy="224154"/>
            </a:xfrm>
            <a:custGeom>
              <a:avLst/>
              <a:gdLst/>
              <a:ahLst/>
              <a:cxnLst/>
              <a:rect l="l" t="t" r="r" b="b"/>
              <a:pathLst>
                <a:path w="4928870" h="224155">
                  <a:moveTo>
                    <a:pt x="0" y="224027"/>
                  </a:moveTo>
                  <a:lnTo>
                    <a:pt x="4928616" y="224027"/>
                  </a:lnTo>
                  <a:lnTo>
                    <a:pt x="4928616" y="0"/>
                  </a:lnTo>
                  <a:lnTo>
                    <a:pt x="0" y="0"/>
                  </a:lnTo>
                  <a:lnTo>
                    <a:pt x="0" y="224027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8" name="object 6"/>
          <p:cNvSpPr txBox="1"/>
          <p:nvPr/>
        </p:nvSpPr>
        <p:spPr>
          <a:xfrm>
            <a:off x="651510" y="2150480"/>
            <a:ext cx="178960" cy="3685223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vert270" wrap="square" lIns="0" tIns="14764" rIns="0" bIns="0" rtlCol="0">
            <a:spAutoFit/>
          </a:bodyPr>
          <a:lstStyle/>
          <a:p>
            <a:pPr algn="ctr">
              <a:spcBef>
                <a:spcPts val="116"/>
              </a:spcBef>
            </a:pPr>
            <a:r>
              <a:rPr sz="1163" dirty="0">
                <a:solidFill>
                  <a:srgbClr val="0C0C0C"/>
                </a:solidFill>
                <a:latin typeface="Tahoma"/>
                <a:cs typeface="Tahoma"/>
              </a:rPr>
              <a:t>Информирование</a:t>
            </a:r>
            <a:r>
              <a:rPr sz="1163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1163" spc="-8" dirty="0">
                <a:solidFill>
                  <a:srgbClr val="0C0C0C"/>
                </a:solidFill>
                <a:latin typeface="Tahoma"/>
                <a:cs typeface="Tahoma"/>
              </a:rPr>
              <a:t>населения</a:t>
            </a:r>
            <a:endParaRPr sz="1163">
              <a:latin typeface="Tahoma"/>
              <a:cs typeface="Tahoma"/>
            </a:endParaRPr>
          </a:p>
        </p:txBody>
      </p:sp>
      <p:sp>
        <p:nvSpPr>
          <p:cNvPr id="89" name="object 7"/>
          <p:cNvSpPr txBox="1"/>
          <p:nvPr/>
        </p:nvSpPr>
        <p:spPr>
          <a:xfrm>
            <a:off x="2182273" y="2135049"/>
            <a:ext cx="1712595" cy="14908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900" b="1" dirty="0">
                <a:solidFill>
                  <a:srgbClr val="0C0C0C"/>
                </a:solidFill>
                <a:latin typeface="Tahoma"/>
                <a:cs typeface="Tahoma"/>
              </a:rPr>
              <a:t>1-ый</a:t>
            </a:r>
            <a:r>
              <a:rPr sz="900" b="1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0C0C0C"/>
                </a:solidFill>
                <a:latin typeface="Tahoma"/>
                <a:cs typeface="Tahoma"/>
              </a:rPr>
              <a:t>этап</a:t>
            </a:r>
            <a:r>
              <a:rPr sz="900" b="1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b="1" spc="-8" dirty="0">
                <a:solidFill>
                  <a:srgbClr val="0C0C0C"/>
                </a:solidFill>
                <a:latin typeface="Tahoma"/>
                <a:cs typeface="Tahoma"/>
              </a:rPr>
              <a:t>диспансеризации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90" name="object 8"/>
          <p:cNvGrpSpPr/>
          <p:nvPr/>
        </p:nvGrpSpPr>
        <p:grpSpPr>
          <a:xfrm>
            <a:off x="4878134" y="2128572"/>
            <a:ext cx="2459355" cy="171926"/>
            <a:chOff x="6504178" y="1093977"/>
            <a:chExt cx="3279140" cy="229235"/>
          </a:xfrm>
        </p:grpSpPr>
        <p:sp>
          <p:nvSpPr>
            <p:cNvPr id="91" name="object 9"/>
            <p:cNvSpPr/>
            <p:nvPr/>
          </p:nvSpPr>
          <p:spPr>
            <a:xfrm>
              <a:off x="6510528" y="1100327"/>
              <a:ext cx="3266440" cy="216535"/>
            </a:xfrm>
            <a:custGeom>
              <a:avLst/>
              <a:gdLst/>
              <a:ahLst/>
              <a:cxnLst/>
              <a:rect l="l" t="t" r="r" b="b"/>
              <a:pathLst>
                <a:path w="3266440" h="216534">
                  <a:moveTo>
                    <a:pt x="3265931" y="0"/>
                  </a:moveTo>
                  <a:lnTo>
                    <a:pt x="0" y="0"/>
                  </a:lnTo>
                  <a:lnTo>
                    <a:pt x="0" y="216408"/>
                  </a:lnTo>
                  <a:lnTo>
                    <a:pt x="3265931" y="216408"/>
                  </a:lnTo>
                  <a:lnTo>
                    <a:pt x="3265931" y="0"/>
                  </a:lnTo>
                  <a:close/>
                </a:path>
              </a:pathLst>
            </a:custGeom>
            <a:solidFill>
              <a:srgbClr val="69FFA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2" name="object 10"/>
            <p:cNvSpPr/>
            <p:nvPr/>
          </p:nvSpPr>
          <p:spPr>
            <a:xfrm>
              <a:off x="6510528" y="1100327"/>
              <a:ext cx="3266440" cy="216535"/>
            </a:xfrm>
            <a:custGeom>
              <a:avLst/>
              <a:gdLst/>
              <a:ahLst/>
              <a:cxnLst/>
              <a:rect l="l" t="t" r="r" b="b"/>
              <a:pathLst>
                <a:path w="3266440" h="216534">
                  <a:moveTo>
                    <a:pt x="0" y="216408"/>
                  </a:moveTo>
                  <a:lnTo>
                    <a:pt x="3265931" y="216408"/>
                  </a:lnTo>
                  <a:lnTo>
                    <a:pt x="3265931" y="0"/>
                  </a:lnTo>
                  <a:lnTo>
                    <a:pt x="0" y="0"/>
                  </a:lnTo>
                  <a:lnTo>
                    <a:pt x="0" y="216408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3" name="object 11"/>
          <p:cNvSpPr txBox="1"/>
          <p:nvPr/>
        </p:nvSpPr>
        <p:spPr>
          <a:xfrm>
            <a:off x="5264753" y="2135430"/>
            <a:ext cx="1686401" cy="14908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900" b="1" dirty="0">
                <a:solidFill>
                  <a:srgbClr val="0C0C0C"/>
                </a:solidFill>
                <a:latin typeface="Tahoma"/>
                <a:cs typeface="Tahoma"/>
              </a:rPr>
              <a:t>2-ой</a:t>
            </a:r>
            <a:r>
              <a:rPr sz="900" b="1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0C0C0C"/>
                </a:solidFill>
                <a:latin typeface="Tahoma"/>
                <a:cs typeface="Tahoma"/>
              </a:rPr>
              <a:t>этап</a:t>
            </a:r>
            <a:r>
              <a:rPr sz="900" b="1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b="1" spc="-8" dirty="0">
                <a:solidFill>
                  <a:srgbClr val="0C0C0C"/>
                </a:solidFill>
                <a:latin typeface="Tahoma"/>
                <a:cs typeface="Tahoma"/>
              </a:rPr>
              <a:t>диспансеризации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94" name="object 12"/>
          <p:cNvGrpSpPr/>
          <p:nvPr/>
        </p:nvGrpSpPr>
        <p:grpSpPr>
          <a:xfrm>
            <a:off x="7311580" y="2125143"/>
            <a:ext cx="1185863" cy="171926"/>
            <a:chOff x="9748773" y="1089405"/>
            <a:chExt cx="1581150" cy="229235"/>
          </a:xfrm>
        </p:grpSpPr>
        <p:sp>
          <p:nvSpPr>
            <p:cNvPr id="95" name="object 13"/>
            <p:cNvSpPr/>
            <p:nvPr/>
          </p:nvSpPr>
          <p:spPr>
            <a:xfrm>
              <a:off x="9755123" y="1095755"/>
              <a:ext cx="1568450" cy="216535"/>
            </a:xfrm>
            <a:custGeom>
              <a:avLst/>
              <a:gdLst/>
              <a:ahLst/>
              <a:cxnLst/>
              <a:rect l="l" t="t" r="r" b="b"/>
              <a:pathLst>
                <a:path w="1568450" h="216534">
                  <a:moveTo>
                    <a:pt x="1568196" y="0"/>
                  </a:moveTo>
                  <a:lnTo>
                    <a:pt x="0" y="0"/>
                  </a:lnTo>
                  <a:lnTo>
                    <a:pt x="0" y="216408"/>
                  </a:lnTo>
                  <a:lnTo>
                    <a:pt x="1568196" y="216408"/>
                  </a:lnTo>
                  <a:lnTo>
                    <a:pt x="1568196" y="0"/>
                  </a:lnTo>
                  <a:close/>
                </a:path>
              </a:pathLst>
            </a:custGeom>
            <a:solidFill>
              <a:srgbClr val="69FFA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6" name="object 14"/>
            <p:cNvSpPr/>
            <p:nvPr/>
          </p:nvSpPr>
          <p:spPr>
            <a:xfrm>
              <a:off x="9755123" y="1095755"/>
              <a:ext cx="1568450" cy="216535"/>
            </a:xfrm>
            <a:custGeom>
              <a:avLst/>
              <a:gdLst/>
              <a:ahLst/>
              <a:cxnLst/>
              <a:rect l="l" t="t" r="r" b="b"/>
              <a:pathLst>
                <a:path w="1568450" h="216534">
                  <a:moveTo>
                    <a:pt x="0" y="216408"/>
                  </a:moveTo>
                  <a:lnTo>
                    <a:pt x="1568196" y="216408"/>
                  </a:lnTo>
                  <a:lnTo>
                    <a:pt x="1568196" y="0"/>
                  </a:lnTo>
                  <a:lnTo>
                    <a:pt x="0" y="0"/>
                  </a:lnTo>
                  <a:lnTo>
                    <a:pt x="0" y="216408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7" name="object 15"/>
          <p:cNvSpPr txBox="1"/>
          <p:nvPr/>
        </p:nvSpPr>
        <p:spPr>
          <a:xfrm>
            <a:off x="7553896" y="2111961"/>
            <a:ext cx="701993" cy="18575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algn="ctr">
              <a:spcBef>
                <a:spcPts val="98"/>
              </a:spcBef>
            </a:pPr>
            <a:r>
              <a:rPr sz="563" b="1" dirty="0">
                <a:solidFill>
                  <a:srgbClr val="0C0C0C"/>
                </a:solidFill>
                <a:latin typeface="Tahoma"/>
                <a:cs typeface="Tahoma"/>
              </a:rPr>
              <a:t>Вне</a:t>
            </a:r>
            <a:r>
              <a:rPr sz="563" b="1" spc="4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63" b="1" spc="-8" dirty="0">
                <a:solidFill>
                  <a:srgbClr val="0C0C0C"/>
                </a:solidFill>
                <a:latin typeface="Tahoma"/>
                <a:cs typeface="Tahoma"/>
              </a:rPr>
              <a:t>объемов</a:t>
            </a:r>
            <a:endParaRPr sz="563">
              <a:latin typeface="Tahoma"/>
              <a:cs typeface="Tahoma"/>
            </a:endParaRPr>
          </a:p>
          <a:p>
            <a:pPr algn="ctr">
              <a:spcBef>
                <a:spcPts val="30"/>
              </a:spcBef>
            </a:pPr>
            <a:r>
              <a:rPr sz="563" b="1" spc="-8" dirty="0">
                <a:solidFill>
                  <a:srgbClr val="0C0C0C"/>
                </a:solidFill>
                <a:latin typeface="Tahoma"/>
                <a:cs typeface="Tahoma"/>
              </a:rPr>
              <a:t>диспансеризации</a:t>
            </a:r>
            <a:endParaRPr sz="563">
              <a:latin typeface="Tahoma"/>
              <a:cs typeface="Tahoma"/>
            </a:endParaRPr>
          </a:p>
        </p:txBody>
      </p:sp>
      <p:grpSp>
        <p:nvGrpSpPr>
          <p:cNvPr id="98" name="object 16"/>
          <p:cNvGrpSpPr/>
          <p:nvPr/>
        </p:nvGrpSpPr>
        <p:grpSpPr>
          <a:xfrm>
            <a:off x="925640" y="2287449"/>
            <a:ext cx="199549" cy="3552825"/>
            <a:chOff x="1234186" y="1305813"/>
            <a:chExt cx="266065" cy="4737100"/>
          </a:xfrm>
        </p:grpSpPr>
        <p:sp>
          <p:nvSpPr>
            <p:cNvPr id="99" name="object 17"/>
            <p:cNvSpPr/>
            <p:nvPr/>
          </p:nvSpPr>
          <p:spPr>
            <a:xfrm>
              <a:off x="1240536" y="1312163"/>
              <a:ext cx="253365" cy="4724400"/>
            </a:xfrm>
            <a:custGeom>
              <a:avLst/>
              <a:gdLst/>
              <a:ahLst/>
              <a:cxnLst/>
              <a:rect l="l" t="t" r="r" b="b"/>
              <a:pathLst>
                <a:path w="253365" h="4724400">
                  <a:moveTo>
                    <a:pt x="252984" y="0"/>
                  </a:moveTo>
                  <a:lnTo>
                    <a:pt x="0" y="0"/>
                  </a:lnTo>
                  <a:lnTo>
                    <a:pt x="0" y="4724400"/>
                  </a:lnTo>
                  <a:lnTo>
                    <a:pt x="252984" y="4724400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FFC61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0" name="object 18"/>
            <p:cNvSpPr/>
            <p:nvPr/>
          </p:nvSpPr>
          <p:spPr>
            <a:xfrm>
              <a:off x="1240536" y="1312163"/>
              <a:ext cx="253365" cy="4724400"/>
            </a:xfrm>
            <a:custGeom>
              <a:avLst/>
              <a:gdLst/>
              <a:ahLst/>
              <a:cxnLst/>
              <a:rect l="l" t="t" r="r" b="b"/>
              <a:pathLst>
                <a:path w="253365" h="4724400">
                  <a:moveTo>
                    <a:pt x="0" y="4724400"/>
                  </a:moveTo>
                  <a:lnTo>
                    <a:pt x="252984" y="4724400"/>
                  </a:lnTo>
                  <a:lnTo>
                    <a:pt x="252984" y="0"/>
                  </a:lnTo>
                  <a:lnTo>
                    <a:pt x="0" y="0"/>
                  </a:lnTo>
                  <a:lnTo>
                    <a:pt x="0" y="4724400"/>
                  </a:lnTo>
                  <a:close/>
                </a:path>
              </a:pathLst>
            </a:custGeom>
            <a:ln w="12192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1" name="object 19"/>
          <p:cNvSpPr txBox="1"/>
          <p:nvPr/>
        </p:nvSpPr>
        <p:spPr>
          <a:xfrm>
            <a:off x="954595" y="3504440"/>
            <a:ext cx="153888" cy="111966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185"/>
              </a:lnSpc>
            </a:pPr>
            <a:r>
              <a:rPr sz="1163" spc="-8" dirty="0">
                <a:solidFill>
                  <a:srgbClr val="0C0C0C"/>
                </a:solidFill>
                <a:latin typeface="Calibri"/>
                <a:cs typeface="Calibri"/>
              </a:rPr>
              <a:t>АНКЕТИРОВАНИЕ</a:t>
            </a:r>
            <a:endParaRPr sz="1163">
              <a:latin typeface="Calibri"/>
              <a:cs typeface="Calibri"/>
            </a:endParaRPr>
          </a:p>
        </p:txBody>
      </p:sp>
      <p:grpSp>
        <p:nvGrpSpPr>
          <p:cNvPr id="102" name="object 20"/>
          <p:cNvGrpSpPr/>
          <p:nvPr/>
        </p:nvGrpSpPr>
        <p:grpSpPr>
          <a:xfrm>
            <a:off x="1012508" y="2348029"/>
            <a:ext cx="611981" cy="629126"/>
            <a:chOff x="1350010" y="1386586"/>
            <a:chExt cx="815975" cy="838835"/>
          </a:xfrm>
        </p:grpSpPr>
        <p:sp>
          <p:nvSpPr>
            <p:cNvPr id="103" name="object 21"/>
            <p:cNvSpPr/>
            <p:nvPr/>
          </p:nvSpPr>
          <p:spPr>
            <a:xfrm>
              <a:off x="1356360" y="1392936"/>
              <a:ext cx="803275" cy="826135"/>
            </a:xfrm>
            <a:custGeom>
              <a:avLst/>
              <a:gdLst/>
              <a:ahLst/>
              <a:cxnLst/>
              <a:rect l="l" t="t" r="r" b="b"/>
              <a:pathLst>
                <a:path w="803275" h="826135">
                  <a:moveTo>
                    <a:pt x="401573" y="0"/>
                  </a:moveTo>
                  <a:lnTo>
                    <a:pt x="354749" y="2778"/>
                  </a:lnTo>
                  <a:lnTo>
                    <a:pt x="309509" y="10907"/>
                  </a:lnTo>
                  <a:lnTo>
                    <a:pt x="266155" y="24077"/>
                  </a:lnTo>
                  <a:lnTo>
                    <a:pt x="224989" y="41978"/>
                  </a:lnTo>
                  <a:lnTo>
                    <a:pt x="186313" y="64300"/>
                  </a:lnTo>
                  <a:lnTo>
                    <a:pt x="150427" y="90733"/>
                  </a:lnTo>
                  <a:lnTo>
                    <a:pt x="117633" y="120967"/>
                  </a:lnTo>
                  <a:lnTo>
                    <a:pt x="88234" y="154692"/>
                  </a:lnTo>
                  <a:lnTo>
                    <a:pt x="62530" y="191599"/>
                  </a:lnTo>
                  <a:lnTo>
                    <a:pt x="40823" y="231376"/>
                  </a:lnTo>
                  <a:lnTo>
                    <a:pt x="23415" y="273716"/>
                  </a:lnTo>
                  <a:lnTo>
                    <a:pt x="10608" y="318307"/>
                  </a:lnTo>
                  <a:lnTo>
                    <a:pt x="2702" y="364839"/>
                  </a:lnTo>
                  <a:lnTo>
                    <a:pt x="0" y="413003"/>
                  </a:lnTo>
                  <a:lnTo>
                    <a:pt x="2702" y="461168"/>
                  </a:lnTo>
                  <a:lnTo>
                    <a:pt x="10608" y="507700"/>
                  </a:lnTo>
                  <a:lnTo>
                    <a:pt x="23415" y="552291"/>
                  </a:lnTo>
                  <a:lnTo>
                    <a:pt x="40823" y="594631"/>
                  </a:lnTo>
                  <a:lnTo>
                    <a:pt x="62530" y="634408"/>
                  </a:lnTo>
                  <a:lnTo>
                    <a:pt x="88234" y="671315"/>
                  </a:lnTo>
                  <a:lnTo>
                    <a:pt x="117633" y="705040"/>
                  </a:lnTo>
                  <a:lnTo>
                    <a:pt x="150427" y="735274"/>
                  </a:lnTo>
                  <a:lnTo>
                    <a:pt x="186313" y="761707"/>
                  </a:lnTo>
                  <a:lnTo>
                    <a:pt x="224989" y="784029"/>
                  </a:lnTo>
                  <a:lnTo>
                    <a:pt x="266155" y="801930"/>
                  </a:lnTo>
                  <a:lnTo>
                    <a:pt x="309509" y="815100"/>
                  </a:lnTo>
                  <a:lnTo>
                    <a:pt x="354749" y="823229"/>
                  </a:lnTo>
                  <a:lnTo>
                    <a:pt x="401573" y="826008"/>
                  </a:lnTo>
                  <a:lnTo>
                    <a:pt x="448398" y="823229"/>
                  </a:lnTo>
                  <a:lnTo>
                    <a:pt x="493638" y="815100"/>
                  </a:lnTo>
                  <a:lnTo>
                    <a:pt x="536992" y="801930"/>
                  </a:lnTo>
                  <a:lnTo>
                    <a:pt x="578158" y="784029"/>
                  </a:lnTo>
                  <a:lnTo>
                    <a:pt x="616834" y="761707"/>
                  </a:lnTo>
                  <a:lnTo>
                    <a:pt x="652720" y="735274"/>
                  </a:lnTo>
                  <a:lnTo>
                    <a:pt x="685514" y="705040"/>
                  </a:lnTo>
                  <a:lnTo>
                    <a:pt x="714913" y="671315"/>
                  </a:lnTo>
                  <a:lnTo>
                    <a:pt x="740617" y="634408"/>
                  </a:lnTo>
                  <a:lnTo>
                    <a:pt x="762324" y="594631"/>
                  </a:lnTo>
                  <a:lnTo>
                    <a:pt x="779732" y="552291"/>
                  </a:lnTo>
                  <a:lnTo>
                    <a:pt x="792539" y="507700"/>
                  </a:lnTo>
                  <a:lnTo>
                    <a:pt x="800445" y="461168"/>
                  </a:lnTo>
                  <a:lnTo>
                    <a:pt x="803147" y="413003"/>
                  </a:lnTo>
                  <a:lnTo>
                    <a:pt x="800445" y="364839"/>
                  </a:lnTo>
                  <a:lnTo>
                    <a:pt x="792539" y="318307"/>
                  </a:lnTo>
                  <a:lnTo>
                    <a:pt x="779732" y="273716"/>
                  </a:lnTo>
                  <a:lnTo>
                    <a:pt x="762324" y="231376"/>
                  </a:lnTo>
                  <a:lnTo>
                    <a:pt x="740617" y="191599"/>
                  </a:lnTo>
                  <a:lnTo>
                    <a:pt x="714913" y="154692"/>
                  </a:lnTo>
                  <a:lnTo>
                    <a:pt x="685514" y="120967"/>
                  </a:lnTo>
                  <a:lnTo>
                    <a:pt x="652720" y="90733"/>
                  </a:lnTo>
                  <a:lnTo>
                    <a:pt x="616834" y="64300"/>
                  </a:lnTo>
                  <a:lnTo>
                    <a:pt x="578158" y="41978"/>
                  </a:lnTo>
                  <a:lnTo>
                    <a:pt x="536992" y="24077"/>
                  </a:lnTo>
                  <a:lnTo>
                    <a:pt x="493638" y="10907"/>
                  </a:lnTo>
                  <a:lnTo>
                    <a:pt x="448398" y="2778"/>
                  </a:lnTo>
                  <a:lnTo>
                    <a:pt x="401573" y="0"/>
                  </a:lnTo>
                  <a:close/>
                </a:path>
              </a:pathLst>
            </a:custGeom>
            <a:solidFill>
              <a:srgbClr val="DFCD9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4" name="object 22"/>
            <p:cNvSpPr/>
            <p:nvPr/>
          </p:nvSpPr>
          <p:spPr>
            <a:xfrm>
              <a:off x="1356360" y="1392936"/>
              <a:ext cx="803275" cy="826135"/>
            </a:xfrm>
            <a:custGeom>
              <a:avLst/>
              <a:gdLst/>
              <a:ahLst/>
              <a:cxnLst/>
              <a:rect l="l" t="t" r="r" b="b"/>
              <a:pathLst>
                <a:path w="803275" h="826135">
                  <a:moveTo>
                    <a:pt x="0" y="413003"/>
                  </a:moveTo>
                  <a:lnTo>
                    <a:pt x="2702" y="364839"/>
                  </a:lnTo>
                  <a:lnTo>
                    <a:pt x="10608" y="318307"/>
                  </a:lnTo>
                  <a:lnTo>
                    <a:pt x="23415" y="273716"/>
                  </a:lnTo>
                  <a:lnTo>
                    <a:pt x="40823" y="231376"/>
                  </a:lnTo>
                  <a:lnTo>
                    <a:pt x="62530" y="191599"/>
                  </a:lnTo>
                  <a:lnTo>
                    <a:pt x="88234" y="154692"/>
                  </a:lnTo>
                  <a:lnTo>
                    <a:pt x="117633" y="120967"/>
                  </a:lnTo>
                  <a:lnTo>
                    <a:pt x="150427" y="90733"/>
                  </a:lnTo>
                  <a:lnTo>
                    <a:pt x="186313" y="64300"/>
                  </a:lnTo>
                  <a:lnTo>
                    <a:pt x="224989" y="41978"/>
                  </a:lnTo>
                  <a:lnTo>
                    <a:pt x="266155" y="24077"/>
                  </a:lnTo>
                  <a:lnTo>
                    <a:pt x="309509" y="10907"/>
                  </a:lnTo>
                  <a:lnTo>
                    <a:pt x="354749" y="2778"/>
                  </a:lnTo>
                  <a:lnTo>
                    <a:pt x="401573" y="0"/>
                  </a:lnTo>
                  <a:lnTo>
                    <a:pt x="448398" y="2778"/>
                  </a:lnTo>
                  <a:lnTo>
                    <a:pt x="493638" y="10907"/>
                  </a:lnTo>
                  <a:lnTo>
                    <a:pt x="536992" y="24077"/>
                  </a:lnTo>
                  <a:lnTo>
                    <a:pt x="578158" y="41978"/>
                  </a:lnTo>
                  <a:lnTo>
                    <a:pt x="616834" y="64300"/>
                  </a:lnTo>
                  <a:lnTo>
                    <a:pt x="652720" y="90733"/>
                  </a:lnTo>
                  <a:lnTo>
                    <a:pt x="685514" y="120967"/>
                  </a:lnTo>
                  <a:lnTo>
                    <a:pt x="714913" y="154692"/>
                  </a:lnTo>
                  <a:lnTo>
                    <a:pt x="740617" y="191599"/>
                  </a:lnTo>
                  <a:lnTo>
                    <a:pt x="762324" y="231376"/>
                  </a:lnTo>
                  <a:lnTo>
                    <a:pt x="779732" y="273716"/>
                  </a:lnTo>
                  <a:lnTo>
                    <a:pt x="792539" y="318307"/>
                  </a:lnTo>
                  <a:lnTo>
                    <a:pt x="800445" y="364839"/>
                  </a:lnTo>
                  <a:lnTo>
                    <a:pt x="803147" y="413003"/>
                  </a:lnTo>
                  <a:lnTo>
                    <a:pt x="800445" y="461168"/>
                  </a:lnTo>
                  <a:lnTo>
                    <a:pt x="792539" y="507700"/>
                  </a:lnTo>
                  <a:lnTo>
                    <a:pt x="779732" y="552291"/>
                  </a:lnTo>
                  <a:lnTo>
                    <a:pt x="762324" y="594631"/>
                  </a:lnTo>
                  <a:lnTo>
                    <a:pt x="740617" y="634408"/>
                  </a:lnTo>
                  <a:lnTo>
                    <a:pt x="714913" y="671315"/>
                  </a:lnTo>
                  <a:lnTo>
                    <a:pt x="685514" y="705040"/>
                  </a:lnTo>
                  <a:lnTo>
                    <a:pt x="652720" y="735274"/>
                  </a:lnTo>
                  <a:lnTo>
                    <a:pt x="616834" y="761707"/>
                  </a:lnTo>
                  <a:lnTo>
                    <a:pt x="578158" y="784029"/>
                  </a:lnTo>
                  <a:lnTo>
                    <a:pt x="536992" y="801930"/>
                  </a:lnTo>
                  <a:lnTo>
                    <a:pt x="493638" y="815100"/>
                  </a:lnTo>
                  <a:lnTo>
                    <a:pt x="448398" y="823229"/>
                  </a:lnTo>
                  <a:lnTo>
                    <a:pt x="401573" y="826008"/>
                  </a:lnTo>
                  <a:lnTo>
                    <a:pt x="354749" y="823229"/>
                  </a:lnTo>
                  <a:lnTo>
                    <a:pt x="309509" y="815100"/>
                  </a:lnTo>
                  <a:lnTo>
                    <a:pt x="266155" y="801930"/>
                  </a:lnTo>
                  <a:lnTo>
                    <a:pt x="224989" y="784029"/>
                  </a:lnTo>
                  <a:lnTo>
                    <a:pt x="186313" y="761707"/>
                  </a:lnTo>
                  <a:lnTo>
                    <a:pt x="150427" y="735274"/>
                  </a:lnTo>
                  <a:lnTo>
                    <a:pt x="117633" y="705040"/>
                  </a:lnTo>
                  <a:lnTo>
                    <a:pt x="88234" y="671315"/>
                  </a:lnTo>
                  <a:lnTo>
                    <a:pt x="62530" y="634408"/>
                  </a:lnTo>
                  <a:lnTo>
                    <a:pt x="40823" y="594631"/>
                  </a:lnTo>
                  <a:lnTo>
                    <a:pt x="23415" y="552291"/>
                  </a:lnTo>
                  <a:lnTo>
                    <a:pt x="10608" y="507700"/>
                  </a:lnTo>
                  <a:lnTo>
                    <a:pt x="2702" y="461168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4B08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5" name="object 23"/>
          <p:cNvSpPr txBox="1"/>
          <p:nvPr/>
        </p:nvSpPr>
        <p:spPr>
          <a:xfrm>
            <a:off x="1205483" y="2533004"/>
            <a:ext cx="226695" cy="24965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538" b="1" spc="-38" dirty="0">
                <a:solidFill>
                  <a:srgbClr val="164000"/>
                </a:solidFill>
                <a:latin typeface="Tahoma"/>
                <a:cs typeface="Tahoma"/>
              </a:rPr>
              <a:t>Ж</a:t>
            </a:r>
            <a:endParaRPr sz="1538">
              <a:latin typeface="Tahoma"/>
              <a:cs typeface="Tahoma"/>
            </a:endParaRPr>
          </a:p>
        </p:txBody>
      </p:sp>
      <p:grpSp>
        <p:nvGrpSpPr>
          <p:cNvPr id="106" name="object 24"/>
          <p:cNvGrpSpPr/>
          <p:nvPr/>
        </p:nvGrpSpPr>
        <p:grpSpPr>
          <a:xfrm>
            <a:off x="1037654" y="5327829"/>
            <a:ext cx="611981" cy="629126"/>
            <a:chOff x="1383538" y="5359653"/>
            <a:chExt cx="815975" cy="838835"/>
          </a:xfrm>
        </p:grpSpPr>
        <p:sp>
          <p:nvSpPr>
            <p:cNvPr id="107" name="object 25"/>
            <p:cNvSpPr/>
            <p:nvPr/>
          </p:nvSpPr>
          <p:spPr>
            <a:xfrm>
              <a:off x="1389888" y="5366003"/>
              <a:ext cx="803275" cy="826135"/>
            </a:xfrm>
            <a:custGeom>
              <a:avLst/>
              <a:gdLst/>
              <a:ahLst/>
              <a:cxnLst/>
              <a:rect l="l" t="t" r="r" b="b"/>
              <a:pathLst>
                <a:path w="803275" h="826135">
                  <a:moveTo>
                    <a:pt x="401574" y="0"/>
                  </a:moveTo>
                  <a:lnTo>
                    <a:pt x="354749" y="2778"/>
                  </a:lnTo>
                  <a:lnTo>
                    <a:pt x="309509" y="10907"/>
                  </a:lnTo>
                  <a:lnTo>
                    <a:pt x="266155" y="24077"/>
                  </a:lnTo>
                  <a:lnTo>
                    <a:pt x="224989" y="41978"/>
                  </a:lnTo>
                  <a:lnTo>
                    <a:pt x="186313" y="64300"/>
                  </a:lnTo>
                  <a:lnTo>
                    <a:pt x="150427" y="90733"/>
                  </a:lnTo>
                  <a:lnTo>
                    <a:pt x="117633" y="120967"/>
                  </a:lnTo>
                  <a:lnTo>
                    <a:pt x="88234" y="154692"/>
                  </a:lnTo>
                  <a:lnTo>
                    <a:pt x="62530" y="191599"/>
                  </a:lnTo>
                  <a:lnTo>
                    <a:pt x="40823" y="231376"/>
                  </a:lnTo>
                  <a:lnTo>
                    <a:pt x="23415" y="273716"/>
                  </a:lnTo>
                  <a:lnTo>
                    <a:pt x="10608" y="318307"/>
                  </a:lnTo>
                  <a:lnTo>
                    <a:pt x="2702" y="364839"/>
                  </a:lnTo>
                  <a:lnTo>
                    <a:pt x="0" y="413004"/>
                  </a:lnTo>
                  <a:lnTo>
                    <a:pt x="2702" y="461168"/>
                  </a:lnTo>
                  <a:lnTo>
                    <a:pt x="10608" y="507700"/>
                  </a:lnTo>
                  <a:lnTo>
                    <a:pt x="23415" y="552291"/>
                  </a:lnTo>
                  <a:lnTo>
                    <a:pt x="40823" y="594631"/>
                  </a:lnTo>
                  <a:lnTo>
                    <a:pt x="62530" y="634408"/>
                  </a:lnTo>
                  <a:lnTo>
                    <a:pt x="88234" y="671315"/>
                  </a:lnTo>
                  <a:lnTo>
                    <a:pt x="117633" y="705040"/>
                  </a:lnTo>
                  <a:lnTo>
                    <a:pt x="150427" y="735274"/>
                  </a:lnTo>
                  <a:lnTo>
                    <a:pt x="186313" y="761707"/>
                  </a:lnTo>
                  <a:lnTo>
                    <a:pt x="224989" y="784029"/>
                  </a:lnTo>
                  <a:lnTo>
                    <a:pt x="266155" y="801930"/>
                  </a:lnTo>
                  <a:lnTo>
                    <a:pt x="309509" y="815100"/>
                  </a:lnTo>
                  <a:lnTo>
                    <a:pt x="354749" y="823229"/>
                  </a:lnTo>
                  <a:lnTo>
                    <a:pt x="401574" y="826008"/>
                  </a:lnTo>
                  <a:lnTo>
                    <a:pt x="448398" y="823229"/>
                  </a:lnTo>
                  <a:lnTo>
                    <a:pt x="493638" y="815100"/>
                  </a:lnTo>
                  <a:lnTo>
                    <a:pt x="536992" y="801930"/>
                  </a:lnTo>
                  <a:lnTo>
                    <a:pt x="578158" y="784029"/>
                  </a:lnTo>
                  <a:lnTo>
                    <a:pt x="616834" y="761707"/>
                  </a:lnTo>
                  <a:lnTo>
                    <a:pt x="652720" y="735274"/>
                  </a:lnTo>
                  <a:lnTo>
                    <a:pt x="685514" y="705040"/>
                  </a:lnTo>
                  <a:lnTo>
                    <a:pt x="714913" y="671315"/>
                  </a:lnTo>
                  <a:lnTo>
                    <a:pt x="740617" y="634408"/>
                  </a:lnTo>
                  <a:lnTo>
                    <a:pt x="762324" y="594631"/>
                  </a:lnTo>
                  <a:lnTo>
                    <a:pt x="779732" y="552291"/>
                  </a:lnTo>
                  <a:lnTo>
                    <a:pt x="792539" y="507700"/>
                  </a:lnTo>
                  <a:lnTo>
                    <a:pt x="800445" y="461168"/>
                  </a:lnTo>
                  <a:lnTo>
                    <a:pt x="803148" y="413004"/>
                  </a:lnTo>
                  <a:lnTo>
                    <a:pt x="800445" y="364839"/>
                  </a:lnTo>
                  <a:lnTo>
                    <a:pt x="792539" y="318307"/>
                  </a:lnTo>
                  <a:lnTo>
                    <a:pt x="779732" y="273716"/>
                  </a:lnTo>
                  <a:lnTo>
                    <a:pt x="762324" y="231376"/>
                  </a:lnTo>
                  <a:lnTo>
                    <a:pt x="740617" y="191599"/>
                  </a:lnTo>
                  <a:lnTo>
                    <a:pt x="714913" y="154692"/>
                  </a:lnTo>
                  <a:lnTo>
                    <a:pt x="685514" y="120967"/>
                  </a:lnTo>
                  <a:lnTo>
                    <a:pt x="652720" y="90733"/>
                  </a:lnTo>
                  <a:lnTo>
                    <a:pt x="616834" y="64300"/>
                  </a:lnTo>
                  <a:lnTo>
                    <a:pt x="578158" y="41978"/>
                  </a:lnTo>
                  <a:lnTo>
                    <a:pt x="536992" y="24077"/>
                  </a:lnTo>
                  <a:lnTo>
                    <a:pt x="493638" y="10907"/>
                  </a:lnTo>
                  <a:lnTo>
                    <a:pt x="448398" y="2778"/>
                  </a:lnTo>
                  <a:lnTo>
                    <a:pt x="401574" y="0"/>
                  </a:lnTo>
                  <a:close/>
                </a:path>
              </a:pathLst>
            </a:custGeom>
            <a:solidFill>
              <a:srgbClr val="507B3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8" name="object 26"/>
            <p:cNvSpPr/>
            <p:nvPr/>
          </p:nvSpPr>
          <p:spPr>
            <a:xfrm>
              <a:off x="1389888" y="5366003"/>
              <a:ext cx="803275" cy="826135"/>
            </a:xfrm>
            <a:custGeom>
              <a:avLst/>
              <a:gdLst/>
              <a:ahLst/>
              <a:cxnLst/>
              <a:rect l="l" t="t" r="r" b="b"/>
              <a:pathLst>
                <a:path w="803275" h="826135">
                  <a:moveTo>
                    <a:pt x="0" y="413004"/>
                  </a:moveTo>
                  <a:lnTo>
                    <a:pt x="2702" y="364839"/>
                  </a:lnTo>
                  <a:lnTo>
                    <a:pt x="10608" y="318307"/>
                  </a:lnTo>
                  <a:lnTo>
                    <a:pt x="23415" y="273716"/>
                  </a:lnTo>
                  <a:lnTo>
                    <a:pt x="40823" y="231376"/>
                  </a:lnTo>
                  <a:lnTo>
                    <a:pt x="62530" y="191599"/>
                  </a:lnTo>
                  <a:lnTo>
                    <a:pt x="88234" y="154692"/>
                  </a:lnTo>
                  <a:lnTo>
                    <a:pt x="117633" y="120967"/>
                  </a:lnTo>
                  <a:lnTo>
                    <a:pt x="150427" y="90733"/>
                  </a:lnTo>
                  <a:lnTo>
                    <a:pt x="186313" y="64300"/>
                  </a:lnTo>
                  <a:lnTo>
                    <a:pt x="224989" y="41978"/>
                  </a:lnTo>
                  <a:lnTo>
                    <a:pt x="266155" y="24077"/>
                  </a:lnTo>
                  <a:lnTo>
                    <a:pt x="309509" y="10907"/>
                  </a:lnTo>
                  <a:lnTo>
                    <a:pt x="354749" y="2778"/>
                  </a:lnTo>
                  <a:lnTo>
                    <a:pt x="401574" y="0"/>
                  </a:lnTo>
                  <a:lnTo>
                    <a:pt x="448398" y="2778"/>
                  </a:lnTo>
                  <a:lnTo>
                    <a:pt x="493638" y="10907"/>
                  </a:lnTo>
                  <a:lnTo>
                    <a:pt x="536992" y="24077"/>
                  </a:lnTo>
                  <a:lnTo>
                    <a:pt x="578158" y="41978"/>
                  </a:lnTo>
                  <a:lnTo>
                    <a:pt x="616834" y="64300"/>
                  </a:lnTo>
                  <a:lnTo>
                    <a:pt x="652720" y="90733"/>
                  </a:lnTo>
                  <a:lnTo>
                    <a:pt x="685514" y="120967"/>
                  </a:lnTo>
                  <a:lnTo>
                    <a:pt x="714913" y="154692"/>
                  </a:lnTo>
                  <a:lnTo>
                    <a:pt x="740617" y="191599"/>
                  </a:lnTo>
                  <a:lnTo>
                    <a:pt x="762324" y="231376"/>
                  </a:lnTo>
                  <a:lnTo>
                    <a:pt x="779732" y="273716"/>
                  </a:lnTo>
                  <a:lnTo>
                    <a:pt x="792539" y="318307"/>
                  </a:lnTo>
                  <a:lnTo>
                    <a:pt x="800445" y="364839"/>
                  </a:lnTo>
                  <a:lnTo>
                    <a:pt x="803148" y="413004"/>
                  </a:lnTo>
                  <a:lnTo>
                    <a:pt x="800445" y="461168"/>
                  </a:lnTo>
                  <a:lnTo>
                    <a:pt x="792539" y="507700"/>
                  </a:lnTo>
                  <a:lnTo>
                    <a:pt x="779732" y="552291"/>
                  </a:lnTo>
                  <a:lnTo>
                    <a:pt x="762324" y="594631"/>
                  </a:lnTo>
                  <a:lnTo>
                    <a:pt x="740617" y="634408"/>
                  </a:lnTo>
                  <a:lnTo>
                    <a:pt x="714913" y="671315"/>
                  </a:lnTo>
                  <a:lnTo>
                    <a:pt x="685514" y="705040"/>
                  </a:lnTo>
                  <a:lnTo>
                    <a:pt x="652720" y="735274"/>
                  </a:lnTo>
                  <a:lnTo>
                    <a:pt x="616834" y="761707"/>
                  </a:lnTo>
                  <a:lnTo>
                    <a:pt x="578158" y="784029"/>
                  </a:lnTo>
                  <a:lnTo>
                    <a:pt x="536992" y="801930"/>
                  </a:lnTo>
                  <a:lnTo>
                    <a:pt x="493638" y="815100"/>
                  </a:lnTo>
                  <a:lnTo>
                    <a:pt x="448398" y="823229"/>
                  </a:lnTo>
                  <a:lnTo>
                    <a:pt x="401574" y="826008"/>
                  </a:lnTo>
                  <a:lnTo>
                    <a:pt x="354749" y="823229"/>
                  </a:lnTo>
                  <a:lnTo>
                    <a:pt x="309509" y="815100"/>
                  </a:lnTo>
                  <a:lnTo>
                    <a:pt x="266155" y="801930"/>
                  </a:lnTo>
                  <a:lnTo>
                    <a:pt x="224989" y="784029"/>
                  </a:lnTo>
                  <a:lnTo>
                    <a:pt x="186313" y="761707"/>
                  </a:lnTo>
                  <a:lnTo>
                    <a:pt x="150427" y="735274"/>
                  </a:lnTo>
                  <a:lnTo>
                    <a:pt x="117633" y="705040"/>
                  </a:lnTo>
                  <a:lnTo>
                    <a:pt x="88234" y="671315"/>
                  </a:lnTo>
                  <a:lnTo>
                    <a:pt x="62530" y="634408"/>
                  </a:lnTo>
                  <a:lnTo>
                    <a:pt x="40823" y="594631"/>
                  </a:lnTo>
                  <a:lnTo>
                    <a:pt x="23415" y="552291"/>
                  </a:lnTo>
                  <a:lnTo>
                    <a:pt x="10608" y="507700"/>
                  </a:lnTo>
                  <a:lnTo>
                    <a:pt x="2702" y="461168"/>
                  </a:lnTo>
                  <a:lnTo>
                    <a:pt x="0" y="413004"/>
                  </a:lnTo>
                  <a:close/>
                </a:path>
              </a:pathLst>
            </a:custGeom>
            <a:ln w="12192">
              <a:solidFill>
                <a:srgbClr val="1F386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9" name="object 27"/>
          <p:cNvSpPr txBox="1"/>
          <p:nvPr/>
        </p:nvSpPr>
        <p:spPr>
          <a:xfrm>
            <a:off x="1244823" y="5513491"/>
            <a:ext cx="196691" cy="24965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538" b="1" spc="-38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endParaRPr sz="1538">
              <a:latin typeface="Tahoma"/>
              <a:cs typeface="Tahoma"/>
            </a:endParaRPr>
          </a:p>
        </p:txBody>
      </p:sp>
      <p:sp>
        <p:nvSpPr>
          <p:cNvPr id="110" name="object 28"/>
          <p:cNvSpPr txBox="1"/>
          <p:nvPr/>
        </p:nvSpPr>
        <p:spPr>
          <a:xfrm>
            <a:off x="2287142" y="2493380"/>
            <a:ext cx="1238250" cy="132312"/>
          </a:xfrm>
          <a:prstGeom prst="rect">
            <a:avLst/>
          </a:prstGeom>
          <a:solidFill>
            <a:srgbClr val="F4B083"/>
          </a:solidFill>
          <a:ln w="12192">
            <a:solidFill>
              <a:srgbClr val="FFC000"/>
            </a:solidFill>
          </a:ln>
        </p:spPr>
        <p:txBody>
          <a:bodyPr vert="horz" wrap="square" lIns="0" tIns="10953" rIns="0" bIns="0" rtlCol="0">
            <a:spAutoFit/>
          </a:bodyPr>
          <a:lstStyle/>
          <a:p>
            <a:pPr marL="297180">
              <a:spcBef>
                <a:spcPts val="86"/>
              </a:spcBef>
            </a:pP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Маммография</a:t>
            </a:r>
            <a:endParaRPr sz="788">
              <a:latin typeface="Tahoma"/>
              <a:cs typeface="Tahoma"/>
            </a:endParaRPr>
          </a:p>
        </p:txBody>
      </p:sp>
      <p:sp>
        <p:nvSpPr>
          <p:cNvPr id="111" name="object 29"/>
          <p:cNvSpPr txBox="1"/>
          <p:nvPr/>
        </p:nvSpPr>
        <p:spPr>
          <a:xfrm>
            <a:off x="2287142" y="2752840"/>
            <a:ext cx="1238250" cy="263662"/>
          </a:xfrm>
          <a:prstGeom prst="rect">
            <a:avLst/>
          </a:prstGeom>
          <a:solidFill>
            <a:srgbClr val="F4B083"/>
          </a:solidFill>
          <a:ln w="12192">
            <a:solidFill>
              <a:srgbClr val="FFC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484346" marR="210979" indent="-268605">
              <a:spcBef>
                <a:spcPts val="165"/>
              </a:spcBef>
            </a:pP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Цитология</a:t>
            </a:r>
            <a:r>
              <a:rPr sz="788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шейки матки</a:t>
            </a:r>
            <a:endParaRPr sz="788">
              <a:latin typeface="Tahoma"/>
              <a:cs typeface="Tahoma"/>
            </a:endParaRPr>
          </a:p>
        </p:txBody>
      </p:sp>
      <p:sp>
        <p:nvSpPr>
          <p:cNvPr id="112" name="object 30"/>
          <p:cNvSpPr txBox="1"/>
          <p:nvPr/>
        </p:nvSpPr>
        <p:spPr>
          <a:xfrm>
            <a:off x="1640491" y="2349458"/>
            <a:ext cx="562451" cy="21576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lnSpc>
                <a:spcPts val="761"/>
              </a:lnSpc>
              <a:spcBef>
                <a:spcPts val="83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638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40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75</a:t>
            </a:r>
            <a:r>
              <a:rPr sz="638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endParaRPr sz="638">
              <a:latin typeface="Tahoma"/>
              <a:cs typeface="Tahoma"/>
            </a:endParaRPr>
          </a:p>
          <a:p>
            <a:pPr marL="9525">
              <a:lnSpc>
                <a:spcPts val="761"/>
              </a:lnSpc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1</a:t>
            </a:r>
            <a:r>
              <a:rPr sz="638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раз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638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2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5" dirty="0">
                <a:solidFill>
                  <a:srgbClr val="0C0C0C"/>
                </a:solidFill>
                <a:latin typeface="Tahoma"/>
                <a:cs typeface="Tahoma"/>
              </a:rPr>
              <a:t>года</a:t>
            </a:r>
            <a:endParaRPr sz="638">
              <a:latin typeface="Tahoma"/>
              <a:cs typeface="Tahoma"/>
            </a:endParaRPr>
          </a:p>
        </p:txBody>
      </p:sp>
      <p:sp>
        <p:nvSpPr>
          <p:cNvPr id="113" name="object 31"/>
          <p:cNvSpPr txBox="1"/>
          <p:nvPr/>
        </p:nvSpPr>
        <p:spPr>
          <a:xfrm>
            <a:off x="1650586" y="2716608"/>
            <a:ext cx="562928" cy="216244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lnSpc>
                <a:spcPts val="761"/>
              </a:lnSpc>
              <a:spcBef>
                <a:spcPts val="86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638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18</a:t>
            </a:r>
            <a:r>
              <a:rPr sz="638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64</a:t>
            </a:r>
            <a:r>
              <a:rPr sz="638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endParaRPr sz="638">
              <a:latin typeface="Tahoma"/>
              <a:cs typeface="Tahoma"/>
            </a:endParaRPr>
          </a:p>
          <a:p>
            <a:pPr marL="9525">
              <a:lnSpc>
                <a:spcPts val="761"/>
              </a:lnSpc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1</a:t>
            </a:r>
            <a:r>
              <a:rPr sz="638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раз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638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3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5" dirty="0">
                <a:solidFill>
                  <a:srgbClr val="0C0C0C"/>
                </a:solidFill>
                <a:latin typeface="Tahoma"/>
                <a:cs typeface="Tahoma"/>
              </a:rPr>
              <a:t>года</a:t>
            </a:r>
            <a:endParaRPr sz="638">
              <a:latin typeface="Tahoma"/>
              <a:cs typeface="Tahoma"/>
            </a:endParaRPr>
          </a:p>
        </p:txBody>
      </p:sp>
      <p:sp>
        <p:nvSpPr>
          <p:cNvPr id="114" name="object 32"/>
          <p:cNvSpPr txBox="1"/>
          <p:nvPr/>
        </p:nvSpPr>
        <p:spPr>
          <a:xfrm>
            <a:off x="2486311" y="2379210"/>
            <a:ext cx="1010126" cy="9329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двойное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прочтение</a:t>
            </a:r>
            <a:r>
              <a:rPr sz="52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маммограмм</a:t>
            </a:r>
            <a:endParaRPr sz="525">
              <a:latin typeface="Tahoma"/>
              <a:cs typeface="Tahoma"/>
            </a:endParaRPr>
          </a:p>
        </p:txBody>
      </p:sp>
      <p:sp>
        <p:nvSpPr>
          <p:cNvPr id="115" name="object 33"/>
          <p:cNvSpPr txBox="1"/>
          <p:nvPr/>
        </p:nvSpPr>
        <p:spPr>
          <a:xfrm>
            <a:off x="2520601" y="2639814"/>
            <a:ext cx="860108" cy="9329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52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окраской</a:t>
            </a:r>
            <a:r>
              <a:rPr sz="525" spc="-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по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 Папаниколау</a:t>
            </a:r>
            <a:endParaRPr sz="525">
              <a:latin typeface="Tahoma"/>
              <a:cs typeface="Tahoma"/>
            </a:endParaRPr>
          </a:p>
        </p:txBody>
      </p:sp>
      <p:sp>
        <p:nvSpPr>
          <p:cNvPr id="116" name="object 34"/>
          <p:cNvSpPr/>
          <p:nvPr/>
        </p:nvSpPr>
        <p:spPr>
          <a:xfrm>
            <a:off x="2274570" y="3511793"/>
            <a:ext cx="1245870" cy="180975"/>
          </a:xfrm>
          <a:custGeom>
            <a:avLst/>
            <a:gdLst/>
            <a:ahLst/>
            <a:cxnLst/>
            <a:rect l="l" t="t" r="r" b="b"/>
            <a:pathLst>
              <a:path w="1661160" h="241300">
                <a:moveTo>
                  <a:pt x="0" y="240791"/>
                </a:moveTo>
                <a:lnTo>
                  <a:pt x="1661160" y="240791"/>
                </a:lnTo>
                <a:lnTo>
                  <a:pt x="1661160" y="0"/>
                </a:lnTo>
                <a:lnTo>
                  <a:pt x="0" y="0"/>
                </a:lnTo>
                <a:lnTo>
                  <a:pt x="0" y="240791"/>
                </a:lnTo>
                <a:close/>
              </a:path>
            </a:pathLst>
          </a:custGeom>
          <a:ln w="12192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7" name="object 35"/>
          <p:cNvSpPr txBox="1"/>
          <p:nvPr/>
        </p:nvSpPr>
        <p:spPr>
          <a:xfrm>
            <a:off x="2269998" y="3507222"/>
            <a:ext cx="1255395" cy="150106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40005" rIns="0" bIns="0" rtlCol="0">
            <a:spAutoFit/>
          </a:bodyPr>
          <a:lstStyle/>
          <a:p>
            <a:pPr marL="161449">
              <a:spcBef>
                <a:spcPts val="315"/>
              </a:spcBef>
            </a:pP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Кал</a:t>
            </a:r>
            <a:r>
              <a:rPr sz="713" spc="-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на скрытую</a:t>
            </a:r>
            <a:r>
              <a:rPr sz="713" spc="-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spc="-8" dirty="0">
                <a:solidFill>
                  <a:srgbClr val="0C0C0C"/>
                </a:solidFill>
                <a:latin typeface="Tahoma"/>
                <a:cs typeface="Tahoma"/>
              </a:rPr>
              <a:t>кровь</a:t>
            </a:r>
            <a:endParaRPr sz="713">
              <a:latin typeface="Tahoma"/>
              <a:cs typeface="Tahoma"/>
            </a:endParaRPr>
          </a:p>
        </p:txBody>
      </p:sp>
      <p:sp>
        <p:nvSpPr>
          <p:cNvPr id="118" name="object 36"/>
          <p:cNvSpPr txBox="1"/>
          <p:nvPr/>
        </p:nvSpPr>
        <p:spPr>
          <a:xfrm>
            <a:off x="2298573" y="3994140"/>
            <a:ext cx="1247298" cy="467723"/>
          </a:xfrm>
          <a:prstGeom prst="rect">
            <a:avLst/>
          </a:prstGeom>
          <a:solidFill>
            <a:srgbClr val="9DC3E6"/>
          </a:solidFill>
          <a:ln w="3175">
            <a:solidFill>
              <a:srgbClr val="9DC3E6"/>
            </a:solidFill>
          </a:ln>
        </p:spPr>
        <p:txBody>
          <a:bodyPr vert="horz" wrap="square" lIns="0" tIns="24288" rIns="0" bIns="0" rtlCol="0">
            <a:spAutoFit/>
          </a:bodyPr>
          <a:lstStyle/>
          <a:p>
            <a:pPr marL="110014" marR="103346" algn="ctr">
              <a:lnSpc>
                <a:spcPct val="100699"/>
              </a:lnSpc>
              <a:spcBef>
                <a:spcPts val="191"/>
              </a:spcBef>
            </a:pP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Осмотр</a:t>
            </a:r>
            <a:r>
              <a:rPr sz="713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кожи,</a:t>
            </a:r>
            <a:r>
              <a:rPr sz="713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spc="-8" dirty="0">
                <a:solidFill>
                  <a:srgbClr val="0C0C0C"/>
                </a:solidFill>
                <a:latin typeface="Tahoma"/>
                <a:cs typeface="Tahoma"/>
              </a:rPr>
              <a:t>слизистой </a:t>
            </a: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полости</a:t>
            </a:r>
            <a:r>
              <a:rPr sz="713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рта, </a:t>
            </a:r>
            <a:r>
              <a:rPr sz="713" spc="-8" dirty="0">
                <a:solidFill>
                  <a:srgbClr val="0C0C0C"/>
                </a:solidFill>
                <a:latin typeface="Tahoma"/>
                <a:cs typeface="Tahoma"/>
              </a:rPr>
              <a:t>пальпация </a:t>
            </a: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лимфатических</a:t>
            </a:r>
            <a:r>
              <a:rPr sz="713" spc="-3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spc="-8" dirty="0">
                <a:solidFill>
                  <a:srgbClr val="0C0C0C"/>
                </a:solidFill>
                <a:latin typeface="Tahoma"/>
                <a:cs typeface="Tahoma"/>
              </a:rPr>
              <a:t>узлов, </a:t>
            </a: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щитовидной</a:t>
            </a:r>
            <a:r>
              <a:rPr sz="713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spc="-8" dirty="0">
                <a:solidFill>
                  <a:srgbClr val="0C0C0C"/>
                </a:solidFill>
                <a:latin typeface="Tahoma"/>
                <a:cs typeface="Tahoma"/>
              </a:rPr>
              <a:t>железы</a:t>
            </a:r>
            <a:endParaRPr sz="713">
              <a:latin typeface="Tahoma"/>
              <a:cs typeface="Tahoma"/>
            </a:endParaRPr>
          </a:p>
        </p:txBody>
      </p:sp>
      <p:sp>
        <p:nvSpPr>
          <p:cNvPr id="119" name="object 37"/>
          <p:cNvSpPr txBox="1"/>
          <p:nvPr/>
        </p:nvSpPr>
        <p:spPr>
          <a:xfrm>
            <a:off x="2326005" y="4819386"/>
            <a:ext cx="1236821" cy="156357"/>
          </a:xfrm>
          <a:prstGeom prst="rect">
            <a:avLst/>
          </a:prstGeom>
          <a:solidFill>
            <a:srgbClr val="9DC3E6"/>
          </a:solidFill>
          <a:ln w="3175">
            <a:solidFill>
              <a:srgbClr val="9DC3E6"/>
            </a:solidFill>
          </a:ln>
        </p:spPr>
        <p:txBody>
          <a:bodyPr vert="horz" wrap="square" lIns="0" tIns="34766" rIns="0" bIns="0" rtlCol="0">
            <a:spAutoFit/>
          </a:bodyPr>
          <a:lstStyle/>
          <a:p>
            <a:pPr marL="953" algn="ctr">
              <a:spcBef>
                <a:spcPts val="274"/>
              </a:spcBef>
            </a:pPr>
            <a:r>
              <a:rPr sz="788" spc="-15" dirty="0">
                <a:solidFill>
                  <a:srgbClr val="0C0C0C"/>
                </a:solidFill>
                <a:latin typeface="Tahoma"/>
                <a:cs typeface="Tahoma"/>
              </a:rPr>
              <a:t>ЭГДС</a:t>
            </a:r>
            <a:endParaRPr sz="788">
              <a:latin typeface="Tahoma"/>
              <a:cs typeface="Tahoma"/>
            </a:endParaRPr>
          </a:p>
        </p:txBody>
      </p:sp>
      <p:sp>
        <p:nvSpPr>
          <p:cNvPr id="120" name="object 38"/>
          <p:cNvSpPr txBox="1"/>
          <p:nvPr/>
        </p:nvSpPr>
        <p:spPr>
          <a:xfrm>
            <a:off x="5511547" y="2529956"/>
            <a:ext cx="1179671" cy="257763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118110" rIns="0" bIns="0" rtlCol="0">
            <a:spAutoFit/>
          </a:bodyPr>
          <a:lstStyle/>
          <a:p>
            <a:pPr marL="173831">
              <a:spcBef>
                <a:spcPts val="930"/>
              </a:spcBef>
            </a:pPr>
            <a:r>
              <a:rPr sz="900" dirty="0">
                <a:solidFill>
                  <a:srgbClr val="0C0C0C"/>
                </a:solidFill>
                <a:latin typeface="Tahoma"/>
                <a:cs typeface="Tahoma"/>
              </a:rPr>
              <a:t>Врач-</a:t>
            </a:r>
            <a:r>
              <a:rPr sz="900" spc="-8" dirty="0">
                <a:solidFill>
                  <a:srgbClr val="0C0C0C"/>
                </a:solidFill>
                <a:latin typeface="Tahoma"/>
                <a:cs typeface="Tahoma"/>
              </a:rPr>
              <a:t>гинеколог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1" name="object 39"/>
          <p:cNvSpPr txBox="1"/>
          <p:nvPr/>
        </p:nvSpPr>
        <p:spPr>
          <a:xfrm>
            <a:off x="5054346" y="3282050"/>
            <a:ext cx="1062038" cy="364652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6668" rIns="0" bIns="0" rtlCol="0">
            <a:spAutoFit/>
          </a:bodyPr>
          <a:lstStyle/>
          <a:p>
            <a:pPr marL="403384" marR="210026" indent="-187643">
              <a:spcBef>
                <a:spcPts val="53"/>
              </a:spcBef>
            </a:pPr>
            <a:r>
              <a:rPr sz="788" spc="-15" dirty="0">
                <a:solidFill>
                  <a:srgbClr val="0C0C0C"/>
                </a:solidFill>
                <a:latin typeface="Tahoma"/>
                <a:cs typeface="Tahoma"/>
              </a:rPr>
              <a:t>Врач-</a:t>
            </a:r>
            <a:r>
              <a:rPr sz="788" dirty="0">
                <a:solidFill>
                  <a:srgbClr val="0C0C0C"/>
                </a:solidFill>
                <a:latin typeface="Tahoma"/>
                <a:cs typeface="Tahoma"/>
              </a:rPr>
              <a:t>хирург</a:t>
            </a:r>
            <a:r>
              <a:rPr sz="788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88" spc="-38" dirty="0">
                <a:solidFill>
                  <a:srgbClr val="0C0C0C"/>
                </a:solidFill>
                <a:latin typeface="Tahoma"/>
                <a:cs typeface="Tahoma"/>
              </a:rPr>
              <a:t>/ 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Врач-</a:t>
            </a:r>
            <a:endParaRPr sz="788">
              <a:latin typeface="Tahoma"/>
              <a:cs typeface="Tahoma"/>
            </a:endParaRPr>
          </a:p>
          <a:p>
            <a:pPr marL="192881">
              <a:lnSpc>
                <a:spcPts val="938"/>
              </a:lnSpc>
            </a:pP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колопроктолог</a:t>
            </a:r>
            <a:endParaRPr sz="788">
              <a:latin typeface="Tahoma"/>
              <a:cs typeface="Tahoma"/>
            </a:endParaRPr>
          </a:p>
        </p:txBody>
      </p:sp>
      <p:sp>
        <p:nvSpPr>
          <p:cNvPr id="122" name="object 40"/>
          <p:cNvSpPr txBox="1"/>
          <p:nvPr/>
        </p:nvSpPr>
        <p:spPr>
          <a:xfrm>
            <a:off x="6236208" y="3383777"/>
            <a:ext cx="801529" cy="171265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78581">
              <a:spcBef>
                <a:spcPts val="390"/>
              </a:spcBef>
            </a:pP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Колоноскопия</a:t>
            </a:r>
            <a:endParaRPr sz="788">
              <a:latin typeface="Tahoma"/>
              <a:cs typeface="Tahoma"/>
            </a:endParaRPr>
          </a:p>
        </p:txBody>
      </p:sp>
      <p:sp>
        <p:nvSpPr>
          <p:cNvPr id="123" name="object 41"/>
          <p:cNvSpPr txBox="1"/>
          <p:nvPr/>
        </p:nvSpPr>
        <p:spPr>
          <a:xfrm>
            <a:off x="5462396" y="3988424"/>
            <a:ext cx="1301115" cy="365678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spcBef>
                <a:spcPts val="15"/>
              </a:spcBef>
            </a:pPr>
            <a:endParaRPr sz="788">
              <a:latin typeface="Times New Roman"/>
              <a:cs typeface="Times New Roman"/>
            </a:endParaRPr>
          </a:p>
          <a:p>
            <a:pPr marL="303371" marR="201454" indent="-96203">
              <a:spcBef>
                <a:spcPts val="4"/>
              </a:spcBef>
            </a:pPr>
            <a:r>
              <a:rPr sz="788" spc="-15" dirty="0">
                <a:solidFill>
                  <a:srgbClr val="0C0C0C"/>
                </a:solidFill>
                <a:latin typeface="Tahoma"/>
                <a:cs typeface="Tahoma"/>
              </a:rPr>
              <a:t>Врач-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дерматолог</a:t>
            </a:r>
            <a:r>
              <a:rPr sz="78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88" spc="-38" dirty="0">
                <a:solidFill>
                  <a:srgbClr val="0C0C0C"/>
                </a:solidFill>
                <a:latin typeface="Tahoma"/>
                <a:cs typeface="Tahoma"/>
              </a:rPr>
              <a:t>+ 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дерматоскопия</a:t>
            </a:r>
            <a:endParaRPr sz="788">
              <a:latin typeface="Tahoma"/>
              <a:cs typeface="Tahoma"/>
            </a:endParaRPr>
          </a:p>
        </p:txBody>
      </p:sp>
      <p:grpSp>
        <p:nvGrpSpPr>
          <p:cNvPr id="124" name="object 42"/>
          <p:cNvGrpSpPr/>
          <p:nvPr/>
        </p:nvGrpSpPr>
        <p:grpSpPr>
          <a:xfrm>
            <a:off x="4698682" y="2293164"/>
            <a:ext cx="192405" cy="3502819"/>
            <a:chOff x="6264909" y="1313433"/>
            <a:chExt cx="256540" cy="4670425"/>
          </a:xfrm>
        </p:grpSpPr>
        <p:sp>
          <p:nvSpPr>
            <p:cNvPr id="125" name="object 43"/>
            <p:cNvSpPr/>
            <p:nvPr/>
          </p:nvSpPr>
          <p:spPr>
            <a:xfrm>
              <a:off x="6271259" y="1319783"/>
              <a:ext cx="243840" cy="4657725"/>
            </a:xfrm>
            <a:custGeom>
              <a:avLst/>
              <a:gdLst/>
              <a:ahLst/>
              <a:cxnLst/>
              <a:rect l="l" t="t" r="r" b="b"/>
              <a:pathLst>
                <a:path w="243840" h="4657725">
                  <a:moveTo>
                    <a:pt x="243839" y="0"/>
                  </a:moveTo>
                  <a:lnTo>
                    <a:pt x="0" y="0"/>
                  </a:lnTo>
                  <a:lnTo>
                    <a:pt x="0" y="4657344"/>
                  </a:lnTo>
                  <a:lnTo>
                    <a:pt x="243839" y="4657344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9AFC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6" name="object 44"/>
            <p:cNvSpPr/>
            <p:nvPr/>
          </p:nvSpPr>
          <p:spPr>
            <a:xfrm>
              <a:off x="6271259" y="1319783"/>
              <a:ext cx="243840" cy="4657725"/>
            </a:xfrm>
            <a:custGeom>
              <a:avLst/>
              <a:gdLst/>
              <a:ahLst/>
              <a:cxnLst/>
              <a:rect l="l" t="t" r="r" b="b"/>
              <a:pathLst>
                <a:path w="243840" h="4657725">
                  <a:moveTo>
                    <a:pt x="0" y="4657344"/>
                  </a:moveTo>
                  <a:lnTo>
                    <a:pt x="243839" y="465734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4657344"/>
                  </a:lnTo>
                  <a:close/>
                </a:path>
              </a:pathLst>
            </a:custGeom>
            <a:ln w="12191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7" name="object 45"/>
          <p:cNvSpPr txBox="1"/>
          <p:nvPr/>
        </p:nvSpPr>
        <p:spPr>
          <a:xfrm>
            <a:off x="4724685" y="2740905"/>
            <a:ext cx="153888" cy="260842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185"/>
              </a:lnSpc>
            </a:pPr>
            <a:r>
              <a:rPr sz="1163" dirty="0">
                <a:solidFill>
                  <a:srgbClr val="0C0C0C"/>
                </a:solidFill>
                <a:latin typeface="Calibri"/>
                <a:cs typeface="Calibri"/>
              </a:rPr>
              <a:t>ПРИЕМ</a:t>
            </a:r>
            <a:r>
              <a:rPr sz="1163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163" dirty="0">
                <a:solidFill>
                  <a:srgbClr val="0C0C0C"/>
                </a:solidFill>
                <a:latin typeface="Calibri"/>
                <a:cs typeface="Calibri"/>
              </a:rPr>
              <a:t>(ОСМОТР)</a:t>
            </a:r>
            <a:r>
              <a:rPr sz="1163" spc="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163" spc="-23" dirty="0">
                <a:solidFill>
                  <a:srgbClr val="0C0C0C"/>
                </a:solidFill>
                <a:latin typeface="Calibri"/>
                <a:cs typeface="Calibri"/>
              </a:rPr>
              <a:t>ВРАЧОМ-</a:t>
            </a:r>
            <a:r>
              <a:rPr sz="1163" spc="-8" dirty="0">
                <a:solidFill>
                  <a:srgbClr val="0C0C0C"/>
                </a:solidFill>
                <a:latin typeface="Calibri"/>
                <a:cs typeface="Calibri"/>
              </a:rPr>
              <a:t>ТЕРАПЕВТОМ</a:t>
            </a:r>
            <a:endParaRPr sz="1163">
              <a:latin typeface="Calibri"/>
              <a:cs typeface="Calibri"/>
            </a:endParaRPr>
          </a:p>
        </p:txBody>
      </p:sp>
      <p:grpSp>
        <p:nvGrpSpPr>
          <p:cNvPr id="128" name="object 46"/>
          <p:cNvGrpSpPr/>
          <p:nvPr/>
        </p:nvGrpSpPr>
        <p:grpSpPr>
          <a:xfrm>
            <a:off x="1120617" y="2296593"/>
            <a:ext cx="6208871" cy="3502819"/>
            <a:chOff x="1494155" y="1318005"/>
            <a:chExt cx="8278495" cy="4670425"/>
          </a:xfrm>
        </p:grpSpPr>
        <p:sp>
          <p:nvSpPr>
            <p:cNvPr id="129" name="object 47"/>
            <p:cNvSpPr/>
            <p:nvPr/>
          </p:nvSpPr>
          <p:spPr>
            <a:xfrm>
              <a:off x="9521951" y="1324355"/>
              <a:ext cx="243840" cy="4657725"/>
            </a:xfrm>
            <a:custGeom>
              <a:avLst/>
              <a:gdLst/>
              <a:ahLst/>
              <a:cxnLst/>
              <a:rect l="l" t="t" r="r" b="b"/>
              <a:pathLst>
                <a:path w="243840" h="4657725">
                  <a:moveTo>
                    <a:pt x="243840" y="0"/>
                  </a:moveTo>
                  <a:lnTo>
                    <a:pt x="0" y="0"/>
                  </a:lnTo>
                  <a:lnTo>
                    <a:pt x="0" y="4657344"/>
                  </a:lnTo>
                  <a:lnTo>
                    <a:pt x="243840" y="4657344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9AFC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0" name="object 48"/>
            <p:cNvSpPr/>
            <p:nvPr/>
          </p:nvSpPr>
          <p:spPr>
            <a:xfrm>
              <a:off x="9521951" y="1324355"/>
              <a:ext cx="243840" cy="4657725"/>
            </a:xfrm>
            <a:custGeom>
              <a:avLst/>
              <a:gdLst/>
              <a:ahLst/>
              <a:cxnLst/>
              <a:rect l="l" t="t" r="r" b="b"/>
              <a:pathLst>
                <a:path w="243840" h="4657725">
                  <a:moveTo>
                    <a:pt x="0" y="4657344"/>
                  </a:moveTo>
                  <a:lnTo>
                    <a:pt x="243840" y="4657344"/>
                  </a:lnTo>
                  <a:lnTo>
                    <a:pt x="243840" y="0"/>
                  </a:lnTo>
                  <a:lnTo>
                    <a:pt x="0" y="0"/>
                  </a:lnTo>
                  <a:lnTo>
                    <a:pt x="0" y="4657344"/>
                  </a:lnTo>
                  <a:close/>
                </a:path>
              </a:pathLst>
            </a:custGeom>
            <a:ln w="12191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1" name="object 49"/>
            <p:cNvSpPr/>
            <p:nvPr/>
          </p:nvSpPr>
          <p:spPr>
            <a:xfrm>
              <a:off x="1494155" y="2653664"/>
              <a:ext cx="4789170" cy="1995170"/>
            </a:xfrm>
            <a:custGeom>
              <a:avLst/>
              <a:gdLst/>
              <a:ahLst/>
              <a:cxnLst/>
              <a:rect l="l" t="t" r="r" b="b"/>
              <a:pathLst>
                <a:path w="4789170" h="1995170">
                  <a:moveTo>
                    <a:pt x="4778756" y="56769"/>
                  </a:moveTo>
                  <a:lnTo>
                    <a:pt x="4741215" y="38176"/>
                  </a:lnTo>
                  <a:lnTo>
                    <a:pt x="4664202" y="0"/>
                  </a:lnTo>
                  <a:lnTo>
                    <a:pt x="4664329" y="38176"/>
                  </a:lnTo>
                  <a:lnTo>
                    <a:pt x="0" y="54737"/>
                  </a:lnTo>
                  <a:lnTo>
                    <a:pt x="139" y="76276"/>
                  </a:lnTo>
                  <a:lnTo>
                    <a:pt x="254" y="92837"/>
                  </a:lnTo>
                  <a:lnTo>
                    <a:pt x="4664456" y="76276"/>
                  </a:lnTo>
                  <a:lnTo>
                    <a:pt x="4664583" y="114300"/>
                  </a:lnTo>
                  <a:lnTo>
                    <a:pt x="4740059" y="76276"/>
                  </a:lnTo>
                  <a:lnTo>
                    <a:pt x="4778756" y="56769"/>
                  </a:lnTo>
                  <a:close/>
                </a:path>
                <a:path w="4789170" h="1995170">
                  <a:moveTo>
                    <a:pt x="4788789" y="1937385"/>
                  </a:moveTo>
                  <a:lnTo>
                    <a:pt x="4750841" y="1918487"/>
                  </a:lnTo>
                  <a:lnTo>
                    <a:pt x="4674362" y="1880362"/>
                  </a:lnTo>
                  <a:lnTo>
                    <a:pt x="4674400" y="1918487"/>
                  </a:lnTo>
                  <a:lnTo>
                    <a:pt x="6223" y="1922018"/>
                  </a:lnTo>
                  <a:lnTo>
                    <a:pt x="6223" y="1960118"/>
                  </a:lnTo>
                  <a:lnTo>
                    <a:pt x="4674438" y="1956587"/>
                  </a:lnTo>
                  <a:lnTo>
                    <a:pt x="4674489" y="1994662"/>
                  </a:lnTo>
                  <a:lnTo>
                    <a:pt x="4750486" y="1956587"/>
                  </a:lnTo>
                  <a:lnTo>
                    <a:pt x="4788789" y="1937385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32" name="object 50"/>
          <p:cNvSpPr txBox="1"/>
          <p:nvPr/>
        </p:nvSpPr>
        <p:spPr>
          <a:xfrm>
            <a:off x="2343913" y="3343425"/>
            <a:ext cx="1065371" cy="170239"/>
          </a:xfrm>
          <a:prstGeom prst="rect">
            <a:avLst/>
          </a:prstGeom>
        </p:spPr>
        <p:txBody>
          <a:bodyPr vert="horz" wrap="square" lIns="0" tIns="16193" rIns="0" bIns="0" rtlCol="0">
            <a:spAutoFit/>
          </a:bodyPr>
          <a:lstStyle/>
          <a:p>
            <a:pPr marL="73343" marR="3810" indent="-64294">
              <a:lnSpc>
                <a:spcPts val="623"/>
              </a:lnSpc>
              <a:spcBef>
                <a:spcPts val="127"/>
              </a:spcBef>
            </a:pP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иммунохимическим</a:t>
            </a:r>
            <a:r>
              <a:rPr sz="52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качественным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или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 количественным</a:t>
            </a:r>
            <a:r>
              <a:rPr sz="525" spc="-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методом</a:t>
            </a:r>
            <a:endParaRPr sz="525">
              <a:latin typeface="Tahoma"/>
              <a:cs typeface="Tahoma"/>
            </a:endParaRPr>
          </a:p>
        </p:txBody>
      </p:sp>
      <p:sp>
        <p:nvSpPr>
          <p:cNvPr id="212" name="object 51"/>
          <p:cNvSpPr txBox="1"/>
          <p:nvPr/>
        </p:nvSpPr>
        <p:spPr>
          <a:xfrm>
            <a:off x="1640491" y="3401874"/>
            <a:ext cx="562451" cy="21576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lnSpc>
                <a:spcPts val="761"/>
              </a:lnSpc>
              <a:spcBef>
                <a:spcPts val="83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638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40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64</a:t>
            </a:r>
            <a:r>
              <a:rPr sz="638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endParaRPr sz="638">
              <a:latin typeface="Tahoma"/>
              <a:cs typeface="Tahoma"/>
            </a:endParaRPr>
          </a:p>
          <a:p>
            <a:pPr marL="9525">
              <a:lnSpc>
                <a:spcPts val="761"/>
              </a:lnSpc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1</a:t>
            </a:r>
            <a:r>
              <a:rPr sz="638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раз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638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2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5" dirty="0">
                <a:solidFill>
                  <a:srgbClr val="0C0C0C"/>
                </a:solidFill>
                <a:latin typeface="Tahoma"/>
                <a:cs typeface="Tahoma"/>
              </a:rPr>
              <a:t>года</a:t>
            </a:r>
            <a:endParaRPr sz="638">
              <a:latin typeface="Tahoma"/>
              <a:cs typeface="Tahoma"/>
            </a:endParaRPr>
          </a:p>
        </p:txBody>
      </p:sp>
      <p:sp>
        <p:nvSpPr>
          <p:cNvPr id="213" name="object 52"/>
          <p:cNvSpPr txBox="1"/>
          <p:nvPr/>
        </p:nvSpPr>
        <p:spPr>
          <a:xfrm>
            <a:off x="1633633" y="3687243"/>
            <a:ext cx="562451" cy="220093"/>
          </a:xfrm>
          <a:prstGeom prst="rect">
            <a:avLst/>
          </a:prstGeom>
        </p:spPr>
        <p:txBody>
          <a:bodyPr vert="horz" wrap="square" lIns="0" tIns="14764" rIns="0" bIns="0" rtlCol="0">
            <a:spAutoFit/>
          </a:bodyPr>
          <a:lstStyle/>
          <a:p>
            <a:pPr marL="99536" marR="3810" indent="-90488">
              <a:lnSpc>
                <a:spcPts val="758"/>
              </a:lnSpc>
              <a:spcBef>
                <a:spcPts val="116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638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65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75</a:t>
            </a:r>
            <a:r>
              <a:rPr sz="638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9" dirty="0">
                <a:solidFill>
                  <a:srgbClr val="0C0C0C"/>
                </a:solidFill>
                <a:latin typeface="Tahoma"/>
                <a:cs typeface="Tahoma"/>
              </a:rPr>
              <a:t>лет </a:t>
            </a:r>
            <a:r>
              <a:rPr sz="638" spc="-8" dirty="0">
                <a:solidFill>
                  <a:srgbClr val="0C0C0C"/>
                </a:solidFill>
                <a:latin typeface="Tahoma"/>
                <a:cs typeface="Tahoma"/>
              </a:rPr>
              <a:t>ежегодно</a:t>
            </a:r>
            <a:endParaRPr sz="638">
              <a:latin typeface="Tahoma"/>
              <a:cs typeface="Tahoma"/>
            </a:endParaRPr>
          </a:p>
        </p:txBody>
      </p:sp>
      <p:sp>
        <p:nvSpPr>
          <p:cNvPr id="214" name="object 53"/>
          <p:cNvSpPr txBox="1"/>
          <p:nvPr/>
        </p:nvSpPr>
        <p:spPr>
          <a:xfrm>
            <a:off x="1625441" y="4099104"/>
            <a:ext cx="545306" cy="21576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lnSpc>
                <a:spcPts val="761"/>
              </a:lnSpc>
              <a:spcBef>
                <a:spcPts val="83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638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18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и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8" dirty="0">
                <a:solidFill>
                  <a:srgbClr val="0C0C0C"/>
                </a:solidFill>
                <a:latin typeface="Tahoma"/>
                <a:cs typeface="Tahoma"/>
              </a:rPr>
              <a:t>старше</a:t>
            </a:r>
            <a:endParaRPr sz="638">
              <a:latin typeface="Tahoma"/>
              <a:cs typeface="Tahoma"/>
            </a:endParaRPr>
          </a:p>
          <a:p>
            <a:pPr marL="1905" algn="ctr">
              <a:lnSpc>
                <a:spcPts val="761"/>
              </a:lnSpc>
            </a:pPr>
            <a:r>
              <a:rPr sz="638" spc="-8" dirty="0">
                <a:solidFill>
                  <a:srgbClr val="0C0C0C"/>
                </a:solidFill>
                <a:latin typeface="Tahoma"/>
                <a:cs typeface="Tahoma"/>
              </a:rPr>
              <a:t>ежегодно</a:t>
            </a:r>
            <a:endParaRPr sz="638">
              <a:latin typeface="Tahoma"/>
              <a:cs typeface="Tahoma"/>
            </a:endParaRPr>
          </a:p>
        </p:txBody>
      </p:sp>
      <p:grpSp>
        <p:nvGrpSpPr>
          <p:cNvPr id="215" name="object 54"/>
          <p:cNvGrpSpPr/>
          <p:nvPr/>
        </p:nvGrpSpPr>
        <p:grpSpPr>
          <a:xfrm>
            <a:off x="1116568" y="2989252"/>
            <a:ext cx="1503521" cy="2348389"/>
            <a:chOff x="1488757" y="2241550"/>
            <a:chExt cx="2004695" cy="3131185"/>
          </a:xfrm>
        </p:grpSpPr>
        <p:sp>
          <p:nvSpPr>
            <p:cNvPr id="216" name="object 55"/>
            <p:cNvSpPr/>
            <p:nvPr/>
          </p:nvSpPr>
          <p:spPr>
            <a:xfrm>
              <a:off x="1728215" y="3927348"/>
              <a:ext cx="212090" cy="1438910"/>
            </a:xfrm>
            <a:custGeom>
              <a:avLst/>
              <a:gdLst/>
              <a:ahLst/>
              <a:cxnLst/>
              <a:rect l="l" t="t" r="r" b="b"/>
              <a:pathLst>
                <a:path w="212089" h="1438910">
                  <a:moveTo>
                    <a:pt x="158876" y="0"/>
                  </a:moveTo>
                  <a:lnTo>
                    <a:pt x="158876" y="26415"/>
                  </a:lnTo>
                  <a:lnTo>
                    <a:pt x="92709" y="26543"/>
                  </a:lnTo>
                  <a:lnTo>
                    <a:pt x="56632" y="33811"/>
                  </a:lnTo>
                  <a:lnTo>
                    <a:pt x="27162" y="53641"/>
                  </a:lnTo>
                  <a:lnTo>
                    <a:pt x="7288" y="83067"/>
                  </a:lnTo>
                  <a:lnTo>
                    <a:pt x="0" y="119125"/>
                  </a:lnTo>
                  <a:lnTo>
                    <a:pt x="0" y="1438655"/>
                  </a:lnTo>
                  <a:lnTo>
                    <a:pt x="52958" y="1438655"/>
                  </a:lnTo>
                  <a:lnTo>
                    <a:pt x="52958" y="119125"/>
                  </a:lnTo>
                  <a:lnTo>
                    <a:pt x="56080" y="103699"/>
                  </a:lnTo>
                  <a:lnTo>
                    <a:pt x="64595" y="91058"/>
                  </a:lnTo>
                  <a:lnTo>
                    <a:pt x="77229" y="82514"/>
                  </a:lnTo>
                  <a:lnTo>
                    <a:pt x="92709" y="79375"/>
                  </a:lnTo>
                  <a:lnTo>
                    <a:pt x="158876" y="79375"/>
                  </a:lnTo>
                  <a:lnTo>
                    <a:pt x="158876" y="105918"/>
                  </a:lnTo>
                  <a:lnTo>
                    <a:pt x="211835" y="5295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7" name="object 56"/>
            <p:cNvSpPr/>
            <p:nvPr/>
          </p:nvSpPr>
          <p:spPr>
            <a:xfrm>
              <a:off x="1728215" y="3927348"/>
              <a:ext cx="212090" cy="1438910"/>
            </a:xfrm>
            <a:custGeom>
              <a:avLst/>
              <a:gdLst/>
              <a:ahLst/>
              <a:cxnLst/>
              <a:rect l="l" t="t" r="r" b="b"/>
              <a:pathLst>
                <a:path w="212089" h="1438910">
                  <a:moveTo>
                    <a:pt x="0" y="1438655"/>
                  </a:moveTo>
                  <a:lnTo>
                    <a:pt x="0" y="119125"/>
                  </a:lnTo>
                  <a:lnTo>
                    <a:pt x="7288" y="83067"/>
                  </a:lnTo>
                  <a:lnTo>
                    <a:pt x="27162" y="53641"/>
                  </a:lnTo>
                  <a:lnTo>
                    <a:pt x="56632" y="33811"/>
                  </a:lnTo>
                  <a:lnTo>
                    <a:pt x="92709" y="26543"/>
                  </a:lnTo>
                  <a:lnTo>
                    <a:pt x="158876" y="26415"/>
                  </a:lnTo>
                  <a:lnTo>
                    <a:pt x="158876" y="0"/>
                  </a:lnTo>
                  <a:lnTo>
                    <a:pt x="211835" y="52958"/>
                  </a:lnTo>
                  <a:lnTo>
                    <a:pt x="158876" y="105918"/>
                  </a:lnTo>
                  <a:lnTo>
                    <a:pt x="158876" y="79375"/>
                  </a:lnTo>
                  <a:lnTo>
                    <a:pt x="92709" y="79375"/>
                  </a:lnTo>
                  <a:lnTo>
                    <a:pt x="77229" y="82514"/>
                  </a:lnTo>
                  <a:lnTo>
                    <a:pt x="64595" y="91058"/>
                  </a:lnTo>
                  <a:lnTo>
                    <a:pt x="56080" y="103699"/>
                  </a:lnTo>
                  <a:lnTo>
                    <a:pt x="52958" y="119125"/>
                  </a:lnTo>
                  <a:lnTo>
                    <a:pt x="52958" y="1438655"/>
                  </a:lnTo>
                  <a:lnTo>
                    <a:pt x="0" y="1438655"/>
                  </a:lnTo>
                  <a:close/>
                </a:path>
              </a:pathLst>
            </a:custGeom>
            <a:ln w="12192">
              <a:solidFill>
                <a:srgbClr val="004317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8" name="object 57"/>
            <p:cNvSpPr/>
            <p:nvPr/>
          </p:nvSpPr>
          <p:spPr>
            <a:xfrm>
              <a:off x="1688591" y="2247900"/>
              <a:ext cx="230504" cy="1426845"/>
            </a:xfrm>
            <a:custGeom>
              <a:avLst/>
              <a:gdLst/>
              <a:ahLst/>
              <a:cxnLst/>
              <a:rect l="l" t="t" r="r" b="b"/>
              <a:pathLst>
                <a:path w="230505" h="1426845">
                  <a:moveTo>
                    <a:pt x="64769" y="0"/>
                  </a:moveTo>
                  <a:lnTo>
                    <a:pt x="0" y="0"/>
                  </a:lnTo>
                  <a:lnTo>
                    <a:pt x="0" y="1300607"/>
                  </a:lnTo>
                  <a:lnTo>
                    <a:pt x="7913" y="1339810"/>
                  </a:lnTo>
                  <a:lnTo>
                    <a:pt x="29495" y="1371822"/>
                  </a:lnTo>
                  <a:lnTo>
                    <a:pt x="61507" y="1393404"/>
                  </a:lnTo>
                  <a:lnTo>
                    <a:pt x="100710" y="1401318"/>
                  </a:lnTo>
                  <a:lnTo>
                    <a:pt x="172593" y="1401318"/>
                  </a:lnTo>
                  <a:lnTo>
                    <a:pt x="172593" y="1426464"/>
                  </a:lnTo>
                  <a:lnTo>
                    <a:pt x="230124" y="1368933"/>
                  </a:lnTo>
                  <a:lnTo>
                    <a:pt x="172593" y="1311402"/>
                  </a:lnTo>
                  <a:lnTo>
                    <a:pt x="172593" y="1336548"/>
                  </a:lnTo>
                  <a:lnTo>
                    <a:pt x="100710" y="1336548"/>
                  </a:lnTo>
                  <a:lnTo>
                    <a:pt x="86737" y="1333718"/>
                  </a:lnTo>
                  <a:lnTo>
                    <a:pt x="75311" y="1326007"/>
                  </a:lnTo>
                  <a:lnTo>
                    <a:pt x="67599" y="1314580"/>
                  </a:lnTo>
                  <a:lnTo>
                    <a:pt x="64769" y="1300607"/>
                  </a:lnTo>
                  <a:lnTo>
                    <a:pt x="64769" y="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9" name="object 58"/>
            <p:cNvSpPr/>
            <p:nvPr/>
          </p:nvSpPr>
          <p:spPr>
            <a:xfrm>
              <a:off x="1688591" y="2247900"/>
              <a:ext cx="230504" cy="1426845"/>
            </a:xfrm>
            <a:custGeom>
              <a:avLst/>
              <a:gdLst/>
              <a:ahLst/>
              <a:cxnLst/>
              <a:rect l="l" t="t" r="r" b="b"/>
              <a:pathLst>
                <a:path w="230505" h="1426845">
                  <a:moveTo>
                    <a:pt x="0" y="0"/>
                  </a:moveTo>
                  <a:lnTo>
                    <a:pt x="0" y="1300607"/>
                  </a:lnTo>
                  <a:lnTo>
                    <a:pt x="7913" y="1339810"/>
                  </a:lnTo>
                  <a:lnTo>
                    <a:pt x="29495" y="1371822"/>
                  </a:lnTo>
                  <a:lnTo>
                    <a:pt x="61507" y="1393404"/>
                  </a:lnTo>
                  <a:lnTo>
                    <a:pt x="100710" y="1401318"/>
                  </a:lnTo>
                  <a:lnTo>
                    <a:pt x="172593" y="1401318"/>
                  </a:lnTo>
                  <a:lnTo>
                    <a:pt x="172593" y="1426464"/>
                  </a:lnTo>
                  <a:lnTo>
                    <a:pt x="230124" y="1368933"/>
                  </a:lnTo>
                  <a:lnTo>
                    <a:pt x="172593" y="1311402"/>
                  </a:lnTo>
                  <a:lnTo>
                    <a:pt x="172593" y="1336548"/>
                  </a:lnTo>
                  <a:lnTo>
                    <a:pt x="100710" y="1336548"/>
                  </a:lnTo>
                  <a:lnTo>
                    <a:pt x="86737" y="1333718"/>
                  </a:lnTo>
                  <a:lnTo>
                    <a:pt x="75311" y="1326007"/>
                  </a:lnTo>
                  <a:lnTo>
                    <a:pt x="67599" y="1314580"/>
                  </a:lnTo>
                  <a:lnTo>
                    <a:pt x="64769" y="1300607"/>
                  </a:lnTo>
                  <a:lnTo>
                    <a:pt x="64769" y="0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4317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0" name="object 59"/>
            <p:cNvSpPr/>
            <p:nvPr/>
          </p:nvSpPr>
          <p:spPr>
            <a:xfrm>
              <a:off x="1493519" y="2468879"/>
              <a:ext cx="1995170" cy="253365"/>
            </a:xfrm>
            <a:custGeom>
              <a:avLst/>
              <a:gdLst/>
              <a:ahLst/>
              <a:cxnLst/>
              <a:rect l="l" t="t" r="r" b="b"/>
              <a:pathLst>
                <a:path w="1995170" h="253364">
                  <a:moveTo>
                    <a:pt x="0" y="252984"/>
                  </a:moveTo>
                  <a:lnTo>
                    <a:pt x="1994916" y="252984"/>
                  </a:lnTo>
                  <a:lnTo>
                    <a:pt x="1994916" y="0"/>
                  </a:lnTo>
                  <a:lnTo>
                    <a:pt x="0" y="0"/>
                  </a:lnTo>
                  <a:lnTo>
                    <a:pt x="0" y="252984"/>
                  </a:lnTo>
                  <a:close/>
                </a:path>
              </a:pathLst>
            </a:custGeom>
            <a:ln w="9143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21" name="object 60"/>
          <p:cNvSpPr txBox="1"/>
          <p:nvPr/>
        </p:nvSpPr>
        <p:spPr>
          <a:xfrm>
            <a:off x="1120139" y="3159748"/>
            <a:ext cx="1496378" cy="1519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5" rIns="0" bIns="0" rtlCol="0">
            <a:spAutoFit/>
          </a:bodyPr>
          <a:lstStyle/>
          <a:p>
            <a:pPr marL="204788" marR="65723" indent="-133826">
              <a:spcBef>
                <a:spcPts val="285"/>
              </a:spcBef>
            </a:pP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Ответ</a:t>
            </a:r>
            <a:r>
              <a:rPr sz="37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«Да»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16,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17,</a:t>
            </a:r>
            <a:r>
              <a:rPr sz="375" spc="3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18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анкеты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для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лиц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65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r>
              <a:rPr sz="375" spc="37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Ответ</a:t>
            </a:r>
            <a:r>
              <a:rPr sz="37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«Да»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12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анкете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для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лиц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spc="-19" dirty="0">
                <a:solidFill>
                  <a:srgbClr val="0C0C0C"/>
                </a:solidFill>
                <a:latin typeface="Tahoma"/>
                <a:cs typeface="Tahoma"/>
              </a:rPr>
              <a:t>65+</a:t>
            </a:r>
            <a:endParaRPr sz="375">
              <a:latin typeface="Tahoma"/>
              <a:cs typeface="Tahoma"/>
            </a:endParaRPr>
          </a:p>
        </p:txBody>
      </p:sp>
      <p:sp>
        <p:nvSpPr>
          <p:cNvPr id="222" name="object 61"/>
          <p:cNvSpPr/>
          <p:nvPr/>
        </p:nvSpPr>
        <p:spPr>
          <a:xfrm>
            <a:off x="1124712" y="4565639"/>
            <a:ext cx="1496378" cy="188595"/>
          </a:xfrm>
          <a:custGeom>
            <a:avLst/>
            <a:gdLst/>
            <a:ahLst/>
            <a:cxnLst/>
            <a:rect l="l" t="t" r="r" b="b"/>
            <a:pathLst>
              <a:path w="1995170" h="251460">
                <a:moveTo>
                  <a:pt x="0" y="251460"/>
                </a:moveTo>
                <a:lnTo>
                  <a:pt x="1994916" y="251460"/>
                </a:lnTo>
                <a:lnTo>
                  <a:pt x="1994916" y="0"/>
                </a:lnTo>
                <a:lnTo>
                  <a:pt x="0" y="0"/>
                </a:lnTo>
                <a:lnTo>
                  <a:pt x="0" y="251460"/>
                </a:lnTo>
                <a:close/>
              </a:path>
            </a:pathLst>
          </a:custGeom>
          <a:ln w="9144">
            <a:solidFill>
              <a:srgbClr val="FFD966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3" name="object 62"/>
          <p:cNvSpPr txBox="1"/>
          <p:nvPr/>
        </p:nvSpPr>
        <p:spPr>
          <a:xfrm>
            <a:off x="1124712" y="4565639"/>
            <a:ext cx="1496378" cy="154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814" rIns="0" bIns="0" rtlCol="0">
            <a:spAutoFit/>
          </a:bodyPr>
          <a:lstStyle/>
          <a:p>
            <a:pPr marL="322898" marR="65723" indent="-251460">
              <a:lnSpc>
                <a:spcPct val="104000"/>
              </a:lnSpc>
              <a:spcBef>
                <a:spcPts val="266"/>
              </a:spcBef>
            </a:pP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Ответ</a:t>
            </a:r>
            <a:r>
              <a:rPr sz="37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«Да»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14,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15,</a:t>
            </a:r>
            <a:r>
              <a:rPr sz="375" spc="3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16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анкеты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для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лиц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65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r>
              <a:rPr sz="375" spc="37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и</a:t>
            </a:r>
            <a:r>
              <a:rPr sz="37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11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анкете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для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лиц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spc="-19" dirty="0">
                <a:solidFill>
                  <a:srgbClr val="0C0C0C"/>
                </a:solidFill>
                <a:latin typeface="Tahoma"/>
                <a:cs typeface="Tahoma"/>
              </a:rPr>
              <a:t>65+</a:t>
            </a:r>
            <a:endParaRPr sz="375">
              <a:latin typeface="Tahoma"/>
              <a:cs typeface="Tahoma"/>
            </a:endParaRPr>
          </a:p>
        </p:txBody>
      </p:sp>
      <p:sp>
        <p:nvSpPr>
          <p:cNvPr id="224" name="object 63"/>
          <p:cNvSpPr txBox="1"/>
          <p:nvPr/>
        </p:nvSpPr>
        <p:spPr>
          <a:xfrm>
            <a:off x="1853566" y="4783380"/>
            <a:ext cx="331946" cy="10874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в 45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endParaRPr sz="638">
              <a:latin typeface="Tahoma"/>
              <a:cs typeface="Tahoma"/>
            </a:endParaRPr>
          </a:p>
        </p:txBody>
      </p:sp>
      <p:grpSp>
        <p:nvGrpSpPr>
          <p:cNvPr id="225" name="object 64"/>
          <p:cNvGrpSpPr/>
          <p:nvPr/>
        </p:nvGrpSpPr>
        <p:grpSpPr>
          <a:xfrm>
            <a:off x="1627061" y="2513953"/>
            <a:ext cx="4598194" cy="1171575"/>
            <a:chOff x="2169414" y="1607819"/>
            <a:chExt cx="6130925" cy="1562100"/>
          </a:xfrm>
        </p:grpSpPr>
        <p:sp>
          <p:nvSpPr>
            <p:cNvPr id="226" name="object 65"/>
            <p:cNvSpPr/>
            <p:nvPr/>
          </p:nvSpPr>
          <p:spPr>
            <a:xfrm>
              <a:off x="2169414" y="1607819"/>
              <a:ext cx="5081270" cy="685800"/>
            </a:xfrm>
            <a:custGeom>
              <a:avLst/>
              <a:gdLst/>
              <a:ahLst/>
              <a:cxnLst/>
              <a:rect l="l" t="t" r="r" b="b"/>
              <a:pathLst>
                <a:path w="5081270" h="685800">
                  <a:moveTo>
                    <a:pt x="774319" y="628650"/>
                  </a:moveTo>
                  <a:lnTo>
                    <a:pt x="736219" y="609600"/>
                  </a:lnTo>
                  <a:lnTo>
                    <a:pt x="660019" y="571500"/>
                  </a:lnTo>
                  <a:lnTo>
                    <a:pt x="660019" y="609600"/>
                  </a:lnTo>
                  <a:lnTo>
                    <a:pt x="0" y="609600"/>
                  </a:lnTo>
                  <a:lnTo>
                    <a:pt x="0" y="647700"/>
                  </a:lnTo>
                  <a:lnTo>
                    <a:pt x="660019" y="647700"/>
                  </a:lnTo>
                  <a:lnTo>
                    <a:pt x="660019" y="685800"/>
                  </a:lnTo>
                  <a:lnTo>
                    <a:pt x="736219" y="647700"/>
                  </a:lnTo>
                  <a:lnTo>
                    <a:pt x="774319" y="628650"/>
                  </a:lnTo>
                  <a:close/>
                </a:path>
                <a:path w="5081270" h="685800">
                  <a:moveTo>
                    <a:pt x="774319" y="108966"/>
                  </a:moveTo>
                  <a:lnTo>
                    <a:pt x="736219" y="89916"/>
                  </a:lnTo>
                  <a:lnTo>
                    <a:pt x="660019" y="51816"/>
                  </a:lnTo>
                  <a:lnTo>
                    <a:pt x="660019" y="89916"/>
                  </a:lnTo>
                  <a:lnTo>
                    <a:pt x="0" y="89916"/>
                  </a:lnTo>
                  <a:lnTo>
                    <a:pt x="0" y="128016"/>
                  </a:lnTo>
                  <a:lnTo>
                    <a:pt x="660019" y="128016"/>
                  </a:lnTo>
                  <a:lnTo>
                    <a:pt x="660019" y="166116"/>
                  </a:lnTo>
                  <a:lnTo>
                    <a:pt x="736219" y="128016"/>
                  </a:lnTo>
                  <a:lnTo>
                    <a:pt x="774319" y="108966"/>
                  </a:lnTo>
                  <a:close/>
                </a:path>
                <a:path w="5081270" h="685800">
                  <a:moveTo>
                    <a:pt x="4073271" y="57150"/>
                  </a:moveTo>
                  <a:lnTo>
                    <a:pt x="4035171" y="38100"/>
                  </a:lnTo>
                  <a:lnTo>
                    <a:pt x="3958971" y="0"/>
                  </a:lnTo>
                  <a:lnTo>
                    <a:pt x="3958971" y="38100"/>
                  </a:lnTo>
                  <a:lnTo>
                    <a:pt x="2532888" y="38100"/>
                  </a:lnTo>
                  <a:lnTo>
                    <a:pt x="2532888" y="76200"/>
                  </a:lnTo>
                  <a:lnTo>
                    <a:pt x="3958971" y="76200"/>
                  </a:lnTo>
                  <a:lnTo>
                    <a:pt x="3958971" y="114300"/>
                  </a:lnTo>
                  <a:lnTo>
                    <a:pt x="4035171" y="76200"/>
                  </a:lnTo>
                  <a:lnTo>
                    <a:pt x="4073271" y="57150"/>
                  </a:lnTo>
                  <a:close/>
                </a:path>
                <a:path w="5081270" h="685800">
                  <a:moveTo>
                    <a:pt x="5080762" y="313182"/>
                  </a:moveTo>
                  <a:lnTo>
                    <a:pt x="4957064" y="281051"/>
                  </a:lnTo>
                  <a:lnTo>
                    <a:pt x="4964963" y="318300"/>
                  </a:lnTo>
                  <a:lnTo>
                    <a:pt x="4401934" y="438277"/>
                  </a:lnTo>
                  <a:lnTo>
                    <a:pt x="4409808" y="475488"/>
                  </a:lnTo>
                  <a:lnTo>
                    <a:pt x="4972888" y="355650"/>
                  </a:lnTo>
                  <a:lnTo>
                    <a:pt x="4980813" y="392938"/>
                  </a:lnTo>
                  <a:lnTo>
                    <a:pt x="5079327" y="314325"/>
                  </a:lnTo>
                  <a:lnTo>
                    <a:pt x="5080762" y="313182"/>
                  </a:lnTo>
                  <a:close/>
                </a:path>
                <a:path w="5081270" h="685800">
                  <a:moveTo>
                    <a:pt x="5081143" y="218567"/>
                  </a:moveTo>
                  <a:lnTo>
                    <a:pt x="4978654" y="142240"/>
                  </a:lnTo>
                  <a:lnTo>
                    <a:pt x="4971974" y="179654"/>
                  </a:lnTo>
                  <a:lnTo>
                    <a:pt x="4395457" y="76454"/>
                  </a:lnTo>
                  <a:lnTo>
                    <a:pt x="4388866" y="114046"/>
                  </a:lnTo>
                  <a:lnTo>
                    <a:pt x="4965268" y="217258"/>
                  </a:lnTo>
                  <a:lnTo>
                    <a:pt x="4958588" y="254762"/>
                  </a:lnTo>
                  <a:lnTo>
                    <a:pt x="5074259" y="220599"/>
                  </a:lnTo>
                  <a:lnTo>
                    <a:pt x="5081143" y="218567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7" name="object 66"/>
            <p:cNvSpPr/>
            <p:nvPr/>
          </p:nvSpPr>
          <p:spPr>
            <a:xfrm>
              <a:off x="2169414" y="2965703"/>
              <a:ext cx="4113529" cy="204470"/>
            </a:xfrm>
            <a:custGeom>
              <a:avLst/>
              <a:gdLst/>
              <a:ahLst/>
              <a:cxnLst/>
              <a:rect l="l" t="t" r="r" b="b"/>
              <a:pathLst>
                <a:path w="4113529" h="204469">
                  <a:moveTo>
                    <a:pt x="774319" y="147066"/>
                  </a:moveTo>
                  <a:lnTo>
                    <a:pt x="736219" y="128016"/>
                  </a:lnTo>
                  <a:lnTo>
                    <a:pt x="660019" y="89916"/>
                  </a:lnTo>
                  <a:lnTo>
                    <a:pt x="660019" y="128016"/>
                  </a:lnTo>
                  <a:lnTo>
                    <a:pt x="0" y="128016"/>
                  </a:lnTo>
                  <a:lnTo>
                    <a:pt x="0" y="166116"/>
                  </a:lnTo>
                  <a:lnTo>
                    <a:pt x="660019" y="166116"/>
                  </a:lnTo>
                  <a:lnTo>
                    <a:pt x="660019" y="204216"/>
                  </a:lnTo>
                  <a:lnTo>
                    <a:pt x="736219" y="166116"/>
                  </a:lnTo>
                  <a:lnTo>
                    <a:pt x="774319" y="147066"/>
                  </a:lnTo>
                  <a:close/>
                </a:path>
                <a:path w="4113529" h="204469">
                  <a:moveTo>
                    <a:pt x="4113022" y="57150"/>
                  </a:moveTo>
                  <a:lnTo>
                    <a:pt x="4074922" y="38100"/>
                  </a:lnTo>
                  <a:lnTo>
                    <a:pt x="3998722" y="0"/>
                  </a:lnTo>
                  <a:lnTo>
                    <a:pt x="3998722" y="38100"/>
                  </a:lnTo>
                  <a:lnTo>
                    <a:pt x="2545080" y="38100"/>
                  </a:lnTo>
                  <a:lnTo>
                    <a:pt x="2545080" y="76200"/>
                  </a:lnTo>
                  <a:lnTo>
                    <a:pt x="3998722" y="76200"/>
                  </a:lnTo>
                  <a:lnTo>
                    <a:pt x="3998722" y="114300"/>
                  </a:lnTo>
                  <a:lnTo>
                    <a:pt x="4074922" y="76200"/>
                  </a:lnTo>
                  <a:lnTo>
                    <a:pt x="4113022" y="5715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28" name="object 6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2217" y="2882645"/>
              <a:ext cx="177164" cy="168909"/>
            </a:xfrm>
            <a:prstGeom prst="rect">
              <a:avLst/>
            </a:prstGeom>
          </p:spPr>
        </p:pic>
        <p:pic>
          <p:nvPicPr>
            <p:cNvPr id="229" name="object 6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5244" y="2875914"/>
              <a:ext cx="124713" cy="114300"/>
            </a:xfrm>
            <a:prstGeom prst="rect">
              <a:avLst/>
            </a:prstGeom>
          </p:spPr>
        </p:pic>
      </p:grpSp>
      <p:sp>
        <p:nvSpPr>
          <p:cNvPr id="230" name="object 69"/>
          <p:cNvSpPr txBox="1"/>
          <p:nvPr/>
        </p:nvSpPr>
        <p:spPr>
          <a:xfrm>
            <a:off x="5526405" y="4667365"/>
            <a:ext cx="1226820" cy="141064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54"/>
              </a:lnSpc>
            </a:pPr>
            <a:r>
              <a:rPr sz="900" spc="-15" dirty="0">
                <a:solidFill>
                  <a:srgbClr val="0C0C0C"/>
                </a:solidFill>
                <a:latin typeface="Tahoma"/>
                <a:cs typeface="Tahoma"/>
              </a:rPr>
              <a:t>ЭГДС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231" name="object 70"/>
          <p:cNvGrpSpPr/>
          <p:nvPr/>
        </p:nvGrpSpPr>
        <p:grpSpPr>
          <a:xfrm>
            <a:off x="8211121" y="2311452"/>
            <a:ext cx="289560" cy="3484245"/>
            <a:chOff x="10948161" y="1337817"/>
            <a:chExt cx="386080" cy="4645660"/>
          </a:xfrm>
        </p:grpSpPr>
        <p:sp>
          <p:nvSpPr>
            <p:cNvPr id="232" name="object 71"/>
            <p:cNvSpPr/>
            <p:nvPr/>
          </p:nvSpPr>
          <p:spPr>
            <a:xfrm>
              <a:off x="10954511" y="1344167"/>
              <a:ext cx="373380" cy="4632960"/>
            </a:xfrm>
            <a:custGeom>
              <a:avLst/>
              <a:gdLst/>
              <a:ahLst/>
              <a:cxnLst/>
              <a:rect l="l" t="t" r="r" b="b"/>
              <a:pathLst>
                <a:path w="373379" h="4632960">
                  <a:moveTo>
                    <a:pt x="373379" y="0"/>
                  </a:moveTo>
                  <a:lnTo>
                    <a:pt x="0" y="0"/>
                  </a:lnTo>
                  <a:lnTo>
                    <a:pt x="0" y="4632960"/>
                  </a:lnTo>
                  <a:lnTo>
                    <a:pt x="373379" y="4632960"/>
                  </a:lnTo>
                  <a:lnTo>
                    <a:pt x="373379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3" name="object 72"/>
            <p:cNvSpPr/>
            <p:nvPr/>
          </p:nvSpPr>
          <p:spPr>
            <a:xfrm>
              <a:off x="10954511" y="1344167"/>
              <a:ext cx="373380" cy="4632960"/>
            </a:xfrm>
            <a:custGeom>
              <a:avLst/>
              <a:gdLst/>
              <a:ahLst/>
              <a:cxnLst/>
              <a:rect l="l" t="t" r="r" b="b"/>
              <a:pathLst>
                <a:path w="373379" h="4632960">
                  <a:moveTo>
                    <a:pt x="0" y="4632960"/>
                  </a:moveTo>
                  <a:lnTo>
                    <a:pt x="373379" y="4632960"/>
                  </a:lnTo>
                  <a:lnTo>
                    <a:pt x="373379" y="0"/>
                  </a:lnTo>
                  <a:lnTo>
                    <a:pt x="0" y="0"/>
                  </a:lnTo>
                  <a:lnTo>
                    <a:pt x="0" y="4632960"/>
                  </a:lnTo>
                  <a:close/>
                </a:path>
              </a:pathLst>
            </a:custGeom>
            <a:ln w="12192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34" name="object 73"/>
          <p:cNvSpPr txBox="1"/>
          <p:nvPr/>
        </p:nvSpPr>
        <p:spPr>
          <a:xfrm>
            <a:off x="8266397" y="3741602"/>
            <a:ext cx="161583" cy="626269"/>
          </a:xfrm>
          <a:prstGeom prst="rect">
            <a:avLst/>
          </a:prstGeom>
        </p:spPr>
        <p:txBody>
          <a:bodyPr vert="vert270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050" spc="-8" dirty="0">
                <a:solidFill>
                  <a:srgbClr val="0C0C0C"/>
                </a:solidFill>
                <a:latin typeface="Tahoma"/>
                <a:cs typeface="Tahoma"/>
              </a:rPr>
              <a:t>ОНКОЛОГ</a:t>
            </a:r>
            <a:endParaRPr sz="1050">
              <a:latin typeface="Tahoma"/>
              <a:cs typeface="Tahoma"/>
            </a:endParaRPr>
          </a:p>
        </p:txBody>
      </p:sp>
      <p:grpSp>
        <p:nvGrpSpPr>
          <p:cNvPr id="235" name="object 74"/>
          <p:cNvGrpSpPr/>
          <p:nvPr/>
        </p:nvGrpSpPr>
        <p:grpSpPr>
          <a:xfrm>
            <a:off x="1125283" y="4289033"/>
            <a:ext cx="3569970" cy="1435894"/>
            <a:chOff x="1500377" y="3974591"/>
            <a:chExt cx="4759960" cy="1914525"/>
          </a:xfrm>
        </p:grpSpPr>
        <p:sp>
          <p:nvSpPr>
            <p:cNvPr id="236" name="object 75"/>
            <p:cNvSpPr/>
            <p:nvPr/>
          </p:nvSpPr>
          <p:spPr>
            <a:xfrm>
              <a:off x="1500365" y="3974591"/>
              <a:ext cx="4759960" cy="1379855"/>
            </a:xfrm>
            <a:custGeom>
              <a:avLst/>
              <a:gdLst/>
              <a:ahLst/>
              <a:cxnLst/>
              <a:rect l="l" t="t" r="r" b="b"/>
              <a:pathLst>
                <a:path w="4759960" h="1379854">
                  <a:moveTo>
                    <a:pt x="1475371" y="57150"/>
                  </a:moveTo>
                  <a:lnTo>
                    <a:pt x="1437271" y="38100"/>
                  </a:lnTo>
                  <a:lnTo>
                    <a:pt x="1361071" y="0"/>
                  </a:lnTo>
                  <a:lnTo>
                    <a:pt x="1361071" y="38100"/>
                  </a:lnTo>
                  <a:lnTo>
                    <a:pt x="701052" y="38100"/>
                  </a:lnTo>
                  <a:lnTo>
                    <a:pt x="701052" y="76200"/>
                  </a:lnTo>
                  <a:lnTo>
                    <a:pt x="1361071" y="76200"/>
                  </a:lnTo>
                  <a:lnTo>
                    <a:pt x="1361071" y="114300"/>
                  </a:lnTo>
                  <a:lnTo>
                    <a:pt x="1437271" y="76200"/>
                  </a:lnTo>
                  <a:lnTo>
                    <a:pt x="1475371" y="57150"/>
                  </a:lnTo>
                  <a:close/>
                </a:path>
                <a:path w="4759960" h="1379854">
                  <a:moveTo>
                    <a:pt x="1511947" y="838962"/>
                  </a:moveTo>
                  <a:lnTo>
                    <a:pt x="1473847" y="819912"/>
                  </a:lnTo>
                  <a:lnTo>
                    <a:pt x="1397647" y="781812"/>
                  </a:lnTo>
                  <a:lnTo>
                    <a:pt x="1397647" y="819912"/>
                  </a:lnTo>
                  <a:lnTo>
                    <a:pt x="737628" y="819912"/>
                  </a:lnTo>
                  <a:lnTo>
                    <a:pt x="737628" y="858012"/>
                  </a:lnTo>
                  <a:lnTo>
                    <a:pt x="1397647" y="858012"/>
                  </a:lnTo>
                  <a:lnTo>
                    <a:pt x="1397647" y="896112"/>
                  </a:lnTo>
                  <a:lnTo>
                    <a:pt x="1473847" y="858012"/>
                  </a:lnTo>
                  <a:lnTo>
                    <a:pt x="1511947" y="838962"/>
                  </a:lnTo>
                  <a:close/>
                </a:path>
                <a:path w="4759960" h="1379854">
                  <a:moveTo>
                    <a:pt x="4759845" y="1322705"/>
                  </a:moveTo>
                  <a:lnTo>
                    <a:pt x="4721618" y="1303528"/>
                  </a:lnTo>
                  <a:lnTo>
                    <a:pt x="4645672" y="1265428"/>
                  </a:lnTo>
                  <a:lnTo>
                    <a:pt x="4645622" y="1303502"/>
                  </a:lnTo>
                  <a:lnTo>
                    <a:pt x="12" y="1295400"/>
                  </a:lnTo>
                  <a:lnTo>
                    <a:pt x="0" y="1333500"/>
                  </a:lnTo>
                  <a:lnTo>
                    <a:pt x="4645584" y="1341602"/>
                  </a:lnTo>
                  <a:lnTo>
                    <a:pt x="4664595" y="1341628"/>
                  </a:lnTo>
                  <a:lnTo>
                    <a:pt x="4645584" y="1341628"/>
                  </a:lnTo>
                  <a:lnTo>
                    <a:pt x="4645545" y="1379728"/>
                  </a:lnTo>
                  <a:lnTo>
                    <a:pt x="4721911" y="1341628"/>
                  </a:lnTo>
                  <a:lnTo>
                    <a:pt x="4759845" y="1322705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7" name="object 76"/>
            <p:cNvSpPr/>
            <p:nvPr/>
          </p:nvSpPr>
          <p:spPr>
            <a:xfrm>
              <a:off x="3566160" y="5658611"/>
              <a:ext cx="622300" cy="224154"/>
            </a:xfrm>
            <a:custGeom>
              <a:avLst/>
              <a:gdLst/>
              <a:ahLst/>
              <a:cxnLst/>
              <a:rect l="l" t="t" r="r" b="b"/>
              <a:pathLst>
                <a:path w="622300" h="224154">
                  <a:moveTo>
                    <a:pt x="0" y="224028"/>
                  </a:moveTo>
                  <a:lnTo>
                    <a:pt x="621791" y="224028"/>
                  </a:lnTo>
                  <a:lnTo>
                    <a:pt x="621791" y="0"/>
                  </a:lnTo>
                  <a:lnTo>
                    <a:pt x="0" y="0"/>
                  </a:lnTo>
                  <a:lnTo>
                    <a:pt x="0" y="224028"/>
                  </a:lnTo>
                  <a:close/>
                </a:path>
              </a:pathLst>
            </a:custGeom>
            <a:ln w="12191">
              <a:solidFill>
                <a:srgbClr val="1F386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38" name="object 77"/>
          <p:cNvSpPr txBox="1"/>
          <p:nvPr/>
        </p:nvSpPr>
        <p:spPr>
          <a:xfrm>
            <a:off x="2670048" y="5547476"/>
            <a:ext cx="475774" cy="149625"/>
          </a:xfrm>
          <a:prstGeom prst="rect">
            <a:avLst/>
          </a:prstGeom>
          <a:solidFill>
            <a:srgbClr val="1F3863"/>
          </a:solidFill>
        </p:spPr>
        <p:txBody>
          <a:bodyPr vert="horz" wrap="square" lIns="0" tIns="28099" rIns="0" bIns="0" rtlCol="0">
            <a:spAutoFit/>
          </a:bodyPr>
          <a:lstStyle/>
          <a:p>
            <a:pPr marL="144304">
              <a:spcBef>
                <a:spcPts val="221"/>
              </a:spcBef>
            </a:pPr>
            <a:r>
              <a:rPr sz="788" spc="-19" dirty="0">
                <a:solidFill>
                  <a:srgbClr val="FFFFFF"/>
                </a:solidFill>
                <a:latin typeface="Tahoma"/>
                <a:cs typeface="Tahoma"/>
              </a:rPr>
              <a:t>ПСА</a:t>
            </a:r>
            <a:endParaRPr sz="788">
              <a:latin typeface="Tahoma"/>
              <a:cs typeface="Tahoma"/>
            </a:endParaRPr>
          </a:p>
        </p:txBody>
      </p:sp>
      <p:sp>
        <p:nvSpPr>
          <p:cNvPr id="239" name="object 78"/>
          <p:cNvSpPr/>
          <p:nvPr/>
        </p:nvSpPr>
        <p:spPr>
          <a:xfrm>
            <a:off x="1692212" y="5600054"/>
            <a:ext cx="949166" cy="85725"/>
          </a:xfrm>
          <a:custGeom>
            <a:avLst/>
            <a:gdLst/>
            <a:ahLst/>
            <a:cxnLst/>
            <a:rect l="l" t="t" r="r" b="b"/>
            <a:pathLst>
              <a:path w="1265554" h="114300">
                <a:moveTo>
                  <a:pt x="1150746" y="0"/>
                </a:moveTo>
                <a:lnTo>
                  <a:pt x="1150746" y="114299"/>
                </a:lnTo>
                <a:lnTo>
                  <a:pt x="1226946" y="76199"/>
                </a:lnTo>
                <a:lnTo>
                  <a:pt x="1169796" y="76199"/>
                </a:lnTo>
                <a:lnTo>
                  <a:pt x="1169796" y="38099"/>
                </a:lnTo>
                <a:lnTo>
                  <a:pt x="1226946" y="38099"/>
                </a:lnTo>
                <a:lnTo>
                  <a:pt x="1150746" y="0"/>
                </a:lnTo>
                <a:close/>
              </a:path>
              <a:path w="1265554" h="114300">
                <a:moveTo>
                  <a:pt x="1150746" y="38099"/>
                </a:moveTo>
                <a:lnTo>
                  <a:pt x="0" y="38099"/>
                </a:lnTo>
                <a:lnTo>
                  <a:pt x="0" y="76199"/>
                </a:lnTo>
                <a:lnTo>
                  <a:pt x="1150746" y="76199"/>
                </a:lnTo>
                <a:lnTo>
                  <a:pt x="1150746" y="38099"/>
                </a:lnTo>
                <a:close/>
              </a:path>
              <a:path w="1265554" h="114300">
                <a:moveTo>
                  <a:pt x="1226946" y="38099"/>
                </a:moveTo>
                <a:lnTo>
                  <a:pt x="1169796" y="38099"/>
                </a:lnTo>
                <a:lnTo>
                  <a:pt x="1169796" y="76199"/>
                </a:lnTo>
                <a:lnTo>
                  <a:pt x="1226946" y="76199"/>
                </a:lnTo>
                <a:lnTo>
                  <a:pt x="1265046" y="57149"/>
                </a:lnTo>
                <a:lnTo>
                  <a:pt x="1226946" y="38099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0" name="object 79"/>
          <p:cNvSpPr txBox="1"/>
          <p:nvPr/>
        </p:nvSpPr>
        <p:spPr>
          <a:xfrm>
            <a:off x="1692878" y="5391837"/>
            <a:ext cx="830104" cy="216245"/>
          </a:xfrm>
          <a:prstGeom prst="rect">
            <a:avLst/>
          </a:prstGeom>
        </p:spPr>
        <p:txBody>
          <a:bodyPr vert="horz" wrap="square" lIns="0" tIns="10954" rIns="0" bIns="0" rtlCol="0">
            <a:spAutoFit/>
          </a:bodyPr>
          <a:lstStyle/>
          <a:p>
            <a:pPr marL="26194" algn="ctr">
              <a:lnSpc>
                <a:spcPts val="761"/>
              </a:lnSpc>
              <a:spcBef>
                <a:spcPts val="86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в </a:t>
            </a:r>
            <a:r>
              <a:rPr sz="638" spc="-8" dirty="0">
                <a:solidFill>
                  <a:srgbClr val="0C0C0C"/>
                </a:solidFill>
                <a:latin typeface="Tahoma"/>
                <a:cs typeface="Tahoma"/>
              </a:rPr>
              <a:t>возрасте</a:t>
            </a:r>
            <a:endParaRPr sz="638">
              <a:latin typeface="Tahoma"/>
              <a:cs typeface="Tahoma"/>
            </a:endParaRPr>
          </a:p>
          <a:p>
            <a:pPr algn="ctr">
              <a:lnSpc>
                <a:spcPts val="761"/>
              </a:lnSpc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45,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50,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55,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60,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64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endParaRPr sz="638">
              <a:latin typeface="Tahoma"/>
              <a:cs typeface="Tahoma"/>
            </a:endParaRPr>
          </a:p>
        </p:txBody>
      </p:sp>
      <p:sp>
        <p:nvSpPr>
          <p:cNvPr id="241" name="object 80"/>
          <p:cNvSpPr txBox="1"/>
          <p:nvPr/>
        </p:nvSpPr>
        <p:spPr>
          <a:xfrm>
            <a:off x="5377814" y="5491469"/>
            <a:ext cx="1358265" cy="294055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356235" marR="304324" indent="-45720">
              <a:lnSpc>
                <a:spcPct val="101699"/>
              </a:lnSpc>
              <a:spcBef>
                <a:spcPts val="90"/>
              </a:spcBef>
            </a:pPr>
            <a:r>
              <a:rPr sz="900" dirty="0">
                <a:solidFill>
                  <a:srgbClr val="0C0C0C"/>
                </a:solidFill>
                <a:latin typeface="Tahoma"/>
                <a:cs typeface="Tahoma"/>
              </a:rPr>
              <a:t>Врач-уролог</a:t>
            </a:r>
            <a:r>
              <a:rPr sz="900" spc="4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spc="-38" dirty="0">
                <a:solidFill>
                  <a:srgbClr val="0C0C0C"/>
                </a:solidFill>
                <a:latin typeface="Tahoma"/>
                <a:cs typeface="Tahoma"/>
              </a:rPr>
              <a:t>/ </a:t>
            </a:r>
            <a:r>
              <a:rPr sz="900" dirty="0">
                <a:solidFill>
                  <a:srgbClr val="0C0C0C"/>
                </a:solidFill>
                <a:latin typeface="Tahoma"/>
                <a:cs typeface="Tahoma"/>
              </a:rPr>
              <a:t>врач-</a:t>
            </a:r>
            <a:r>
              <a:rPr sz="900" spc="-8" dirty="0">
                <a:solidFill>
                  <a:srgbClr val="0C0C0C"/>
                </a:solidFill>
                <a:latin typeface="Tahoma"/>
                <a:cs typeface="Tahoma"/>
              </a:rPr>
              <a:t>хирург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42" name="object 81"/>
          <p:cNvSpPr txBox="1"/>
          <p:nvPr/>
        </p:nvSpPr>
        <p:spPr>
          <a:xfrm>
            <a:off x="5466970" y="5180573"/>
            <a:ext cx="1268729" cy="155331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16669" rIns="0" bIns="0" rtlCol="0">
            <a:spAutoFit/>
          </a:bodyPr>
          <a:lstStyle/>
          <a:p>
            <a:pPr marL="71438">
              <a:spcBef>
                <a:spcPts val="131"/>
              </a:spcBef>
            </a:pPr>
            <a:r>
              <a:rPr sz="900" dirty="0">
                <a:solidFill>
                  <a:srgbClr val="0C0C0C"/>
                </a:solidFill>
                <a:latin typeface="Tahoma"/>
                <a:cs typeface="Tahoma"/>
              </a:rPr>
              <a:t>КТ</a:t>
            </a:r>
            <a:r>
              <a:rPr sz="900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0C0C0C"/>
                </a:solidFill>
                <a:latin typeface="Tahoma"/>
                <a:cs typeface="Tahoma"/>
              </a:rPr>
              <a:t>ОГК/</a:t>
            </a:r>
            <a:r>
              <a:rPr sz="90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0C0C0C"/>
                </a:solidFill>
                <a:latin typeface="Tahoma"/>
                <a:cs typeface="Tahoma"/>
              </a:rPr>
              <a:t>рентген </a:t>
            </a:r>
            <a:r>
              <a:rPr sz="900" spc="-19" dirty="0">
                <a:solidFill>
                  <a:srgbClr val="0C0C0C"/>
                </a:solidFill>
                <a:latin typeface="Tahoma"/>
                <a:cs typeface="Tahoma"/>
              </a:rPr>
              <a:t>ОГК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243" name="object 82"/>
          <p:cNvGrpSpPr/>
          <p:nvPr/>
        </p:nvGrpSpPr>
        <p:grpSpPr>
          <a:xfrm>
            <a:off x="3563303" y="2301356"/>
            <a:ext cx="4228624" cy="3481864"/>
            <a:chOff x="4751070" y="1324355"/>
            <a:chExt cx="5638165" cy="4642485"/>
          </a:xfrm>
        </p:grpSpPr>
        <p:sp>
          <p:nvSpPr>
            <p:cNvPr id="244" name="object 83"/>
            <p:cNvSpPr/>
            <p:nvPr/>
          </p:nvSpPr>
          <p:spPr>
            <a:xfrm>
              <a:off x="4751070" y="3710939"/>
              <a:ext cx="2461895" cy="127000"/>
            </a:xfrm>
            <a:custGeom>
              <a:avLst/>
              <a:gdLst/>
              <a:ahLst/>
              <a:cxnLst/>
              <a:rect l="l" t="t" r="r" b="b"/>
              <a:pathLst>
                <a:path w="2461895" h="127000">
                  <a:moveTo>
                    <a:pt x="1510030" y="57150"/>
                  </a:moveTo>
                  <a:lnTo>
                    <a:pt x="1471930" y="38100"/>
                  </a:lnTo>
                  <a:lnTo>
                    <a:pt x="1395730" y="0"/>
                  </a:lnTo>
                  <a:lnTo>
                    <a:pt x="1395730" y="38100"/>
                  </a:lnTo>
                  <a:lnTo>
                    <a:pt x="0" y="38100"/>
                  </a:lnTo>
                  <a:lnTo>
                    <a:pt x="0" y="76200"/>
                  </a:lnTo>
                  <a:lnTo>
                    <a:pt x="1395730" y="76200"/>
                  </a:lnTo>
                  <a:lnTo>
                    <a:pt x="1395730" y="114300"/>
                  </a:lnTo>
                  <a:lnTo>
                    <a:pt x="1471930" y="76200"/>
                  </a:lnTo>
                  <a:lnTo>
                    <a:pt x="1510030" y="57150"/>
                  </a:lnTo>
                  <a:close/>
                </a:path>
                <a:path w="2461895" h="127000">
                  <a:moveTo>
                    <a:pt x="2461387" y="69342"/>
                  </a:moveTo>
                  <a:lnTo>
                    <a:pt x="2423287" y="50292"/>
                  </a:lnTo>
                  <a:lnTo>
                    <a:pt x="2347087" y="12192"/>
                  </a:lnTo>
                  <a:lnTo>
                    <a:pt x="2347087" y="50292"/>
                  </a:lnTo>
                  <a:lnTo>
                    <a:pt x="1850136" y="50292"/>
                  </a:lnTo>
                  <a:lnTo>
                    <a:pt x="1850136" y="88392"/>
                  </a:lnTo>
                  <a:lnTo>
                    <a:pt x="2347087" y="88392"/>
                  </a:lnTo>
                  <a:lnTo>
                    <a:pt x="2347087" y="126492"/>
                  </a:lnTo>
                  <a:lnTo>
                    <a:pt x="2423287" y="88392"/>
                  </a:lnTo>
                  <a:lnTo>
                    <a:pt x="2461387" y="69342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5" name="object 84"/>
            <p:cNvSpPr/>
            <p:nvPr/>
          </p:nvSpPr>
          <p:spPr>
            <a:xfrm>
              <a:off x="9770364" y="1324355"/>
              <a:ext cx="619125" cy="4642485"/>
            </a:xfrm>
            <a:custGeom>
              <a:avLst/>
              <a:gdLst/>
              <a:ahLst/>
              <a:cxnLst/>
              <a:rect l="l" t="t" r="r" b="b"/>
              <a:pathLst>
                <a:path w="619125" h="4642485">
                  <a:moveTo>
                    <a:pt x="0" y="0"/>
                  </a:moveTo>
                  <a:lnTo>
                    <a:pt x="0" y="4642104"/>
                  </a:lnTo>
                  <a:lnTo>
                    <a:pt x="70921" y="4640742"/>
                  </a:lnTo>
                  <a:lnTo>
                    <a:pt x="136033" y="4636862"/>
                  </a:lnTo>
                  <a:lnTo>
                    <a:pt x="193476" y="4630775"/>
                  </a:lnTo>
                  <a:lnTo>
                    <a:pt x="241391" y="4622789"/>
                  </a:lnTo>
                  <a:lnTo>
                    <a:pt x="301198" y="4602363"/>
                  </a:lnTo>
                  <a:lnTo>
                    <a:pt x="309371" y="4590542"/>
                  </a:lnTo>
                  <a:lnTo>
                    <a:pt x="309371" y="2372614"/>
                  </a:lnTo>
                  <a:lnTo>
                    <a:pt x="317545" y="2360800"/>
                  </a:lnTo>
                  <a:lnTo>
                    <a:pt x="377352" y="2340376"/>
                  </a:lnTo>
                  <a:lnTo>
                    <a:pt x="425267" y="2332388"/>
                  </a:lnTo>
                  <a:lnTo>
                    <a:pt x="482710" y="2326297"/>
                  </a:lnTo>
                  <a:lnTo>
                    <a:pt x="547822" y="2322415"/>
                  </a:lnTo>
                  <a:lnTo>
                    <a:pt x="618743" y="2321052"/>
                  </a:lnTo>
                  <a:lnTo>
                    <a:pt x="547822" y="2319688"/>
                  </a:lnTo>
                  <a:lnTo>
                    <a:pt x="482710" y="2315806"/>
                  </a:lnTo>
                  <a:lnTo>
                    <a:pt x="425267" y="2309715"/>
                  </a:lnTo>
                  <a:lnTo>
                    <a:pt x="377352" y="2301727"/>
                  </a:lnTo>
                  <a:lnTo>
                    <a:pt x="317545" y="2281303"/>
                  </a:lnTo>
                  <a:lnTo>
                    <a:pt x="309371" y="2269490"/>
                  </a:lnTo>
                  <a:lnTo>
                    <a:pt x="309371" y="51562"/>
                  </a:lnTo>
                  <a:lnTo>
                    <a:pt x="301198" y="39748"/>
                  </a:lnTo>
                  <a:lnTo>
                    <a:pt x="241391" y="19324"/>
                  </a:lnTo>
                  <a:lnTo>
                    <a:pt x="193476" y="11336"/>
                  </a:lnTo>
                  <a:lnTo>
                    <a:pt x="136033" y="5245"/>
                  </a:lnTo>
                  <a:lnTo>
                    <a:pt x="70921" y="1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46" name="object 85"/>
          <p:cNvSpPr/>
          <p:nvPr/>
        </p:nvSpPr>
        <p:spPr>
          <a:xfrm>
            <a:off x="7327773" y="2301356"/>
            <a:ext cx="464344" cy="3481864"/>
          </a:xfrm>
          <a:custGeom>
            <a:avLst/>
            <a:gdLst/>
            <a:ahLst/>
            <a:cxnLst/>
            <a:rect l="l" t="t" r="r" b="b"/>
            <a:pathLst>
              <a:path w="619125" h="4642485">
                <a:moveTo>
                  <a:pt x="0" y="0"/>
                </a:moveTo>
                <a:lnTo>
                  <a:pt x="70921" y="1363"/>
                </a:lnTo>
                <a:lnTo>
                  <a:pt x="136033" y="5245"/>
                </a:lnTo>
                <a:lnTo>
                  <a:pt x="193476" y="11336"/>
                </a:lnTo>
                <a:lnTo>
                  <a:pt x="241391" y="19324"/>
                </a:lnTo>
                <a:lnTo>
                  <a:pt x="301198" y="39748"/>
                </a:lnTo>
                <a:lnTo>
                  <a:pt x="309371" y="51562"/>
                </a:lnTo>
                <a:lnTo>
                  <a:pt x="309371" y="2269490"/>
                </a:lnTo>
                <a:lnTo>
                  <a:pt x="317545" y="2281303"/>
                </a:lnTo>
                <a:lnTo>
                  <a:pt x="377352" y="2301727"/>
                </a:lnTo>
                <a:lnTo>
                  <a:pt x="425267" y="2309715"/>
                </a:lnTo>
                <a:lnTo>
                  <a:pt x="482710" y="2315806"/>
                </a:lnTo>
                <a:lnTo>
                  <a:pt x="547822" y="2319688"/>
                </a:lnTo>
                <a:lnTo>
                  <a:pt x="618743" y="2321052"/>
                </a:lnTo>
                <a:lnTo>
                  <a:pt x="547822" y="2322415"/>
                </a:lnTo>
                <a:lnTo>
                  <a:pt x="482710" y="2326297"/>
                </a:lnTo>
                <a:lnTo>
                  <a:pt x="425267" y="2332388"/>
                </a:lnTo>
                <a:lnTo>
                  <a:pt x="377352" y="2340376"/>
                </a:lnTo>
                <a:lnTo>
                  <a:pt x="317545" y="2360800"/>
                </a:lnTo>
                <a:lnTo>
                  <a:pt x="309371" y="2372614"/>
                </a:lnTo>
                <a:lnTo>
                  <a:pt x="309371" y="4590542"/>
                </a:lnTo>
                <a:lnTo>
                  <a:pt x="301198" y="4602363"/>
                </a:lnTo>
                <a:lnTo>
                  <a:pt x="241391" y="4622789"/>
                </a:lnTo>
                <a:lnTo>
                  <a:pt x="193476" y="4630775"/>
                </a:lnTo>
                <a:lnTo>
                  <a:pt x="136033" y="4636862"/>
                </a:lnTo>
                <a:lnTo>
                  <a:pt x="70921" y="4640742"/>
                </a:lnTo>
                <a:lnTo>
                  <a:pt x="0" y="4642104"/>
                </a:lnTo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7" name="object 86"/>
          <p:cNvSpPr txBox="1"/>
          <p:nvPr/>
        </p:nvSpPr>
        <p:spPr>
          <a:xfrm>
            <a:off x="7162895" y="2963797"/>
            <a:ext cx="313612" cy="226742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6679" algn="ctr">
              <a:lnSpc>
                <a:spcPts val="1185"/>
              </a:lnSpc>
            </a:pPr>
            <a:r>
              <a:rPr sz="1163" spc="-8" dirty="0">
                <a:solidFill>
                  <a:srgbClr val="0C0C0C"/>
                </a:solidFill>
                <a:latin typeface="Calibri"/>
                <a:cs typeface="Calibri"/>
              </a:rPr>
              <a:t>ТЕРАПЕВТ</a:t>
            </a:r>
            <a:endParaRPr sz="1163">
              <a:latin typeface="Calibri"/>
              <a:cs typeface="Calibri"/>
            </a:endParaRPr>
          </a:p>
          <a:p>
            <a:pPr marL="9525">
              <a:spcBef>
                <a:spcPts val="323"/>
              </a:spcBef>
            </a:pPr>
            <a:r>
              <a:rPr sz="788" dirty="0">
                <a:solidFill>
                  <a:srgbClr val="0C0C0C"/>
                </a:solidFill>
                <a:latin typeface="Tahoma"/>
                <a:cs typeface="Tahoma"/>
              </a:rPr>
              <a:t>при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 подозрении</a:t>
            </a:r>
            <a:r>
              <a:rPr sz="788" spc="-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88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788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онкологическое</a:t>
            </a:r>
            <a:r>
              <a:rPr sz="78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заболевание</a:t>
            </a:r>
            <a:endParaRPr sz="788">
              <a:latin typeface="Tahoma"/>
              <a:cs typeface="Tahoma"/>
            </a:endParaRPr>
          </a:p>
        </p:txBody>
      </p:sp>
      <p:grpSp>
        <p:nvGrpSpPr>
          <p:cNvPr id="248" name="object 87"/>
          <p:cNvGrpSpPr/>
          <p:nvPr/>
        </p:nvGrpSpPr>
        <p:grpSpPr>
          <a:xfrm>
            <a:off x="3213545" y="2695787"/>
            <a:ext cx="4965382" cy="2985134"/>
            <a:chOff x="4284726" y="1850263"/>
            <a:chExt cx="6620509" cy="3980179"/>
          </a:xfrm>
        </p:grpSpPr>
        <p:sp>
          <p:nvSpPr>
            <p:cNvPr id="249" name="object 88"/>
            <p:cNvSpPr/>
            <p:nvPr/>
          </p:nvSpPr>
          <p:spPr>
            <a:xfrm>
              <a:off x="10237470" y="3594100"/>
              <a:ext cx="668020" cy="114300"/>
            </a:xfrm>
            <a:custGeom>
              <a:avLst/>
              <a:gdLst/>
              <a:ahLst/>
              <a:cxnLst/>
              <a:rect l="l" t="t" r="r" b="b"/>
              <a:pathLst>
                <a:path w="668020" h="114300">
                  <a:moveTo>
                    <a:pt x="553465" y="0"/>
                  </a:moveTo>
                  <a:lnTo>
                    <a:pt x="553338" y="114300"/>
                  </a:lnTo>
                  <a:lnTo>
                    <a:pt x="629454" y="76326"/>
                  </a:lnTo>
                  <a:lnTo>
                    <a:pt x="572388" y="76326"/>
                  </a:lnTo>
                  <a:lnTo>
                    <a:pt x="572388" y="38226"/>
                  </a:lnTo>
                  <a:lnTo>
                    <a:pt x="629665" y="38226"/>
                  </a:lnTo>
                  <a:lnTo>
                    <a:pt x="553465" y="0"/>
                  </a:lnTo>
                  <a:close/>
                </a:path>
                <a:path w="668020" h="114300">
                  <a:moveTo>
                    <a:pt x="0" y="37592"/>
                  </a:moveTo>
                  <a:lnTo>
                    <a:pt x="0" y="75692"/>
                  </a:lnTo>
                  <a:lnTo>
                    <a:pt x="572388" y="76326"/>
                  </a:lnTo>
                  <a:lnTo>
                    <a:pt x="553381" y="76326"/>
                  </a:lnTo>
                  <a:lnTo>
                    <a:pt x="553423" y="38226"/>
                  </a:lnTo>
                  <a:lnTo>
                    <a:pt x="572388" y="38226"/>
                  </a:lnTo>
                  <a:lnTo>
                    <a:pt x="0" y="37592"/>
                  </a:lnTo>
                  <a:close/>
                </a:path>
                <a:path w="668020" h="114300">
                  <a:moveTo>
                    <a:pt x="629665" y="38226"/>
                  </a:moveTo>
                  <a:lnTo>
                    <a:pt x="572388" y="38226"/>
                  </a:lnTo>
                  <a:lnTo>
                    <a:pt x="572388" y="76326"/>
                  </a:lnTo>
                  <a:lnTo>
                    <a:pt x="629454" y="76326"/>
                  </a:lnTo>
                  <a:lnTo>
                    <a:pt x="667638" y="57276"/>
                  </a:lnTo>
                  <a:lnTo>
                    <a:pt x="629665" y="3822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0" name="object 89"/>
            <p:cNvSpPr/>
            <p:nvPr/>
          </p:nvSpPr>
          <p:spPr>
            <a:xfrm>
              <a:off x="4778502" y="4757673"/>
              <a:ext cx="4747260" cy="587375"/>
            </a:xfrm>
            <a:custGeom>
              <a:avLst/>
              <a:gdLst/>
              <a:ahLst/>
              <a:cxnLst/>
              <a:rect l="l" t="t" r="r" b="b"/>
              <a:pathLst>
                <a:path w="4747259" h="587375">
                  <a:moveTo>
                    <a:pt x="1509014" y="57531"/>
                  </a:moveTo>
                  <a:lnTo>
                    <a:pt x="1470736" y="38227"/>
                  </a:lnTo>
                  <a:lnTo>
                    <a:pt x="1394968" y="0"/>
                  </a:lnTo>
                  <a:lnTo>
                    <a:pt x="1394853" y="33782"/>
                  </a:lnTo>
                  <a:lnTo>
                    <a:pt x="1394828" y="38176"/>
                  </a:lnTo>
                  <a:lnTo>
                    <a:pt x="0" y="33782"/>
                  </a:lnTo>
                  <a:lnTo>
                    <a:pt x="0" y="71882"/>
                  </a:lnTo>
                  <a:lnTo>
                    <a:pt x="1394701" y="76276"/>
                  </a:lnTo>
                  <a:lnTo>
                    <a:pt x="1413764" y="76327"/>
                  </a:lnTo>
                  <a:lnTo>
                    <a:pt x="1394701" y="76327"/>
                  </a:lnTo>
                  <a:lnTo>
                    <a:pt x="1394587" y="114300"/>
                  </a:lnTo>
                  <a:lnTo>
                    <a:pt x="1471117" y="76327"/>
                  </a:lnTo>
                  <a:lnTo>
                    <a:pt x="1509014" y="57531"/>
                  </a:lnTo>
                  <a:close/>
                </a:path>
                <a:path w="4747259" h="587375">
                  <a:moveTo>
                    <a:pt x="4746879" y="528320"/>
                  </a:moveTo>
                  <a:lnTo>
                    <a:pt x="4710239" y="510667"/>
                  </a:lnTo>
                  <a:lnTo>
                    <a:pt x="4631690" y="472821"/>
                  </a:lnTo>
                  <a:lnTo>
                    <a:pt x="4632274" y="510667"/>
                  </a:lnTo>
                  <a:lnTo>
                    <a:pt x="4632274" y="510959"/>
                  </a:lnTo>
                  <a:lnTo>
                    <a:pt x="4279138" y="516255"/>
                  </a:lnTo>
                  <a:lnTo>
                    <a:pt x="4279570" y="548767"/>
                  </a:lnTo>
                  <a:lnTo>
                    <a:pt x="4279646" y="554355"/>
                  </a:lnTo>
                  <a:lnTo>
                    <a:pt x="4632871" y="549059"/>
                  </a:lnTo>
                  <a:lnTo>
                    <a:pt x="4632630" y="533781"/>
                  </a:lnTo>
                  <a:lnTo>
                    <a:pt x="4632871" y="548767"/>
                  </a:lnTo>
                  <a:lnTo>
                    <a:pt x="4632871" y="549059"/>
                  </a:lnTo>
                  <a:lnTo>
                    <a:pt x="4633468" y="587121"/>
                  </a:lnTo>
                  <a:lnTo>
                    <a:pt x="4746879" y="52832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1" name="object 90"/>
            <p:cNvSpPr/>
            <p:nvPr/>
          </p:nvSpPr>
          <p:spPr>
            <a:xfrm>
              <a:off x="9092819" y="5715977"/>
              <a:ext cx="410845" cy="114300"/>
            </a:xfrm>
            <a:custGeom>
              <a:avLst/>
              <a:gdLst/>
              <a:ahLst/>
              <a:cxnLst/>
              <a:rect l="l" t="t" r="r" b="b"/>
              <a:pathLst>
                <a:path w="410845" h="114300">
                  <a:moveTo>
                    <a:pt x="373570" y="37934"/>
                  </a:moveTo>
                  <a:lnTo>
                    <a:pt x="315340" y="37934"/>
                  </a:lnTo>
                  <a:lnTo>
                    <a:pt x="315722" y="76034"/>
                  </a:lnTo>
                  <a:lnTo>
                    <a:pt x="296629" y="76197"/>
                  </a:lnTo>
                  <a:lnTo>
                    <a:pt x="296925" y="114287"/>
                  </a:lnTo>
                  <a:lnTo>
                    <a:pt x="410845" y="56172"/>
                  </a:lnTo>
                  <a:lnTo>
                    <a:pt x="373570" y="37934"/>
                  </a:lnTo>
                  <a:close/>
                </a:path>
                <a:path w="410845" h="114300">
                  <a:moveTo>
                    <a:pt x="296333" y="38096"/>
                  </a:moveTo>
                  <a:lnTo>
                    <a:pt x="0" y="40614"/>
                  </a:lnTo>
                  <a:lnTo>
                    <a:pt x="236" y="76034"/>
                  </a:lnTo>
                  <a:lnTo>
                    <a:pt x="253" y="78714"/>
                  </a:lnTo>
                  <a:lnTo>
                    <a:pt x="296629" y="76197"/>
                  </a:lnTo>
                  <a:lnTo>
                    <a:pt x="296473" y="56172"/>
                  </a:lnTo>
                  <a:lnTo>
                    <a:pt x="296352" y="40614"/>
                  </a:lnTo>
                  <a:lnTo>
                    <a:pt x="296333" y="38096"/>
                  </a:lnTo>
                  <a:close/>
                </a:path>
                <a:path w="410845" h="114300">
                  <a:moveTo>
                    <a:pt x="315340" y="37934"/>
                  </a:moveTo>
                  <a:lnTo>
                    <a:pt x="296333" y="38096"/>
                  </a:lnTo>
                  <a:lnTo>
                    <a:pt x="296628" y="76034"/>
                  </a:lnTo>
                  <a:lnTo>
                    <a:pt x="296629" y="76197"/>
                  </a:lnTo>
                  <a:lnTo>
                    <a:pt x="315722" y="76034"/>
                  </a:lnTo>
                  <a:lnTo>
                    <a:pt x="315367" y="40614"/>
                  </a:lnTo>
                  <a:lnTo>
                    <a:pt x="315340" y="37934"/>
                  </a:lnTo>
                  <a:close/>
                </a:path>
                <a:path w="410845" h="114300">
                  <a:moveTo>
                    <a:pt x="296036" y="0"/>
                  </a:moveTo>
                  <a:lnTo>
                    <a:pt x="296332" y="37934"/>
                  </a:lnTo>
                  <a:lnTo>
                    <a:pt x="296333" y="38096"/>
                  </a:lnTo>
                  <a:lnTo>
                    <a:pt x="373570" y="37934"/>
                  </a:lnTo>
                  <a:lnTo>
                    <a:pt x="296036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2" name="object 91"/>
            <p:cNvSpPr/>
            <p:nvPr/>
          </p:nvSpPr>
          <p:spPr>
            <a:xfrm>
              <a:off x="9030208" y="3802507"/>
              <a:ext cx="467995" cy="114300"/>
            </a:xfrm>
            <a:custGeom>
              <a:avLst/>
              <a:gdLst/>
              <a:ahLst/>
              <a:cxnLst/>
              <a:rect l="l" t="t" r="r" b="b"/>
              <a:pathLst>
                <a:path w="467995" h="114300">
                  <a:moveTo>
                    <a:pt x="431101" y="37846"/>
                  </a:moveTo>
                  <a:lnTo>
                    <a:pt x="372237" y="37846"/>
                  </a:lnTo>
                  <a:lnTo>
                    <a:pt x="372745" y="75946"/>
                  </a:lnTo>
                  <a:lnTo>
                    <a:pt x="353737" y="76231"/>
                  </a:lnTo>
                  <a:lnTo>
                    <a:pt x="354330" y="114300"/>
                  </a:lnTo>
                  <a:lnTo>
                    <a:pt x="467741" y="55499"/>
                  </a:lnTo>
                  <a:lnTo>
                    <a:pt x="431101" y="37846"/>
                  </a:lnTo>
                  <a:close/>
                </a:path>
                <a:path w="467995" h="114300">
                  <a:moveTo>
                    <a:pt x="353145" y="38132"/>
                  </a:moveTo>
                  <a:lnTo>
                    <a:pt x="0" y="43434"/>
                  </a:lnTo>
                  <a:lnTo>
                    <a:pt x="433" y="75946"/>
                  </a:lnTo>
                  <a:lnTo>
                    <a:pt x="508" y="81534"/>
                  </a:lnTo>
                  <a:lnTo>
                    <a:pt x="353737" y="76231"/>
                  </a:lnTo>
                  <a:lnTo>
                    <a:pt x="353227" y="43434"/>
                  </a:lnTo>
                  <a:lnTo>
                    <a:pt x="353145" y="38132"/>
                  </a:lnTo>
                  <a:close/>
                </a:path>
                <a:path w="467995" h="114300">
                  <a:moveTo>
                    <a:pt x="372237" y="37846"/>
                  </a:moveTo>
                  <a:lnTo>
                    <a:pt x="353145" y="38132"/>
                  </a:lnTo>
                  <a:lnTo>
                    <a:pt x="353733" y="75946"/>
                  </a:lnTo>
                  <a:lnTo>
                    <a:pt x="353737" y="76231"/>
                  </a:lnTo>
                  <a:lnTo>
                    <a:pt x="372745" y="75946"/>
                  </a:lnTo>
                  <a:lnTo>
                    <a:pt x="372311" y="43434"/>
                  </a:lnTo>
                  <a:lnTo>
                    <a:pt x="372237" y="37846"/>
                  </a:lnTo>
                  <a:close/>
                </a:path>
                <a:path w="467995" h="114300">
                  <a:moveTo>
                    <a:pt x="352551" y="0"/>
                  </a:moveTo>
                  <a:lnTo>
                    <a:pt x="353140" y="37846"/>
                  </a:lnTo>
                  <a:lnTo>
                    <a:pt x="353145" y="38132"/>
                  </a:lnTo>
                  <a:lnTo>
                    <a:pt x="372237" y="37846"/>
                  </a:lnTo>
                  <a:lnTo>
                    <a:pt x="431101" y="37846"/>
                  </a:lnTo>
                  <a:lnTo>
                    <a:pt x="352551" y="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3" name="object 92"/>
            <p:cNvSpPr/>
            <p:nvPr/>
          </p:nvSpPr>
          <p:spPr>
            <a:xfrm>
              <a:off x="9031732" y="1850263"/>
              <a:ext cx="467995" cy="114300"/>
            </a:xfrm>
            <a:custGeom>
              <a:avLst/>
              <a:gdLst/>
              <a:ahLst/>
              <a:cxnLst/>
              <a:rect l="l" t="t" r="r" b="b"/>
              <a:pathLst>
                <a:path w="467995" h="114300">
                  <a:moveTo>
                    <a:pt x="431101" y="37846"/>
                  </a:moveTo>
                  <a:lnTo>
                    <a:pt x="372237" y="37846"/>
                  </a:lnTo>
                  <a:lnTo>
                    <a:pt x="372745" y="75946"/>
                  </a:lnTo>
                  <a:lnTo>
                    <a:pt x="353737" y="76231"/>
                  </a:lnTo>
                  <a:lnTo>
                    <a:pt x="354329" y="114300"/>
                  </a:lnTo>
                  <a:lnTo>
                    <a:pt x="467741" y="55499"/>
                  </a:lnTo>
                  <a:lnTo>
                    <a:pt x="431101" y="37846"/>
                  </a:lnTo>
                  <a:close/>
                </a:path>
                <a:path w="467995" h="114300">
                  <a:moveTo>
                    <a:pt x="353145" y="38132"/>
                  </a:moveTo>
                  <a:lnTo>
                    <a:pt x="0" y="43434"/>
                  </a:lnTo>
                  <a:lnTo>
                    <a:pt x="433" y="75946"/>
                  </a:lnTo>
                  <a:lnTo>
                    <a:pt x="508" y="81534"/>
                  </a:lnTo>
                  <a:lnTo>
                    <a:pt x="353737" y="76231"/>
                  </a:lnTo>
                  <a:lnTo>
                    <a:pt x="353227" y="43434"/>
                  </a:lnTo>
                  <a:lnTo>
                    <a:pt x="353145" y="38132"/>
                  </a:lnTo>
                  <a:close/>
                </a:path>
                <a:path w="467995" h="114300">
                  <a:moveTo>
                    <a:pt x="372237" y="37846"/>
                  </a:moveTo>
                  <a:lnTo>
                    <a:pt x="353145" y="38132"/>
                  </a:lnTo>
                  <a:lnTo>
                    <a:pt x="353733" y="75946"/>
                  </a:lnTo>
                  <a:lnTo>
                    <a:pt x="353737" y="76231"/>
                  </a:lnTo>
                  <a:lnTo>
                    <a:pt x="372745" y="75946"/>
                  </a:lnTo>
                  <a:lnTo>
                    <a:pt x="372311" y="43434"/>
                  </a:lnTo>
                  <a:lnTo>
                    <a:pt x="372237" y="37846"/>
                  </a:lnTo>
                  <a:close/>
                </a:path>
                <a:path w="467995" h="114300">
                  <a:moveTo>
                    <a:pt x="352551" y="0"/>
                  </a:moveTo>
                  <a:lnTo>
                    <a:pt x="353140" y="37846"/>
                  </a:lnTo>
                  <a:lnTo>
                    <a:pt x="353145" y="38132"/>
                  </a:lnTo>
                  <a:lnTo>
                    <a:pt x="372237" y="37846"/>
                  </a:lnTo>
                  <a:lnTo>
                    <a:pt x="431101" y="37846"/>
                  </a:lnTo>
                  <a:lnTo>
                    <a:pt x="35255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4" name="object 93"/>
            <p:cNvSpPr/>
            <p:nvPr/>
          </p:nvSpPr>
          <p:spPr>
            <a:xfrm>
              <a:off x="4284726" y="5631179"/>
              <a:ext cx="2828290" cy="186690"/>
            </a:xfrm>
            <a:custGeom>
              <a:avLst/>
              <a:gdLst/>
              <a:ahLst/>
              <a:cxnLst/>
              <a:rect l="l" t="t" r="r" b="b"/>
              <a:pathLst>
                <a:path w="2828290" h="186689">
                  <a:moveTo>
                    <a:pt x="1998853" y="57150"/>
                  </a:moveTo>
                  <a:lnTo>
                    <a:pt x="1960753" y="38100"/>
                  </a:lnTo>
                  <a:lnTo>
                    <a:pt x="1884553" y="0"/>
                  </a:lnTo>
                  <a:lnTo>
                    <a:pt x="1884553" y="38100"/>
                  </a:lnTo>
                  <a:lnTo>
                    <a:pt x="0" y="38100"/>
                  </a:lnTo>
                  <a:lnTo>
                    <a:pt x="0" y="76200"/>
                  </a:lnTo>
                  <a:lnTo>
                    <a:pt x="1884553" y="76200"/>
                  </a:lnTo>
                  <a:lnTo>
                    <a:pt x="1884553" y="114300"/>
                  </a:lnTo>
                  <a:lnTo>
                    <a:pt x="1960753" y="76200"/>
                  </a:lnTo>
                  <a:lnTo>
                    <a:pt x="1998853" y="57150"/>
                  </a:lnTo>
                  <a:close/>
                </a:path>
                <a:path w="2828290" h="186689">
                  <a:moveTo>
                    <a:pt x="2828163" y="127254"/>
                  </a:moveTo>
                  <a:lnTo>
                    <a:pt x="2791523" y="109626"/>
                  </a:lnTo>
                  <a:lnTo>
                    <a:pt x="2712974" y="71818"/>
                  </a:lnTo>
                  <a:lnTo>
                    <a:pt x="2713558" y="109626"/>
                  </a:lnTo>
                  <a:lnTo>
                    <a:pt x="2713558" y="109918"/>
                  </a:lnTo>
                  <a:lnTo>
                    <a:pt x="2360422" y="115176"/>
                  </a:lnTo>
                  <a:lnTo>
                    <a:pt x="2360853" y="147726"/>
                  </a:lnTo>
                  <a:lnTo>
                    <a:pt x="2360930" y="153276"/>
                  </a:lnTo>
                  <a:lnTo>
                    <a:pt x="2714155" y="148018"/>
                  </a:lnTo>
                  <a:lnTo>
                    <a:pt x="2714752" y="186105"/>
                  </a:lnTo>
                  <a:lnTo>
                    <a:pt x="2828163" y="127254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55" name="object 9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3588" y="2859151"/>
              <a:ext cx="124713" cy="114300"/>
            </a:xfrm>
            <a:prstGeom prst="rect">
              <a:avLst/>
            </a:prstGeom>
          </p:spPr>
        </p:pic>
      </p:grpSp>
      <p:sp>
        <p:nvSpPr>
          <p:cNvPr id="256" name="object 95"/>
          <p:cNvSpPr txBox="1"/>
          <p:nvPr/>
        </p:nvSpPr>
        <p:spPr>
          <a:xfrm>
            <a:off x="4977193" y="3649082"/>
            <a:ext cx="1041083" cy="170239"/>
          </a:xfrm>
          <a:prstGeom prst="rect">
            <a:avLst/>
          </a:prstGeom>
        </p:spPr>
        <p:txBody>
          <a:bodyPr vert="horz" wrap="square" lIns="0" tIns="16193" rIns="0" bIns="0" rtlCol="0">
            <a:spAutoFit/>
          </a:bodyPr>
          <a:lstStyle/>
          <a:p>
            <a:pPr marL="316706" marR="3810" indent="-307657">
              <a:lnSpc>
                <a:spcPts val="623"/>
              </a:lnSpc>
              <a:spcBef>
                <a:spcPts val="127"/>
              </a:spcBef>
            </a:pP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525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выявленными</a:t>
            </a:r>
            <a:r>
              <a:rPr sz="525" spc="-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патологическими изменениями</a:t>
            </a:r>
            <a:endParaRPr sz="525">
              <a:latin typeface="Tahoma"/>
              <a:cs typeface="Tahoma"/>
            </a:endParaRPr>
          </a:p>
        </p:txBody>
      </p:sp>
      <p:sp>
        <p:nvSpPr>
          <p:cNvPr id="257" name="object 96"/>
          <p:cNvSpPr txBox="1"/>
          <p:nvPr/>
        </p:nvSpPr>
        <p:spPr>
          <a:xfrm>
            <a:off x="2685002" y="4640505"/>
            <a:ext cx="1974533" cy="8992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случае</a:t>
            </a:r>
            <a:r>
              <a:rPr sz="525" spc="-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подозрения</a:t>
            </a:r>
            <a:r>
              <a:rPr sz="525" spc="-3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525" spc="-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r>
              <a:rPr sz="525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пищевода,</a:t>
            </a:r>
            <a:r>
              <a:rPr sz="525" spc="-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желудка</a:t>
            </a:r>
            <a:r>
              <a:rPr sz="52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и</a:t>
            </a:r>
            <a:r>
              <a:rPr sz="525" spc="-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12-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ой</a:t>
            </a:r>
            <a:r>
              <a:rPr sz="525" spc="-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кишки</a:t>
            </a:r>
            <a:endParaRPr sz="525">
              <a:latin typeface="Tahoma"/>
              <a:cs typeface="Tahoma"/>
            </a:endParaRPr>
          </a:p>
        </p:txBody>
      </p:sp>
      <p:sp>
        <p:nvSpPr>
          <p:cNvPr id="258" name="object 97"/>
          <p:cNvSpPr txBox="1"/>
          <p:nvPr/>
        </p:nvSpPr>
        <p:spPr>
          <a:xfrm>
            <a:off x="5347716" y="2931088"/>
            <a:ext cx="1464469" cy="9329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52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выявленными</a:t>
            </a:r>
            <a:r>
              <a:rPr sz="525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патологическими</a:t>
            </a:r>
            <a:r>
              <a:rPr sz="525" spc="-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изменениями</a:t>
            </a:r>
            <a:endParaRPr sz="525">
              <a:latin typeface="Tahoma"/>
              <a:cs typeface="Tahoma"/>
            </a:endParaRPr>
          </a:p>
        </p:txBody>
      </p:sp>
      <p:sp>
        <p:nvSpPr>
          <p:cNvPr id="259" name="object 98"/>
          <p:cNvSpPr txBox="1"/>
          <p:nvPr/>
        </p:nvSpPr>
        <p:spPr>
          <a:xfrm>
            <a:off x="6197918" y="3611840"/>
            <a:ext cx="893445" cy="170239"/>
          </a:xfrm>
          <a:prstGeom prst="rect">
            <a:avLst/>
          </a:prstGeom>
        </p:spPr>
        <p:txBody>
          <a:bodyPr vert="horz" wrap="square" lIns="0" tIns="16193" rIns="0" bIns="0" rtlCol="0">
            <a:spAutoFit/>
          </a:bodyPr>
          <a:lstStyle/>
          <a:p>
            <a:pPr marL="136208" marR="3810" indent="-127159">
              <a:lnSpc>
                <a:spcPts val="623"/>
              </a:lnSpc>
              <a:spcBef>
                <a:spcPts val="127"/>
              </a:spcBef>
            </a:pP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случае</a:t>
            </a:r>
            <a:r>
              <a:rPr sz="525" spc="-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подозрения</a:t>
            </a:r>
            <a:r>
              <a:rPr sz="525" spc="-3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525" spc="-19" dirty="0">
                <a:solidFill>
                  <a:srgbClr val="0C0C0C"/>
                </a:solidFill>
                <a:latin typeface="Tahoma"/>
                <a:cs typeface="Tahoma"/>
              </a:rPr>
              <a:t> ЗНО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 толстого</a:t>
            </a:r>
            <a:r>
              <a:rPr sz="525" spc="-3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кишечника</a:t>
            </a:r>
            <a:endParaRPr sz="525">
              <a:latin typeface="Tahoma"/>
              <a:cs typeface="Tahoma"/>
            </a:endParaRPr>
          </a:p>
        </p:txBody>
      </p:sp>
      <p:sp>
        <p:nvSpPr>
          <p:cNvPr id="260" name="object 99"/>
          <p:cNvSpPr txBox="1"/>
          <p:nvPr/>
        </p:nvSpPr>
        <p:spPr>
          <a:xfrm>
            <a:off x="3759898" y="2748363"/>
            <a:ext cx="631031" cy="20037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подозрения</a:t>
            </a:r>
            <a:r>
              <a:rPr sz="450" spc="-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атипию</a:t>
            </a:r>
            <a:endParaRPr sz="450">
              <a:latin typeface="Tahoma"/>
              <a:cs typeface="Tahoma"/>
            </a:endParaRPr>
          </a:p>
          <a:p>
            <a:pPr marL="43339" algn="ctr">
              <a:spcBef>
                <a:spcPts val="360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BITHESDA</a:t>
            </a:r>
            <a:r>
              <a:rPr sz="450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5" dirty="0">
                <a:solidFill>
                  <a:srgbClr val="0C0C0C"/>
                </a:solidFill>
                <a:latin typeface="Tahoma"/>
                <a:cs typeface="Tahoma"/>
              </a:rPr>
              <a:t>NILM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61" name="object 100"/>
          <p:cNvSpPr txBox="1"/>
          <p:nvPr/>
        </p:nvSpPr>
        <p:spPr>
          <a:xfrm>
            <a:off x="2695004" y="3205754"/>
            <a:ext cx="776764" cy="99131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563" dirty="0">
                <a:solidFill>
                  <a:srgbClr val="0C0C0C"/>
                </a:solidFill>
                <a:latin typeface="Tahoma"/>
                <a:cs typeface="Tahoma"/>
              </a:rPr>
              <a:t>семейный</a:t>
            </a:r>
            <a:r>
              <a:rPr sz="563" spc="7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63" spc="-8" dirty="0">
                <a:solidFill>
                  <a:srgbClr val="0C0C0C"/>
                </a:solidFill>
                <a:latin typeface="Tahoma"/>
                <a:cs typeface="Tahoma"/>
              </a:rPr>
              <a:t>аденоматоз</a:t>
            </a:r>
            <a:endParaRPr sz="563">
              <a:latin typeface="Tahoma"/>
              <a:cs typeface="Tahoma"/>
            </a:endParaRPr>
          </a:p>
        </p:txBody>
      </p:sp>
      <p:grpSp>
        <p:nvGrpSpPr>
          <p:cNvPr id="262" name="object 101"/>
          <p:cNvGrpSpPr/>
          <p:nvPr/>
        </p:nvGrpSpPr>
        <p:grpSpPr>
          <a:xfrm>
            <a:off x="3558730" y="3309006"/>
            <a:ext cx="1510665" cy="414338"/>
            <a:chOff x="4744973" y="2667889"/>
            <a:chExt cx="2014220" cy="552450"/>
          </a:xfrm>
        </p:grpSpPr>
        <p:pic>
          <p:nvPicPr>
            <p:cNvPr id="263" name="object 10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0119" y="2667889"/>
              <a:ext cx="219075" cy="114300"/>
            </a:xfrm>
            <a:prstGeom prst="rect">
              <a:avLst/>
            </a:prstGeom>
          </p:spPr>
        </p:pic>
        <p:sp>
          <p:nvSpPr>
            <p:cNvPr id="264" name="object 103"/>
            <p:cNvSpPr/>
            <p:nvPr/>
          </p:nvSpPr>
          <p:spPr>
            <a:xfrm>
              <a:off x="4744973" y="3105912"/>
              <a:ext cx="1410335" cy="114300"/>
            </a:xfrm>
            <a:custGeom>
              <a:avLst/>
              <a:gdLst/>
              <a:ahLst/>
              <a:cxnLst/>
              <a:rect l="l" t="t" r="r" b="b"/>
              <a:pathLst>
                <a:path w="1410335" h="114300">
                  <a:moveTo>
                    <a:pt x="1295527" y="0"/>
                  </a:moveTo>
                  <a:lnTo>
                    <a:pt x="1295527" y="114300"/>
                  </a:lnTo>
                  <a:lnTo>
                    <a:pt x="1371727" y="76200"/>
                  </a:lnTo>
                  <a:lnTo>
                    <a:pt x="1314577" y="76200"/>
                  </a:lnTo>
                  <a:lnTo>
                    <a:pt x="1314577" y="38100"/>
                  </a:lnTo>
                  <a:lnTo>
                    <a:pt x="1371727" y="38100"/>
                  </a:lnTo>
                  <a:lnTo>
                    <a:pt x="1295527" y="0"/>
                  </a:lnTo>
                  <a:close/>
                </a:path>
                <a:path w="1410335" h="114300">
                  <a:moveTo>
                    <a:pt x="1295527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1295527" y="76200"/>
                  </a:lnTo>
                  <a:lnTo>
                    <a:pt x="1295527" y="38100"/>
                  </a:lnTo>
                  <a:close/>
                </a:path>
                <a:path w="1410335" h="114300">
                  <a:moveTo>
                    <a:pt x="1371727" y="38100"/>
                  </a:moveTo>
                  <a:lnTo>
                    <a:pt x="1314577" y="38100"/>
                  </a:lnTo>
                  <a:lnTo>
                    <a:pt x="1314577" y="76200"/>
                  </a:lnTo>
                  <a:lnTo>
                    <a:pt x="1371727" y="76200"/>
                  </a:lnTo>
                  <a:lnTo>
                    <a:pt x="1409827" y="57150"/>
                  </a:lnTo>
                  <a:lnTo>
                    <a:pt x="1371727" y="3810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65" name="object 104"/>
          <p:cNvSpPr txBox="1"/>
          <p:nvPr/>
        </p:nvSpPr>
        <p:spPr>
          <a:xfrm>
            <a:off x="3532441" y="3456072"/>
            <a:ext cx="1203008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(+)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/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выше</a:t>
            </a:r>
            <a:r>
              <a:rPr sz="450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границы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референсных</a:t>
            </a:r>
            <a:r>
              <a:rPr sz="450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значений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66" name="object 105"/>
          <p:cNvSpPr txBox="1"/>
          <p:nvPr/>
        </p:nvSpPr>
        <p:spPr>
          <a:xfrm>
            <a:off x="3558254" y="3579516"/>
            <a:ext cx="1066800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(-)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/в</a:t>
            </a:r>
            <a:r>
              <a:rPr sz="450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границах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референсных</a:t>
            </a:r>
            <a:r>
              <a:rPr sz="450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значений</a:t>
            </a:r>
            <a:endParaRPr sz="450">
              <a:latin typeface="Tahoma"/>
              <a:cs typeface="Tahoma"/>
            </a:endParaRPr>
          </a:p>
        </p:txBody>
      </p:sp>
      <p:grpSp>
        <p:nvGrpSpPr>
          <p:cNvPr id="267" name="object 106"/>
          <p:cNvGrpSpPr/>
          <p:nvPr/>
        </p:nvGrpSpPr>
        <p:grpSpPr>
          <a:xfrm>
            <a:off x="3535774" y="2621682"/>
            <a:ext cx="1172528" cy="1117283"/>
            <a:chOff x="4714366" y="1751457"/>
            <a:chExt cx="1563370" cy="1489710"/>
          </a:xfrm>
        </p:grpSpPr>
        <p:pic>
          <p:nvPicPr>
            <p:cNvPr id="268" name="object 10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3751" y="3106928"/>
              <a:ext cx="133731" cy="133858"/>
            </a:xfrm>
            <a:prstGeom prst="rect">
              <a:avLst/>
            </a:prstGeom>
          </p:spPr>
        </p:pic>
        <p:sp>
          <p:nvSpPr>
            <p:cNvPr id="269" name="object 108"/>
            <p:cNvSpPr/>
            <p:nvPr/>
          </p:nvSpPr>
          <p:spPr>
            <a:xfrm>
              <a:off x="4714366" y="1751457"/>
              <a:ext cx="1402715" cy="114300"/>
            </a:xfrm>
            <a:custGeom>
              <a:avLst/>
              <a:gdLst/>
              <a:ahLst/>
              <a:cxnLst/>
              <a:rect l="l" t="t" r="r" b="b"/>
              <a:pathLst>
                <a:path w="1402714" h="114300">
                  <a:moveTo>
                    <a:pt x="1288161" y="0"/>
                  </a:moveTo>
                  <a:lnTo>
                    <a:pt x="1288669" y="114300"/>
                  </a:lnTo>
                  <a:lnTo>
                    <a:pt x="1364063" y="76266"/>
                  </a:lnTo>
                  <a:lnTo>
                    <a:pt x="1307592" y="76266"/>
                  </a:lnTo>
                  <a:lnTo>
                    <a:pt x="1307462" y="56768"/>
                  </a:lnTo>
                  <a:lnTo>
                    <a:pt x="1307338" y="38166"/>
                  </a:lnTo>
                  <a:lnTo>
                    <a:pt x="1365177" y="38166"/>
                  </a:lnTo>
                  <a:lnTo>
                    <a:pt x="1288161" y="0"/>
                  </a:lnTo>
                  <a:close/>
                </a:path>
                <a:path w="1402714" h="114300">
                  <a:moveTo>
                    <a:pt x="1288330" y="38166"/>
                  </a:moveTo>
                  <a:lnTo>
                    <a:pt x="0" y="42671"/>
                  </a:lnTo>
                  <a:lnTo>
                    <a:pt x="223" y="76266"/>
                  </a:lnTo>
                  <a:lnTo>
                    <a:pt x="254" y="80771"/>
                  </a:lnTo>
                  <a:lnTo>
                    <a:pt x="1288499" y="76266"/>
                  </a:lnTo>
                  <a:lnTo>
                    <a:pt x="1288413" y="56768"/>
                  </a:lnTo>
                  <a:lnTo>
                    <a:pt x="1288330" y="38166"/>
                  </a:lnTo>
                  <a:close/>
                </a:path>
                <a:path w="1402714" h="114300">
                  <a:moveTo>
                    <a:pt x="1365177" y="38166"/>
                  </a:moveTo>
                  <a:lnTo>
                    <a:pt x="1307338" y="38166"/>
                  </a:lnTo>
                  <a:lnTo>
                    <a:pt x="1307592" y="76266"/>
                  </a:lnTo>
                  <a:lnTo>
                    <a:pt x="1364063" y="76266"/>
                  </a:lnTo>
                  <a:lnTo>
                    <a:pt x="1402715" y="56768"/>
                  </a:lnTo>
                  <a:lnTo>
                    <a:pt x="1365177" y="38166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70" name="object 109"/>
          <p:cNvSpPr txBox="1"/>
          <p:nvPr/>
        </p:nvSpPr>
        <p:spPr>
          <a:xfrm>
            <a:off x="3833908" y="2423942"/>
            <a:ext cx="479108" cy="23484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R="3810" algn="r">
              <a:spcBef>
                <a:spcPts val="71"/>
              </a:spcBef>
            </a:pP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BI-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RADS</a:t>
            </a:r>
            <a:r>
              <a:rPr sz="525" spc="-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3,</a:t>
            </a:r>
            <a:r>
              <a:rPr sz="525" spc="-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4,</a:t>
            </a:r>
            <a:r>
              <a:rPr sz="525" spc="-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38" dirty="0">
                <a:solidFill>
                  <a:srgbClr val="0C0C0C"/>
                </a:solidFill>
                <a:latin typeface="Tahoma"/>
                <a:cs typeface="Tahoma"/>
              </a:rPr>
              <a:t>5</a:t>
            </a:r>
            <a:endParaRPr sz="525">
              <a:latin typeface="Tahoma"/>
              <a:cs typeface="Tahoma"/>
            </a:endParaRPr>
          </a:p>
          <a:p>
            <a:pPr marR="8573" algn="r">
              <a:spcBef>
                <a:spcPts val="469"/>
              </a:spcBef>
            </a:pP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BI-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RADS</a:t>
            </a:r>
            <a:r>
              <a:rPr sz="525" spc="-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19" dirty="0">
                <a:solidFill>
                  <a:srgbClr val="0C0C0C"/>
                </a:solidFill>
                <a:latin typeface="Tahoma"/>
                <a:cs typeface="Tahoma"/>
              </a:rPr>
              <a:t>1,2</a:t>
            </a:r>
            <a:endParaRPr sz="525">
              <a:latin typeface="Tahoma"/>
              <a:cs typeface="Tahoma"/>
            </a:endParaRPr>
          </a:p>
        </p:txBody>
      </p:sp>
      <p:grpSp>
        <p:nvGrpSpPr>
          <p:cNvPr id="271" name="object 110"/>
          <p:cNvGrpSpPr/>
          <p:nvPr/>
        </p:nvGrpSpPr>
        <p:grpSpPr>
          <a:xfrm>
            <a:off x="4595241" y="2612823"/>
            <a:ext cx="106680" cy="432911"/>
            <a:chOff x="6126988" y="1739645"/>
            <a:chExt cx="142240" cy="577215"/>
          </a:xfrm>
        </p:grpSpPr>
        <p:pic>
          <p:nvPicPr>
            <p:cNvPr id="272" name="object 1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5116" y="1739645"/>
              <a:ext cx="133858" cy="133857"/>
            </a:xfrm>
            <a:prstGeom prst="rect">
              <a:avLst/>
            </a:prstGeom>
          </p:spPr>
        </p:pic>
        <p:pic>
          <p:nvPicPr>
            <p:cNvPr id="273" name="object 1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26988" y="2182621"/>
              <a:ext cx="133731" cy="133857"/>
            </a:xfrm>
            <a:prstGeom prst="rect">
              <a:avLst/>
            </a:prstGeom>
          </p:spPr>
        </p:pic>
      </p:grpSp>
      <p:sp>
        <p:nvSpPr>
          <p:cNvPr id="274" name="object 113"/>
          <p:cNvSpPr txBox="1"/>
          <p:nvPr/>
        </p:nvSpPr>
        <p:spPr>
          <a:xfrm>
            <a:off x="3765613" y="4027381"/>
            <a:ext cx="539115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подозрение</a:t>
            </a:r>
            <a:r>
              <a:rPr sz="450" spc="-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9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75" name="object 114"/>
          <p:cNvSpPr txBox="1"/>
          <p:nvPr/>
        </p:nvSpPr>
        <p:spPr>
          <a:xfrm>
            <a:off x="3685604" y="4199022"/>
            <a:ext cx="846296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отсутствие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подозрений</a:t>
            </a:r>
            <a:r>
              <a:rPr sz="450" spc="-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9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endParaRPr sz="450">
              <a:latin typeface="Tahoma"/>
              <a:cs typeface="Tahoma"/>
            </a:endParaRPr>
          </a:p>
        </p:txBody>
      </p:sp>
      <p:grpSp>
        <p:nvGrpSpPr>
          <p:cNvPr id="276" name="object 115"/>
          <p:cNvGrpSpPr/>
          <p:nvPr/>
        </p:nvGrpSpPr>
        <p:grpSpPr>
          <a:xfrm>
            <a:off x="3213545" y="2814753"/>
            <a:ext cx="3909536" cy="2936558"/>
            <a:chOff x="4284726" y="2008885"/>
            <a:chExt cx="5212715" cy="3915410"/>
          </a:xfrm>
        </p:grpSpPr>
        <p:pic>
          <p:nvPicPr>
            <p:cNvPr id="277" name="object 1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42990" y="3935983"/>
              <a:ext cx="133858" cy="133731"/>
            </a:xfrm>
            <a:prstGeom prst="rect">
              <a:avLst/>
            </a:prstGeom>
          </p:spPr>
        </p:pic>
        <p:sp>
          <p:nvSpPr>
            <p:cNvPr id="278" name="object 117"/>
            <p:cNvSpPr/>
            <p:nvPr/>
          </p:nvSpPr>
          <p:spPr>
            <a:xfrm>
              <a:off x="4703826" y="2008885"/>
              <a:ext cx="1539240" cy="114300"/>
            </a:xfrm>
            <a:custGeom>
              <a:avLst/>
              <a:gdLst/>
              <a:ahLst/>
              <a:cxnLst/>
              <a:rect l="l" t="t" r="r" b="b"/>
              <a:pathLst>
                <a:path w="1539239" h="114300">
                  <a:moveTo>
                    <a:pt x="1424686" y="0"/>
                  </a:moveTo>
                  <a:lnTo>
                    <a:pt x="1424559" y="114300"/>
                  </a:lnTo>
                  <a:lnTo>
                    <a:pt x="1500928" y="76200"/>
                  </a:lnTo>
                  <a:lnTo>
                    <a:pt x="1443609" y="76200"/>
                  </a:lnTo>
                  <a:lnTo>
                    <a:pt x="1443736" y="38100"/>
                  </a:lnTo>
                  <a:lnTo>
                    <a:pt x="1500632" y="38100"/>
                  </a:lnTo>
                  <a:lnTo>
                    <a:pt x="1424686" y="0"/>
                  </a:lnTo>
                  <a:close/>
                </a:path>
                <a:path w="1539239" h="114300">
                  <a:moveTo>
                    <a:pt x="0" y="36322"/>
                  </a:moveTo>
                  <a:lnTo>
                    <a:pt x="0" y="74422"/>
                  </a:lnTo>
                  <a:lnTo>
                    <a:pt x="1443609" y="76200"/>
                  </a:lnTo>
                  <a:lnTo>
                    <a:pt x="1424601" y="76200"/>
                  </a:lnTo>
                  <a:lnTo>
                    <a:pt x="1424643" y="38100"/>
                  </a:lnTo>
                  <a:lnTo>
                    <a:pt x="1443736" y="38100"/>
                  </a:lnTo>
                  <a:lnTo>
                    <a:pt x="0" y="36322"/>
                  </a:lnTo>
                  <a:close/>
                </a:path>
                <a:path w="1539239" h="114300">
                  <a:moveTo>
                    <a:pt x="1500632" y="38100"/>
                  </a:moveTo>
                  <a:lnTo>
                    <a:pt x="1443736" y="38100"/>
                  </a:lnTo>
                  <a:lnTo>
                    <a:pt x="1443609" y="76200"/>
                  </a:lnTo>
                  <a:lnTo>
                    <a:pt x="1500928" y="76200"/>
                  </a:lnTo>
                  <a:lnTo>
                    <a:pt x="1538859" y="57276"/>
                  </a:lnTo>
                  <a:lnTo>
                    <a:pt x="1500632" y="3810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9" name="object 118"/>
            <p:cNvSpPr/>
            <p:nvPr/>
          </p:nvSpPr>
          <p:spPr>
            <a:xfrm>
              <a:off x="6633197" y="4520183"/>
              <a:ext cx="2864485" cy="114300"/>
            </a:xfrm>
            <a:custGeom>
              <a:avLst/>
              <a:gdLst/>
              <a:ahLst/>
              <a:cxnLst/>
              <a:rect l="l" t="t" r="r" b="b"/>
              <a:pathLst>
                <a:path w="2864484" h="114300">
                  <a:moveTo>
                    <a:pt x="611263" y="57150"/>
                  </a:moveTo>
                  <a:lnTo>
                    <a:pt x="573163" y="38100"/>
                  </a:lnTo>
                  <a:lnTo>
                    <a:pt x="496963" y="0"/>
                  </a:lnTo>
                  <a:lnTo>
                    <a:pt x="496963" y="38100"/>
                  </a:lnTo>
                  <a:lnTo>
                    <a:pt x="0" y="38100"/>
                  </a:lnTo>
                  <a:lnTo>
                    <a:pt x="0" y="76200"/>
                  </a:lnTo>
                  <a:lnTo>
                    <a:pt x="496963" y="76200"/>
                  </a:lnTo>
                  <a:lnTo>
                    <a:pt x="496963" y="114300"/>
                  </a:lnTo>
                  <a:lnTo>
                    <a:pt x="573163" y="76200"/>
                  </a:lnTo>
                  <a:lnTo>
                    <a:pt x="611263" y="57150"/>
                  </a:lnTo>
                  <a:close/>
                </a:path>
                <a:path w="2864484" h="114300">
                  <a:moveTo>
                    <a:pt x="2863989" y="57150"/>
                  </a:moveTo>
                  <a:lnTo>
                    <a:pt x="2825889" y="38100"/>
                  </a:lnTo>
                  <a:lnTo>
                    <a:pt x="2749689" y="0"/>
                  </a:lnTo>
                  <a:lnTo>
                    <a:pt x="2749689" y="38100"/>
                  </a:lnTo>
                  <a:lnTo>
                    <a:pt x="2403360" y="38100"/>
                  </a:lnTo>
                  <a:lnTo>
                    <a:pt x="2403360" y="76200"/>
                  </a:lnTo>
                  <a:lnTo>
                    <a:pt x="2749689" y="76200"/>
                  </a:lnTo>
                  <a:lnTo>
                    <a:pt x="2749689" y="114300"/>
                  </a:lnTo>
                  <a:lnTo>
                    <a:pt x="2825889" y="76200"/>
                  </a:lnTo>
                  <a:lnTo>
                    <a:pt x="2863989" y="5715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0" name="object 119"/>
            <p:cNvSpPr/>
            <p:nvPr/>
          </p:nvSpPr>
          <p:spPr>
            <a:xfrm>
              <a:off x="4284726" y="5809932"/>
              <a:ext cx="1902460" cy="114300"/>
            </a:xfrm>
            <a:custGeom>
              <a:avLst/>
              <a:gdLst/>
              <a:ahLst/>
              <a:cxnLst/>
              <a:rect l="l" t="t" r="r" b="b"/>
              <a:pathLst>
                <a:path w="1902460" h="114300">
                  <a:moveTo>
                    <a:pt x="1788287" y="0"/>
                  </a:moveTo>
                  <a:lnTo>
                    <a:pt x="1788213" y="33083"/>
                  </a:lnTo>
                  <a:lnTo>
                    <a:pt x="1788159" y="57480"/>
                  </a:lnTo>
                  <a:lnTo>
                    <a:pt x="1788033" y="114299"/>
                  </a:lnTo>
                  <a:lnTo>
                    <a:pt x="1864633" y="76263"/>
                  </a:lnTo>
                  <a:lnTo>
                    <a:pt x="1807210" y="76263"/>
                  </a:lnTo>
                  <a:lnTo>
                    <a:pt x="1807337" y="38163"/>
                  </a:lnTo>
                  <a:lnTo>
                    <a:pt x="1864091" y="38163"/>
                  </a:lnTo>
                  <a:lnTo>
                    <a:pt x="1788287" y="0"/>
                  </a:lnTo>
                  <a:close/>
                </a:path>
                <a:path w="1902460" h="114300">
                  <a:moveTo>
                    <a:pt x="0" y="33083"/>
                  </a:moveTo>
                  <a:lnTo>
                    <a:pt x="0" y="71183"/>
                  </a:lnTo>
                  <a:lnTo>
                    <a:pt x="1807209" y="76263"/>
                  </a:lnTo>
                  <a:lnTo>
                    <a:pt x="1788117" y="76263"/>
                  </a:lnTo>
                  <a:lnTo>
                    <a:pt x="1788202" y="38163"/>
                  </a:lnTo>
                  <a:lnTo>
                    <a:pt x="1807337" y="38163"/>
                  </a:lnTo>
                  <a:lnTo>
                    <a:pt x="0" y="33083"/>
                  </a:lnTo>
                  <a:close/>
                </a:path>
                <a:path w="1902460" h="114300">
                  <a:moveTo>
                    <a:pt x="1864091" y="38163"/>
                  </a:moveTo>
                  <a:lnTo>
                    <a:pt x="1807337" y="38163"/>
                  </a:lnTo>
                  <a:lnTo>
                    <a:pt x="1807210" y="76263"/>
                  </a:lnTo>
                  <a:lnTo>
                    <a:pt x="1864633" y="76263"/>
                  </a:lnTo>
                  <a:lnTo>
                    <a:pt x="1902460" y="57480"/>
                  </a:lnTo>
                  <a:lnTo>
                    <a:pt x="1864091" y="38163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81" name="object 120"/>
          <p:cNvSpPr txBox="1"/>
          <p:nvPr/>
        </p:nvSpPr>
        <p:spPr>
          <a:xfrm>
            <a:off x="3650361" y="5450854"/>
            <a:ext cx="355282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более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4</a:t>
            </a:r>
            <a:r>
              <a:rPr sz="450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5" dirty="0">
                <a:solidFill>
                  <a:srgbClr val="0C0C0C"/>
                </a:solidFill>
                <a:latin typeface="Tahoma"/>
                <a:cs typeface="Tahoma"/>
              </a:rPr>
              <a:t>нг/л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82" name="object 121"/>
          <p:cNvSpPr txBox="1"/>
          <p:nvPr/>
        </p:nvSpPr>
        <p:spPr>
          <a:xfrm>
            <a:off x="3664268" y="5616818"/>
            <a:ext cx="411004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4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нг/л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и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менее</a:t>
            </a:r>
            <a:endParaRPr sz="450">
              <a:latin typeface="Tahoma"/>
              <a:cs typeface="Tahoma"/>
            </a:endParaRPr>
          </a:p>
        </p:txBody>
      </p:sp>
      <p:grpSp>
        <p:nvGrpSpPr>
          <p:cNvPr id="283" name="object 122"/>
          <p:cNvGrpSpPr/>
          <p:nvPr/>
        </p:nvGrpSpPr>
        <p:grpSpPr>
          <a:xfrm>
            <a:off x="1124569" y="4963403"/>
            <a:ext cx="3597116" cy="799624"/>
            <a:chOff x="1499425" y="4873752"/>
            <a:chExt cx="4796155" cy="1066165"/>
          </a:xfrm>
        </p:grpSpPr>
        <p:pic>
          <p:nvPicPr>
            <p:cNvPr id="284" name="object 1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61404" y="5805512"/>
              <a:ext cx="133731" cy="133819"/>
            </a:xfrm>
            <a:prstGeom prst="rect">
              <a:avLst/>
            </a:prstGeom>
          </p:spPr>
        </p:pic>
        <p:sp>
          <p:nvSpPr>
            <p:cNvPr id="285" name="object 124"/>
            <p:cNvSpPr/>
            <p:nvPr/>
          </p:nvSpPr>
          <p:spPr>
            <a:xfrm>
              <a:off x="4786122" y="4873752"/>
              <a:ext cx="1331595" cy="114300"/>
            </a:xfrm>
            <a:custGeom>
              <a:avLst/>
              <a:gdLst/>
              <a:ahLst/>
              <a:cxnLst/>
              <a:rect l="l" t="t" r="r" b="b"/>
              <a:pathLst>
                <a:path w="1331595" h="114300">
                  <a:moveTo>
                    <a:pt x="1217294" y="0"/>
                  </a:moveTo>
                  <a:lnTo>
                    <a:pt x="1217294" y="114300"/>
                  </a:lnTo>
                  <a:lnTo>
                    <a:pt x="1293494" y="76200"/>
                  </a:lnTo>
                  <a:lnTo>
                    <a:pt x="1236344" y="76200"/>
                  </a:lnTo>
                  <a:lnTo>
                    <a:pt x="1236344" y="38100"/>
                  </a:lnTo>
                  <a:lnTo>
                    <a:pt x="1293494" y="38100"/>
                  </a:lnTo>
                  <a:lnTo>
                    <a:pt x="1217294" y="0"/>
                  </a:lnTo>
                  <a:close/>
                </a:path>
                <a:path w="1331595" h="114300">
                  <a:moveTo>
                    <a:pt x="1217294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1217294" y="76200"/>
                  </a:lnTo>
                  <a:lnTo>
                    <a:pt x="1217294" y="38100"/>
                  </a:lnTo>
                  <a:close/>
                </a:path>
                <a:path w="1331595" h="114300">
                  <a:moveTo>
                    <a:pt x="1293494" y="38100"/>
                  </a:moveTo>
                  <a:lnTo>
                    <a:pt x="1236344" y="38100"/>
                  </a:lnTo>
                  <a:lnTo>
                    <a:pt x="1236344" y="76200"/>
                  </a:lnTo>
                  <a:lnTo>
                    <a:pt x="1293494" y="76200"/>
                  </a:lnTo>
                  <a:lnTo>
                    <a:pt x="1331594" y="57150"/>
                  </a:lnTo>
                  <a:lnTo>
                    <a:pt x="1293494" y="3810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86" name="object 1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16447" y="4876292"/>
              <a:ext cx="133857" cy="133731"/>
            </a:xfrm>
            <a:prstGeom prst="rect">
              <a:avLst/>
            </a:prstGeom>
          </p:spPr>
        </p:pic>
        <p:sp>
          <p:nvSpPr>
            <p:cNvPr id="287" name="object 126"/>
            <p:cNvSpPr/>
            <p:nvPr/>
          </p:nvSpPr>
          <p:spPr>
            <a:xfrm>
              <a:off x="1504188" y="5024628"/>
              <a:ext cx="2738755" cy="251460"/>
            </a:xfrm>
            <a:custGeom>
              <a:avLst/>
              <a:gdLst/>
              <a:ahLst/>
              <a:cxnLst/>
              <a:rect l="l" t="t" r="r" b="b"/>
              <a:pathLst>
                <a:path w="2738754" h="251460">
                  <a:moveTo>
                    <a:pt x="0" y="251460"/>
                  </a:moveTo>
                  <a:lnTo>
                    <a:pt x="2738628" y="251460"/>
                  </a:lnTo>
                  <a:lnTo>
                    <a:pt x="2738628" y="0"/>
                  </a:lnTo>
                  <a:lnTo>
                    <a:pt x="0" y="0"/>
                  </a:lnTo>
                  <a:lnTo>
                    <a:pt x="0" y="251460"/>
                  </a:lnTo>
                  <a:close/>
                </a:path>
              </a:pathLst>
            </a:custGeom>
            <a:ln w="9143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88" name="object 127"/>
          <p:cNvSpPr txBox="1"/>
          <p:nvPr/>
        </p:nvSpPr>
        <p:spPr>
          <a:xfrm>
            <a:off x="4977193" y="4809383"/>
            <a:ext cx="539115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подозрение</a:t>
            </a:r>
            <a:r>
              <a:rPr sz="450" spc="-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9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89" name="object 128"/>
          <p:cNvSpPr txBox="1"/>
          <p:nvPr/>
        </p:nvSpPr>
        <p:spPr>
          <a:xfrm>
            <a:off x="3481388" y="5178096"/>
            <a:ext cx="760095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подозрение</a:t>
            </a:r>
            <a:r>
              <a:rPr sz="450" spc="-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r>
              <a:rPr sz="450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легкого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90" name="object 129"/>
          <p:cNvSpPr txBox="1"/>
          <p:nvPr/>
        </p:nvSpPr>
        <p:spPr>
          <a:xfrm>
            <a:off x="1128142" y="5076560"/>
            <a:ext cx="2054066" cy="1519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5" rIns="0" bIns="0" rtlCol="0">
            <a:spAutoFit/>
          </a:bodyPr>
          <a:lstStyle/>
          <a:p>
            <a:pPr marL="482918" marR="85248" indent="-393383">
              <a:spcBef>
                <a:spcPts val="285"/>
              </a:spcBef>
            </a:pP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Ответ</a:t>
            </a:r>
            <a:r>
              <a:rPr sz="37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«Да»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13</a:t>
            </a:r>
            <a:r>
              <a:rPr sz="375" spc="15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анкеты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и/или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«да»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вопросы</a:t>
            </a:r>
            <a:r>
              <a:rPr sz="375" spc="3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5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и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9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для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лиц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65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r>
              <a:rPr sz="375" spc="37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Ответ</a:t>
            </a:r>
            <a:r>
              <a:rPr sz="37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«Да»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10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анкете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для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лиц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spc="-19" dirty="0">
                <a:solidFill>
                  <a:srgbClr val="0C0C0C"/>
                </a:solidFill>
                <a:latin typeface="Tahoma"/>
                <a:cs typeface="Tahoma"/>
              </a:rPr>
              <a:t>65+</a:t>
            </a:r>
            <a:endParaRPr sz="375">
              <a:latin typeface="Tahoma"/>
              <a:cs typeface="Tahoma"/>
            </a:endParaRPr>
          </a:p>
        </p:txBody>
      </p:sp>
      <p:pic>
        <p:nvPicPr>
          <p:cNvPr id="291" name="object 1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4326" y="5992932"/>
            <a:ext cx="100336" cy="100364"/>
          </a:xfrm>
          <a:prstGeom prst="rect">
            <a:avLst/>
          </a:prstGeom>
        </p:spPr>
      </p:pic>
      <p:grpSp>
        <p:nvGrpSpPr>
          <p:cNvPr id="292" name="object 131"/>
          <p:cNvGrpSpPr/>
          <p:nvPr/>
        </p:nvGrpSpPr>
        <p:grpSpPr>
          <a:xfrm>
            <a:off x="3550634" y="2947437"/>
            <a:ext cx="1863566" cy="2376011"/>
            <a:chOff x="4734178" y="2185797"/>
            <a:chExt cx="2484755" cy="3168015"/>
          </a:xfrm>
        </p:grpSpPr>
        <p:sp>
          <p:nvSpPr>
            <p:cNvPr id="293" name="object 132"/>
            <p:cNvSpPr/>
            <p:nvPr/>
          </p:nvSpPr>
          <p:spPr>
            <a:xfrm>
              <a:off x="6607301" y="5239511"/>
              <a:ext cx="611505" cy="114300"/>
            </a:xfrm>
            <a:custGeom>
              <a:avLst/>
              <a:gdLst/>
              <a:ahLst/>
              <a:cxnLst/>
              <a:rect l="l" t="t" r="r" b="b"/>
              <a:pathLst>
                <a:path w="611504" h="114300">
                  <a:moveTo>
                    <a:pt x="496950" y="0"/>
                  </a:moveTo>
                  <a:lnTo>
                    <a:pt x="496950" y="114300"/>
                  </a:lnTo>
                  <a:lnTo>
                    <a:pt x="573151" y="76200"/>
                  </a:lnTo>
                  <a:lnTo>
                    <a:pt x="516000" y="76200"/>
                  </a:lnTo>
                  <a:lnTo>
                    <a:pt x="516000" y="38100"/>
                  </a:lnTo>
                  <a:lnTo>
                    <a:pt x="573151" y="38100"/>
                  </a:lnTo>
                  <a:lnTo>
                    <a:pt x="496950" y="0"/>
                  </a:lnTo>
                  <a:close/>
                </a:path>
                <a:path w="611504" h="114300">
                  <a:moveTo>
                    <a:pt x="496950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496950" y="76200"/>
                  </a:lnTo>
                  <a:lnTo>
                    <a:pt x="496950" y="38100"/>
                  </a:lnTo>
                  <a:close/>
                </a:path>
                <a:path w="611504" h="114300">
                  <a:moveTo>
                    <a:pt x="573151" y="38100"/>
                  </a:moveTo>
                  <a:lnTo>
                    <a:pt x="516000" y="38100"/>
                  </a:lnTo>
                  <a:lnTo>
                    <a:pt x="516000" y="76200"/>
                  </a:lnTo>
                  <a:lnTo>
                    <a:pt x="573151" y="76200"/>
                  </a:lnTo>
                  <a:lnTo>
                    <a:pt x="611251" y="57150"/>
                  </a:lnTo>
                  <a:lnTo>
                    <a:pt x="573151" y="3810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4" name="object 133"/>
            <p:cNvSpPr/>
            <p:nvPr/>
          </p:nvSpPr>
          <p:spPr>
            <a:xfrm>
              <a:off x="4734178" y="2185797"/>
              <a:ext cx="1402715" cy="114300"/>
            </a:xfrm>
            <a:custGeom>
              <a:avLst/>
              <a:gdLst/>
              <a:ahLst/>
              <a:cxnLst/>
              <a:rect l="l" t="t" r="r" b="b"/>
              <a:pathLst>
                <a:path w="1402714" h="114300">
                  <a:moveTo>
                    <a:pt x="1288161" y="0"/>
                  </a:moveTo>
                  <a:lnTo>
                    <a:pt x="1288669" y="114300"/>
                  </a:lnTo>
                  <a:lnTo>
                    <a:pt x="1364063" y="76266"/>
                  </a:lnTo>
                  <a:lnTo>
                    <a:pt x="1307592" y="76266"/>
                  </a:lnTo>
                  <a:lnTo>
                    <a:pt x="1307462" y="56768"/>
                  </a:lnTo>
                  <a:lnTo>
                    <a:pt x="1307338" y="38166"/>
                  </a:lnTo>
                  <a:lnTo>
                    <a:pt x="1365177" y="38166"/>
                  </a:lnTo>
                  <a:lnTo>
                    <a:pt x="1288161" y="0"/>
                  </a:lnTo>
                  <a:close/>
                </a:path>
                <a:path w="1402714" h="114300">
                  <a:moveTo>
                    <a:pt x="1288330" y="38166"/>
                  </a:moveTo>
                  <a:lnTo>
                    <a:pt x="0" y="42672"/>
                  </a:lnTo>
                  <a:lnTo>
                    <a:pt x="223" y="76266"/>
                  </a:lnTo>
                  <a:lnTo>
                    <a:pt x="254" y="80772"/>
                  </a:lnTo>
                  <a:lnTo>
                    <a:pt x="1288499" y="76266"/>
                  </a:lnTo>
                  <a:lnTo>
                    <a:pt x="1288413" y="56768"/>
                  </a:lnTo>
                  <a:lnTo>
                    <a:pt x="1288330" y="38166"/>
                  </a:lnTo>
                  <a:close/>
                </a:path>
                <a:path w="1402714" h="114300">
                  <a:moveTo>
                    <a:pt x="1365177" y="38166"/>
                  </a:moveTo>
                  <a:lnTo>
                    <a:pt x="1307338" y="38166"/>
                  </a:lnTo>
                  <a:lnTo>
                    <a:pt x="1307592" y="76266"/>
                  </a:lnTo>
                  <a:lnTo>
                    <a:pt x="1364063" y="76266"/>
                  </a:lnTo>
                  <a:lnTo>
                    <a:pt x="1402715" y="56768"/>
                  </a:lnTo>
                  <a:lnTo>
                    <a:pt x="1365177" y="38166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5" name="object 134"/>
            <p:cNvSpPr/>
            <p:nvPr/>
          </p:nvSpPr>
          <p:spPr>
            <a:xfrm>
              <a:off x="4744973" y="3953255"/>
              <a:ext cx="1410335" cy="114300"/>
            </a:xfrm>
            <a:custGeom>
              <a:avLst/>
              <a:gdLst/>
              <a:ahLst/>
              <a:cxnLst/>
              <a:rect l="l" t="t" r="r" b="b"/>
              <a:pathLst>
                <a:path w="1410335" h="114300">
                  <a:moveTo>
                    <a:pt x="1295527" y="0"/>
                  </a:moveTo>
                  <a:lnTo>
                    <a:pt x="1295527" y="114300"/>
                  </a:lnTo>
                  <a:lnTo>
                    <a:pt x="1371727" y="76200"/>
                  </a:lnTo>
                  <a:lnTo>
                    <a:pt x="1314577" y="76200"/>
                  </a:lnTo>
                  <a:lnTo>
                    <a:pt x="1314577" y="38100"/>
                  </a:lnTo>
                  <a:lnTo>
                    <a:pt x="1371727" y="38100"/>
                  </a:lnTo>
                  <a:lnTo>
                    <a:pt x="1295527" y="0"/>
                  </a:lnTo>
                  <a:close/>
                </a:path>
                <a:path w="1410335" h="114300">
                  <a:moveTo>
                    <a:pt x="1295527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1295527" y="76200"/>
                  </a:lnTo>
                  <a:lnTo>
                    <a:pt x="1295527" y="38100"/>
                  </a:lnTo>
                  <a:close/>
                </a:path>
                <a:path w="1410335" h="114300">
                  <a:moveTo>
                    <a:pt x="1371727" y="38100"/>
                  </a:moveTo>
                  <a:lnTo>
                    <a:pt x="1314577" y="38100"/>
                  </a:lnTo>
                  <a:lnTo>
                    <a:pt x="1314577" y="76200"/>
                  </a:lnTo>
                  <a:lnTo>
                    <a:pt x="1371727" y="76200"/>
                  </a:lnTo>
                  <a:lnTo>
                    <a:pt x="1409827" y="57150"/>
                  </a:lnTo>
                  <a:lnTo>
                    <a:pt x="1371727" y="3810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96" name="object 135"/>
          <p:cNvSpPr txBox="1"/>
          <p:nvPr/>
        </p:nvSpPr>
        <p:spPr>
          <a:xfrm>
            <a:off x="838124" y="5994922"/>
            <a:ext cx="1131094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контроль</a:t>
            </a:r>
            <a:r>
              <a:rPr sz="450" spc="-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рамках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очередного</a:t>
            </a:r>
            <a:r>
              <a:rPr sz="450" spc="-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скрининга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97" name="object 136"/>
          <p:cNvSpPr txBox="1"/>
          <p:nvPr/>
        </p:nvSpPr>
        <p:spPr>
          <a:xfrm>
            <a:off x="2052638" y="5998351"/>
            <a:ext cx="379571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М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–</a:t>
            </a:r>
            <a:r>
              <a:rPr sz="450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мужчины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98" name="object 137"/>
          <p:cNvSpPr txBox="1"/>
          <p:nvPr/>
        </p:nvSpPr>
        <p:spPr>
          <a:xfrm>
            <a:off x="2515742" y="6004066"/>
            <a:ext cx="5602605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28575">
              <a:spcBef>
                <a:spcPts val="83"/>
              </a:spcBef>
              <a:tabLst>
                <a:tab pos="506254" algn="l"/>
              </a:tabLst>
            </a:pP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Ж -</a:t>
            </a:r>
            <a:r>
              <a:rPr sz="675" spc="17" baseline="462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spc="-11" baseline="4629" dirty="0">
                <a:solidFill>
                  <a:srgbClr val="0C0C0C"/>
                </a:solidFill>
                <a:latin typeface="Tahoma"/>
                <a:cs typeface="Tahoma"/>
              </a:rPr>
              <a:t>женщины</a:t>
            </a: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	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–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злокачественное</a:t>
            </a:r>
            <a:r>
              <a:rPr sz="450" spc="-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новообразование</a:t>
            </a:r>
            <a:r>
              <a:rPr sz="450" spc="19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ЭГДС</a:t>
            </a:r>
            <a:r>
              <a:rPr sz="675" spc="-11" baseline="462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–</a:t>
            </a:r>
            <a:r>
              <a:rPr sz="675" spc="28" baseline="462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эзофагогастродуоденоскопия</a:t>
            </a:r>
            <a:r>
              <a:rPr sz="675" spc="191" baseline="462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КТ ОГК</a:t>
            </a:r>
            <a:r>
              <a:rPr sz="675" spc="-5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–</a:t>
            </a:r>
            <a:r>
              <a:rPr sz="675" spc="28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компьютерная</a:t>
            </a:r>
            <a:r>
              <a:rPr sz="675" spc="-23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томография</a:t>
            </a:r>
            <a:r>
              <a:rPr sz="675" spc="343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ОГК</a:t>
            </a:r>
            <a:r>
              <a:rPr sz="675" spc="-5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–</a:t>
            </a:r>
            <a:r>
              <a:rPr sz="675" spc="28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органы</a:t>
            </a:r>
            <a:r>
              <a:rPr sz="675" spc="-5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грудной</a:t>
            </a:r>
            <a:r>
              <a:rPr sz="675" spc="-17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клетки</a:t>
            </a:r>
            <a:r>
              <a:rPr sz="675" spc="343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ПСА –</a:t>
            </a:r>
            <a:r>
              <a:rPr sz="675" spc="28" baseline="462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простатспецифический</a:t>
            </a:r>
            <a:r>
              <a:rPr sz="675" spc="-39" baseline="462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spc="-11" baseline="4629" dirty="0">
                <a:solidFill>
                  <a:srgbClr val="0C0C0C"/>
                </a:solidFill>
                <a:latin typeface="Tahoma"/>
                <a:cs typeface="Tahoma"/>
              </a:rPr>
              <a:t>антиген</a:t>
            </a:r>
            <a:endParaRPr sz="675" baseline="4629">
              <a:latin typeface="Tahoma"/>
              <a:cs typeface="Tahoma"/>
            </a:endParaRPr>
          </a:p>
        </p:txBody>
      </p:sp>
      <p:sp>
        <p:nvSpPr>
          <p:cNvPr id="299" name="object 138"/>
          <p:cNvSpPr txBox="1"/>
          <p:nvPr/>
        </p:nvSpPr>
        <p:spPr>
          <a:xfrm>
            <a:off x="3654743" y="4779418"/>
            <a:ext cx="846296" cy="21688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57150">
              <a:lnSpc>
                <a:spcPct val="150000"/>
              </a:lnSpc>
              <a:spcBef>
                <a:spcPts val="71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подозрение</a:t>
            </a:r>
            <a:r>
              <a:rPr sz="450" spc="-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9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r>
              <a:rPr sz="450" spc="37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отсутствие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подозрений</a:t>
            </a:r>
            <a:r>
              <a:rPr sz="450" spc="-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9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endParaRPr sz="45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482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sp>
        <p:nvSpPr>
          <p:cNvPr id="54" name="Прямоугольник 53"/>
          <p:cNvSpPr/>
          <p:nvPr/>
        </p:nvSpPr>
        <p:spPr>
          <a:xfrm>
            <a:off x="206060" y="2572490"/>
            <a:ext cx="7824075" cy="12730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Штриховая стрелка вправо 54"/>
          <p:cNvSpPr/>
          <p:nvPr/>
        </p:nvSpPr>
        <p:spPr>
          <a:xfrm>
            <a:off x="7485985" y="2795665"/>
            <a:ext cx="1117449" cy="896448"/>
          </a:xfrm>
          <a:prstGeom prst="striped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06060" y="3933056"/>
            <a:ext cx="7824075" cy="1287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Штриховая стрелка вправо 57"/>
          <p:cNvSpPr/>
          <p:nvPr/>
        </p:nvSpPr>
        <p:spPr>
          <a:xfrm>
            <a:off x="7485985" y="4110651"/>
            <a:ext cx="1117449" cy="896448"/>
          </a:xfrm>
          <a:prstGeom prst="striped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206060" y="5292428"/>
            <a:ext cx="8397374" cy="1088900"/>
            <a:chOff x="186969" y="1356215"/>
            <a:chExt cx="8397374" cy="1088900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186969" y="1356215"/>
              <a:ext cx="7824075" cy="10889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Штриховая стрелка вправо 60"/>
            <p:cNvSpPr/>
            <p:nvPr/>
          </p:nvSpPr>
          <p:spPr>
            <a:xfrm>
              <a:off x="7466894" y="1450781"/>
              <a:ext cx="1117449" cy="896448"/>
            </a:xfrm>
            <a:prstGeom prst="striped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86969" y="1356215"/>
            <a:ext cx="8397374" cy="1088900"/>
            <a:chOff x="186969" y="1356215"/>
            <a:chExt cx="8397374" cy="1088900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186969" y="1356215"/>
              <a:ext cx="7824075" cy="10889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Штриховая стрелка вправо 25"/>
            <p:cNvSpPr/>
            <p:nvPr/>
          </p:nvSpPr>
          <p:spPr>
            <a:xfrm>
              <a:off x="7466894" y="1450781"/>
              <a:ext cx="1117449" cy="896448"/>
            </a:xfrm>
            <a:prstGeom prst="striped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39479" y="770785"/>
            <a:ext cx="3637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Профилактический</a:t>
            </a:r>
            <a:r>
              <a:rPr lang="ru-RU" b="1" spc="-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континуум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9064" y="1359033"/>
            <a:ext cx="5817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-8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Популяционная</a:t>
            </a:r>
            <a:r>
              <a:rPr lang="ru-RU" sz="1400" b="1" spc="-2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</a:t>
            </a:r>
            <a:endParaRPr lang="en-US" sz="1400" b="1" spc="-34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общественное</a:t>
            </a:r>
            <a:r>
              <a:rPr lang="ru-RU" sz="1400" b="1" spc="-2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8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здоровье)</a:t>
            </a:r>
            <a:endParaRPr lang="ru-RU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3621" y="1881306"/>
            <a:ext cx="531329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26"/>
              </a:spcBef>
            </a:pPr>
            <a:r>
              <a:rPr lang="ru-RU" sz="14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Межведомственный</a:t>
            </a:r>
            <a:r>
              <a:rPr lang="ru-RU" sz="1400" b="1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15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326"/>
              </a:spcBef>
            </a:pPr>
            <a:r>
              <a:rPr lang="ru-RU" sz="1400" spc="-8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Региональные,</a:t>
            </a:r>
            <a:r>
              <a:rPr lang="en-US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8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</a:t>
            </a:r>
            <a:r>
              <a:rPr lang="ru-RU" sz="1400" spc="19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38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400" spc="-38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8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корпоративные</a:t>
            </a:r>
            <a:r>
              <a:rPr lang="ru-RU" sz="1400" spc="-45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5517" y="2814447"/>
            <a:ext cx="545898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26"/>
              </a:spcBef>
            </a:pPr>
            <a:r>
              <a: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Профилактический медицинский осмотр и диспансеризация,</a:t>
            </a:r>
          </a:p>
          <a:p>
            <a:pPr>
              <a:spcBef>
                <a:spcPts val="326"/>
              </a:spcBef>
            </a:pPr>
            <a:r>
              <a: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направленные на выявление факторов риска и заболевания</a:t>
            </a:r>
          </a:p>
          <a:p>
            <a:pPr>
              <a:spcBef>
                <a:spcPts val="326"/>
              </a:spcBef>
            </a:pPr>
            <a:r>
              <a: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Диспансерное наблюдение за пациентами с факторами риска ХНИЗ в Центрах здоровья для взрослых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3905" y="2567050"/>
            <a:ext cx="3088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-8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 профилактика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2488544" y="5428852"/>
            <a:ext cx="4153390" cy="645514"/>
            <a:chOff x="6137464" y="4328701"/>
            <a:chExt cx="4153390" cy="645514"/>
          </a:xfrm>
        </p:grpSpPr>
        <p:sp>
          <p:nvSpPr>
            <p:cNvPr id="15" name="TextBox 14"/>
            <p:cNvSpPr txBox="1"/>
            <p:nvPr/>
          </p:nvSpPr>
          <p:spPr>
            <a:xfrm>
              <a:off x="6137464" y="4328701"/>
              <a:ext cx="38116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spc="-8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Санаторно</a:t>
              </a:r>
              <a:r>
                <a:rPr lang="en-US" sz="1400" b="1" spc="-8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ru-RU" sz="1400" b="1" spc="-8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курортное </a:t>
              </a:r>
              <a:r>
                <a:rPr lang="ru-RU" sz="1400" b="1" spc="-8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лечение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42024" y="4666438"/>
              <a:ext cx="41488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26"/>
                </a:spcBef>
              </a:pPr>
              <a:r>
                <a:rPr lang="ru-RU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Прохождение </a:t>
              </a:r>
              <a:r>
                <a:rPr lang="ru-RU" sz="1400" spc="-8" dirty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санаторно- курортного лечения</a:t>
              </a:r>
            </a:p>
          </p:txBody>
        </p:sp>
      </p:grpSp>
      <p:pic>
        <p:nvPicPr>
          <p:cNvPr id="17" name="object 40"/>
          <p:cNvPicPr/>
          <p:nvPr/>
        </p:nvPicPr>
        <p:blipFill rotWithShape="1">
          <a:blip r:embed="rId3" cstate="print"/>
          <a:srcRect b="14219"/>
          <a:stretch/>
        </p:blipFill>
        <p:spPr>
          <a:xfrm>
            <a:off x="373163" y="5340926"/>
            <a:ext cx="1719067" cy="981363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2519241" y="4143441"/>
            <a:ext cx="5435260" cy="1085759"/>
            <a:chOff x="4184084" y="4848644"/>
            <a:chExt cx="5435260" cy="1085759"/>
          </a:xfrm>
        </p:grpSpPr>
        <p:sp>
          <p:nvSpPr>
            <p:cNvPr id="31" name="TextBox 30"/>
            <p:cNvSpPr txBox="1"/>
            <p:nvPr/>
          </p:nvSpPr>
          <p:spPr>
            <a:xfrm>
              <a:off x="4192166" y="4848644"/>
              <a:ext cx="48830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spc="-8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Диспансерное наблюдение при заболеваниях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84084" y="5195739"/>
              <a:ext cx="54352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26"/>
                </a:spcBef>
              </a:pPr>
              <a:r>
                <a:rPr lang="ru-RU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Диспансерное </a:t>
              </a:r>
              <a:r>
                <a:rPr lang="ru-RU" sz="1400" spc="-8" dirty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наблюдение пациентов </a:t>
              </a:r>
              <a:r>
                <a:rPr lang="ru-RU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en-US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заболеваниями </a:t>
              </a:r>
              <a:r>
                <a:rPr lang="ru-RU" sz="1400" spc="-8" dirty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врачом-терапевтом </a:t>
              </a:r>
              <a:r>
                <a:rPr lang="ru-RU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lang="en-US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врачами-специалистами</a:t>
              </a:r>
              <a:endPara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8868" y="4007269"/>
            <a:ext cx="1753362" cy="1168145"/>
          </a:xfrm>
          <a:prstGeom prst="rect">
            <a:avLst/>
          </a:prstGeom>
        </p:spPr>
      </p:pic>
      <p:pic>
        <p:nvPicPr>
          <p:cNvPr id="34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3847" y="1404086"/>
            <a:ext cx="1759077" cy="989838"/>
          </a:xfrm>
          <a:prstGeom prst="rect">
            <a:avLst/>
          </a:prstGeom>
        </p:spPr>
      </p:pic>
      <p:pic>
        <p:nvPicPr>
          <p:cNvPr id="38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3847" y="2626891"/>
            <a:ext cx="1778383" cy="1162149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 rot="-600000">
            <a:off x="1403648" y="2020904"/>
            <a:ext cx="1123676" cy="483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 rot="-600000">
            <a:off x="1530364" y="2057873"/>
            <a:ext cx="103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ФП «Здоровье для каждого»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64" name="Овал 63"/>
          <p:cNvSpPr/>
          <p:nvPr/>
        </p:nvSpPr>
        <p:spPr>
          <a:xfrm rot="-600000">
            <a:off x="1403648" y="3355917"/>
            <a:ext cx="1123676" cy="483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/>
          <p:cNvSpPr txBox="1"/>
          <p:nvPr/>
        </p:nvSpPr>
        <p:spPr>
          <a:xfrm rot="-600000">
            <a:off x="1530364" y="3392886"/>
            <a:ext cx="103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ФП «Здоровье для каждого»</a:t>
            </a:r>
            <a:endParaRPr lang="ru-R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0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473834" y="692696"/>
            <a:ext cx="8103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организации маршрутизации женщин репродуктивного возраста в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lang="en-US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диспансеризации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проводимой </a:t>
            </a:r>
            <a:endParaRPr lang="en-US" b="1" spc="-8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целью оценки репродуктивного здоровья</a:t>
            </a:r>
            <a:endParaRPr lang="ru-RU" sz="12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7" name="object 2"/>
          <p:cNvGrpSpPr/>
          <p:nvPr/>
        </p:nvGrpSpPr>
        <p:grpSpPr>
          <a:xfrm>
            <a:off x="-4763" y="2375730"/>
            <a:ext cx="9153525" cy="3452336"/>
            <a:chOff x="-6350" y="1130553"/>
            <a:chExt cx="12204700" cy="4603115"/>
          </a:xfrm>
        </p:grpSpPr>
        <p:sp>
          <p:nvSpPr>
            <p:cNvPr id="128" name="object 3"/>
            <p:cNvSpPr/>
            <p:nvPr/>
          </p:nvSpPr>
          <p:spPr>
            <a:xfrm>
              <a:off x="0" y="1136903"/>
              <a:ext cx="12192000" cy="4590415"/>
            </a:xfrm>
            <a:custGeom>
              <a:avLst/>
              <a:gdLst/>
              <a:ahLst/>
              <a:cxnLst/>
              <a:rect l="l" t="t" r="r" b="b"/>
              <a:pathLst>
                <a:path w="12192000" h="4590415">
                  <a:moveTo>
                    <a:pt x="12192000" y="0"/>
                  </a:moveTo>
                  <a:lnTo>
                    <a:pt x="0" y="0"/>
                  </a:lnTo>
                  <a:lnTo>
                    <a:pt x="0" y="4590288"/>
                  </a:lnTo>
                  <a:lnTo>
                    <a:pt x="12192000" y="45902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DF6E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9" name="object 4"/>
            <p:cNvSpPr/>
            <p:nvPr/>
          </p:nvSpPr>
          <p:spPr>
            <a:xfrm>
              <a:off x="0" y="1136903"/>
              <a:ext cx="12192000" cy="4590415"/>
            </a:xfrm>
            <a:custGeom>
              <a:avLst/>
              <a:gdLst/>
              <a:ahLst/>
              <a:cxnLst/>
              <a:rect l="l" t="t" r="r" b="b"/>
              <a:pathLst>
                <a:path w="12192000" h="4590415">
                  <a:moveTo>
                    <a:pt x="0" y="4590288"/>
                  </a:moveTo>
                  <a:lnTo>
                    <a:pt x="12192000" y="45902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4590288"/>
                  </a:lnTo>
                  <a:close/>
                </a:path>
              </a:pathLst>
            </a:custGeom>
            <a:ln w="12192">
              <a:solidFill>
                <a:srgbClr val="EDF6E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0" name="object 5"/>
            <p:cNvSpPr/>
            <p:nvPr/>
          </p:nvSpPr>
          <p:spPr>
            <a:xfrm>
              <a:off x="208788" y="1580387"/>
              <a:ext cx="4998720" cy="325120"/>
            </a:xfrm>
            <a:custGeom>
              <a:avLst/>
              <a:gdLst/>
              <a:ahLst/>
              <a:cxnLst/>
              <a:rect l="l" t="t" r="r" b="b"/>
              <a:pathLst>
                <a:path w="4998720" h="325119">
                  <a:moveTo>
                    <a:pt x="4944618" y="0"/>
                  </a:moveTo>
                  <a:lnTo>
                    <a:pt x="54101" y="0"/>
                  </a:lnTo>
                  <a:lnTo>
                    <a:pt x="33041" y="4256"/>
                  </a:lnTo>
                  <a:lnTo>
                    <a:pt x="15844" y="15859"/>
                  </a:lnTo>
                  <a:lnTo>
                    <a:pt x="4251" y="33057"/>
                  </a:lnTo>
                  <a:lnTo>
                    <a:pt x="0" y="54101"/>
                  </a:lnTo>
                  <a:lnTo>
                    <a:pt x="0" y="270510"/>
                  </a:lnTo>
                  <a:lnTo>
                    <a:pt x="4251" y="291554"/>
                  </a:lnTo>
                  <a:lnTo>
                    <a:pt x="15844" y="308752"/>
                  </a:lnTo>
                  <a:lnTo>
                    <a:pt x="33041" y="320355"/>
                  </a:lnTo>
                  <a:lnTo>
                    <a:pt x="54101" y="324612"/>
                  </a:lnTo>
                  <a:lnTo>
                    <a:pt x="4944618" y="324612"/>
                  </a:lnTo>
                  <a:lnTo>
                    <a:pt x="4965662" y="320355"/>
                  </a:lnTo>
                  <a:lnTo>
                    <a:pt x="4982860" y="308752"/>
                  </a:lnTo>
                  <a:lnTo>
                    <a:pt x="4994463" y="291554"/>
                  </a:lnTo>
                  <a:lnTo>
                    <a:pt x="4998720" y="270510"/>
                  </a:lnTo>
                  <a:lnTo>
                    <a:pt x="4998720" y="54101"/>
                  </a:lnTo>
                  <a:lnTo>
                    <a:pt x="4994463" y="33057"/>
                  </a:lnTo>
                  <a:lnTo>
                    <a:pt x="4982860" y="15859"/>
                  </a:lnTo>
                  <a:lnTo>
                    <a:pt x="4965662" y="4256"/>
                  </a:lnTo>
                  <a:lnTo>
                    <a:pt x="4944618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1" name="object 6"/>
            <p:cNvSpPr/>
            <p:nvPr/>
          </p:nvSpPr>
          <p:spPr>
            <a:xfrm>
              <a:off x="208788" y="1580387"/>
              <a:ext cx="4998720" cy="325120"/>
            </a:xfrm>
            <a:custGeom>
              <a:avLst/>
              <a:gdLst/>
              <a:ahLst/>
              <a:cxnLst/>
              <a:rect l="l" t="t" r="r" b="b"/>
              <a:pathLst>
                <a:path w="4998720" h="325119">
                  <a:moveTo>
                    <a:pt x="0" y="54101"/>
                  </a:moveTo>
                  <a:lnTo>
                    <a:pt x="4251" y="33057"/>
                  </a:lnTo>
                  <a:lnTo>
                    <a:pt x="15844" y="15859"/>
                  </a:lnTo>
                  <a:lnTo>
                    <a:pt x="33041" y="4256"/>
                  </a:lnTo>
                  <a:lnTo>
                    <a:pt x="54101" y="0"/>
                  </a:lnTo>
                  <a:lnTo>
                    <a:pt x="4944618" y="0"/>
                  </a:lnTo>
                  <a:lnTo>
                    <a:pt x="4965662" y="4256"/>
                  </a:lnTo>
                  <a:lnTo>
                    <a:pt x="4982860" y="15859"/>
                  </a:lnTo>
                  <a:lnTo>
                    <a:pt x="4994463" y="33057"/>
                  </a:lnTo>
                  <a:lnTo>
                    <a:pt x="4998720" y="54101"/>
                  </a:lnTo>
                  <a:lnTo>
                    <a:pt x="4998720" y="270510"/>
                  </a:lnTo>
                  <a:lnTo>
                    <a:pt x="4994463" y="291554"/>
                  </a:lnTo>
                  <a:lnTo>
                    <a:pt x="4982860" y="308752"/>
                  </a:lnTo>
                  <a:lnTo>
                    <a:pt x="4965662" y="320355"/>
                  </a:lnTo>
                  <a:lnTo>
                    <a:pt x="4944618" y="324612"/>
                  </a:lnTo>
                  <a:lnTo>
                    <a:pt x="54101" y="324612"/>
                  </a:lnTo>
                  <a:lnTo>
                    <a:pt x="33041" y="320355"/>
                  </a:lnTo>
                  <a:lnTo>
                    <a:pt x="15844" y="308752"/>
                  </a:lnTo>
                  <a:lnTo>
                    <a:pt x="4251" y="291554"/>
                  </a:lnTo>
                  <a:lnTo>
                    <a:pt x="0" y="270510"/>
                  </a:lnTo>
                  <a:lnTo>
                    <a:pt x="0" y="54101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pic>
        <p:nvPicPr>
          <p:cNvPr id="132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8759" y="1578107"/>
            <a:ext cx="732662" cy="732663"/>
          </a:xfrm>
          <a:prstGeom prst="rect">
            <a:avLst/>
          </a:prstGeom>
        </p:spPr>
      </p:pic>
      <p:sp>
        <p:nvSpPr>
          <p:cNvPr id="133" name="object 9"/>
          <p:cNvSpPr txBox="1"/>
          <p:nvPr/>
        </p:nvSpPr>
        <p:spPr>
          <a:xfrm>
            <a:off x="3825240" y="1878438"/>
            <a:ext cx="746760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i="1" spc="-15" dirty="0">
                <a:solidFill>
                  <a:srgbClr val="1F2D12"/>
                </a:solidFill>
                <a:latin typeface="Arial"/>
                <a:cs typeface="Arial"/>
              </a:rPr>
              <a:t>18-</a:t>
            </a:r>
            <a:r>
              <a:rPr sz="1200" i="1" dirty="0">
                <a:solidFill>
                  <a:srgbClr val="1F2D12"/>
                </a:solidFill>
                <a:latin typeface="Arial"/>
                <a:cs typeface="Arial"/>
              </a:rPr>
              <a:t>49</a:t>
            </a:r>
            <a:r>
              <a:rPr sz="1200" i="1" spc="23" dirty="0">
                <a:solidFill>
                  <a:srgbClr val="1F2D12"/>
                </a:solidFill>
                <a:latin typeface="Arial"/>
                <a:cs typeface="Arial"/>
              </a:rPr>
              <a:t> </a:t>
            </a:r>
            <a:r>
              <a:rPr sz="1200" i="1" spc="-19" dirty="0">
                <a:solidFill>
                  <a:srgbClr val="1F2D12"/>
                </a:solidFill>
                <a:latin typeface="Arial"/>
                <a:cs typeface="Arial"/>
              </a:rPr>
              <a:t>лет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4" name="object 10"/>
          <p:cNvSpPr txBox="1"/>
          <p:nvPr/>
        </p:nvSpPr>
        <p:spPr>
          <a:xfrm>
            <a:off x="162757" y="2753874"/>
            <a:ext cx="373713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4800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Первичный</a:t>
            </a:r>
            <a:r>
              <a:rPr sz="900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прием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(осмотр)</a:t>
            </a:r>
            <a:r>
              <a:rPr sz="9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акушером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гинекологом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35" name="object 11"/>
          <p:cNvGrpSpPr/>
          <p:nvPr/>
        </p:nvGrpSpPr>
        <p:grpSpPr>
          <a:xfrm>
            <a:off x="151828" y="2951802"/>
            <a:ext cx="3758565" cy="980123"/>
            <a:chOff x="202437" y="1898650"/>
            <a:chExt cx="5011420" cy="1306830"/>
          </a:xfrm>
        </p:grpSpPr>
        <p:sp>
          <p:nvSpPr>
            <p:cNvPr id="136" name="object 12"/>
            <p:cNvSpPr/>
            <p:nvPr/>
          </p:nvSpPr>
          <p:spPr>
            <a:xfrm>
              <a:off x="208787" y="1905000"/>
              <a:ext cx="4998720" cy="1294130"/>
            </a:xfrm>
            <a:custGeom>
              <a:avLst/>
              <a:gdLst/>
              <a:ahLst/>
              <a:cxnLst/>
              <a:rect l="l" t="t" r="r" b="b"/>
              <a:pathLst>
                <a:path w="4998720" h="1294130">
                  <a:moveTo>
                    <a:pt x="4783074" y="0"/>
                  </a:moveTo>
                  <a:lnTo>
                    <a:pt x="215646" y="0"/>
                  </a:lnTo>
                  <a:lnTo>
                    <a:pt x="166199" y="5693"/>
                  </a:lnTo>
                  <a:lnTo>
                    <a:pt x="120809" y="21913"/>
                  </a:lnTo>
                  <a:lnTo>
                    <a:pt x="80769" y="47366"/>
                  </a:lnTo>
                  <a:lnTo>
                    <a:pt x="47374" y="80758"/>
                  </a:lnTo>
                  <a:lnTo>
                    <a:pt x="21918" y="120798"/>
                  </a:lnTo>
                  <a:lnTo>
                    <a:pt x="5695" y="166191"/>
                  </a:lnTo>
                  <a:lnTo>
                    <a:pt x="0" y="215646"/>
                  </a:lnTo>
                  <a:lnTo>
                    <a:pt x="0" y="1078229"/>
                  </a:lnTo>
                  <a:lnTo>
                    <a:pt x="5695" y="1127684"/>
                  </a:lnTo>
                  <a:lnTo>
                    <a:pt x="21918" y="1173077"/>
                  </a:lnTo>
                  <a:lnTo>
                    <a:pt x="47374" y="1213117"/>
                  </a:lnTo>
                  <a:lnTo>
                    <a:pt x="80769" y="1246509"/>
                  </a:lnTo>
                  <a:lnTo>
                    <a:pt x="120809" y="1271962"/>
                  </a:lnTo>
                  <a:lnTo>
                    <a:pt x="166199" y="1288182"/>
                  </a:lnTo>
                  <a:lnTo>
                    <a:pt x="215646" y="1293876"/>
                  </a:lnTo>
                  <a:lnTo>
                    <a:pt x="4783074" y="1293876"/>
                  </a:lnTo>
                  <a:lnTo>
                    <a:pt x="4832528" y="1288182"/>
                  </a:lnTo>
                  <a:lnTo>
                    <a:pt x="4877921" y="1271962"/>
                  </a:lnTo>
                  <a:lnTo>
                    <a:pt x="4917961" y="1246509"/>
                  </a:lnTo>
                  <a:lnTo>
                    <a:pt x="4951353" y="1213117"/>
                  </a:lnTo>
                  <a:lnTo>
                    <a:pt x="4976806" y="1173077"/>
                  </a:lnTo>
                  <a:lnTo>
                    <a:pt x="4993026" y="1127684"/>
                  </a:lnTo>
                  <a:lnTo>
                    <a:pt x="4998720" y="1078229"/>
                  </a:lnTo>
                  <a:lnTo>
                    <a:pt x="4998720" y="215646"/>
                  </a:lnTo>
                  <a:lnTo>
                    <a:pt x="4993026" y="166191"/>
                  </a:lnTo>
                  <a:lnTo>
                    <a:pt x="4976806" y="120798"/>
                  </a:lnTo>
                  <a:lnTo>
                    <a:pt x="4951353" y="80758"/>
                  </a:lnTo>
                  <a:lnTo>
                    <a:pt x="4917961" y="47366"/>
                  </a:lnTo>
                  <a:lnTo>
                    <a:pt x="4877921" y="21913"/>
                  </a:lnTo>
                  <a:lnTo>
                    <a:pt x="4832528" y="5693"/>
                  </a:lnTo>
                  <a:lnTo>
                    <a:pt x="4783074" y="0"/>
                  </a:lnTo>
                  <a:close/>
                </a:path>
              </a:pathLst>
            </a:custGeom>
            <a:solidFill>
              <a:srgbClr val="A8D08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7" name="object 13"/>
            <p:cNvSpPr/>
            <p:nvPr/>
          </p:nvSpPr>
          <p:spPr>
            <a:xfrm>
              <a:off x="208787" y="1905000"/>
              <a:ext cx="4998720" cy="1294130"/>
            </a:xfrm>
            <a:custGeom>
              <a:avLst/>
              <a:gdLst/>
              <a:ahLst/>
              <a:cxnLst/>
              <a:rect l="l" t="t" r="r" b="b"/>
              <a:pathLst>
                <a:path w="4998720" h="1294130">
                  <a:moveTo>
                    <a:pt x="0" y="215646"/>
                  </a:moveTo>
                  <a:lnTo>
                    <a:pt x="5695" y="166191"/>
                  </a:lnTo>
                  <a:lnTo>
                    <a:pt x="21918" y="120798"/>
                  </a:lnTo>
                  <a:lnTo>
                    <a:pt x="47374" y="80758"/>
                  </a:lnTo>
                  <a:lnTo>
                    <a:pt x="80769" y="47366"/>
                  </a:lnTo>
                  <a:lnTo>
                    <a:pt x="120809" y="21913"/>
                  </a:lnTo>
                  <a:lnTo>
                    <a:pt x="166199" y="5693"/>
                  </a:lnTo>
                  <a:lnTo>
                    <a:pt x="215646" y="0"/>
                  </a:lnTo>
                  <a:lnTo>
                    <a:pt x="4783074" y="0"/>
                  </a:lnTo>
                  <a:lnTo>
                    <a:pt x="4832528" y="5693"/>
                  </a:lnTo>
                  <a:lnTo>
                    <a:pt x="4877921" y="21913"/>
                  </a:lnTo>
                  <a:lnTo>
                    <a:pt x="4917961" y="47366"/>
                  </a:lnTo>
                  <a:lnTo>
                    <a:pt x="4951353" y="80758"/>
                  </a:lnTo>
                  <a:lnTo>
                    <a:pt x="4976806" y="120798"/>
                  </a:lnTo>
                  <a:lnTo>
                    <a:pt x="4993026" y="166191"/>
                  </a:lnTo>
                  <a:lnTo>
                    <a:pt x="4998720" y="215646"/>
                  </a:lnTo>
                  <a:lnTo>
                    <a:pt x="4998720" y="1078229"/>
                  </a:lnTo>
                  <a:lnTo>
                    <a:pt x="4993026" y="1127684"/>
                  </a:lnTo>
                  <a:lnTo>
                    <a:pt x="4976806" y="1173077"/>
                  </a:lnTo>
                  <a:lnTo>
                    <a:pt x="4951353" y="1213117"/>
                  </a:lnTo>
                  <a:lnTo>
                    <a:pt x="4917961" y="1246509"/>
                  </a:lnTo>
                  <a:lnTo>
                    <a:pt x="4877921" y="1271962"/>
                  </a:lnTo>
                  <a:lnTo>
                    <a:pt x="4832528" y="1288182"/>
                  </a:lnTo>
                  <a:lnTo>
                    <a:pt x="4783074" y="1293876"/>
                  </a:lnTo>
                  <a:lnTo>
                    <a:pt x="215646" y="1293876"/>
                  </a:lnTo>
                  <a:lnTo>
                    <a:pt x="166199" y="1288182"/>
                  </a:lnTo>
                  <a:lnTo>
                    <a:pt x="120809" y="1271962"/>
                  </a:lnTo>
                  <a:lnTo>
                    <a:pt x="80769" y="1246509"/>
                  </a:lnTo>
                  <a:lnTo>
                    <a:pt x="47374" y="1213117"/>
                  </a:lnTo>
                  <a:lnTo>
                    <a:pt x="21918" y="1173077"/>
                  </a:lnTo>
                  <a:lnTo>
                    <a:pt x="5695" y="1127684"/>
                  </a:lnTo>
                  <a:lnTo>
                    <a:pt x="0" y="1078229"/>
                  </a:lnTo>
                  <a:lnTo>
                    <a:pt x="0" y="215646"/>
                  </a:lnTo>
                  <a:close/>
                </a:path>
              </a:pathLst>
            </a:custGeom>
            <a:ln w="12191">
              <a:solidFill>
                <a:srgbClr val="A8D08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38" name="object 14"/>
          <p:cNvSpPr txBox="1"/>
          <p:nvPr/>
        </p:nvSpPr>
        <p:spPr>
          <a:xfrm>
            <a:off x="263652" y="2973329"/>
            <a:ext cx="3475673" cy="93246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38589" marR="220504" indent="-129540">
              <a:spcBef>
                <a:spcPts val="71"/>
              </a:spcBef>
              <a:buChar char="•"/>
              <a:tabLst>
                <a:tab pos="138589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анамнестическое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анкетирование (оценка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репродуктивного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здоровья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и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репродуктивных</a:t>
            </a:r>
            <a:r>
              <a:rPr sz="7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установок)</a:t>
            </a:r>
            <a:endParaRPr sz="750">
              <a:latin typeface="Microsoft Sans Serif"/>
              <a:cs typeface="Microsoft Sans Serif"/>
            </a:endParaRPr>
          </a:p>
          <a:p>
            <a:pPr marL="138589" marR="3810" indent="-129540">
              <a:buChar char="•"/>
              <a:tabLst>
                <a:tab pos="138589" algn="l"/>
              </a:tabLst>
            </a:pP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гинекологический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осмотр:</a:t>
            </a:r>
            <a:r>
              <a:rPr sz="75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визуальный,</a:t>
            </a:r>
            <a:r>
              <a:rPr sz="7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осмотр</a:t>
            </a:r>
            <a:r>
              <a:rPr sz="75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влагалища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7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шейки</a:t>
            </a:r>
            <a:r>
              <a:rPr sz="7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матки</a:t>
            </a:r>
            <a:r>
              <a:rPr sz="7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в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зеркалах,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т.ч. </a:t>
            </a:r>
            <a:r>
              <a:rPr sz="750" b="1" dirty="0">
                <a:solidFill>
                  <a:srgbClr val="FBE146"/>
                </a:solidFill>
                <a:latin typeface="Arial"/>
                <a:cs typeface="Arial"/>
              </a:rPr>
              <a:t>забор</a:t>
            </a:r>
            <a:r>
              <a:rPr sz="750" b="1" spc="-23" dirty="0">
                <a:solidFill>
                  <a:srgbClr val="FBE146"/>
                </a:solidFill>
                <a:latin typeface="Arial"/>
                <a:cs typeface="Arial"/>
              </a:rPr>
              <a:t> </a:t>
            </a:r>
            <a:r>
              <a:rPr sz="750" b="1" dirty="0">
                <a:solidFill>
                  <a:srgbClr val="FBE146"/>
                </a:solidFill>
                <a:latin typeface="Arial"/>
                <a:cs typeface="Arial"/>
              </a:rPr>
              <a:t>материала</a:t>
            </a:r>
            <a:r>
              <a:rPr sz="750" b="1" spc="-19" dirty="0">
                <a:solidFill>
                  <a:srgbClr val="FBE146"/>
                </a:solidFill>
                <a:latin typeface="Arial"/>
                <a:cs typeface="Arial"/>
              </a:rPr>
              <a:t> </a:t>
            </a:r>
            <a:r>
              <a:rPr sz="750" b="1" dirty="0">
                <a:solidFill>
                  <a:srgbClr val="FBE146"/>
                </a:solidFill>
                <a:latin typeface="Arial"/>
                <a:cs typeface="Arial"/>
              </a:rPr>
              <a:t>на</a:t>
            </a:r>
            <a:r>
              <a:rPr sz="750" b="1" spc="-34" dirty="0">
                <a:solidFill>
                  <a:srgbClr val="FBE146"/>
                </a:solidFill>
                <a:latin typeface="Arial"/>
                <a:cs typeface="Arial"/>
              </a:rPr>
              <a:t> </a:t>
            </a:r>
            <a:r>
              <a:rPr sz="750" b="1" spc="-8" dirty="0">
                <a:solidFill>
                  <a:srgbClr val="FBE146"/>
                </a:solidFill>
                <a:latin typeface="Arial"/>
                <a:cs typeface="Arial"/>
              </a:rPr>
              <a:t>исследование</a:t>
            </a:r>
            <a:endParaRPr sz="750">
              <a:latin typeface="Arial"/>
              <a:cs typeface="Arial"/>
            </a:endParaRPr>
          </a:p>
          <a:p>
            <a:pPr marL="138589" indent="-129064">
              <a:buChar char="•"/>
              <a:tabLst>
                <a:tab pos="138589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бимануальное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 влагалищное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endParaRPr sz="750">
              <a:latin typeface="Microsoft Sans Serif"/>
              <a:cs typeface="Microsoft Sans Serif"/>
            </a:endParaRPr>
          </a:p>
          <a:p>
            <a:pPr marL="138589" indent="-129064">
              <a:buChar char="•"/>
              <a:tabLst>
                <a:tab pos="138589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пальпация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молочных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желез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с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визуальным</a:t>
            </a:r>
            <a:r>
              <a:rPr sz="750" spc="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исследованием</a:t>
            </a:r>
            <a:endParaRPr sz="750">
              <a:latin typeface="Microsoft Sans Serif"/>
              <a:cs typeface="Microsoft Sans Serif"/>
            </a:endParaRPr>
          </a:p>
          <a:p>
            <a:pPr marL="138589" marR="404813" indent="-129540">
              <a:buChar char="•"/>
              <a:tabLst>
                <a:tab pos="138589" algn="l"/>
              </a:tabLst>
            </a:pP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индивидуальное</a:t>
            </a:r>
            <a:r>
              <a:rPr sz="750" spc="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консультирование</a:t>
            </a:r>
            <a:r>
              <a:rPr sz="750" spc="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по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вопросам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репродуктивного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здоровья,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установок</a:t>
            </a:r>
            <a:r>
              <a:rPr sz="7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7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мотивации</a:t>
            </a:r>
            <a:r>
              <a:rPr sz="7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на</a:t>
            </a:r>
            <a:r>
              <a:rPr sz="7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рождение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детей</a:t>
            </a:r>
            <a:endParaRPr sz="750">
              <a:latin typeface="Microsoft Sans Serif"/>
              <a:cs typeface="Microsoft Sans Serif"/>
            </a:endParaRPr>
          </a:p>
        </p:txBody>
      </p:sp>
      <p:grpSp>
        <p:nvGrpSpPr>
          <p:cNvPr id="139" name="object 15"/>
          <p:cNvGrpSpPr/>
          <p:nvPr/>
        </p:nvGrpSpPr>
        <p:grpSpPr>
          <a:xfrm>
            <a:off x="17002" y="3438768"/>
            <a:ext cx="3893820" cy="2021681"/>
            <a:chOff x="22669" y="2547937"/>
            <a:chExt cx="5191760" cy="2695575"/>
          </a:xfrm>
        </p:grpSpPr>
        <p:sp>
          <p:nvSpPr>
            <p:cNvPr id="140" name="object 16"/>
            <p:cNvSpPr/>
            <p:nvPr/>
          </p:nvSpPr>
          <p:spPr>
            <a:xfrm>
              <a:off x="27431" y="2552700"/>
              <a:ext cx="3643629" cy="2686050"/>
            </a:xfrm>
            <a:custGeom>
              <a:avLst/>
              <a:gdLst/>
              <a:ahLst/>
              <a:cxnLst/>
              <a:rect l="l" t="t" r="r" b="b"/>
              <a:pathLst>
                <a:path w="3643629" h="2686050">
                  <a:moveTo>
                    <a:pt x="8261" y="2685669"/>
                  </a:moveTo>
                  <a:lnTo>
                    <a:pt x="0" y="0"/>
                  </a:lnTo>
                </a:path>
                <a:path w="3643629" h="2686050">
                  <a:moveTo>
                    <a:pt x="1524" y="0"/>
                  </a:moveTo>
                  <a:lnTo>
                    <a:pt x="3643248" y="0"/>
                  </a:lnTo>
                </a:path>
                <a:path w="3643629" h="2686050">
                  <a:moveTo>
                    <a:pt x="0" y="1002791"/>
                  </a:moveTo>
                  <a:lnTo>
                    <a:pt x="1159649" y="1002791"/>
                  </a:lnTo>
                </a:path>
                <a:path w="3643629" h="2686050">
                  <a:moveTo>
                    <a:pt x="0" y="1746504"/>
                  </a:moveTo>
                  <a:lnTo>
                    <a:pt x="1135380" y="1746504"/>
                  </a:lnTo>
                </a:path>
                <a:path w="3643629" h="2686050">
                  <a:moveTo>
                    <a:pt x="10667" y="2685288"/>
                  </a:moveTo>
                  <a:lnTo>
                    <a:pt x="1135303" y="2685288"/>
                  </a:lnTo>
                </a:path>
              </a:pathLst>
            </a:custGeom>
            <a:ln w="9144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1" name="object 17"/>
            <p:cNvSpPr/>
            <p:nvPr/>
          </p:nvSpPr>
          <p:spPr>
            <a:xfrm>
              <a:off x="1187195" y="3910583"/>
              <a:ext cx="4020820" cy="683260"/>
            </a:xfrm>
            <a:custGeom>
              <a:avLst/>
              <a:gdLst/>
              <a:ahLst/>
              <a:cxnLst/>
              <a:rect l="l" t="t" r="r" b="b"/>
              <a:pathLst>
                <a:path w="4020820" h="683260">
                  <a:moveTo>
                    <a:pt x="3906519" y="0"/>
                  </a:moveTo>
                  <a:lnTo>
                    <a:pt x="113791" y="0"/>
                  </a:lnTo>
                  <a:lnTo>
                    <a:pt x="69501" y="8939"/>
                  </a:lnTo>
                  <a:lnTo>
                    <a:pt x="33331" y="33321"/>
                  </a:lnTo>
                  <a:lnTo>
                    <a:pt x="8943" y="69490"/>
                  </a:lnTo>
                  <a:lnTo>
                    <a:pt x="0" y="113792"/>
                  </a:lnTo>
                  <a:lnTo>
                    <a:pt x="0" y="568960"/>
                  </a:lnTo>
                  <a:lnTo>
                    <a:pt x="8943" y="613261"/>
                  </a:lnTo>
                  <a:lnTo>
                    <a:pt x="33331" y="649430"/>
                  </a:lnTo>
                  <a:lnTo>
                    <a:pt x="69501" y="673812"/>
                  </a:lnTo>
                  <a:lnTo>
                    <a:pt x="113791" y="682752"/>
                  </a:lnTo>
                  <a:lnTo>
                    <a:pt x="3906519" y="682752"/>
                  </a:lnTo>
                  <a:lnTo>
                    <a:pt x="3950821" y="673812"/>
                  </a:lnTo>
                  <a:lnTo>
                    <a:pt x="3986990" y="649430"/>
                  </a:lnTo>
                  <a:lnTo>
                    <a:pt x="4011372" y="613261"/>
                  </a:lnTo>
                  <a:lnTo>
                    <a:pt x="4020312" y="568960"/>
                  </a:lnTo>
                  <a:lnTo>
                    <a:pt x="4020312" y="113792"/>
                  </a:lnTo>
                  <a:lnTo>
                    <a:pt x="4011372" y="69490"/>
                  </a:lnTo>
                  <a:lnTo>
                    <a:pt x="3986990" y="33321"/>
                  </a:lnTo>
                  <a:lnTo>
                    <a:pt x="3950821" y="8939"/>
                  </a:lnTo>
                  <a:lnTo>
                    <a:pt x="3906519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2" name="object 18"/>
            <p:cNvSpPr/>
            <p:nvPr/>
          </p:nvSpPr>
          <p:spPr>
            <a:xfrm>
              <a:off x="1187195" y="3910583"/>
              <a:ext cx="4020820" cy="683260"/>
            </a:xfrm>
            <a:custGeom>
              <a:avLst/>
              <a:gdLst/>
              <a:ahLst/>
              <a:cxnLst/>
              <a:rect l="l" t="t" r="r" b="b"/>
              <a:pathLst>
                <a:path w="4020820" h="683260">
                  <a:moveTo>
                    <a:pt x="0" y="113792"/>
                  </a:moveTo>
                  <a:lnTo>
                    <a:pt x="8943" y="69490"/>
                  </a:lnTo>
                  <a:lnTo>
                    <a:pt x="33331" y="33321"/>
                  </a:lnTo>
                  <a:lnTo>
                    <a:pt x="69501" y="8939"/>
                  </a:lnTo>
                  <a:lnTo>
                    <a:pt x="113791" y="0"/>
                  </a:lnTo>
                  <a:lnTo>
                    <a:pt x="3906519" y="0"/>
                  </a:lnTo>
                  <a:lnTo>
                    <a:pt x="3950821" y="8939"/>
                  </a:lnTo>
                  <a:lnTo>
                    <a:pt x="3986990" y="33321"/>
                  </a:lnTo>
                  <a:lnTo>
                    <a:pt x="4011372" y="69490"/>
                  </a:lnTo>
                  <a:lnTo>
                    <a:pt x="4020312" y="113792"/>
                  </a:lnTo>
                  <a:lnTo>
                    <a:pt x="4020312" y="568960"/>
                  </a:lnTo>
                  <a:lnTo>
                    <a:pt x="4011372" y="613261"/>
                  </a:lnTo>
                  <a:lnTo>
                    <a:pt x="3986990" y="649430"/>
                  </a:lnTo>
                  <a:lnTo>
                    <a:pt x="3950821" y="673812"/>
                  </a:lnTo>
                  <a:lnTo>
                    <a:pt x="3906519" y="682752"/>
                  </a:lnTo>
                  <a:lnTo>
                    <a:pt x="113791" y="682752"/>
                  </a:lnTo>
                  <a:lnTo>
                    <a:pt x="69501" y="673812"/>
                  </a:lnTo>
                  <a:lnTo>
                    <a:pt x="33331" y="649430"/>
                  </a:lnTo>
                  <a:lnTo>
                    <a:pt x="8943" y="613261"/>
                  </a:lnTo>
                  <a:lnTo>
                    <a:pt x="0" y="568960"/>
                  </a:lnTo>
                  <a:lnTo>
                    <a:pt x="0" y="113792"/>
                  </a:lnTo>
                  <a:close/>
                </a:path>
              </a:pathLst>
            </a:custGeom>
            <a:ln w="12192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3" name="object 19"/>
          <p:cNvSpPr txBox="1"/>
          <p:nvPr/>
        </p:nvSpPr>
        <p:spPr>
          <a:xfrm>
            <a:off x="1003172" y="4441189"/>
            <a:ext cx="278892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7653" marR="3810" indent="-258604">
              <a:spcBef>
                <a:spcPts val="75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Цитологические</a:t>
            </a:r>
            <a:r>
              <a:rPr sz="90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микропрепарата</a:t>
            </a:r>
            <a:r>
              <a:rPr sz="7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с</a:t>
            </a:r>
            <a:r>
              <a:rPr sz="750" spc="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шейки матки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цервикального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канала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b="1" dirty="0">
                <a:solidFill>
                  <a:srgbClr val="0C0C0C"/>
                </a:solidFill>
                <a:latin typeface="Arial"/>
                <a:cs typeface="Arial"/>
              </a:rPr>
              <a:t>или</a:t>
            </a:r>
            <a:r>
              <a:rPr sz="900" b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жидкостное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44" name="object 20"/>
          <p:cNvSpPr txBox="1"/>
          <p:nvPr/>
        </p:nvSpPr>
        <p:spPr>
          <a:xfrm>
            <a:off x="1050035" y="4715928"/>
            <a:ext cx="269652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цитологическое</a:t>
            </a:r>
            <a:r>
              <a:rPr sz="900" spc="-6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микропрепарата</a:t>
            </a:r>
            <a:r>
              <a:rPr sz="7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шейки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145" name="object 21"/>
          <p:cNvSpPr txBox="1"/>
          <p:nvPr/>
        </p:nvSpPr>
        <p:spPr>
          <a:xfrm>
            <a:off x="1515237" y="4854231"/>
            <a:ext cx="1767840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матки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с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окрашиванием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 по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Папаниколау</a:t>
            </a:r>
            <a:endParaRPr sz="750">
              <a:latin typeface="Microsoft Sans Serif"/>
              <a:cs typeface="Microsoft Sans Serif"/>
            </a:endParaRPr>
          </a:p>
        </p:txBody>
      </p:sp>
      <p:grpSp>
        <p:nvGrpSpPr>
          <p:cNvPr id="146" name="object 22"/>
          <p:cNvGrpSpPr/>
          <p:nvPr/>
        </p:nvGrpSpPr>
        <p:grpSpPr>
          <a:xfrm>
            <a:off x="885635" y="4004505"/>
            <a:ext cx="3025140" cy="381000"/>
            <a:chOff x="1180846" y="3302253"/>
            <a:chExt cx="4033520" cy="508000"/>
          </a:xfrm>
        </p:grpSpPr>
        <p:sp>
          <p:nvSpPr>
            <p:cNvPr id="147" name="object 23"/>
            <p:cNvSpPr/>
            <p:nvPr/>
          </p:nvSpPr>
          <p:spPr>
            <a:xfrm>
              <a:off x="1187196" y="3308603"/>
              <a:ext cx="4020820" cy="495300"/>
            </a:xfrm>
            <a:custGeom>
              <a:avLst/>
              <a:gdLst/>
              <a:ahLst/>
              <a:cxnLst/>
              <a:rect l="l" t="t" r="r" b="b"/>
              <a:pathLst>
                <a:path w="4020820" h="495300">
                  <a:moveTo>
                    <a:pt x="3937762" y="0"/>
                  </a:moveTo>
                  <a:lnTo>
                    <a:pt x="82550" y="0"/>
                  </a:lnTo>
                  <a:lnTo>
                    <a:pt x="50417" y="6486"/>
                  </a:lnTo>
                  <a:lnTo>
                    <a:pt x="24177" y="24177"/>
                  </a:lnTo>
                  <a:lnTo>
                    <a:pt x="6486" y="50417"/>
                  </a:lnTo>
                  <a:lnTo>
                    <a:pt x="0" y="82550"/>
                  </a:lnTo>
                  <a:lnTo>
                    <a:pt x="0" y="412750"/>
                  </a:lnTo>
                  <a:lnTo>
                    <a:pt x="6486" y="444882"/>
                  </a:lnTo>
                  <a:lnTo>
                    <a:pt x="24177" y="471122"/>
                  </a:lnTo>
                  <a:lnTo>
                    <a:pt x="50417" y="488813"/>
                  </a:lnTo>
                  <a:lnTo>
                    <a:pt x="82550" y="495300"/>
                  </a:lnTo>
                  <a:lnTo>
                    <a:pt x="3937762" y="495300"/>
                  </a:lnTo>
                  <a:lnTo>
                    <a:pt x="3969894" y="488813"/>
                  </a:lnTo>
                  <a:lnTo>
                    <a:pt x="3996134" y="471122"/>
                  </a:lnTo>
                  <a:lnTo>
                    <a:pt x="4013825" y="444882"/>
                  </a:lnTo>
                  <a:lnTo>
                    <a:pt x="4020312" y="412750"/>
                  </a:lnTo>
                  <a:lnTo>
                    <a:pt x="4020312" y="82550"/>
                  </a:lnTo>
                  <a:lnTo>
                    <a:pt x="4013825" y="50417"/>
                  </a:lnTo>
                  <a:lnTo>
                    <a:pt x="3996134" y="24177"/>
                  </a:lnTo>
                  <a:lnTo>
                    <a:pt x="3969894" y="6486"/>
                  </a:lnTo>
                  <a:lnTo>
                    <a:pt x="3937762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8" name="object 24"/>
            <p:cNvSpPr/>
            <p:nvPr/>
          </p:nvSpPr>
          <p:spPr>
            <a:xfrm>
              <a:off x="1187196" y="3308603"/>
              <a:ext cx="4020820" cy="495300"/>
            </a:xfrm>
            <a:custGeom>
              <a:avLst/>
              <a:gdLst/>
              <a:ahLst/>
              <a:cxnLst/>
              <a:rect l="l" t="t" r="r" b="b"/>
              <a:pathLst>
                <a:path w="4020820" h="495300">
                  <a:moveTo>
                    <a:pt x="0" y="82550"/>
                  </a:moveTo>
                  <a:lnTo>
                    <a:pt x="6486" y="50417"/>
                  </a:lnTo>
                  <a:lnTo>
                    <a:pt x="24177" y="24177"/>
                  </a:lnTo>
                  <a:lnTo>
                    <a:pt x="50417" y="6486"/>
                  </a:lnTo>
                  <a:lnTo>
                    <a:pt x="82550" y="0"/>
                  </a:lnTo>
                  <a:lnTo>
                    <a:pt x="3937762" y="0"/>
                  </a:lnTo>
                  <a:lnTo>
                    <a:pt x="3969894" y="6486"/>
                  </a:lnTo>
                  <a:lnTo>
                    <a:pt x="3996134" y="24177"/>
                  </a:lnTo>
                  <a:lnTo>
                    <a:pt x="4013825" y="50417"/>
                  </a:lnTo>
                  <a:lnTo>
                    <a:pt x="4020312" y="82550"/>
                  </a:lnTo>
                  <a:lnTo>
                    <a:pt x="4020312" y="412750"/>
                  </a:lnTo>
                  <a:lnTo>
                    <a:pt x="4013825" y="444882"/>
                  </a:lnTo>
                  <a:lnTo>
                    <a:pt x="3996134" y="471122"/>
                  </a:lnTo>
                  <a:lnTo>
                    <a:pt x="3969894" y="488813"/>
                  </a:lnTo>
                  <a:lnTo>
                    <a:pt x="3937762" y="495300"/>
                  </a:lnTo>
                  <a:lnTo>
                    <a:pt x="82550" y="495300"/>
                  </a:lnTo>
                  <a:lnTo>
                    <a:pt x="50417" y="488813"/>
                  </a:lnTo>
                  <a:lnTo>
                    <a:pt x="24177" y="471122"/>
                  </a:lnTo>
                  <a:lnTo>
                    <a:pt x="6486" y="444882"/>
                  </a:lnTo>
                  <a:lnTo>
                    <a:pt x="0" y="412750"/>
                  </a:lnTo>
                  <a:lnTo>
                    <a:pt x="0" y="82550"/>
                  </a:lnTo>
                  <a:close/>
                </a:path>
              </a:pathLst>
            </a:custGeom>
            <a:ln w="12192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9" name="object 25"/>
          <p:cNvSpPr txBox="1"/>
          <p:nvPr/>
        </p:nvSpPr>
        <p:spPr>
          <a:xfrm>
            <a:off x="1005650" y="3999267"/>
            <a:ext cx="2784634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Микроскопическое</a:t>
            </a:r>
            <a:r>
              <a:rPr sz="90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влагалищных</a:t>
            </a:r>
            <a:r>
              <a:rPr sz="7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мазков, определение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концентрации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pH</a:t>
            </a:r>
            <a:r>
              <a:rPr sz="750" spc="-11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отделяемого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слизистой</a:t>
            </a:r>
            <a:endParaRPr sz="750">
              <a:latin typeface="Microsoft Sans Serif"/>
              <a:cs typeface="Microsoft Sans Serif"/>
            </a:endParaRPr>
          </a:p>
          <a:p>
            <a:pPr marL="476" algn="ctr">
              <a:spcBef>
                <a:spcPts val="4"/>
              </a:spcBef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оболочки</a:t>
            </a:r>
            <a:endParaRPr sz="750">
              <a:latin typeface="Microsoft Sans Serif"/>
              <a:cs typeface="Microsoft Sans Serif"/>
            </a:endParaRPr>
          </a:p>
        </p:txBody>
      </p:sp>
      <p:grpSp>
        <p:nvGrpSpPr>
          <p:cNvPr id="150" name="object 26"/>
          <p:cNvGrpSpPr/>
          <p:nvPr/>
        </p:nvGrpSpPr>
        <p:grpSpPr>
          <a:xfrm>
            <a:off x="867346" y="5028633"/>
            <a:ext cx="3043238" cy="617696"/>
            <a:chOff x="1156461" y="4667758"/>
            <a:chExt cx="4057650" cy="823594"/>
          </a:xfrm>
        </p:grpSpPr>
        <p:sp>
          <p:nvSpPr>
            <p:cNvPr id="151" name="object 27"/>
            <p:cNvSpPr/>
            <p:nvPr/>
          </p:nvSpPr>
          <p:spPr>
            <a:xfrm>
              <a:off x="1162811" y="4674108"/>
              <a:ext cx="4044950" cy="810895"/>
            </a:xfrm>
            <a:custGeom>
              <a:avLst/>
              <a:gdLst/>
              <a:ahLst/>
              <a:cxnLst/>
              <a:rect l="l" t="t" r="r" b="b"/>
              <a:pathLst>
                <a:path w="4044950" h="810895">
                  <a:moveTo>
                    <a:pt x="3909567" y="0"/>
                  </a:moveTo>
                  <a:lnTo>
                    <a:pt x="135128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8"/>
                  </a:lnTo>
                  <a:lnTo>
                    <a:pt x="0" y="675640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8" y="810768"/>
                  </a:lnTo>
                  <a:lnTo>
                    <a:pt x="3909567" y="810768"/>
                  </a:lnTo>
                  <a:lnTo>
                    <a:pt x="3952296" y="803883"/>
                  </a:lnTo>
                  <a:lnTo>
                    <a:pt x="3989393" y="784709"/>
                  </a:lnTo>
                  <a:lnTo>
                    <a:pt x="4018637" y="755465"/>
                  </a:lnTo>
                  <a:lnTo>
                    <a:pt x="4037811" y="718368"/>
                  </a:lnTo>
                  <a:lnTo>
                    <a:pt x="4044696" y="675640"/>
                  </a:lnTo>
                  <a:lnTo>
                    <a:pt x="4044696" y="135128"/>
                  </a:lnTo>
                  <a:lnTo>
                    <a:pt x="4037811" y="92399"/>
                  </a:lnTo>
                  <a:lnTo>
                    <a:pt x="4018637" y="55302"/>
                  </a:lnTo>
                  <a:lnTo>
                    <a:pt x="3989393" y="26058"/>
                  </a:lnTo>
                  <a:lnTo>
                    <a:pt x="3952296" y="6884"/>
                  </a:lnTo>
                  <a:lnTo>
                    <a:pt x="3909567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2" name="object 28"/>
            <p:cNvSpPr/>
            <p:nvPr/>
          </p:nvSpPr>
          <p:spPr>
            <a:xfrm>
              <a:off x="1162811" y="4674108"/>
              <a:ext cx="4044950" cy="810895"/>
            </a:xfrm>
            <a:custGeom>
              <a:avLst/>
              <a:gdLst/>
              <a:ahLst/>
              <a:cxnLst/>
              <a:rect l="l" t="t" r="r" b="b"/>
              <a:pathLst>
                <a:path w="4044950" h="810895">
                  <a:moveTo>
                    <a:pt x="0" y="135128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8" y="0"/>
                  </a:lnTo>
                  <a:lnTo>
                    <a:pt x="3909567" y="0"/>
                  </a:lnTo>
                  <a:lnTo>
                    <a:pt x="3952296" y="6884"/>
                  </a:lnTo>
                  <a:lnTo>
                    <a:pt x="3989393" y="26058"/>
                  </a:lnTo>
                  <a:lnTo>
                    <a:pt x="4018637" y="55302"/>
                  </a:lnTo>
                  <a:lnTo>
                    <a:pt x="4037811" y="92399"/>
                  </a:lnTo>
                  <a:lnTo>
                    <a:pt x="4044696" y="135128"/>
                  </a:lnTo>
                  <a:lnTo>
                    <a:pt x="4044696" y="675640"/>
                  </a:lnTo>
                  <a:lnTo>
                    <a:pt x="4037811" y="718368"/>
                  </a:lnTo>
                  <a:lnTo>
                    <a:pt x="4018637" y="755465"/>
                  </a:lnTo>
                  <a:lnTo>
                    <a:pt x="3989393" y="784709"/>
                  </a:lnTo>
                  <a:lnTo>
                    <a:pt x="3952296" y="803883"/>
                  </a:lnTo>
                  <a:lnTo>
                    <a:pt x="3909567" y="810768"/>
                  </a:lnTo>
                  <a:lnTo>
                    <a:pt x="135128" y="810768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40"/>
                  </a:lnTo>
                  <a:lnTo>
                    <a:pt x="0" y="135128"/>
                  </a:lnTo>
                  <a:close/>
                </a:path>
              </a:pathLst>
            </a:custGeom>
            <a:ln w="12192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53" name="object 29"/>
          <p:cNvSpPr txBox="1"/>
          <p:nvPr/>
        </p:nvSpPr>
        <p:spPr>
          <a:xfrm>
            <a:off x="1034510" y="5085403"/>
            <a:ext cx="2707958" cy="4943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Лабораторное</a:t>
            </a:r>
            <a:r>
              <a:rPr sz="900" spc="-5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мазков</a:t>
            </a:r>
            <a:r>
              <a:rPr sz="90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методом</a:t>
            </a:r>
            <a:r>
              <a:rPr sz="7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ПЦР,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i="1" spc="-38" dirty="0">
                <a:solidFill>
                  <a:srgbClr val="0C0C0C"/>
                </a:solidFill>
                <a:latin typeface="Arial"/>
                <a:cs typeface="Arial"/>
              </a:rPr>
              <a:t>в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т.ч.</a:t>
            </a:r>
            <a:r>
              <a:rPr sz="750" i="1" spc="-4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определение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ДНК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возбудителей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инфекций:</a:t>
            </a:r>
            <a:r>
              <a:rPr sz="75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Arial MT"/>
                <a:cs typeface="Arial MT"/>
              </a:rPr>
              <a:t>Neisseria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gonorrhoeae,</a:t>
            </a:r>
            <a:r>
              <a:rPr sz="750" spc="-53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Trichomonas</a:t>
            </a:r>
            <a:r>
              <a:rPr sz="750" spc="-53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vaginalis,</a:t>
            </a:r>
            <a:r>
              <a:rPr sz="750" spc="-53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Chlamydia</a:t>
            </a:r>
            <a:r>
              <a:rPr sz="750" spc="-34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Arial MT"/>
                <a:cs typeface="Arial MT"/>
              </a:rPr>
              <a:t>trachomatis,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Mycoplasma</a:t>
            </a:r>
            <a:r>
              <a:rPr sz="750" spc="-34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Arial MT"/>
                <a:cs typeface="Arial MT"/>
              </a:rPr>
              <a:t>genitalium</a:t>
            </a:r>
            <a:endParaRPr sz="750">
              <a:latin typeface="Arial MT"/>
              <a:cs typeface="Arial MT"/>
            </a:endParaRPr>
          </a:p>
        </p:txBody>
      </p:sp>
      <p:grpSp>
        <p:nvGrpSpPr>
          <p:cNvPr id="154" name="object 30"/>
          <p:cNvGrpSpPr/>
          <p:nvPr/>
        </p:nvGrpSpPr>
        <p:grpSpPr>
          <a:xfrm>
            <a:off x="4496371" y="2650050"/>
            <a:ext cx="4386263" cy="1183481"/>
            <a:chOff x="5995161" y="1496313"/>
            <a:chExt cx="5848350" cy="1577975"/>
          </a:xfrm>
        </p:grpSpPr>
        <p:sp>
          <p:nvSpPr>
            <p:cNvPr id="155" name="object 31"/>
            <p:cNvSpPr/>
            <p:nvPr/>
          </p:nvSpPr>
          <p:spPr>
            <a:xfrm>
              <a:off x="6001511" y="1502663"/>
              <a:ext cx="5803900" cy="721360"/>
            </a:xfrm>
            <a:custGeom>
              <a:avLst/>
              <a:gdLst/>
              <a:ahLst/>
              <a:cxnLst/>
              <a:rect l="l" t="t" r="r" b="b"/>
              <a:pathLst>
                <a:path w="5803900" h="721360">
                  <a:moveTo>
                    <a:pt x="5683249" y="0"/>
                  </a:moveTo>
                  <a:lnTo>
                    <a:pt x="120141" y="0"/>
                  </a:lnTo>
                  <a:lnTo>
                    <a:pt x="73402" y="9449"/>
                  </a:lnTo>
                  <a:lnTo>
                    <a:pt x="35210" y="35210"/>
                  </a:lnTo>
                  <a:lnTo>
                    <a:pt x="9449" y="73402"/>
                  </a:lnTo>
                  <a:lnTo>
                    <a:pt x="0" y="120141"/>
                  </a:lnTo>
                  <a:lnTo>
                    <a:pt x="0" y="600710"/>
                  </a:lnTo>
                  <a:lnTo>
                    <a:pt x="9449" y="647449"/>
                  </a:lnTo>
                  <a:lnTo>
                    <a:pt x="35210" y="685641"/>
                  </a:lnTo>
                  <a:lnTo>
                    <a:pt x="73402" y="711402"/>
                  </a:lnTo>
                  <a:lnTo>
                    <a:pt x="120141" y="720851"/>
                  </a:lnTo>
                  <a:lnTo>
                    <a:pt x="5683249" y="720851"/>
                  </a:lnTo>
                  <a:lnTo>
                    <a:pt x="5729989" y="711402"/>
                  </a:lnTo>
                  <a:lnTo>
                    <a:pt x="5768181" y="685641"/>
                  </a:lnTo>
                  <a:lnTo>
                    <a:pt x="5793942" y="647449"/>
                  </a:lnTo>
                  <a:lnTo>
                    <a:pt x="5803392" y="600710"/>
                  </a:lnTo>
                  <a:lnTo>
                    <a:pt x="5803392" y="120141"/>
                  </a:lnTo>
                  <a:lnTo>
                    <a:pt x="5793942" y="73402"/>
                  </a:lnTo>
                  <a:lnTo>
                    <a:pt x="5768181" y="35210"/>
                  </a:lnTo>
                  <a:lnTo>
                    <a:pt x="5729989" y="9449"/>
                  </a:lnTo>
                  <a:lnTo>
                    <a:pt x="568324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6" name="object 32"/>
            <p:cNvSpPr/>
            <p:nvPr/>
          </p:nvSpPr>
          <p:spPr>
            <a:xfrm>
              <a:off x="6001511" y="1502663"/>
              <a:ext cx="5803900" cy="721360"/>
            </a:xfrm>
            <a:custGeom>
              <a:avLst/>
              <a:gdLst/>
              <a:ahLst/>
              <a:cxnLst/>
              <a:rect l="l" t="t" r="r" b="b"/>
              <a:pathLst>
                <a:path w="5803900" h="721360">
                  <a:moveTo>
                    <a:pt x="0" y="120141"/>
                  </a:moveTo>
                  <a:lnTo>
                    <a:pt x="9449" y="73402"/>
                  </a:lnTo>
                  <a:lnTo>
                    <a:pt x="35210" y="35210"/>
                  </a:lnTo>
                  <a:lnTo>
                    <a:pt x="73402" y="9449"/>
                  </a:lnTo>
                  <a:lnTo>
                    <a:pt x="120141" y="0"/>
                  </a:lnTo>
                  <a:lnTo>
                    <a:pt x="5683249" y="0"/>
                  </a:lnTo>
                  <a:lnTo>
                    <a:pt x="5729989" y="9449"/>
                  </a:lnTo>
                  <a:lnTo>
                    <a:pt x="5768181" y="35210"/>
                  </a:lnTo>
                  <a:lnTo>
                    <a:pt x="5793942" y="73402"/>
                  </a:lnTo>
                  <a:lnTo>
                    <a:pt x="5803392" y="120141"/>
                  </a:lnTo>
                  <a:lnTo>
                    <a:pt x="5803392" y="600710"/>
                  </a:lnTo>
                  <a:lnTo>
                    <a:pt x="5793942" y="647449"/>
                  </a:lnTo>
                  <a:lnTo>
                    <a:pt x="5768181" y="685641"/>
                  </a:lnTo>
                  <a:lnTo>
                    <a:pt x="5729989" y="711402"/>
                  </a:lnTo>
                  <a:lnTo>
                    <a:pt x="5683249" y="720851"/>
                  </a:lnTo>
                  <a:lnTo>
                    <a:pt x="120141" y="720851"/>
                  </a:lnTo>
                  <a:lnTo>
                    <a:pt x="73402" y="711402"/>
                  </a:lnTo>
                  <a:lnTo>
                    <a:pt x="35210" y="685641"/>
                  </a:lnTo>
                  <a:lnTo>
                    <a:pt x="9449" y="647449"/>
                  </a:lnTo>
                  <a:lnTo>
                    <a:pt x="0" y="600710"/>
                  </a:lnTo>
                  <a:lnTo>
                    <a:pt x="0" y="120141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7" name="object 33"/>
            <p:cNvSpPr/>
            <p:nvPr/>
          </p:nvSpPr>
          <p:spPr>
            <a:xfrm>
              <a:off x="6033515" y="2346960"/>
              <a:ext cx="5803900" cy="721360"/>
            </a:xfrm>
            <a:custGeom>
              <a:avLst/>
              <a:gdLst/>
              <a:ahLst/>
              <a:cxnLst/>
              <a:rect l="l" t="t" r="r" b="b"/>
              <a:pathLst>
                <a:path w="5803900" h="721360">
                  <a:moveTo>
                    <a:pt x="5683250" y="0"/>
                  </a:moveTo>
                  <a:lnTo>
                    <a:pt x="120142" y="0"/>
                  </a:lnTo>
                  <a:lnTo>
                    <a:pt x="73402" y="9449"/>
                  </a:lnTo>
                  <a:lnTo>
                    <a:pt x="35210" y="35210"/>
                  </a:lnTo>
                  <a:lnTo>
                    <a:pt x="9449" y="73402"/>
                  </a:lnTo>
                  <a:lnTo>
                    <a:pt x="0" y="120141"/>
                  </a:lnTo>
                  <a:lnTo>
                    <a:pt x="0" y="600710"/>
                  </a:lnTo>
                  <a:lnTo>
                    <a:pt x="9449" y="647449"/>
                  </a:lnTo>
                  <a:lnTo>
                    <a:pt x="35210" y="685641"/>
                  </a:lnTo>
                  <a:lnTo>
                    <a:pt x="73402" y="711402"/>
                  </a:lnTo>
                  <a:lnTo>
                    <a:pt x="120142" y="720851"/>
                  </a:lnTo>
                  <a:lnTo>
                    <a:pt x="5683250" y="720851"/>
                  </a:lnTo>
                  <a:lnTo>
                    <a:pt x="5729989" y="711402"/>
                  </a:lnTo>
                  <a:lnTo>
                    <a:pt x="5768181" y="685641"/>
                  </a:lnTo>
                  <a:lnTo>
                    <a:pt x="5793942" y="647449"/>
                  </a:lnTo>
                  <a:lnTo>
                    <a:pt x="5803392" y="600710"/>
                  </a:lnTo>
                  <a:lnTo>
                    <a:pt x="5803392" y="120141"/>
                  </a:lnTo>
                  <a:lnTo>
                    <a:pt x="5793942" y="73402"/>
                  </a:lnTo>
                  <a:lnTo>
                    <a:pt x="5768181" y="35210"/>
                  </a:lnTo>
                  <a:lnTo>
                    <a:pt x="5729989" y="9449"/>
                  </a:lnTo>
                  <a:lnTo>
                    <a:pt x="568325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8" name="object 34"/>
            <p:cNvSpPr/>
            <p:nvPr/>
          </p:nvSpPr>
          <p:spPr>
            <a:xfrm>
              <a:off x="6033515" y="2346960"/>
              <a:ext cx="5803900" cy="721360"/>
            </a:xfrm>
            <a:custGeom>
              <a:avLst/>
              <a:gdLst/>
              <a:ahLst/>
              <a:cxnLst/>
              <a:rect l="l" t="t" r="r" b="b"/>
              <a:pathLst>
                <a:path w="5803900" h="721360">
                  <a:moveTo>
                    <a:pt x="0" y="120141"/>
                  </a:moveTo>
                  <a:lnTo>
                    <a:pt x="9449" y="73402"/>
                  </a:lnTo>
                  <a:lnTo>
                    <a:pt x="35210" y="35210"/>
                  </a:lnTo>
                  <a:lnTo>
                    <a:pt x="73402" y="9449"/>
                  </a:lnTo>
                  <a:lnTo>
                    <a:pt x="120142" y="0"/>
                  </a:lnTo>
                  <a:lnTo>
                    <a:pt x="5683250" y="0"/>
                  </a:lnTo>
                  <a:lnTo>
                    <a:pt x="5729989" y="9449"/>
                  </a:lnTo>
                  <a:lnTo>
                    <a:pt x="5768181" y="35210"/>
                  </a:lnTo>
                  <a:lnTo>
                    <a:pt x="5793942" y="73402"/>
                  </a:lnTo>
                  <a:lnTo>
                    <a:pt x="5803392" y="120141"/>
                  </a:lnTo>
                  <a:lnTo>
                    <a:pt x="5803392" y="600710"/>
                  </a:lnTo>
                  <a:lnTo>
                    <a:pt x="5793942" y="647449"/>
                  </a:lnTo>
                  <a:lnTo>
                    <a:pt x="5768181" y="685641"/>
                  </a:lnTo>
                  <a:lnTo>
                    <a:pt x="5729989" y="711402"/>
                  </a:lnTo>
                  <a:lnTo>
                    <a:pt x="5683250" y="720851"/>
                  </a:lnTo>
                  <a:lnTo>
                    <a:pt x="120142" y="720851"/>
                  </a:lnTo>
                  <a:lnTo>
                    <a:pt x="73402" y="711402"/>
                  </a:lnTo>
                  <a:lnTo>
                    <a:pt x="35210" y="685641"/>
                  </a:lnTo>
                  <a:lnTo>
                    <a:pt x="9449" y="647449"/>
                  </a:lnTo>
                  <a:lnTo>
                    <a:pt x="0" y="600710"/>
                  </a:lnTo>
                  <a:lnTo>
                    <a:pt x="0" y="120141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59" name="object 35"/>
          <p:cNvSpPr txBox="1"/>
          <p:nvPr/>
        </p:nvSpPr>
        <p:spPr>
          <a:xfrm>
            <a:off x="4803457" y="3362616"/>
            <a:ext cx="3798094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Лабораторное</a:t>
            </a:r>
            <a:r>
              <a:rPr sz="90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мазков</a:t>
            </a:r>
            <a:r>
              <a:rPr sz="90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методом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ПЦР,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750" i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т.ч.</a:t>
            </a:r>
            <a:r>
              <a:rPr sz="750" i="1" spc="-3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ДНК</a:t>
            </a:r>
            <a:r>
              <a:rPr sz="750" i="1" spc="-1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ВПЧ</a:t>
            </a:r>
            <a:r>
              <a:rPr sz="750" i="1" spc="-3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высокого канцерогенного</a:t>
            </a:r>
            <a:r>
              <a:rPr sz="75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риска,</a:t>
            </a:r>
            <a:r>
              <a:rPr sz="750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качественное</a:t>
            </a:r>
            <a:r>
              <a:rPr sz="750" i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исследование</a:t>
            </a:r>
            <a:endParaRPr sz="750">
              <a:latin typeface="Arial"/>
              <a:cs typeface="Arial"/>
            </a:endParaRPr>
          </a:p>
          <a:p>
            <a:pPr algn="ctr">
              <a:spcBef>
                <a:spcPts val="4"/>
              </a:spcBef>
            </a:pP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(30-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49</a:t>
            </a:r>
            <a:r>
              <a:rPr sz="750" i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лет, 1</a:t>
            </a: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р/5</a:t>
            </a:r>
            <a:r>
              <a:rPr sz="750" i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15" dirty="0">
                <a:solidFill>
                  <a:srgbClr val="0C0C0C"/>
                </a:solidFill>
                <a:latin typeface="Arial"/>
                <a:cs typeface="Arial"/>
              </a:rPr>
              <a:t>лет)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160" name="object 36"/>
          <p:cNvGrpSpPr/>
          <p:nvPr/>
        </p:nvGrpSpPr>
        <p:grpSpPr>
          <a:xfrm>
            <a:off x="4496371" y="3915352"/>
            <a:ext cx="4362450" cy="377666"/>
            <a:chOff x="5995161" y="3183382"/>
            <a:chExt cx="5816600" cy="503555"/>
          </a:xfrm>
        </p:grpSpPr>
        <p:sp>
          <p:nvSpPr>
            <p:cNvPr id="161" name="object 37"/>
            <p:cNvSpPr/>
            <p:nvPr/>
          </p:nvSpPr>
          <p:spPr>
            <a:xfrm>
              <a:off x="6001511" y="3189732"/>
              <a:ext cx="5803900" cy="490855"/>
            </a:xfrm>
            <a:custGeom>
              <a:avLst/>
              <a:gdLst/>
              <a:ahLst/>
              <a:cxnLst/>
              <a:rect l="l" t="t" r="r" b="b"/>
              <a:pathLst>
                <a:path w="5803900" h="490854">
                  <a:moveTo>
                    <a:pt x="5721604" y="0"/>
                  </a:moveTo>
                  <a:lnTo>
                    <a:pt x="81787" y="0"/>
                  </a:lnTo>
                  <a:lnTo>
                    <a:pt x="49934" y="6421"/>
                  </a:lnTo>
                  <a:lnTo>
                    <a:pt x="23939" y="23939"/>
                  </a:lnTo>
                  <a:lnTo>
                    <a:pt x="6421" y="49934"/>
                  </a:lnTo>
                  <a:lnTo>
                    <a:pt x="0" y="81787"/>
                  </a:lnTo>
                  <a:lnTo>
                    <a:pt x="0" y="408939"/>
                  </a:lnTo>
                  <a:lnTo>
                    <a:pt x="6421" y="440793"/>
                  </a:lnTo>
                  <a:lnTo>
                    <a:pt x="23939" y="466788"/>
                  </a:lnTo>
                  <a:lnTo>
                    <a:pt x="49934" y="484306"/>
                  </a:lnTo>
                  <a:lnTo>
                    <a:pt x="81787" y="490727"/>
                  </a:lnTo>
                  <a:lnTo>
                    <a:pt x="5721604" y="490727"/>
                  </a:lnTo>
                  <a:lnTo>
                    <a:pt x="5753457" y="484306"/>
                  </a:lnTo>
                  <a:lnTo>
                    <a:pt x="5779452" y="466788"/>
                  </a:lnTo>
                  <a:lnTo>
                    <a:pt x="5796970" y="440793"/>
                  </a:lnTo>
                  <a:lnTo>
                    <a:pt x="5803392" y="408939"/>
                  </a:lnTo>
                  <a:lnTo>
                    <a:pt x="5803392" y="81787"/>
                  </a:lnTo>
                  <a:lnTo>
                    <a:pt x="5796970" y="49934"/>
                  </a:lnTo>
                  <a:lnTo>
                    <a:pt x="5779452" y="23939"/>
                  </a:lnTo>
                  <a:lnTo>
                    <a:pt x="5753457" y="6421"/>
                  </a:lnTo>
                  <a:lnTo>
                    <a:pt x="572160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2" name="object 38"/>
            <p:cNvSpPr/>
            <p:nvPr/>
          </p:nvSpPr>
          <p:spPr>
            <a:xfrm>
              <a:off x="6001511" y="3189732"/>
              <a:ext cx="5803900" cy="490855"/>
            </a:xfrm>
            <a:custGeom>
              <a:avLst/>
              <a:gdLst/>
              <a:ahLst/>
              <a:cxnLst/>
              <a:rect l="l" t="t" r="r" b="b"/>
              <a:pathLst>
                <a:path w="5803900" h="490854">
                  <a:moveTo>
                    <a:pt x="0" y="81787"/>
                  </a:moveTo>
                  <a:lnTo>
                    <a:pt x="6421" y="49934"/>
                  </a:lnTo>
                  <a:lnTo>
                    <a:pt x="23939" y="23939"/>
                  </a:lnTo>
                  <a:lnTo>
                    <a:pt x="49934" y="6421"/>
                  </a:lnTo>
                  <a:lnTo>
                    <a:pt x="81787" y="0"/>
                  </a:lnTo>
                  <a:lnTo>
                    <a:pt x="5721604" y="0"/>
                  </a:lnTo>
                  <a:lnTo>
                    <a:pt x="5753457" y="6421"/>
                  </a:lnTo>
                  <a:lnTo>
                    <a:pt x="5779452" y="23939"/>
                  </a:lnTo>
                  <a:lnTo>
                    <a:pt x="5796970" y="49934"/>
                  </a:lnTo>
                  <a:lnTo>
                    <a:pt x="5803392" y="81787"/>
                  </a:lnTo>
                  <a:lnTo>
                    <a:pt x="5803392" y="408939"/>
                  </a:lnTo>
                  <a:lnTo>
                    <a:pt x="5796970" y="440793"/>
                  </a:lnTo>
                  <a:lnTo>
                    <a:pt x="5779452" y="466788"/>
                  </a:lnTo>
                  <a:lnTo>
                    <a:pt x="5753457" y="484306"/>
                  </a:lnTo>
                  <a:lnTo>
                    <a:pt x="5721604" y="490727"/>
                  </a:lnTo>
                  <a:lnTo>
                    <a:pt x="81787" y="490727"/>
                  </a:lnTo>
                  <a:lnTo>
                    <a:pt x="49934" y="484306"/>
                  </a:lnTo>
                  <a:lnTo>
                    <a:pt x="23939" y="466788"/>
                  </a:lnTo>
                  <a:lnTo>
                    <a:pt x="6421" y="440793"/>
                  </a:lnTo>
                  <a:lnTo>
                    <a:pt x="0" y="408939"/>
                  </a:lnTo>
                  <a:lnTo>
                    <a:pt x="0" y="81787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3" name="object 39"/>
          <p:cNvSpPr txBox="1"/>
          <p:nvPr/>
        </p:nvSpPr>
        <p:spPr>
          <a:xfrm>
            <a:off x="4615053" y="3954462"/>
            <a:ext cx="412670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УЗИ</a:t>
            </a:r>
            <a:r>
              <a:rPr sz="90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матки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900" spc="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придатков</a:t>
            </a:r>
            <a:r>
              <a:rPr sz="90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трансвагинальное</a:t>
            </a:r>
            <a:r>
              <a:rPr sz="900" spc="-8" dirty="0">
                <a:solidFill>
                  <a:srgbClr val="0C0C0C"/>
                </a:solidFill>
                <a:latin typeface="Arial MT"/>
                <a:cs typeface="Arial MT"/>
              </a:rPr>
              <a:t>/</a:t>
            </a:r>
            <a:r>
              <a:rPr sz="900" spc="-30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трансабдоминальное,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90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т.ч.</a:t>
            </a:r>
            <a:r>
              <a:rPr sz="90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68" dirty="0">
                <a:solidFill>
                  <a:srgbClr val="0C0C0C"/>
                </a:solidFill>
                <a:latin typeface="Microsoft Sans Serif"/>
                <a:cs typeface="Microsoft Sans Serif"/>
              </a:rPr>
              <a:t>КАФ</a:t>
            </a:r>
            <a:r>
              <a:rPr sz="90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endParaRPr sz="900">
              <a:latin typeface="Microsoft Sans Serif"/>
              <a:cs typeface="Microsoft Sans Serif"/>
            </a:endParaRPr>
          </a:p>
          <a:p>
            <a:pPr algn="ctr">
              <a:spcBef>
                <a:spcPts val="4"/>
              </a:spcBef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обоих</a:t>
            </a:r>
            <a:r>
              <a:rPr sz="90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яичниках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88" spc="-8" dirty="0">
                <a:solidFill>
                  <a:srgbClr val="0C0C0C"/>
                </a:solidFill>
                <a:latin typeface="Arial MT"/>
                <a:cs typeface="Arial MT"/>
              </a:rPr>
              <a:t>(1-</a:t>
            </a:r>
            <a:r>
              <a:rPr sz="788" dirty="0">
                <a:solidFill>
                  <a:srgbClr val="0C0C0C"/>
                </a:solidFill>
                <a:latin typeface="Microsoft Sans Serif"/>
                <a:cs typeface="Microsoft Sans Serif"/>
              </a:rPr>
              <a:t>я</a:t>
            </a:r>
            <a:r>
              <a:rPr sz="788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88" dirty="0">
                <a:solidFill>
                  <a:srgbClr val="0C0C0C"/>
                </a:solidFill>
                <a:latin typeface="Microsoft Sans Serif"/>
                <a:cs typeface="Microsoft Sans Serif"/>
              </a:rPr>
              <a:t>фаза</a:t>
            </a:r>
            <a:r>
              <a:rPr sz="788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м.ц</a:t>
            </a:r>
            <a:r>
              <a:rPr sz="788" spc="-15" dirty="0">
                <a:solidFill>
                  <a:srgbClr val="0C0C0C"/>
                </a:solidFill>
                <a:latin typeface="Arial MT"/>
                <a:cs typeface="Arial MT"/>
              </a:rPr>
              <a:t>.)</a:t>
            </a:r>
            <a:endParaRPr sz="788">
              <a:latin typeface="Arial MT"/>
              <a:cs typeface="Arial MT"/>
            </a:endParaRPr>
          </a:p>
        </p:txBody>
      </p:sp>
      <p:grpSp>
        <p:nvGrpSpPr>
          <p:cNvPr id="164" name="object 40"/>
          <p:cNvGrpSpPr/>
          <p:nvPr/>
        </p:nvGrpSpPr>
        <p:grpSpPr>
          <a:xfrm>
            <a:off x="4496371" y="4375980"/>
            <a:ext cx="4362450" cy="288608"/>
            <a:chOff x="5995161" y="3797553"/>
            <a:chExt cx="5816600" cy="384810"/>
          </a:xfrm>
        </p:grpSpPr>
        <p:sp>
          <p:nvSpPr>
            <p:cNvPr id="165" name="object 41"/>
            <p:cNvSpPr/>
            <p:nvPr/>
          </p:nvSpPr>
          <p:spPr>
            <a:xfrm>
              <a:off x="6001511" y="3803903"/>
              <a:ext cx="5803900" cy="372110"/>
            </a:xfrm>
            <a:custGeom>
              <a:avLst/>
              <a:gdLst/>
              <a:ahLst/>
              <a:cxnLst/>
              <a:rect l="l" t="t" r="r" b="b"/>
              <a:pathLst>
                <a:path w="5803900" h="372110">
                  <a:moveTo>
                    <a:pt x="5741416" y="0"/>
                  </a:moveTo>
                  <a:lnTo>
                    <a:pt x="61975" y="0"/>
                  </a:lnTo>
                  <a:lnTo>
                    <a:pt x="37826" y="4861"/>
                  </a:lnTo>
                  <a:lnTo>
                    <a:pt x="18129" y="18129"/>
                  </a:lnTo>
                  <a:lnTo>
                    <a:pt x="4861" y="37826"/>
                  </a:lnTo>
                  <a:lnTo>
                    <a:pt x="0" y="61976"/>
                  </a:lnTo>
                  <a:lnTo>
                    <a:pt x="0" y="309880"/>
                  </a:lnTo>
                  <a:lnTo>
                    <a:pt x="4861" y="334029"/>
                  </a:lnTo>
                  <a:lnTo>
                    <a:pt x="18129" y="353726"/>
                  </a:lnTo>
                  <a:lnTo>
                    <a:pt x="37826" y="366994"/>
                  </a:lnTo>
                  <a:lnTo>
                    <a:pt x="61975" y="371856"/>
                  </a:lnTo>
                  <a:lnTo>
                    <a:pt x="5741416" y="371856"/>
                  </a:lnTo>
                  <a:lnTo>
                    <a:pt x="5765565" y="366994"/>
                  </a:lnTo>
                  <a:lnTo>
                    <a:pt x="5785262" y="353726"/>
                  </a:lnTo>
                  <a:lnTo>
                    <a:pt x="5798530" y="334029"/>
                  </a:lnTo>
                  <a:lnTo>
                    <a:pt x="5803392" y="309880"/>
                  </a:lnTo>
                  <a:lnTo>
                    <a:pt x="5803392" y="61976"/>
                  </a:lnTo>
                  <a:lnTo>
                    <a:pt x="5798530" y="37826"/>
                  </a:lnTo>
                  <a:lnTo>
                    <a:pt x="5785262" y="18129"/>
                  </a:lnTo>
                  <a:lnTo>
                    <a:pt x="5765565" y="4861"/>
                  </a:lnTo>
                  <a:lnTo>
                    <a:pt x="57414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6" name="object 42"/>
            <p:cNvSpPr/>
            <p:nvPr/>
          </p:nvSpPr>
          <p:spPr>
            <a:xfrm>
              <a:off x="6001511" y="3803903"/>
              <a:ext cx="5803900" cy="372110"/>
            </a:xfrm>
            <a:custGeom>
              <a:avLst/>
              <a:gdLst/>
              <a:ahLst/>
              <a:cxnLst/>
              <a:rect l="l" t="t" r="r" b="b"/>
              <a:pathLst>
                <a:path w="5803900" h="372110">
                  <a:moveTo>
                    <a:pt x="0" y="61976"/>
                  </a:moveTo>
                  <a:lnTo>
                    <a:pt x="4861" y="37826"/>
                  </a:lnTo>
                  <a:lnTo>
                    <a:pt x="18129" y="18129"/>
                  </a:lnTo>
                  <a:lnTo>
                    <a:pt x="37826" y="4861"/>
                  </a:lnTo>
                  <a:lnTo>
                    <a:pt x="61975" y="0"/>
                  </a:lnTo>
                  <a:lnTo>
                    <a:pt x="5741416" y="0"/>
                  </a:lnTo>
                  <a:lnTo>
                    <a:pt x="5765565" y="4861"/>
                  </a:lnTo>
                  <a:lnTo>
                    <a:pt x="5785262" y="18129"/>
                  </a:lnTo>
                  <a:lnTo>
                    <a:pt x="5798530" y="37826"/>
                  </a:lnTo>
                  <a:lnTo>
                    <a:pt x="5803392" y="61976"/>
                  </a:lnTo>
                  <a:lnTo>
                    <a:pt x="5803392" y="309880"/>
                  </a:lnTo>
                  <a:lnTo>
                    <a:pt x="5798530" y="334029"/>
                  </a:lnTo>
                  <a:lnTo>
                    <a:pt x="5785262" y="353726"/>
                  </a:lnTo>
                  <a:lnTo>
                    <a:pt x="5765565" y="366994"/>
                  </a:lnTo>
                  <a:lnTo>
                    <a:pt x="5741416" y="371856"/>
                  </a:lnTo>
                  <a:lnTo>
                    <a:pt x="61975" y="371856"/>
                  </a:lnTo>
                  <a:lnTo>
                    <a:pt x="37826" y="366994"/>
                  </a:lnTo>
                  <a:lnTo>
                    <a:pt x="18129" y="353726"/>
                  </a:lnTo>
                  <a:lnTo>
                    <a:pt x="4861" y="334029"/>
                  </a:lnTo>
                  <a:lnTo>
                    <a:pt x="0" y="309880"/>
                  </a:lnTo>
                  <a:lnTo>
                    <a:pt x="0" y="61976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7" name="object 43"/>
          <p:cNvSpPr txBox="1"/>
          <p:nvPr/>
        </p:nvSpPr>
        <p:spPr>
          <a:xfrm>
            <a:off x="4673823" y="4439131"/>
            <a:ext cx="40076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УЗИ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молочных</a:t>
            </a:r>
            <a:r>
              <a:rPr sz="90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желез,</a:t>
            </a:r>
            <a:r>
              <a:rPr sz="90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90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т.ч.</a:t>
            </a:r>
            <a:r>
              <a:rPr sz="90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оценка</a:t>
            </a:r>
            <a:r>
              <a:rPr sz="90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регионарных</a:t>
            </a:r>
            <a:r>
              <a:rPr sz="90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лимфоузлов </a:t>
            </a:r>
            <a:r>
              <a:rPr sz="788" spc="-8" dirty="0">
                <a:solidFill>
                  <a:srgbClr val="0C0C0C"/>
                </a:solidFill>
                <a:latin typeface="Arial MT"/>
                <a:cs typeface="Arial MT"/>
              </a:rPr>
              <a:t>(1-</a:t>
            </a:r>
            <a:r>
              <a:rPr sz="788" dirty="0">
                <a:solidFill>
                  <a:srgbClr val="0C0C0C"/>
                </a:solidFill>
                <a:latin typeface="Microsoft Sans Serif"/>
                <a:cs typeface="Microsoft Sans Serif"/>
              </a:rPr>
              <a:t>я</a:t>
            </a:r>
            <a:r>
              <a:rPr sz="788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88" dirty="0">
                <a:solidFill>
                  <a:srgbClr val="0C0C0C"/>
                </a:solidFill>
                <a:latin typeface="Microsoft Sans Serif"/>
                <a:cs typeface="Microsoft Sans Serif"/>
              </a:rPr>
              <a:t>фаза</a:t>
            </a:r>
            <a:r>
              <a:rPr sz="788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88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м.ц</a:t>
            </a:r>
            <a:r>
              <a:rPr sz="788" spc="-8" dirty="0">
                <a:solidFill>
                  <a:srgbClr val="0C0C0C"/>
                </a:solidFill>
                <a:latin typeface="Arial MT"/>
                <a:cs typeface="Arial MT"/>
              </a:rPr>
              <a:t>.)</a:t>
            </a:r>
            <a:endParaRPr sz="788">
              <a:latin typeface="Arial MT"/>
              <a:cs typeface="Arial MT"/>
            </a:endParaRPr>
          </a:p>
        </p:txBody>
      </p:sp>
      <p:grpSp>
        <p:nvGrpSpPr>
          <p:cNvPr id="168" name="object 44"/>
          <p:cNvGrpSpPr/>
          <p:nvPr/>
        </p:nvGrpSpPr>
        <p:grpSpPr>
          <a:xfrm>
            <a:off x="4472369" y="4960053"/>
            <a:ext cx="4410075" cy="713899"/>
            <a:chOff x="5963158" y="4576317"/>
            <a:chExt cx="5880100" cy="951865"/>
          </a:xfrm>
        </p:grpSpPr>
        <p:sp>
          <p:nvSpPr>
            <p:cNvPr id="169" name="object 45"/>
            <p:cNvSpPr/>
            <p:nvPr/>
          </p:nvSpPr>
          <p:spPr>
            <a:xfrm>
              <a:off x="5969508" y="4582667"/>
              <a:ext cx="5867400" cy="939165"/>
            </a:xfrm>
            <a:custGeom>
              <a:avLst/>
              <a:gdLst/>
              <a:ahLst/>
              <a:cxnLst/>
              <a:rect l="l" t="t" r="r" b="b"/>
              <a:pathLst>
                <a:path w="5867400" h="939164">
                  <a:moveTo>
                    <a:pt x="5710936" y="0"/>
                  </a:moveTo>
                  <a:lnTo>
                    <a:pt x="156463" y="0"/>
                  </a:lnTo>
                  <a:lnTo>
                    <a:pt x="107029" y="7981"/>
                  </a:lnTo>
                  <a:lnTo>
                    <a:pt x="64081" y="30203"/>
                  </a:lnTo>
                  <a:lnTo>
                    <a:pt x="30203" y="64081"/>
                  </a:lnTo>
                  <a:lnTo>
                    <a:pt x="7981" y="107029"/>
                  </a:lnTo>
                  <a:lnTo>
                    <a:pt x="0" y="156463"/>
                  </a:lnTo>
                  <a:lnTo>
                    <a:pt x="0" y="782319"/>
                  </a:lnTo>
                  <a:lnTo>
                    <a:pt x="7981" y="831754"/>
                  </a:lnTo>
                  <a:lnTo>
                    <a:pt x="30203" y="874702"/>
                  </a:lnTo>
                  <a:lnTo>
                    <a:pt x="64081" y="908580"/>
                  </a:lnTo>
                  <a:lnTo>
                    <a:pt x="107029" y="930802"/>
                  </a:lnTo>
                  <a:lnTo>
                    <a:pt x="156463" y="938783"/>
                  </a:lnTo>
                  <a:lnTo>
                    <a:pt x="5710936" y="938783"/>
                  </a:lnTo>
                  <a:lnTo>
                    <a:pt x="5760370" y="930802"/>
                  </a:lnTo>
                  <a:lnTo>
                    <a:pt x="5803318" y="908580"/>
                  </a:lnTo>
                  <a:lnTo>
                    <a:pt x="5837196" y="874702"/>
                  </a:lnTo>
                  <a:lnTo>
                    <a:pt x="5859418" y="831754"/>
                  </a:lnTo>
                  <a:lnTo>
                    <a:pt x="5867399" y="782319"/>
                  </a:lnTo>
                  <a:lnTo>
                    <a:pt x="5867399" y="156463"/>
                  </a:lnTo>
                  <a:lnTo>
                    <a:pt x="5859418" y="107029"/>
                  </a:lnTo>
                  <a:lnTo>
                    <a:pt x="5837196" y="64081"/>
                  </a:lnTo>
                  <a:lnTo>
                    <a:pt x="5803318" y="30203"/>
                  </a:lnTo>
                  <a:lnTo>
                    <a:pt x="5760370" y="7981"/>
                  </a:lnTo>
                  <a:lnTo>
                    <a:pt x="5710936" y="0"/>
                  </a:lnTo>
                  <a:close/>
                </a:path>
              </a:pathLst>
            </a:custGeom>
            <a:solidFill>
              <a:srgbClr val="A8D08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0" name="object 46"/>
            <p:cNvSpPr/>
            <p:nvPr/>
          </p:nvSpPr>
          <p:spPr>
            <a:xfrm>
              <a:off x="5969508" y="4582667"/>
              <a:ext cx="5867400" cy="939165"/>
            </a:xfrm>
            <a:custGeom>
              <a:avLst/>
              <a:gdLst/>
              <a:ahLst/>
              <a:cxnLst/>
              <a:rect l="l" t="t" r="r" b="b"/>
              <a:pathLst>
                <a:path w="5867400" h="939164">
                  <a:moveTo>
                    <a:pt x="0" y="156463"/>
                  </a:moveTo>
                  <a:lnTo>
                    <a:pt x="7981" y="107029"/>
                  </a:lnTo>
                  <a:lnTo>
                    <a:pt x="30203" y="64081"/>
                  </a:lnTo>
                  <a:lnTo>
                    <a:pt x="64081" y="30203"/>
                  </a:lnTo>
                  <a:lnTo>
                    <a:pt x="107029" y="7981"/>
                  </a:lnTo>
                  <a:lnTo>
                    <a:pt x="156463" y="0"/>
                  </a:lnTo>
                  <a:lnTo>
                    <a:pt x="5710936" y="0"/>
                  </a:lnTo>
                  <a:lnTo>
                    <a:pt x="5760370" y="7981"/>
                  </a:lnTo>
                  <a:lnTo>
                    <a:pt x="5803318" y="30203"/>
                  </a:lnTo>
                  <a:lnTo>
                    <a:pt x="5837196" y="64081"/>
                  </a:lnTo>
                  <a:lnTo>
                    <a:pt x="5859418" y="107029"/>
                  </a:lnTo>
                  <a:lnTo>
                    <a:pt x="5867399" y="156463"/>
                  </a:lnTo>
                  <a:lnTo>
                    <a:pt x="5867399" y="782319"/>
                  </a:lnTo>
                  <a:lnTo>
                    <a:pt x="5859418" y="831754"/>
                  </a:lnTo>
                  <a:lnTo>
                    <a:pt x="5837196" y="874702"/>
                  </a:lnTo>
                  <a:lnTo>
                    <a:pt x="5803318" y="908580"/>
                  </a:lnTo>
                  <a:lnTo>
                    <a:pt x="5760370" y="930802"/>
                  </a:lnTo>
                  <a:lnTo>
                    <a:pt x="5710936" y="938783"/>
                  </a:lnTo>
                  <a:lnTo>
                    <a:pt x="156463" y="938783"/>
                  </a:lnTo>
                  <a:lnTo>
                    <a:pt x="107029" y="930802"/>
                  </a:lnTo>
                  <a:lnTo>
                    <a:pt x="64081" y="908580"/>
                  </a:lnTo>
                  <a:lnTo>
                    <a:pt x="30203" y="874702"/>
                  </a:lnTo>
                  <a:lnTo>
                    <a:pt x="7981" y="831754"/>
                  </a:lnTo>
                  <a:lnTo>
                    <a:pt x="0" y="782319"/>
                  </a:lnTo>
                  <a:lnTo>
                    <a:pt x="0" y="156463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71" name="object 47"/>
          <p:cNvSpPr txBox="1"/>
          <p:nvPr/>
        </p:nvSpPr>
        <p:spPr>
          <a:xfrm>
            <a:off x="4570952" y="4963102"/>
            <a:ext cx="4088130" cy="70163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38589" marR="3810" indent="-129540">
              <a:spcBef>
                <a:spcPts val="71"/>
              </a:spcBef>
              <a:buChar char="•"/>
              <a:tabLst>
                <a:tab pos="138589" algn="l"/>
              </a:tabLst>
            </a:pP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индивидуальное</a:t>
            </a:r>
            <a:r>
              <a:rPr sz="7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консультирование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по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вопросам</a:t>
            </a:r>
            <a:r>
              <a:rPr sz="7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репродуктивного</a:t>
            </a:r>
            <a:r>
              <a:rPr sz="750" spc="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здоровья,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установок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и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мотивации</a:t>
            </a:r>
            <a:r>
              <a:rPr sz="7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на</a:t>
            </a:r>
            <a:r>
              <a:rPr sz="7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рождение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детей</a:t>
            </a:r>
            <a:endParaRPr sz="750">
              <a:latin typeface="Microsoft Sans Serif"/>
              <a:cs typeface="Microsoft Sans Serif"/>
            </a:endParaRPr>
          </a:p>
          <a:p>
            <a:pPr marL="138589" indent="-129064">
              <a:buChar char="•"/>
              <a:tabLst>
                <a:tab pos="138589" algn="l"/>
              </a:tabLst>
            </a:pP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гинекологический</a:t>
            </a:r>
            <a:r>
              <a:rPr sz="750" spc="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осмотр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(при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необходимости)</a:t>
            </a:r>
            <a:endParaRPr sz="750">
              <a:latin typeface="Microsoft Sans Serif"/>
              <a:cs typeface="Microsoft Sans Serif"/>
            </a:endParaRPr>
          </a:p>
          <a:p>
            <a:pPr marL="138589" indent="-129064">
              <a:buChar char="•"/>
              <a:tabLst>
                <a:tab pos="138589" algn="l"/>
              </a:tabLst>
            </a:pP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установление</a:t>
            </a:r>
            <a:r>
              <a:rPr sz="75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(уточнение)</a:t>
            </a:r>
            <a:r>
              <a:rPr sz="7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диагноза</a:t>
            </a:r>
            <a:endParaRPr sz="750">
              <a:latin typeface="Microsoft Sans Serif"/>
              <a:cs typeface="Microsoft Sans Serif"/>
            </a:endParaRPr>
          </a:p>
          <a:p>
            <a:pPr marL="138589" indent="-129064">
              <a:buChar char="•"/>
              <a:tabLst>
                <a:tab pos="138589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определение</a:t>
            </a:r>
            <a:r>
              <a:rPr sz="7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(уточнение)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группы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здоровья</a:t>
            </a:r>
            <a:r>
              <a:rPr sz="7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(репродуктивной)</a:t>
            </a:r>
            <a:endParaRPr sz="750">
              <a:latin typeface="Microsoft Sans Serif"/>
              <a:cs typeface="Microsoft Sans Serif"/>
            </a:endParaRPr>
          </a:p>
          <a:p>
            <a:pPr marL="138589" indent="-129064">
              <a:buChar char="•"/>
              <a:tabLst>
                <a:tab pos="138589" algn="l"/>
              </a:tabLst>
            </a:pP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определение</a:t>
            </a:r>
            <a:r>
              <a:rPr sz="7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группы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диспансерного</a:t>
            </a:r>
            <a:r>
              <a:rPr sz="7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наблюдения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172" name="object 48"/>
          <p:cNvSpPr txBox="1"/>
          <p:nvPr/>
        </p:nvSpPr>
        <p:spPr>
          <a:xfrm>
            <a:off x="689076" y="2425166"/>
            <a:ext cx="2071688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1-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й</a:t>
            </a: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этап</a:t>
            </a:r>
            <a:r>
              <a:rPr sz="1200" b="1" i="1" spc="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диспансеризации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3" name="object 49"/>
          <p:cNvSpPr txBox="1"/>
          <p:nvPr/>
        </p:nvSpPr>
        <p:spPr>
          <a:xfrm>
            <a:off x="4697825" y="2376206"/>
            <a:ext cx="3960971" cy="79396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R="260509" algn="ctr">
              <a:spcBef>
                <a:spcPts val="71"/>
              </a:spcBef>
            </a:pP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2-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й</a:t>
            </a: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этап</a:t>
            </a:r>
            <a:r>
              <a:rPr sz="1200" b="1" i="1" spc="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диспансеризации</a:t>
            </a:r>
            <a:endParaRPr sz="1200">
              <a:latin typeface="Arial"/>
              <a:cs typeface="Arial"/>
            </a:endParaRPr>
          </a:p>
          <a:p>
            <a:pPr algn="ctr">
              <a:spcBef>
                <a:spcPts val="900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Лабораторное</a:t>
            </a:r>
            <a:r>
              <a:rPr sz="900" spc="-5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мазков</a:t>
            </a:r>
            <a:r>
              <a:rPr sz="90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методом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ПЦР,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75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15" dirty="0">
                <a:solidFill>
                  <a:srgbClr val="0C0C0C"/>
                </a:solidFill>
                <a:latin typeface="Arial"/>
                <a:cs typeface="Arial"/>
              </a:rPr>
              <a:t>т.ч.</a:t>
            </a:r>
            <a:endParaRPr sz="750">
              <a:latin typeface="Arial"/>
              <a:cs typeface="Arial"/>
            </a:endParaRPr>
          </a:p>
          <a:p>
            <a:pPr algn="ctr">
              <a:spcBef>
                <a:spcPts val="4"/>
              </a:spcBef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определение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45" dirty="0">
                <a:solidFill>
                  <a:srgbClr val="0C0C0C"/>
                </a:solidFill>
                <a:latin typeface="Microsoft Sans Serif"/>
                <a:cs typeface="Microsoft Sans Serif"/>
              </a:rPr>
              <a:t>ДНК</a:t>
            </a:r>
            <a:r>
              <a:rPr sz="7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возбудителей</a:t>
            </a:r>
            <a:r>
              <a:rPr sz="750" spc="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инфекций:</a:t>
            </a:r>
            <a:r>
              <a:rPr sz="750" spc="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Arial MT"/>
                <a:cs typeface="Arial MT"/>
              </a:rPr>
              <a:t>Neisseria</a:t>
            </a:r>
            <a:r>
              <a:rPr sz="750" spc="-23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gonorrhoeae,</a:t>
            </a:r>
            <a:r>
              <a:rPr sz="750" spc="-23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Trichomonas</a:t>
            </a:r>
            <a:r>
              <a:rPr sz="750" spc="-41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Arial MT"/>
                <a:cs typeface="Arial MT"/>
              </a:rPr>
              <a:t>vaginalis,</a:t>
            </a:r>
            <a:endParaRPr sz="7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Chlamydia</a:t>
            </a:r>
            <a:r>
              <a:rPr sz="750" spc="-30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trachomatis,</a:t>
            </a:r>
            <a:r>
              <a:rPr sz="750" spc="-53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Mycoplasma</a:t>
            </a:r>
            <a:r>
              <a:rPr sz="750" spc="-34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Arial MT"/>
                <a:cs typeface="Arial MT"/>
              </a:rPr>
              <a:t>genitalium</a:t>
            </a:r>
            <a:endParaRPr sz="7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(30-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49</a:t>
            </a:r>
            <a:r>
              <a:rPr sz="750" i="1" spc="-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15" dirty="0">
                <a:solidFill>
                  <a:srgbClr val="0C0C0C"/>
                </a:solidFill>
                <a:latin typeface="Arial"/>
                <a:cs typeface="Arial"/>
              </a:rPr>
              <a:t>лет)</a:t>
            </a:r>
            <a:endParaRPr sz="750">
              <a:latin typeface="Arial"/>
              <a:cs typeface="Arial"/>
            </a:endParaRPr>
          </a:p>
        </p:txBody>
      </p:sp>
      <p:sp>
        <p:nvSpPr>
          <p:cNvPr id="174" name="object 50"/>
          <p:cNvSpPr txBox="1"/>
          <p:nvPr/>
        </p:nvSpPr>
        <p:spPr>
          <a:xfrm>
            <a:off x="3333940" y="5836544"/>
            <a:ext cx="2382203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вне</a:t>
            </a:r>
            <a:r>
              <a:rPr sz="1200" b="1" i="1" spc="-4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объемов</a:t>
            </a:r>
            <a:r>
              <a:rPr sz="1200" b="1" i="1" spc="-38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диспансеризации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5" name="object 51"/>
          <p:cNvSpPr/>
          <p:nvPr/>
        </p:nvSpPr>
        <p:spPr>
          <a:xfrm>
            <a:off x="4360544" y="2654813"/>
            <a:ext cx="128588" cy="2057876"/>
          </a:xfrm>
          <a:custGeom>
            <a:avLst/>
            <a:gdLst/>
            <a:ahLst/>
            <a:cxnLst/>
            <a:rect l="l" t="t" r="r" b="b"/>
            <a:pathLst>
              <a:path w="171450" h="2743835">
                <a:moveTo>
                  <a:pt x="0" y="2743327"/>
                </a:moveTo>
                <a:lnTo>
                  <a:pt x="0" y="0"/>
                </a:lnTo>
              </a:path>
              <a:path w="171450" h="2743835">
                <a:moveTo>
                  <a:pt x="0" y="0"/>
                </a:moveTo>
                <a:lnTo>
                  <a:pt x="171450" y="0"/>
                </a:lnTo>
              </a:path>
              <a:path w="171450" h="2743835">
                <a:moveTo>
                  <a:pt x="0" y="2743200"/>
                </a:moveTo>
                <a:lnTo>
                  <a:pt x="171450" y="2743200"/>
                </a:lnTo>
              </a:path>
            </a:pathLst>
          </a:custGeom>
          <a:ln w="9144">
            <a:solidFill>
              <a:srgbClr val="A8D08D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6" name="object 52"/>
          <p:cNvSpPr txBox="1"/>
          <p:nvPr/>
        </p:nvSpPr>
        <p:spPr>
          <a:xfrm>
            <a:off x="4100354" y="2820451"/>
            <a:ext cx="230832" cy="152304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95739" marR="3810" indent="-186690"/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подозрение</a:t>
            </a:r>
            <a:r>
              <a:rPr sz="750" i="1" spc="-1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на</a:t>
            </a:r>
            <a:r>
              <a:rPr sz="750" i="1" spc="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заболевание</a:t>
            </a:r>
            <a:r>
              <a:rPr sz="750" i="1" spc="-1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и/или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выявленное</a:t>
            </a:r>
            <a:r>
              <a:rPr sz="750" i="1" spc="-4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заболевание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177" name="object 53"/>
          <p:cNvGrpSpPr/>
          <p:nvPr/>
        </p:nvGrpSpPr>
        <p:grpSpPr>
          <a:xfrm>
            <a:off x="128968" y="6151060"/>
            <a:ext cx="1486376" cy="370999"/>
            <a:chOff x="171957" y="6164326"/>
            <a:chExt cx="1981835" cy="494665"/>
          </a:xfrm>
        </p:grpSpPr>
        <p:sp>
          <p:nvSpPr>
            <p:cNvPr id="178" name="object 54"/>
            <p:cNvSpPr/>
            <p:nvPr/>
          </p:nvSpPr>
          <p:spPr>
            <a:xfrm>
              <a:off x="178307" y="6170676"/>
              <a:ext cx="1969135" cy="481965"/>
            </a:xfrm>
            <a:custGeom>
              <a:avLst/>
              <a:gdLst/>
              <a:ahLst/>
              <a:cxnLst/>
              <a:rect l="l" t="t" r="r" b="b"/>
              <a:pathLst>
                <a:path w="1969135" h="481965">
                  <a:moveTo>
                    <a:pt x="1888744" y="0"/>
                  </a:moveTo>
                  <a:lnTo>
                    <a:pt x="80264" y="0"/>
                  </a:lnTo>
                  <a:lnTo>
                    <a:pt x="49023" y="6308"/>
                  </a:lnTo>
                  <a:lnTo>
                    <a:pt x="23510" y="23510"/>
                  </a:lnTo>
                  <a:lnTo>
                    <a:pt x="6308" y="49023"/>
                  </a:lnTo>
                  <a:lnTo>
                    <a:pt x="0" y="80264"/>
                  </a:lnTo>
                  <a:lnTo>
                    <a:pt x="0" y="401320"/>
                  </a:lnTo>
                  <a:lnTo>
                    <a:pt x="6308" y="432560"/>
                  </a:lnTo>
                  <a:lnTo>
                    <a:pt x="23510" y="458073"/>
                  </a:lnTo>
                  <a:lnTo>
                    <a:pt x="49023" y="475275"/>
                  </a:lnTo>
                  <a:lnTo>
                    <a:pt x="80264" y="481584"/>
                  </a:lnTo>
                  <a:lnTo>
                    <a:pt x="1888744" y="481584"/>
                  </a:lnTo>
                  <a:lnTo>
                    <a:pt x="1919984" y="475275"/>
                  </a:lnTo>
                  <a:lnTo>
                    <a:pt x="1945497" y="458073"/>
                  </a:lnTo>
                  <a:lnTo>
                    <a:pt x="1962699" y="432560"/>
                  </a:lnTo>
                  <a:lnTo>
                    <a:pt x="1969008" y="401320"/>
                  </a:lnTo>
                  <a:lnTo>
                    <a:pt x="1969008" y="80264"/>
                  </a:lnTo>
                  <a:lnTo>
                    <a:pt x="1962699" y="49023"/>
                  </a:lnTo>
                  <a:lnTo>
                    <a:pt x="1945497" y="23510"/>
                  </a:lnTo>
                  <a:lnTo>
                    <a:pt x="1919984" y="6308"/>
                  </a:lnTo>
                  <a:lnTo>
                    <a:pt x="1888744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9" name="object 55"/>
            <p:cNvSpPr/>
            <p:nvPr/>
          </p:nvSpPr>
          <p:spPr>
            <a:xfrm>
              <a:off x="178307" y="6170676"/>
              <a:ext cx="1969135" cy="481965"/>
            </a:xfrm>
            <a:custGeom>
              <a:avLst/>
              <a:gdLst/>
              <a:ahLst/>
              <a:cxnLst/>
              <a:rect l="l" t="t" r="r" b="b"/>
              <a:pathLst>
                <a:path w="1969135" h="481965">
                  <a:moveTo>
                    <a:pt x="0" y="80264"/>
                  </a:moveTo>
                  <a:lnTo>
                    <a:pt x="6308" y="49023"/>
                  </a:lnTo>
                  <a:lnTo>
                    <a:pt x="23510" y="23510"/>
                  </a:lnTo>
                  <a:lnTo>
                    <a:pt x="49023" y="6308"/>
                  </a:lnTo>
                  <a:lnTo>
                    <a:pt x="80264" y="0"/>
                  </a:lnTo>
                  <a:lnTo>
                    <a:pt x="1888744" y="0"/>
                  </a:lnTo>
                  <a:lnTo>
                    <a:pt x="1919984" y="6308"/>
                  </a:lnTo>
                  <a:lnTo>
                    <a:pt x="1945497" y="23510"/>
                  </a:lnTo>
                  <a:lnTo>
                    <a:pt x="1962699" y="49023"/>
                  </a:lnTo>
                  <a:lnTo>
                    <a:pt x="1969008" y="80264"/>
                  </a:lnTo>
                  <a:lnTo>
                    <a:pt x="1969008" y="401320"/>
                  </a:lnTo>
                  <a:lnTo>
                    <a:pt x="1962699" y="432560"/>
                  </a:lnTo>
                  <a:lnTo>
                    <a:pt x="1945497" y="458073"/>
                  </a:lnTo>
                  <a:lnTo>
                    <a:pt x="1919984" y="475275"/>
                  </a:lnTo>
                  <a:lnTo>
                    <a:pt x="1888744" y="481584"/>
                  </a:lnTo>
                  <a:lnTo>
                    <a:pt x="80264" y="481584"/>
                  </a:lnTo>
                  <a:lnTo>
                    <a:pt x="49023" y="475275"/>
                  </a:lnTo>
                  <a:lnTo>
                    <a:pt x="23510" y="458073"/>
                  </a:lnTo>
                  <a:lnTo>
                    <a:pt x="6308" y="432560"/>
                  </a:lnTo>
                  <a:lnTo>
                    <a:pt x="0" y="401320"/>
                  </a:lnTo>
                  <a:lnTo>
                    <a:pt x="0" y="80264"/>
                  </a:lnTo>
                  <a:close/>
                </a:path>
              </a:pathLst>
            </a:custGeom>
            <a:ln w="12191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0" name="object 56"/>
          <p:cNvSpPr txBox="1"/>
          <p:nvPr/>
        </p:nvSpPr>
        <p:spPr>
          <a:xfrm>
            <a:off x="418643" y="6187446"/>
            <a:ext cx="90916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Дополнительное</a:t>
            </a:r>
            <a:endParaRPr sz="9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обследование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81" name="object 57"/>
          <p:cNvGrpSpPr/>
          <p:nvPr/>
        </p:nvGrpSpPr>
        <p:grpSpPr>
          <a:xfrm>
            <a:off x="1794320" y="6151060"/>
            <a:ext cx="2006441" cy="370999"/>
            <a:chOff x="2392426" y="6164326"/>
            <a:chExt cx="2675255" cy="494665"/>
          </a:xfrm>
        </p:grpSpPr>
        <p:sp>
          <p:nvSpPr>
            <p:cNvPr id="182" name="object 58"/>
            <p:cNvSpPr/>
            <p:nvPr/>
          </p:nvSpPr>
          <p:spPr>
            <a:xfrm>
              <a:off x="2398776" y="6170676"/>
              <a:ext cx="2662555" cy="481965"/>
            </a:xfrm>
            <a:custGeom>
              <a:avLst/>
              <a:gdLst/>
              <a:ahLst/>
              <a:cxnLst/>
              <a:rect l="l" t="t" r="r" b="b"/>
              <a:pathLst>
                <a:path w="2662554" h="481965">
                  <a:moveTo>
                    <a:pt x="2582164" y="0"/>
                  </a:moveTo>
                  <a:lnTo>
                    <a:pt x="80263" y="0"/>
                  </a:lnTo>
                  <a:lnTo>
                    <a:pt x="49023" y="6308"/>
                  </a:lnTo>
                  <a:lnTo>
                    <a:pt x="23510" y="23510"/>
                  </a:lnTo>
                  <a:lnTo>
                    <a:pt x="6308" y="49023"/>
                  </a:lnTo>
                  <a:lnTo>
                    <a:pt x="0" y="80264"/>
                  </a:lnTo>
                  <a:lnTo>
                    <a:pt x="0" y="401320"/>
                  </a:lnTo>
                  <a:lnTo>
                    <a:pt x="6308" y="432560"/>
                  </a:lnTo>
                  <a:lnTo>
                    <a:pt x="23510" y="458073"/>
                  </a:lnTo>
                  <a:lnTo>
                    <a:pt x="49023" y="475275"/>
                  </a:lnTo>
                  <a:lnTo>
                    <a:pt x="80263" y="481584"/>
                  </a:lnTo>
                  <a:lnTo>
                    <a:pt x="2582164" y="481584"/>
                  </a:lnTo>
                  <a:lnTo>
                    <a:pt x="2613404" y="475275"/>
                  </a:lnTo>
                  <a:lnTo>
                    <a:pt x="2638917" y="458073"/>
                  </a:lnTo>
                  <a:lnTo>
                    <a:pt x="2656119" y="432560"/>
                  </a:lnTo>
                  <a:lnTo>
                    <a:pt x="2662428" y="401320"/>
                  </a:lnTo>
                  <a:lnTo>
                    <a:pt x="2662428" y="80264"/>
                  </a:lnTo>
                  <a:lnTo>
                    <a:pt x="2656119" y="49023"/>
                  </a:lnTo>
                  <a:lnTo>
                    <a:pt x="2638917" y="23510"/>
                  </a:lnTo>
                  <a:lnTo>
                    <a:pt x="2613404" y="6308"/>
                  </a:lnTo>
                  <a:lnTo>
                    <a:pt x="2582164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3" name="object 59"/>
            <p:cNvSpPr/>
            <p:nvPr/>
          </p:nvSpPr>
          <p:spPr>
            <a:xfrm>
              <a:off x="2398776" y="6170676"/>
              <a:ext cx="2662555" cy="481965"/>
            </a:xfrm>
            <a:custGeom>
              <a:avLst/>
              <a:gdLst/>
              <a:ahLst/>
              <a:cxnLst/>
              <a:rect l="l" t="t" r="r" b="b"/>
              <a:pathLst>
                <a:path w="2662554" h="481965">
                  <a:moveTo>
                    <a:pt x="0" y="80264"/>
                  </a:moveTo>
                  <a:lnTo>
                    <a:pt x="6308" y="49023"/>
                  </a:lnTo>
                  <a:lnTo>
                    <a:pt x="23510" y="23510"/>
                  </a:lnTo>
                  <a:lnTo>
                    <a:pt x="49023" y="6308"/>
                  </a:lnTo>
                  <a:lnTo>
                    <a:pt x="80263" y="0"/>
                  </a:lnTo>
                  <a:lnTo>
                    <a:pt x="2582164" y="0"/>
                  </a:lnTo>
                  <a:lnTo>
                    <a:pt x="2613404" y="6308"/>
                  </a:lnTo>
                  <a:lnTo>
                    <a:pt x="2638917" y="23510"/>
                  </a:lnTo>
                  <a:lnTo>
                    <a:pt x="2656119" y="49023"/>
                  </a:lnTo>
                  <a:lnTo>
                    <a:pt x="2662428" y="80264"/>
                  </a:lnTo>
                  <a:lnTo>
                    <a:pt x="2662428" y="401320"/>
                  </a:lnTo>
                  <a:lnTo>
                    <a:pt x="2656119" y="432560"/>
                  </a:lnTo>
                  <a:lnTo>
                    <a:pt x="2638917" y="458073"/>
                  </a:lnTo>
                  <a:lnTo>
                    <a:pt x="2613404" y="475275"/>
                  </a:lnTo>
                  <a:lnTo>
                    <a:pt x="2582164" y="481584"/>
                  </a:lnTo>
                  <a:lnTo>
                    <a:pt x="80263" y="481584"/>
                  </a:lnTo>
                  <a:lnTo>
                    <a:pt x="49023" y="475275"/>
                  </a:lnTo>
                  <a:lnTo>
                    <a:pt x="23510" y="458073"/>
                  </a:lnTo>
                  <a:lnTo>
                    <a:pt x="6308" y="432560"/>
                  </a:lnTo>
                  <a:lnTo>
                    <a:pt x="0" y="401320"/>
                  </a:lnTo>
                  <a:lnTo>
                    <a:pt x="0" y="80264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4" name="object 60"/>
          <p:cNvSpPr txBox="1"/>
          <p:nvPr/>
        </p:nvSpPr>
        <p:spPr>
          <a:xfrm>
            <a:off x="1920812" y="6187446"/>
            <a:ext cx="175593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900" spc="-3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900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осмотр</a:t>
            </a:r>
            <a:endParaRPr sz="9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(консультацию)</a:t>
            </a:r>
            <a:r>
              <a:rPr sz="900" spc="-4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900" spc="-4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врачу</a:t>
            </a:r>
            <a:r>
              <a:rPr sz="900" spc="-8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онкологу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85" name="object 61"/>
          <p:cNvGrpSpPr/>
          <p:nvPr/>
        </p:nvGrpSpPr>
        <p:grpSpPr>
          <a:xfrm>
            <a:off x="3979735" y="6151060"/>
            <a:ext cx="2986088" cy="370999"/>
            <a:chOff x="5306314" y="6164326"/>
            <a:chExt cx="3981450" cy="494665"/>
          </a:xfrm>
        </p:grpSpPr>
        <p:sp>
          <p:nvSpPr>
            <p:cNvPr id="186" name="object 62"/>
            <p:cNvSpPr/>
            <p:nvPr/>
          </p:nvSpPr>
          <p:spPr>
            <a:xfrm>
              <a:off x="5312664" y="6170676"/>
              <a:ext cx="3968750" cy="481965"/>
            </a:xfrm>
            <a:custGeom>
              <a:avLst/>
              <a:gdLst/>
              <a:ahLst/>
              <a:cxnLst/>
              <a:rect l="l" t="t" r="r" b="b"/>
              <a:pathLst>
                <a:path w="3968750" h="481965">
                  <a:moveTo>
                    <a:pt x="3888232" y="0"/>
                  </a:moveTo>
                  <a:lnTo>
                    <a:pt x="80263" y="0"/>
                  </a:lnTo>
                  <a:lnTo>
                    <a:pt x="49023" y="6308"/>
                  </a:lnTo>
                  <a:lnTo>
                    <a:pt x="23510" y="23510"/>
                  </a:lnTo>
                  <a:lnTo>
                    <a:pt x="6308" y="49023"/>
                  </a:lnTo>
                  <a:lnTo>
                    <a:pt x="0" y="80264"/>
                  </a:lnTo>
                  <a:lnTo>
                    <a:pt x="0" y="401320"/>
                  </a:lnTo>
                  <a:lnTo>
                    <a:pt x="6308" y="432560"/>
                  </a:lnTo>
                  <a:lnTo>
                    <a:pt x="23510" y="458073"/>
                  </a:lnTo>
                  <a:lnTo>
                    <a:pt x="49023" y="475275"/>
                  </a:lnTo>
                  <a:lnTo>
                    <a:pt x="80263" y="481584"/>
                  </a:lnTo>
                  <a:lnTo>
                    <a:pt x="3888232" y="481584"/>
                  </a:lnTo>
                  <a:lnTo>
                    <a:pt x="3919472" y="475275"/>
                  </a:lnTo>
                  <a:lnTo>
                    <a:pt x="3944985" y="458073"/>
                  </a:lnTo>
                  <a:lnTo>
                    <a:pt x="3962187" y="432560"/>
                  </a:lnTo>
                  <a:lnTo>
                    <a:pt x="3968495" y="401320"/>
                  </a:lnTo>
                  <a:lnTo>
                    <a:pt x="3968495" y="80264"/>
                  </a:lnTo>
                  <a:lnTo>
                    <a:pt x="3962187" y="49023"/>
                  </a:lnTo>
                  <a:lnTo>
                    <a:pt x="3944985" y="23510"/>
                  </a:lnTo>
                  <a:lnTo>
                    <a:pt x="3919472" y="6308"/>
                  </a:lnTo>
                  <a:lnTo>
                    <a:pt x="3888232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7" name="object 63"/>
            <p:cNvSpPr/>
            <p:nvPr/>
          </p:nvSpPr>
          <p:spPr>
            <a:xfrm>
              <a:off x="5312664" y="6170676"/>
              <a:ext cx="3968750" cy="481965"/>
            </a:xfrm>
            <a:custGeom>
              <a:avLst/>
              <a:gdLst/>
              <a:ahLst/>
              <a:cxnLst/>
              <a:rect l="l" t="t" r="r" b="b"/>
              <a:pathLst>
                <a:path w="3968750" h="481965">
                  <a:moveTo>
                    <a:pt x="0" y="80264"/>
                  </a:moveTo>
                  <a:lnTo>
                    <a:pt x="6308" y="49023"/>
                  </a:lnTo>
                  <a:lnTo>
                    <a:pt x="23510" y="23510"/>
                  </a:lnTo>
                  <a:lnTo>
                    <a:pt x="49023" y="6308"/>
                  </a:lnTo>
                  <a:lnTo>
                    <a:pt x="80263" y="0"/>
                  </a:lnTo>
                  <a:lnTo>
                    <a:pt x="3888232" y="0"/>
                  </a:lnTo>
                  <a:lnTo>
                    <a:pt x="3919472" y="6308"/>
                  </a:lnTo>
                  <a:lnTo>
                    <a:pt x="3944985" y="23510"/>
                  </a:lnTo>
                  <a:lnTo>
                    <a:pt x="3962187" y="49023"/>
                  </a:lnTo>
                  <a:lnTo>
                    <a:pt x="3968495" y="80264"/>
                  </a:lnTo>
                  <a:lnTo>
                    <a:pt x="3968495" y="401320"/>
                  </a:lnTo>
                  <a:lnTo>
                    <a:pt x="3962187" y="432560"/>
                  </a:lnTo>
                  <a:lnTo>
                    <a:pt x="3944985" y="458073"/>
                  </a:lnTo>
                  <a:lnTo>
                    <a:pt x="3919472" y="475275"/>
                  </a:lnTo>
                  <a:lnTo>
                    <a:pt x="3888232" y="481584"/>
                  </a:lnTo>
                  <a:lnTo>
                    <a:pt x="80263" y="481584"/>
                  </a:lnTo>
                  <a:lnTo>
                    <a:pt x="49023" y="475275"/>
                  </a:lnTo>
                  <a:lnTo>
                    <a:pt x="23510" y="458073"/>
                  </a:lnTo>
                  <a:lnTo>
                    <a:pt x="6308" y="432560"/>
                  </a:lnTo>
                  <a:lnTo>
                    <a:pt x="0" y="401320"/>
                  </a:lnTo>
                  <a:lnTo>
                    <a:pt x="0" y="80264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9" name="object 64"/>
          <p:cNvSpPr txBox="1"/>
          <p:nvPr/>
        </p:nvSpPr>
        <p:spPr>
          <a:xfrm>
            <a:off x="4092893" y="6187446"/>
            <a:ext cx="2761297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526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900" spc="-5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для</a:t>
            </a:r>
            <a:r>
              <a:rPr sz="900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получения</a:t>
            </a:r>
            <a:r>
              <a:rPr sz="900" spc="-26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специализированной,</a:t>
            </a:r>
            <a:endParaRPr sz="900">
              <a:latin typeface="Microsoft Sans Serif"/>
              <a:cs typeface="Microsoft Sans Serif"/>
            </a:endParaRPr>
          </a:p>
          <a:p>
            <a:pPr marL="9525"/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900" spc="1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т.ч.</a:t>
            </a:r>
            <a:r>
              <a:rPr sz="900" spc="1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высокотехнологической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 медицинской</a:t>
            </a:r>
            <a:r>
              <a:rPr sz="900" spc="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помощи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90" name="object 65"/>
          <p:cNvGrpSpPr/>
          <p:nvPr/>
        </p:nvGrpSpPr>
        <p:grpSpPr>
          <a:xfrm>
            <a:off x="868537" y="5730483"/>
            <a:ext cx="8227695" cy="794861"/>
            <a:chOff x="1158049" y="5603557"/>
            <a:chExt cx="10970260" cy="1059815"/>
          </a:xfrm>
        </p:grpSpPr>
        <p:sp>
          <p:nvSpPr>
            <p:cNvPr id="191" name="object 66"/>
            <p:cNvSpPr/>
            <p:nvPr/>
          </p:nvSpPr>
          <p:spPr>
            <a:xfrm>
              <a:off x="1162811" y="5608320"/>
              <a:ext cx="9628505" cy="587375"/>
            </a:xfrm>
            <a:custGeom>
              <a:avLst/>
              <a:gdLst/>
              <a:ahLst/>
              <a:cxnLst/>
              <a:rect l="l" t="t" r="r" b="b"/>
              <a:pathLst>
                <a:path w="9628505" h="587375">
                  <a:moveTo>
                    <a:pt x="0" y="12191"/>
                  </a:moveTo>
                  <a:lnTo>
                    <a:pt x="9628505" y="23533"/>
                  </a:lnTo>
                </a:path>
                <a:path w="9628505" h="587375">
                  <a:moveTo>
                    <a:pt x="0" y="7619"/>
                  </a:moveTo>
                  <a:lnTo>
                    <a:pt x="0" y="562749"/>
                  </a:lnTo>
                </a:path>
                <a:path w="9628505" h="587375">
                  <a:moveTo>
                    <a:pt x="2508504" y="4571"/>
                  </a:moveTo>
                  <a:lnTo>
                    <a:pt x="2508504" y="559701"/>
                  </a:lnTo>
                </a:path>
                <a:path w="9628505" h="587375">
                  <a:moveTo>
                    <a:pt x="6541008" y="0"/>
                  </a:moveTo>
                  <a:lnTo>
                    <a:pt x="6541008" y="555129"/>
                  </a:lnTo>
                </a:path>
                <a:path w="9628505" h="587375">
                  <a:moveTo>
                    <a:pt x="9610344" y="32003"/>
                  </a:moveTo>
                  <a:lnTo>
                    <a:pt x="9610344" y="587133"/>
                  </a:lnTo>
                </a:path>
              </a:pathLst>
            </a:custGeom>
            <a:ln w="9144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2" name="object 67"/>
            <p:cNvSpPr/>
            <p:nvPr/>
          </p:nvSpPr>
          <p:spPr>
            <a:xfrm>
              <a:off x="9459468" y="6175248"/>
              <a:ext cx="2662555" cy="481965"/>
            </a:xfrm>
            <a:custGeom>
              <a:avLst/>
              <a:gdLst/>
              <a:ahLst/>
              <a:cxnLst/>
              <a:rect l="l" t="t" r="r" b="b"/>
              <a:pathLst>
                <a:path w="2662554" h="481965">
                  <a:moveTo>
                    <a:pt x="2582163" y="0"/>
                  </a:moveTo>
                  <a:lnTo>
                    <a:pt x="80263" y="0"/>
                  </a:lnTo>
                  <a:lnTo>
                    <a:pt x="49023" y="6308"/>
                  </a:lnTo>
                  <a:lnTo>
                    <a:pt x="23510" y="23510"/>
                  </a:lnTo>
                  <a:lnTo>
                    <a:pt x="6308" y="49023"/>
                  </a:lnTo>
                  <a:lnTo>
                    <a:pt x="0" y="80263"/>
                  </a:lnTo>
                  <a:lnTo>
                    <a:pt x="0" y="401319"/>
                  </a:lnTo>
                  <a:lnTo>
                    <a:pt x="6308" y="432560"/>
                  </a:lnTo>
                  <a:lnTo>
                    <a:pt x="23510" y="458073"/>
                  </a:lnTo>
                  <a:lnTo>
                    <a:pt x="49023" y="475275"/>
                  </a:lnTo>
                  <a:lnTo>
                    <a:pt x="80263" y="481583"/>
                  </a:lnTo>
                  <a:lnTo>
                    <a:pt x="2582163" y="481583"/>
                  </a:lnTo>
                  <a:lnTo>
                    <a:pt x="2613404" y="475275"/>
                  </a:lnTo>
                  <a:lnTo>
                    <a:pt x="2638917" y="458073"/>
                  </a:lnTo>
                  <a:lnTo>
                    <a:pt x="2656119" y="432560"/>
                  </a:lnTo>
                  <a:lnTo>
                    <a:pt x="2662428" y="401319"/>
                  </a:lnTo>
                  <a:lnTo>
                    <a:pt x="2662428" y="80263"/>
                  </a:lnTo>
                  <a:lnTo>
                    <a:pt x="2656119" y="49023"/>
                  </a:lnTo>
                  <a:lnTo>
                    <a:pt x="2638917" y="23510"/>
                  </a:lnTo>
                  <a:lnTo>
                    <a:pt x="2613404" y="6308"/>
                  </a:lnTo>
                  <a:lnTo>
                    <a:pt x="2582163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3" name="object 68"/>
            <p:cNvSpPr/>
            <p:nvPr/>
          </p:nvSpPr>
          <p:spPr>
            <a:xfrm>
              <a:off x="9459468" y="6175248"/>
              <a:ext cx="2662555" cy="481965"/>
            </a:xfrm>
            <a:custGeom>
              <a:avLst/>
              <a:gdLst/>
              <a:ahLst/>
              <a:cxnLst/>
              <a:rect l="l" t="t" r="r" b="b"/>
              <a:pathLst>
                <a:path w="2662554" h="481965">
                  <a:moveTo>
                    <a:pt x="0" y="80263"/>
                  </a:moveTo>
                  <a:lnTo>
                    <a:pt x="6308" y="49023"/>
                  </a:lnTo>
                  <a:lnTo>
                    <a:pt x="23510" y="23510"/>
                  </a:lnTo>
                  <a:lnTo>
                    <a:pt x="49023" y="6308"/>
                  </a:lnTo>
                  <a:lnTo>
                    <a:pt x="80263" y="0"/>
                  </a:lnTo>
                  <a:lnTo>
                    <a:pt x="2582163" y="0"/>
                  </a:lnTo>
                  <a:lnTo>
                    <a:pt x="2613404" y="6308"/>
                  </a:lnTo>
                  <a:lnTo>
                    <a:pt x="2638917" y="23510"/>
                  </a:lnTo>
                  <a:lnTo>
                    <a:pt x="2656119" y="49023"/>
                  </a:lnTo>
                  <a:lnTo>
                    <a:pt x="2662428" y="80263"/>
                  </a:lnTo>
                  <a:lnTo>
                    <a:pt x="2662428" y="401319"/>
                  </a:lnTo>
                  <a:lnTo>
                    <a:pt x="2656119" y="432560"/>
                  </a:lnTo>
                  <a:lnTo>
                    <a:pt x="2638917" y="458073"/>
                  </a:lnTo>
                  <a:lnTo>
                    <a:pt x="2613404" y="475275"/>
                  </a:lnTo>
                  <a:lnTo>
                    <a:pt x="2582163" y="481583"/>
                  </a:lnTo>
                  <a:lnTo>
                    <a:pt x="80263" y="481583"/>
                  </a:lnTo>
                  <a:lnTo>
                    <a:pt x="49023" y="475275"/>
                  </a:lnTo>
                  <a:lnTo>
                    <a:pt x="23510" y="458073"/>
                  </a:lnTo>
                  <a:lnTo>
                    <a:pt x="6308" y="432560"/>
                  </a:lnTo>
                  <a:lnTo>
                    <a:pt x="0" y="401319"/>
                  </a:lnTo>
                  <a:lnTo>
                    <a:pt x="0" y="80263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94" name="object 69"/>
          <p:cNvSpPr txBox="1"/>
          <p:nvPr/>
        </p:nvSpPr>
        <p:spPr>
          <a:xfrm>
            <a:off x="7339775" y="6190874"/>
            <a:ext cx="151018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9079" marR="3810" indent="-240030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900" spc="-3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900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санаторно</a:t>
            </a:r>
            <a:r>
              <a:rPr sz="900" spc="-8" dirty="0">
                <a:solidFill>
                  <a:srgbClr val="FFFFFF"/>
                </a:solidFill>
                <a:latin typeface="Arial MT"/>
                <a:cs typeface="Arial MT"/>
              </a:rPr>
              <a:t>-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курортное</a:t>
            </a:r>
            <a:r>
              <a:rPr sz="900" spc="-4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лечение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95" name="object 70"/>
          <p:cNvGrpSpPr/>
          <p:nvPr/>
        </p:nvGrpSpPr>
        <p:grpSpPr>
          <a:xfrm>
            <a:off x="4257675" y="4720214"/>
            <a:ext cx="4600575" cy="1031558"/>
            <a:chOff x="5676900" y="4256532"/>
            <a:chExt cx="6134100" cy="1375410"/>
          </a:xfrm>
        </p:grpSpPr>
        <p:sp>
          <p:nvSpPr>
            <p:cNvPr id="196" name="object 71"/>
            <p:cNvSpPr/>
            <p:nvPr/>
          </p:nvSpPr>
          <p:spPr>
            <a:xfrm>
              <a:off x="5681472" y="4418076"/>
              <a:ext cx="444500" cy="1209675"/>
            </a:xfrm>
            <a:custGeom>
              <a:avLst/>
              <a:gdLst/>
              <a:ahLst/>
              <a:cxnLst/>
              <a:rect l="l" t="t" r="r" b="b"/>
              <a:pathLst>
                <a:path w="444500" h="1209675">
                  <a:moveTo>
                    <a:pt x="0" y="0"/>
                  </a:moveTo>
                  <a:lnTo>
                    <a:pt x="5968" y="1209167"/>
                  </a:lnTo>
                </a:path>
                <a:path w="444500" h="1209675">
                  <a:moveTo>
                    <a:pt x="0" y="6096"/>
                  </a:moveTo>
                  <a:lnTo>
                    <a:pt x="444500" y="6096"/>
                  </a:lnTo>
                </a:path>
              </a:pathLst>
            </a:custGeom>
            <a:ln w="9144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7" name="object 72"/>
            <p:cNvSpPr/>
            <p:nvPr/>
          </p:nvSpPr>
          <p:spPr>
            <a:xfrm>
              <a:off x="6001511" y="4262628"/>
              <a:ext cx="5803900" cy="325120"/>
            </a:xfrm>
            <a:custGeom>
              <a:avLst/>
              <a:gdLst/>
              <a:ahLst/>
              <a:cxnLst/>
              <a:rect l="l" t="t" r="r" b="b"/>
              <a:pathLst>
                <a:path w="5803900" h="325120">
                  <a:moveTo>
                    <a:pt x="5749290" y="0"/>
                  </a:moveTo>
                  <a:lnTo>
                    <a:pt x="54101" y="0"/>
                  </a:lnTo>
                  <a:lnTo>
                    <a:pt x="33057" y="4256"/>
                  </a:lnTo>
                  <a:lnTo>
                    <a:pt x="15859" y="15859"/>
                  </a:lnTo>
                  <a:lnTo>
                    <a:pt x="4256" y="33057"/>
                  </a:lnTo>
                  <a:lnTo>
                    <a:pt x="0" y="54102"/>
                  </a:lnTo>
                  <a:lnTo>
                    <a:pt x="0" y="270510"/>
                  </a:lnTo>
                  <a:lnTo>
                    <a:pt x="4256" y="291554"/>
                  </a:lnTo>
                  <a:lnTo>
                    <a:pt x="15859" y="308752"/>
                  </a:lnTo>
                  <a:lnTo>
                    <a:pt x="33057" y="320355"/>
                  </a:lnTo>
                  <a:lnTo>
                    <a:pt x="54101" y="324612"/>
                  </a:lnTo>
                  <a:lnTo>
                    <a:pt x="5749290" y="324612"/>
                  </a:lnTo>
                  <a:lnTo>
                    <a:pt x="5770334" y="320355"/>
                  </a:lnTo>
                  <a:lnTo>
                    <a:pt x="5787532" y="308752"/>
                  </a:lnTo>
                  <a:lnTo>
                    <a:pt x="5799135" y="291554"/>
                  </a:lnTo>
                  <a:lnTo>
                    <a:pt x="5803392" y="270510"/>
                  </a:lnTo>
                  <a:lnTo>
                    <a:pt x="5803392" y="54102"/>
                  </a:lnTo>
                  <a:lnTo>
                    <a:pt x="5799135" y="33057"/>
                  </a:lnTo>
                  <a:lnTo>
                    <a:pt x="5787532" y="15859"/>
                  </a:lnTo>
                  <a:lnTo>
                    <a:pt x="5770334" y="4256"/>
                  </a:lnTo>
                  <a:lnTo>
                    <a:pt x="5749290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8" name="object 73"/>
            <p:cNvSpPr/>
            <p:nvPr/>
          </p:nvSpPr>
          <p:spPr>
            <a:xfrm>
              <a:off x="6001511" y="4262628"/>
              <a:ext cx="5803900" cy="325120"/>
            </a:xfrm>
            <a:custGeom>
              <a:avLst/>
              <a:gdLst/>
              <a:ahLst/>
              <a:cxnLst/>
              <a:rect l="l" t="t" r="r" b="b"/>
              <a:pathLst>
                <a:path w="5803900" h="325120">
                  <a:moveTo>
                    <a:pt x="0" y="54102"/>
                  </a:moveTo>
                  <a:lnTo>
                    <a:pt x="4256" y="33057"/>
                  </a:lnTo>
                  <a:lnTo>
                    <a:pt x="15859" y="15859"/>
                  </a:lnTo>
                  <a:lnTo>
                    <a:pt x="33057" y="4256"/>
                  </a:lnTo>
                  <a:lnTo>
                    <a:pt x="54101" y="0"/>
                  </a:lnTo>
                  <a:lnTo>
                    <a:pt x="5749290" y="0"/>
                  </a:lnTo>
                  <a:lnTo>
                    <a:pt x="5770334" y="4256"/>
                  </a:lnTo>
                  <a:lnTo>
                    <a:pt x="5787532" y="15859"/>
                  </a:lnTo>
                  <a:lnTo>
                    <a:pt x="5799135" y="33057"/>
                  </a:lnTo>
                  <a:lnTo>
                    <a:pt x="5803392" y="54102"/>
                  </a:lnTo>
                  <a:lnTo>
                    <a:pt x="5803392" y="270510"/>
                  </a:lnTo>
                  <a:lnTo>
                    <a:pt x="5799135" y="291554"/>
                  </a:lnTo>
                  <a:lnTo>
                    <a:pt x="5787532" y="308752"/>
                  </a:lnTo>
                  <a:lnTo>
                    <a:pt x="5770334" y="320355"/>
                  </a:lnTo>
                  <a:lnTo>
                    <a:pt x="5749290" y="324612"/>
                  </a:lnTo>
                  <a:lnTo>
                    <a:pt x="54101" y="324612"/>
                  </a:lnTo>
                  <a:lnTo>
                    <a:pt x="33057" y="320355"/>
                  </a:lnTo>
                  <a:lnTo>
                    <a:pt x="15859" y="308752"/>
                  </a:lnTo>
                  <a:lnTo>
                    <a:pt x="4256" y="291554"/>
                  </a:lnTo>
                  <a:lnTo>
                    <a:pt x="0" y="270510"/>
                  </a:lnTo>
                  <a:lnTo>
                    <a:pt x="0" y="54102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99" name="object 74"/>
          <p:cNvSpPr txBox="1"/>
          <p:nvPr/>
        </p:nvSpPr>
        <p:spPr>
          <a:xfrm>
            <a:off x="5111114" y="4765553"/>
            <a:ext cx="313467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Повторный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прием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 (осмотр)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1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акушером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гинекологом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00" name="object 75"/>
          <p:cNvSpPr txBox="1"/>
          <p:nvPr/>
        </p:nvSpPr>
        <p:spPr>
          <a:xfrm>
            <a:off x="242163" y="5326290"/>
            <a:ext cx="42862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i="1" spc="-8" dirty="0">
                <a:solidFill>
                  <a:srgbClr val="0C0C0C"/>
                </a:solidFill>
                <a:latin typeface="Arial"/>
                <a:cs typeface="Arial"/>
              </a:rPr>
              <a:t>18-</a:t>
            </a:r>
            <a:r>
              <a:rPr sz="675" i="1" dirty="0">
                <a:solidFill>
                  <a:srgbClr val="0C0C0C"/>
                </a:solidFill>
                <a:latin typeface="Arial"/>
                <a:cs typeface="Arial"/>
              </a:rPr>
              <a:t>29</a:t>
            </a:r>
            <a:r>
              <a:rPr sz="675" i="1" spc="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675" i="1" spc="-19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endParaRPr sz="675">
              <a:latin typeface="Arial"/>
              <a:cs typeface="Arial"/>
            </a:endParaRPr>
          </a:p>
        </p:txBody>
      </p:sp>
      <p:sp>
        <p:nvSpPr>
          <p:cNvPr id="201" name="object 76"/>
          <p:cNvSpPr txBox="1"/>
          <p:nvPr/>
        </p:nvSpPr>
        <p:spPr>
          <a:xfrm>
            <a:off x="33451" y="4497901"/>
            <a:ext cx="85248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956" marR="3810" indent="-21907">
              <a:spcBef>
                <a:spcPts val="75"/>
              </a:spcBef>
            </a:pPr>
            <a:r>
              <a:rPr sz="675" i="1" spc="-8" dirty="0">
                <a:solidFill>
                  <a:srgbClr val="0C0C0C"/>
                </a:solidFill>
                <a:latin typeface="Arial"/>
                <a:cs typeface="Arial"/>
              </a:rPr>
              <a:t>21-</a:t>
            </a:r>
            <a:r>
              <a:rPr sz="675" i="1" dirty="0">
                <a:solidFill>
                  <a:srgbClr val="0C0C0C"/>
                </a:solidFill>
                <a:latin typeface="Arial"/>
                <a:cs typeface="Arial"/>
              </a:rPr>
              <a:t>29</a:t>
            </a:r>
            <a:r>
              <a:rPr sz="675" i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0C0C0C"/>
                </a:solidFill>
                <a:latin typeface="Arial"/>
                <a:cs typeface="Arial"/>
              </a:rPr>
              <a:t>лет:1</a:t>
            </a:r>
            <a:r>
              <a:rPr sz="675" i="1" spc="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0C0C0C"/>
                </a:solidFill>
                <a:latin typeface="Arial"/>
                <a:cs typeface="Arial"/>
              </a:rPr>
              <a:t>р/3</a:t>
            </a:r>
            <a:r>
              <a:rPr sz="675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675" i="1" spc="-15" dirty="0">
                <a:solidFill>
                  <a:srgbClr val="0C0C0C"/>
                </a:solidFill>
                <a:latin typeface="Arial"/>
                <a:cs typeface="Arial"/>
              </a:rPr>
              <a:t>года </a:t>
            </a:r>
            <a:r>
              <a:rPr sz="675" i="1" spc="-8" dirty="0">
                <a:solidFill>
                  <a:srgbClr val="0C0C0C"/>
                </a:solidFill>
                <a:latin typeface="Arial"/>
                <a:cs typeface="Arial"/>
              </a:rPr>
              <a:t>30-</a:t>
            </a:r>
            <a:r>
              <a:rPr sz="675" i="1" dirty="0">
                <a:solidFill>
                  <a:srgbClr val="0C0C0C"/>
                </a:solidFill>
                <a:latin typeface="Arial"/>
                <a:cs typeface="Arial"/>
              </a:rPr>
              <a:t>49</a:t>
            </a:r>
            <a:r>
              <a:rPr sz="675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0C0C0C"/>
                </a:solidFill>
                <a:latin typeface="Arial"/>
                <a:cs typeface="Arial"/>
              </a:rPr>
              <a:t>лет:1р/5</a:t>
            </a:r>
            <a:r>
              <a:rPr sz="675" i="1" spc="-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675" i="1" spc="-19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endParaRPr sz="675" dirty="0">
              <a:latin typeface="Arial"/>
              <a:cs typeface="Arial"/>
            </a:endParaRPr>
          </a:p>
        </p:txBody>
      </p:sp>
      <p:pic>
        <p:nvPicPr>
          <p:cNvPr id="202" name="object 7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013" y="1600966"/>
            <a:ext cx="681228" cy="6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473834" y="692696"/>
            <a:ext cx="8103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организации маршрутизации мужчин репродуктивного возраста в процессе диспансеризации, проводимой </a:t>
            </a:r>
            <a:endParaRPr lang="en-US" b="1" spc="-8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целью оценки репродуктивного здоровья</a:t>
            </a:r>
            <a:endParaRPr lang="ru-RU" sz="12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98740" y="1664879"/>
            <a:ext cx="729233" cy="728091"/>
          </a:xfrm>
          <a:prstGeom prst="rect">
            <a:avLst/>
          </a:prstGeom>
        </p:spPr>
      </p:pic>
      <p:sp>
        <p:nvSpPr>
          <p:cNvPr id="80" name="object 4"/>
          <p:cNvSpPr txBox="1"/>
          <p:nvPr/>
        </p:nvSpPr>
        <p:spPr>
          <a:xfrm>
            <a:off x="3933269" y="2127414"/>
            <a:ext cx="746760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i="1" spc="-15" dirty="0">
                <a:solidFill>
                  <a:srgbClr val="1F2D12"/>
                </a:solidFill>
                <a:latin typeface="Arial"/>
                <a:cs typeface="Arial"/>
              </a:rPr>
              <a:t>18-</a:t>
            </a:r>
            <a:r>
              <a:rPr sz="1200" i="1" dirty="0">
                <a:solidFill>
                  <a:srgbClr val="1F2D12"/>
                </a:solidFill>
                <a:latin typeface="Arial"/>
                <a:cs typeface="Arial"/>
              </a:rPr>
              <a:t>49</a:t>
            </a:r>
            <a:r>
              <a:rPr sz="1200" i="1" spc="23" dirty="0">
                <a:solidFill>
                  <a:srgbClr val="1F2D12"/>
                </a:solidFill>
                <a:latin typeface="Arial"/>
                <a:cs typeface="Arial"/>
              </a:rPr>
              <a:t> </a:t>
            </a:r>
            <a:r>
              <a:rPr sz="1200" i="1" spc="-19" dirty="0">
                <a:solidFill>
                  <a:srgbClr val="1F2D12"/>
                </a:solidFill>
                <a:latin typeface="Arial"/>
                <a:cs typeface="Arial"/>
              </a:rPr>
              <a:t>лет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81" name="object 5"/>
          <p:cNvGrpSpPr/>
          <p:nvPr/>
        </p:nvGrpSpPr>
        <p:grpSpPr>
          <a:xfrm>
            <a:off x="-4763" y="2604235"/>
            <a:ext cx="9153525" cy="2123123"/>
            <a:chOff x="-6350" y="1433830"/>
            <a:chExt cx="12204700" cy="2830830"/>
          </a:xfrm>
        </p:grpSpPr>
        <p:sp>
          <p:nvSpPr>
            <p:cNvPr id="82" name="object 6"/>
            <p:cNvSpPr/>
            <p:nvPr/>
          </p:nvSpPr>
          <p:spPr>
            <a:xfrm>
              <a:off x="0" y="1440180"/>
              <a:ext cx="12192000" cy="2818130"/>
            </a:xfrm>
            <a:custGeom>
              <a:avLst/>
              <a:gdLst/>
              <a:ahLst/>
              <a:cxnLst/>
              <a:rect l="l" t="t" r="r" b="b"/>
              <a:pathLst>
                <a:path w="12192000" h="2818129">
                  <a:moveTo>
                    <a:pt x="12192000" y="0"/>
                  </a:moveTo>
                  <a:lnTo>
                    <a:pt x="0" y="0"/>
                  </a:lnTo>
                  <a:lnTo>
                    <a:pt x="0" y="2817876"/>
                  </a:lnTo>
                  <a:lnTo>
                    <a:pt x="12192000" y="28178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DF6E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83" name="object 7"/>
            <p:cNvSpPr/>
            <p:nvPr/>
          </p:nvSpPr>
          <p:spPr>
            <a:xfrm>
              <a:off x="0" y="1440180"/>
              <a:ext cx="12192000" cy="2818130"/>
            </a:xfrm>
            <a:custGeom>
              <a:avLst/>
              <a:gdLst/>
              <a:ahLst/>
              <a:cxnLst/>
              <a:rect l="l" t="t" r="r" b="b"/>
              <a:pathLst>
                <a:path w="12192000" h="2818129">
                  <a:moveTo>
                    <a:pt x="0" y="2817876"/>
                  </a:moveTo>
                  <a:lnTo>
                    <a:pt x="12192000" y="2817876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2817876"/>
                  </a:lnTo>
                  <a:close/>
                </a:path>
              </a:pathLst>
            </a:custGeom>
            <a:ln w="12192">
              <a:solidFill>
                <a:srgbClr val="EDF6E8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84" name="object 8"/>
          <p:cNvSpPr txBox="1"/>
          <p:nvPr/>
        </p:nvSpPr>
        <p:spPr>
          <a:xfrm>
            <a:off x="698601" y="2653194"/>
            <a:ext cx="2062163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>
              <a:spcBef>
                <a:spcPts val="71"/>
              </a:spcBef>
            </a:pP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1-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й</a:t>
            </a: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этап</a:t>
            </a:r>
            <a:r>
              <a:rPr sz="1200" b="1" i="1" spc="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диспансеризации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5" name="object 9"/>
          <p:cNvSpPr txBox="1"/>
          <p:nvPr/>
        </p:nvSpPr>
        <p:spPr>
          <a:xfrm>
            <a:off x="5518879" y="2604235"/>
            <a:ext cx="2062163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>
              <a:spcBef>
                <a:spcPts val="71"/>
              </a:spcBef>
            </a:pP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2-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й</a:t>
            </a: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этап</a:t>
            </a:r>
            <a:r>
              <a:rPr sz="1200" b="1" i="1" spc="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диспансеризации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86" name="object 10"/>
          <p:cNvGrpSpPr/>
          <p:nvPr/>
        </p:nvGrpSpPr>
        <p:grpSpPr>
          <a:xfrm>
            <a:off x="151828" y="3272891"/>
            <a:ext cx="3758565" cy="253365"/>
            <a:chOff x="202437" y="2325370"/>
            <a:chExt cx="5011420" cy="337820"/>
          </a:xfrm>
        </p:grpSpPr>
        <p:sp>
          <p:nvSpPr>
            <p:cNvPr id="87" name="object 11"/>
            <p:cNvSpPr/>
            <p:nvPr/>
          </p:nvSpPr>
          <p:spPr>
            <a:xfrm>
              <a:off x="208787" y="2331720"/>
              <a:ext cx="4998720" cy="325120"/>
            </a:xfrm>
            <a:custGeom>
              <a:avLst/>
              <a:gdLst/>
              <a:ahLst/>
              <a:cxnLst/>
              <a:rect l="l" t="t" r="r" b="b"/>
              <a:pathLst>
                <a:path w="4998720" h="325119">
                  <a:moveTo>
                    <a:pt x="4944618" y="0"/>
                  </a:moveTo>
                  <a:lnTo>
                    <a:pt x="54101" y="0"/>
                  </a:lnTo>
                  <a:lnTo>
                    <a:pt x="33041" y="4256"/>
                  </a:lnTo>
                  <a:lnTo>
                    <a:pt x="15844" y="15859"/>
                  </a:lnTo>
                  <a:lnTo>
                    <a:pt x="4251" y="33057"/>
                  </a:lnTo>
                  <a:lnTo>
                    <a:pt x="0" y="54101"/>
                  </a:lnTo>
                  <a:lnTo>
                    <a:pt x="0" y="270509"/>
                  </a:lnTo>
                  <a:lnTo>
                    <a:pt x="4251" y="291554"/>
                  </a:lnTo>
                  <a:lnTo>
                    <a:pt x="15844" y="308752"/>
                  </a:lnTo>
                  <a:lnTo>
                    <a:pt x="33041" y="320355"/>
                  </a:lnTo>
                  <a:lnTo>
                    <a:pt x="54101" y="324612"/>
                  </a:lnTo>
                  <a:lnTo>
                    <a:pt x="4944618" y="324612"/>
                  </a:lnTo>
                  <a:lnTo>
                    <a:pt x="4965662" y="320355"/>
                  </a:lnTo>
                  <a:lnTo>
                    <a:pt x="4982860" y="308752"/>
                  </a:lnTo>
                  <a:lnTo>
                    <a:pt x="4994463" y="291554"/>
                  </a:lnTo>
                  <a:lnTo>
                    <a:pt x="4998720" y="270509"/>
                  </a:lnTo>
                  <a:lnTo>
                    <a:pt x="4998720" y="54101"/>
                  </a:lnTo>
                  <a:lnTo>
                    <a:pt x="4994463" y="33057"/>
                  </a:lnTo>
                  <a:lnTo>
                    <a:pt x="4982860" y="15859"/>
                  </a:lnTo>
                  <a:lnTo>
                    <a:pt x="4965662" y="4256"/>
                  </a:lnTo>
                  <a:lnTo>
                    <a:pt x="4944618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88" name="object 12"/>
            <p:cNvSpPr/>
            <p:nvPr/>
          </p:nvSpPr>
          <p:spPr>
            <a:xfrm>
              <a:off x="208787" y="2331720"/>
              <a:ext cx="4998720" cy="325120"/>
            </a:xfrm>
            <a:custGeom>
              <a:avLst/>
              <a:gdLst/>
              <a:ahLst/>
              <a:cxnLst/>
              <a:rect l="l" t="t" r="r" b="b"/>
              <a:pathLst>
                <a:path w="4998720" h="325119">
                  <a:moveTo>
                    <a:pt x="0" y="54101"/>
                  </a:moveTo>
                  <a:lnTo>
                    <a:pt x="4251" y="33057"/>
                  </a:lnTo>
                  <a:lnTo>
                    <a:pt x="15844" y="15859"/>
                  </a:lnTo>
                  <a:lnTo>
                    <a:pt x="33041" y="4256"/>
                  </a:lnTo>
                  <a:lnTo>
                    <a:pt x="54101" y="0"/>
                  </a:lnTo>
                  <a:lnTo>
                    <a:pt x="4944618" y="0"/>
                  </a:lnTo>
                  <a:lnTo>
                    <a:pt x="4965662" y="4256"/>
                  </a:lnTo>
                  <a:lnTo>
                    <a:pt x="4982860" y="15859"/>
                  </a:lnTo>
                  <a:lnTo>
                    <a:pt x="4994463" y="33057"/>
                  </a:lnTo>
                  <a:lnTo>
                    <a:pt x="4998720" y="54101"/>
                  </a:lnTo>
                  <a:lnTo>
                    <a:pt x="4998720" y="270509"/>
                  </a:lnTo>
                  <a:lnTo>
                    <a:pt x="4994463" y="291554"/>
                  </a:lnTo>
                  <a:lnTo>
                    <a:pt x="4982860" y="308752"/>
                  </a:lnTo>
                  <a:lnTo>
                    <a:pt x="4965662" y="320355"/>
                  </a:lnTo>
                  <a:lnTo>
                    <a:pt x="4944618" y="324612"/>
                  </a:lnTo>
                  <a:lnTo>
                    <a:pt x="54101" y="324612"/>
                  </a:lnTo>
                  <a:lnTo>
                    <a:pt x="33041" y="320355"/>
                  </a:lnTo>
                  <a:lnTo>
                    <a:pt x="15844" y="308752"/>
                  </a:lnTo>
                  <a:lnTo>
                    <a:pt x="4251" y="291554"/>
                  </a:lnTo>
                  <a:lnTo>
                    <a:pt x="0" y="270509"/>
                  </a:lnTo>
                  <a:lnTo>
                    <a:pt x="0" y="54101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89" name="object 13"/>
          <p:cNvSpPr txBox="1"/>
          <p:nvPr/>
        </p:nvSpPr>
        <p:spPr>
          <a:xfrm>
            <a:off x="637108" y="3317944"/>
            <a:ext cx="279701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Прием</a:t>
            </a:r>
            <a:r>
              <a:rPr sz="900" spc="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(осмотр)</a:t>
            </a:r>
            <a:r>
              <a:rPr sz="900"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урологом</a:t>
            </a:r>
            <a:r>
              <a:rPr sz="900"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/</a:t>
            </a:r>
            <a:r>
              <a:rPr sz="900" spc="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хирургом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90" name="object 14"/>
          <p:cNvGrpSpPr/>
          <p:nvPr/>
        </p:nvGrpSpPr>
        <p:grpSpPr>
          <a:xfrm>
            <a:off x="151828" y="3516350"/>
            <a:ext cx="3758565" cy="575310"/>
            <a:chOff x="202437" y="2649982"/>
            <a:chExt cx="5011420" cy="767080"/>
          </a:xfrm>
        </p:grpSpPr>
        <p:sp>
          <p:nvSpPr>
            <p:cNvPr id="91" name="object 15"/>
            <p:cNvSpPr/>
            <p:nvPr/>
          </p:nvSpPr>
          <p:spPr>
            <a:xfrm>
              <a:off x="208787" y="2656332"/>
              <a:ext cx="4998720" cy="754380"/>
            </a:xfrm>
            <a:custGeom>
              <a:avLst/>
              <a:gdLst/>
              <a:ahLst/>
              <a:cxnLst/>
              <a:rect l="l" t="t" r="r" b="b"/>
              <a:pathLst>
                <a:path w="4998720" h="754379">
                  <a:moveTo>
                    <a:pt x="4872990" y="0"/>
                  </a:moveTo>
                  <a:lnTo>
                    <a:pt x="125729" y="0"/>
                  </a:lnTo>
                  <a:lnTo>
                    <a:pt x="76788" y="9876"/>
                  </a:lnTo>
                  <a:lnTo>
                    <a:pt x="36823" y="36814"/>
                  </a:lnTo>
                  <a:lnTo>
                    <a:pt x="9879" y="76777"/>
                  </a:lnTo>
                  <a:lnTo>
                    <a:pt x="0" y="125729"/>
                  </a:lnTo>
                  <a:lnTo>
                    <a:pt x="0" y="628650"/>
                  </a:lnTo>
                  <a:lnTo>
                    <a:pt x="9879" y="677602"/>
                  </a:lnTo>
                  <a:lnTo>
                    <a:pt x="36823" y="717565"/>
                  </a:lnTo>
                  <a:lnTo>
                    <a:pt x="76788" y="744503"/>
                  </a:lnTo>
                  <a:lnTo>
                    <a:pt x="125729" y="754379"/>
                  </a:lnTo>
                  <a:lnTo>
                    <a:pt x="4872990" y="754379"/>
                  </a:lnTo>
                  <a:lnTo>
                    <a:pt x="4921942" y="744503"/>
                  </a:lnTo>
                  <a:lnTo>
                    <a:pt x="4961905" y="717565"/>
                  </a:lnTo>
                  <a:lnTo>
                    <a:pt x="4988843" y="677602"/>
                  </a:lnTo>
                  <a:lnTo>
                    <a:pt x="4998720" y="628650"/>
                  </a:lnTo>
                  <a:lnTo>
                    <a:pt x="4998720" y="125729"/>
                  </a:lnTo>
                  <a:lnTo>
                    <a:pt x="4988843" y="76777"/>
                  </a:lnTo>
                  <a:lnTo>
                    <a:pt x="4961905" y="36814"/>
                  </a:lnTo>
                  <a:lnTo>
                    <a:pt x="4921942" y="9876"/>
                  </a:lnTo>
                  <a:lnTo>
                    <a:pt x="4872990" y="0"/>
                  </a:lnTo>
                  <a:close/>
                </a:path>
              </a:pathLst>
            </a:custGeom>
            <a:solidFill>
              <a:srgbClr val="A8D08D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92" name="object 16"/>
            <p:cNvSpPr/>
            <p:nvPr/>
          </p:nvSpPr>
          <p:spPr>
            <a:xfrm>
              <a:off x="208787" y="2656332"/>
              <a:ext cx="4998720" cy="754380"/>
            </a:xfrm>
            <a:custGeom>
              <a:avLst/>
              <a:gdLst/>
              <a:ahLst/>
              <a:cxnLst/>
              <a:rect l="l" t="t" r="r" b="b"/>
              <a:pathLst>
                <a:path w="4998720" h="754379">
                  <a:moveTo>
                    <a:pt x="0" y="125729"/>
                  </a:moveTo>
                  <a:lnTo>
                    <a:pt x="9879" y="76777"/>
                  </a:lnTo>
                  <a:lnTo>
                    <a:pt x="36823" y="36814"/>
                  </a:lnTo>
                  <a:lnTo>
                    <a:pt x="76788" y="9876"/>
                  </a:lnTo>
                  <a:lnTo>
                    <a:pt x="125729" y="0"/>
                  </a:lnTo>
                  <a:lnTo>
                    <a:pt x="4872990" y="0"/>
                  </a:lnTo>
                  <a:lnTo>
                    <a:pt x="4921942" y="9876"/>
                  </a:lnTo>
                  <a:lnTo>
                    <a:pt x="4961905" y="36814"/>
                  </a:lnTo>
                  <a:lnTo>
                    <a:pt x="4988843" y="76777"/>
                  </a:lnTo>
                  <a:lnTo>
                    <a:pt x="4998720" y="125729"/>
                  </a:lnTo>
                  <a:lnTo>
                    <a:pt x="4998720" y="628650"/>
                  </a:lnTo>
                  <a:lnTo>
                    <a:pt x="4988843" y="677602"/>
                  </a:lnTo>
                  <a:lnTo>
                    <a:pt x="4961905" y="717565"/>
                  </a:lnTo>
                  <a:lnTo>
                    <a:pt x="4921942" y="744503"/>
                  </a:lnTo>
                  <a:lnTo>
                    <a:pt x="4872990" y="754379"/>
                  </a:lnTo>
                  <a:lnTo>
                    <a:pt x="125729" y="754379"/>
                  </a:lnTo>
                  <a:lnTo>
                    <a:pt x="76788" y="744503"/>
                  </a:lnTo>
                  <a:lnTo>
                    <a:pt x="36823" y="717565"/>
                  </a:lnTo>
                  <a:lnTo>
                    <a:pt x="9879" y="677602"/>
                  </a:lnTo>
                  <a:lnTo>
                    <a:pt x="0" y="628650"/>
                  </a:lnTo>
                  <a:lnTo>
                    <a:pt x="0" y="125729"/>
                  </a:lnTo>
                  <a:close/>
                </a:path>
              </a:pathLst>
            </a:custGeom>
            <a:ln w="12192">
              <a:solidFill>
                <a:srgbClr val="A8D08D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93" name="object 17"/>
          <p:cNvSpPr txBox="1"/>
          <p:nvPr/>
        </p:nvSpPr>
        <p:spPr>
          <a:xfrm>
            <a:off x="253518" y="3564165"/>
            <a:ext cx="2013109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29064" indent="-129064">
              <a:spcBef>
                <a:spcPts val="71"/>
              </a:spcBef>
              <a:buChar char="•"/>
              <a:tabLst>
                <a:tab pos="129064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осмотр</a:t>
            </a:r>
            <a:endParaRPr sz="750" dirty="0">
              <a:latin typeface="Microsoft Sans Serif"/>
              <a:cs typeface="Microsoft Sans Serif"/>
            </a:endParaRPr>
          </a:p>
          <a:p>
            <a:pPr marL="129064" indent="-129064">
              <a:buChar char="•"/>
              <a:tabLst>
                <a:tab pos="129064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оценка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данных</a:t>
            </a:r>
            <a:r>
              <a:rPr sz="750" spc="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b="1" spc="-8" dirty="0">
                <a:solidFill>
                  <a:srgbClr val="78AA3E"/>
                </a:solidFill>
                <a:latin typeface="Arial"/>
                <a:cs typeface="Arial"/>
              </a:rPr>
              <a:t>анамнестической</a:t>
            </a:r>
            <a:r>
              <a:rPr sz="750" b="1" spc="8" dirty="0">
                <a:solidFill>
                  <a:srgbClr val="78AA3E"/>
                </a:solidFill>
                <a:latin typeface="Arial"/>
                <a:cs typeface="Arial"/>
              </a:rPr>
              <a:t> </a:t>
            </a:r>
            <a:r>
              <a:rPr sz="750" b="1" spc="-8" dirty="0">
                <a:solidFill>
                  <a:srgbClr val="78AA3E"/>
                </a:solidFill>
                <a:latin typeface="Arial"/>
                <a:cs typeface="Arial"/>
              </a:rPr>
              <a:t>анкеты</a:t>
            </a:r>
            <a:endParaRPr sz="750" dirty="0">
              <a:latin typeface="Arial"/>
              <a:cs typeface="Arial"/>
            </a:endParaRPr>
          </a:p>
          <a:p>
            <a:pPr marL="129064" indent="-129064">
              <a:buChar char="•"/>
              <a:tabLst>
                <a:tab pos="129064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оценка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жалоб</a:t>
            </a:r>
            <a:endParaRPr sz="750" dirty="0">
              <a:latin typeface="Microsoft Sans Serif"/>
              <a:cs typeface="Microsoft Sans Serif"/>
            </a:endParaRPr>
          </a:p>
          <a:p>
            <a:pPr marL="129064" indent="-129064">
              <a:buChar char="•"/>
              <a:tabLst>
                <a:tab pos="129064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оценка </a:t>
            </a:r>
            <a:r>
              <a:rPr sz="7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клинико</a:t>
            </a:r>
            <a:r>
              <a:rPr sz="750" spc="-23" dirty="0">
                <a:solidFill>
                  <a:srgbClr val="0C0C0C"/>
                </a:solidFill>
                <a:latin typeface="Arial MT"/>
                <a:cs typeface="Arial MT"/>
              </a:rPr>
              <a:t>-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анатомических</a:t>
            </a:r>
            <a:r>
              <a:rPr sz="750" spc="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данных</a:t>
            </a:r>
            <a:endParaRPr sz="750" dirty="0">
              <a:latin typeface="Microsoft Sans Serif"/>
              <a:cs typeface="Microsoft Sans Serif"/>
            </a:endParaRPr>
          </a:p>
        </p:txBody>
      </p:sp>
      <p:grpSp>
        <p:nvGrpSpPr>
          <p:cNvPr id="94" name="object 18"/>
          <p:cNvGrpSpPr/>
          <p:nvPr/>
        </p:nvGrpSpPr>
        <p:grpSpPr>
          <a:xfrm>
            <a:off x="4472369" y="2935705"/>
            <a:ext cx="4362450" cy="263366"/>
            <a:chOff x="5963158" y="1875789"/>
            <a:chExt cx="5816600" cy="351155"/>
          </a:xfrm>
        </p:grpSpPr>
        <p:sp>
          <p:nvSpPr>
            <p:cNvPr id="95" name="object 19"/>
            <p:cNvSpPr/>
            <p:nvPr/>
          </p:nvSpPr>
          <p:spPr>
            <a:xfrm>
              <a:off x="5969508" y="1882139"/>
              <a:ext cx="5803900" cy="338455"/>
            </a:xfrm>
            <a:custGeom>
              <a:avLst/>
              <a:gdLst/>
              <a:ahLst/>
              <a:cxnLst/>
              <a:rect l="l" t="t" r="r" b="b"/>
              <a:pathLst>
                <a:path w="5803900" h="338455">
                  <a:moveTo>
                    <a:pt x="5747003" y="0"/>
                  </a:moveTo>
                  <a:lnTo>
                    <a:pt x="56387" y="0"/>
                  </a:lnTo>
                  <a:lnTo>
                    <a:pt x="34450" y="4435"/>
                  </a:lnTo>
                  <a:lnTo>
                    <a:pt x="16525" y="16525"/>
                  </a:lnTo>
                  <a:lnTo>
                    <a:pt x="4435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5" y="303877"/>
                  </a:lnTo>
                  <a:lnTo>
                    <a:pt x="16525" y="321802"/>
                  </a:lnTo>
                  <a:lnTo>
                    <a:pt x="34450" y="333892"/>
                  </a:lnTo>
                  <a:lnTo>
                    <a:pt x="56387" y="338327"/>
                  </a:lnTo>
                  <a:lnTo>
                    <a:pt x="5747003" y="338327"/>
                  </a:lnTo>
                  <a:lnTo>
                    <a:pt x="5768941" y="333892"/>
                  </a:lnTo>
                  <a:lnTo>
                    <a:pt x="5786866" y="321802"/>
                  </a:lnTo>
                  <a:lnTo>
                    <a:pt x="5798956" y="303877"/>
                  </a:lnTo>
                  <a:lnTo>
                    <a:pt x="5803392" y="281939"/>
                  </a:lnTo>
                  <a:lnTo>
                    <a:pt x="5803392" y="56387"/>
                  </a:lnTo>
                  <a:lnTo>
                    <a:pt x="5798956" y="34450"/>
                  </a:lnTo>
                  <a:lnTo>
                    <a:pt x="5786866" y="16525"/>
                  </a:lnTo>
                  <a:lnTo>
                    <a:pt x="5768941" y="4435"/>
                  </a:lnTo>
                  <a:lnTo>
                    <a:pt x="574700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96" name="object 20"/>
            <p:cNvSpPr/>
            <p:nvPr/>
          </p:nvSpPr>
          <p:spPr>
            <a:xfrm>
              <a:off x="5969508" y="1882139"/>
              <a:ext cx="5803900" cy="338455"/>
            </a:xfrm>
            <a:custGeom>
              <a:avLst/>
              <a:gdLst/>
              <a:ahLst/>
              <a:cxnLst/>
              <a:rect l="l" t="t" r="r" b="b"/>
              <a:pathLst>
                <a:path w="5803900" h="338455">
                  <a:moveTo>
                    <a:pt x="0" y="56387"/>
                  </a:moveTo>
                  <a:lnTo>
                    <a:pt x="4435" y="34450"/>
                  </a:lnTo>
                  <a:lnTo>
                    <a:pt x="16525" y="16525"/>
                  </a:lnTo>
                  <a:lnTo>
                    <a:pt x="34450" y="4435"/>
                  </a:lnTo>
                  <a:lnTo>
                    <a:pt x="56387" y="0"/>
                  </a:lnTo>
                  <a:lnTo>
                    <a:pt x="5747003" y="0"/>
                  </a:lnTo>
                  <a:lnTo>
                    <a:pt x="5768941" y="4435"/>
                  </a:lnTo>
                  <a:lnTo>
                    <a:pt x="5786866" y="16525"/>
                  </a:lnTo>
                  <a:lnTo>
                    <a:pt x="5798956" y="34450"/>
                  </a:lnTo>
                  <a:lnTo>
                    <a:pt x="5803392" y="56387"/>
                  </a:lnTo>
                  <a:lnTo>
                    <a:pt x="5803392" y="281939"/>
                  </a:lnTo>
                  <a:lnTo>
                    <a:pt x="5798956" y="303877"/>
                  </a:lnTo>
                  <a:lnTo>
                    <a:pt x="5786866" y="321802"/>
                  </a:lnTo>
                  <a:lnTo>
                    <a:pt x="5768941" y="333892"/>
                  </a:lnTo>
                  <a:lnTo>
                    <a:pt x="5747003" y="338327"/>
                  </a:lnTo>
                  <a:lnTo>
                    <a:pt x="56387" y="338327"/>
                  </a:lnTo>
                  <a:lnTo>
                    <a:pt x="34450" y="333892"/>
                  </a:lnTo>
                  <a:lnTo>
                    <a:pt x="16525" y="321802"/>
                  </a:lnTo>
                  <a:lnTo>
                    <a:pt x="4435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97" name="object 21"/>
          <p:cNvSpPr txBox="1"/>
          <p:nvPr/>
        </p:nvSpPr>
        <p:spPr>
          <a:xfrm>
            <a:off x="6252020" y="2986284"/>
            <a:ext cx="81343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Спермограмма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98" name="object 22"/>
          <p:cNvGrpSpPr/>
          <p:nvPr/>
        </p:nvGrpSpPr>
        <p:grpSpPr>
          <a:xfrm>
            <a:off x="4472369" y="3455771"/>
            <a:ext cx="4362450" cy="253365"/>
            <a:chOff x="5963158" y="2569210"/>
            <a:chExt cx="5816600" cy="337820"/>
          </a:xfrm>
        </p:grpSpPr>
        <p:sp>
          <p:nvSpPr>
            <p:cNvPr id="99" name="object 23"/>
            <p:cNvSpPr/>
            <p:nvPr/>
          </p:nvSpPr>
          <p:spPr>
            <a:xfrm>
              <a:off x="5969508" y="2575560"/>
              <a:ext cx="5803900" cy="325120"/>
            </a:xfrm>
            <a:custGeom>
              <a:avLst/>
              <a:gdLst/>
              <a:ahLst/>
              <a:cxnLst/>
              <a:rect l="l" t="t" r="r" b="b"/>
              <a:pathLst>
                <a:path w="5803900" h="325119">
                  <a:moveTo>
                    <a:pt x="5749290" y="0"/>
                  </a:moveTo>
                  <a:lnTo>
                    <a:pt x="54101" y="0"/>
                  </a:lnTo>
                  <a:lnTo>
                    <a:pt x="33057" y="4256"/>
                  </a:lnTo>
                  <a:lnTo>
                    <a:pt x="15859" y="15859"/>
                  </a:lnTo>
                  <a:lnTo>
                    <a:pt x="4256" y="33057"/>
                  </a:lnTo>
                  <a:lnTo>
                    <a:pt x="0" y="54101"/>
                  </a:lnTo>
                  <a:lnTo>
                    <a:pt x="0" y="270510"/>
                  </a:lnTo>
                  <a:lnTo>
                    <a:pt x="4256" y="291554"/>
                  </a:lnTo>
                  <a:lnTo>
                    <a:pt x="15859" y="308752"/>
                  </a:lnTo>
                  <a:lnTo>
                    <a:pt x="33057" y="320355"/>
                  </a:lnTo>
                  <a:lnTo>
                    <a:pt x="54101" y="324612"/>
                  </a:lnTo>
                  <a:lnTo>
                    <a:pt x="5749290" y="324612"/>
                  </a:lnTo>
                  <a:lnTo>
                    <a:pt x="5770334" y="320355"/>
                  </a:lnTo>
                  <a:lnTo>
                    <a:pt x="5787532" y="308752"/>
                  </a:lnTo>
                  <a:lnTo>
                    <a:pt x="5799135" y="291554"/>
                  </a:lnTo>
                  <a:lnTo>
                    <a:pt x="5803392" y="270510"/>
                  </a:lnTo>
                  <a:lnTo>
                    <a:pt x="5803392" y="54101"/>
                  </a:lnTo>
                  <a:lnTo>
                    <a:pt x="5799135" y="33057"/>
                  </a:lnTo>
                  <a:lnTo>
                    <a:pt x="5787532" y="15859"/>
                  </a:lnTo>
                  <a:lnTo>
                    <a:pt x="5770334" y="4256"/>
                  </a:lnTo>
                  <a:lnTo>
                    <a:pt x="5749290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00" name="object 24"/>
            <p:cNvSpPr/>
            <p:nvPr/>
          </p:nvSpPr>
          <p:spPr>
            <a:xfrm>
              <a:off x="5969508" y="2575560"/>
              <a:ext cx="5803900" cy="325120"/>
            </a:xfrm>
            <a:custGeom>
              <a:avLst/>
              <a:gdLst/>
              <a:ahLst/>
              <a:cxnLst/>
              <a:rect l="l" t="t" r="r" b="b"/>
              <a:pathLst>
                <a:path w="5803900" h="325119">
                  <a:moveTo>
                    <a:pt x="0" y="54101"/>
                  </a:moveTo>
                  <a:lnTo>
                    <a:pt x="4256" y="33057"/>
                  </a:lnTo>
                  <a:lnTo>
                    <a:pt x="15859" y="15859"/>
                  </a:lnTo>
                  <a:lnTo>
                    <a:pt x="33057" y="4256"/>
                  </a:lnTo>
                  <a:lnTo>
                    <a:pt x="54101" y="0"/>
                  </a:lnTo>
                  <a:lnTo>
                    <a:pt x="5749290" y="0"/>
                  </a:lnTo>
                  <a:lnTo>
                    <a:pt x="5770334" y="4256"/>
                  </a:lnTo>
                  <a:lnTo>
                    <a:pt x="5787532" y="15859"/>
                  </a:lnTo>
                  <a:lnTo>
                    <a:pt x="5799135" y="33057"/>
                  </a:lnTo>
                  <a:lnTo>
                    <a:pt x="5803392" y="54101"/>
                  </a:lnTo>
                  <a:lnTo>
                    <a:pt x="5803392" y="270510"/>
                  </a:lnTo>
                  <a:lnTo>
                    <a:pt x="5799135" y="291554"/>
                  </a:lnTo>
                  <a:lnTo>
                    <a:pt x="5787532" y="308752"/>
                  </a:lnTo>
                  <a:lnTo>
                    <a:pt x="5770334" y="320355"/>
                  </a:lnTo>
                  <a:lnTo>
                    <a:pt x="5749290" y="324612"/>
                  </a:lnTo>
                  <a:lnTo>
                    <a:pt x="54101" y="324612"/>
                  </a:lnTo>
                  <a:lnTo>
                    <a:pt x="33057" y="320355"/>
                  </a:lnTo>
                  <a:lnTo>
                    <a:pt x="15859" y="308752"/>
                  </a:lnTo>
                  <a:lnTo>
                    <a:pt x="4256" y="291554"/>
                  </a:lnTo>
                  <a:lnTo>
                    <a:pt x="0" y="270510"/>
                  </a:lnTo>
                  <a:lnTo>
                    <a:pt x="0" y="54101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01" name="object 25"/>
          <p:cNvSpPr txBox="1"/>
          <p:nvPr/>
        </p:nvSpPr>
        <p:spPr>
          <a:xfrm>
            <a:off x="4483299" y="3500881"/>
            <a:ext cx="434054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429" algn="ctr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Прием</a:t>
            </a:r>
            <a:r>
              <a:rPr sz="900" spc="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(осмотр)</a:t>
            </a:r>
            <a:r>
              <a:rPr sz="900" spc="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урологом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 /</a:t>
            </a:r>
            <a:r>
              <a:rPr sz="9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хирургом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102" name="object 26"/>
          <p:cNvGrpSpPr/>
          <p:nvPr/>
        </p:nvGrpSpPr>
        <p:grpSpPr>
          <a:xfrm>
            <a:off x="128968" y="2953993"/>
            <a:ext cx="6505099" cy="473869"/>
            <a:chOff x="171957" y="1900173"/>
            <a:chExt cx="8673465" cy="631825"/>
          </a:xfrm>
        </p:grpSpPr>
        <p:pic>
          <p:nvPicPr>
            <p:cNvPr id="103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9096" y="2295143"/>
              <a:ext cx="76200" cy="236727"/>
            </a:xfrm>
            <a:prstGeom prst="rect">
              <a:avLst/>
            </a:prstGeom>
          </p:spPr>
        </p:pic>
        <p:sp>
          <p:nvSpPr>
            <p:cNvPr id="104" name="object 28"/>
            <p:cNvSpPr/>
            <p:nvPr/>
          </p:nvSpPr>
          <p:spPr>
            <a:xfrm>
              <a:off x="178307" y="1906523"/>
              <a:ext cx="5029200" cy="315595"/>
            </a:xfrm>
            <a:custGeom>
              <a:avLst/>
              <a:gdLst/>
              <a:ahLst/>
              <a:cxnLst/>
              <a:rect l="l" t="t" r="r" b="b"/>
              <a:pathLst>
                <a:path w="5029200" h="315594">
                  <a:moveTo>
                    <a:pt x="4976621" y="0"/>
                  </a:moveTo>
                  <a:lnTo>
                    <a:pt x="52578" y="0"/>
                  </a:lnTo>
                  <a:lnTo>
                    <a:pt x="32114" y="4125"/>
                  </a:lnTo>
                  <a:lnTo>
                    <a:pt x="15401" y="15382"/>
                  </a:lnTo>
                  <a:lnTo>
                    <a:pt x="4132" y="32093"/>
                  </a:lnTo>
                  <a:lnTo>
                    <a:pt x="0" y="52577"/>
                  </a:lnTo>
                  <a:lnTo>
                    <a:pt x="0" y="262889"/>
                  </a:lnTo>
                  <a:lnTo>
                    <a:pt x="4132" y="283374"/>
                  </a:lnTo>
                  <a:lnTo>
                    <a:pt x="15401" y="300085"/>
                  </a:lnTo>
                  <a:lnTo>
                    <a:pt x="32114" y="311342"/>
                  </a:lnTo>
                  <a:lnTo>
                    <a:pt x="52578" y="315467"/>
                  </a:lnTo>
                  <a:lnTo>
                    <a:pt x="4976621" y="315467"/>
                  </a:lnTo>
                  <a:lnTo>
                    <a:pt x="4997106" y="311342"/>
                  </a:lnTo>
                  <a:lnTo>
                    <a:pt x="5013817" y="300085"/>
                  </a:lnTo>
                  <a:lnTo>
                    <a:pt x="5025074" y="283374"/>
                  </a:lnTo>
                  <a:lnTo>
                    <a:pt x="5029200" y="262889"/>
                  </a:lnTo>
                  <a:lnTo>
                    <a:pt x="5029200" y="52577"/>
                  </a:lnTo>
                  <a:lnTo>
                    <a:pt x="5025074" y="32093"/>
                  </a:lnTo>
                  <a:lnTo>
                    <a:pt x="5013817" y="15382"/>
                  </a:lnTo>
                  <a:lnTo>
                    <a:pt x="4997106" y="4125"/>
                  </a:lnTo>
                  <a:lnTo>
                    <a:pt x="497662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05" name="object 29"/>
            <p:cNvSpPr/>
            <p:nvPr/>
          </p:nvSpPr>
          <p:spPr>
            <a:xfrm>
              <a:off x="178307" y="1906523"/>
              <a:ext cx="5029200" cy="315595"/>
            </a:xfrm>
            <a:custGeom>
              <a:avLst/>
              <a:gdLst/>
              <a:ahLst/>
              <a:cxnLst/>
              <a:rect l="l" t="t" r="r" b="b"/>
              <a:pathLst>
                <a:path w="5029200" h="315594">
                  <a:moveTo>
                    <a:pt x="0" y="52577"/>
                  </a:moveTo>
                  <a:lnTo>
                    <a:pt x="4132" y="32093"/>
                  </a:lnTo>
                  <a:lnTo>
                    <a:pt x="15401" y="15382"/>
                  </a:lnTo>
                  <a:lnTo>
                    <a:pt x="32114" y="4125"/>
                  </a:lnTo>
                  <a:lnTo>
                    <a:pt x="52578" y="0"/>
                  </a:lnTo>
                  <a:lnTo>
                    <a:pt x="4976621" y="0"/>
                  </a:lnTo>
                  <a:lnTo>
                    <a:pt x="4997106" y="4125"/>
                  </a:lnTo>
                  <a:lnTo>
                    <a:pt x="5013817" y="15382"/>
                  </a:lnTo>
                  <a:lnTo>
                    <a:pt x="5025074" y="32093"/>
                  </a:lnTo>
                  <a:lnTo>
                    <a:pt x="5029200" y="52577"/>
                  </a:lnTo>
                  <a:lnTo>
                    <a:pt x="5029200" y="262889"/>
                  </a:lnTo>
                  <a:lnTo>
                    <a:pt x="5025074" y="283374"/>
                  </a:lnTo>
                  <a:lnTo>
                    <a:pt x="5013817" y="300085"/>
                  </a:lnTo>
                  <a:lnTo>
                    <a:pt x="4997106" y="311342"/>
                  </a:lnTo>
                  <a:lnTo>
                    <a:pt x="4976621" y="315467"/>
                  </a:lnTo>
                  <a:lnTo>
                    <a:pt x="52578" y="315467"/>
                  </a:lnTo>
                  <a:lnTo>
                    <a:pt x="32114" y="311342"/>
                  </a:lnTo>
                  <a:lnTo>
                    <a:pt x="15401" y="300085"/>
                  </a:lnTo>
                  <a:lnTo>
                    <a:pt x="4132" y="283374"/>
                  </a:lnTo>
                  <a:lnTo>
                    <a:pt x="0" y="262889"/>
                  </a:lnTo>
                  <a:lnTo>
                    <a:pt x="0" y="52577"/>
                  </a:lnTo>
                  <a:close/>
                </a:path>
              </a:pathLst>
            </a:custGeom>
            <a:ln w="12192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06" name="object 30"/>
          <p:cNvSpPr txBox="1"/>
          <p:nvPr/>
        </p:nvSpPr>
        <p:spPr>
          <a:xfrm>
            <a:off x="1018223" y="2996284"/>
            <a:ext cx="20112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Заполнение анамнестической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анкеты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07" name="object 31"/>
          <p:cNvSpPr txBox="1"/>
          <p:nvPr/>
        </p:nvSpPr>
        <p:spPr>
          <a:xfrm>
            <a:off x="4498657" y="2943707"/>
            <a:ext cx="81200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813">
              <a:spcBef>
                <a:spcPts val="75"/>
              </a:spcBef>
            </a:pP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«Да»</a:t>
            </a:r>
            <a:r>
              <a:rPr sz="675" i="1" spc="-1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на</a:t>
            </a:r>
            <a:r>
              <a:rPr sz="675" i="1" spc="-8" dirty="0">
                <a:solidFill>
                  <a:srgbClr val="7E7E7E"/>
                </a:solidFill>
                <a:latin typeface="Arial"/>
                <a:cs typeface="Arial"/>
              </a:rPr>
              <a:t> вопросы</a:t>
            </a:r>
            <a:endParaRPr sz="675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675" i="1" spc="-8" dirty="0">
                <a:solidFill>
                  <a:srgbClr val="7E7E7E"/>
                </a:solidFill>
                <a:latin typeface="Arial"/>
                <a:cs typeface="Arial"/>
              </a:rPr>
              <a:t>1,3-6,11,14-17,19-</a:t>
            </a:r>
            <a:r>
              <a:rPr sz="675" i="1" spc="-19" dirty="0">
                <a:solidFill>
                  <a:srgbClr val="7E7E7E"/>
                </a:solidFill>
                <a:latin typeface="Arial"/>
                <a:cs typeface="Arial"/>
              </a:rPr>
              <a:t>22</a:t>
            </a:r>
            <a:endParaRPr sz="675" dirty="0">
              <a:latin typeface="Arial"/>
              <a:cs typeface="Arial"/>
            </a:endParaRPr>
          </a:p>
        </p:txBody>
      </p:sp>
      <p:grpSp>
        <p:nvGrpSpPr>
          <p:cNvPr id="108" name="object 32"/>
          <p:cNvGrpSpPr/>
          <p:nvPr/>
        </p:nvGrpSpPr>
        <p:grpSpPr>
          <a:xfrm>
            <a:off x="1072134" y="3049054"/>
            <a:ext cx="7762399" cy="1229201"/>
            <a:chOff x="1429511" y="2026920"/>
            <a:chExt cx="10349865" cy="1638935"/>
          </a:xfrm>
        </p:grpSpPr>
        <p:sp>
          <p:nvSpPr>
            <p:cNvPr id="109" name="object 33"/>
            <p:cNvSpPr/>
            <p:nvPr/>
          </p:nvSpPr>
          <p:spPr>
            <a:xfrm>
              <a:off x="1429511" y="2026920"/>
              <a:ext cx="4540250" cy="1013460"/>
            </a:xfrm>
            <a:custGeom>
              <a:avLst/>
              <a:gdLst/>
              <a:ahLst/>
              <a:cxnLst/>
              <a:rect l="l" t="t" r="r" b="b"/>
              <a:pathLst>
                <a:path w="4540250" h="1013460">
                  <a:moveTo>
                    <a:pt x="4302125" y="1000632"/>
                  </a:moveTo>
                  <a:lnTo>
                    <a:pt x="0" y="1000632"/>
                  </a:lnTo>
                  <a:lnTo>
                    <a:pt x="0" y="1013332"/>
                  </a:lnTo>
                  <a:lnTo>
                    <a:pt x="4314825" y="1013332"/>
                  </a:lnTo>
                  <a:lnTo>
                    <a:pt x="4314825" y="1006982"/>
                  </a:lnTo>
                  <a:lnTo>
                    <a:pt x="4302125" y="1006982"/>
                  </a:lnTo>
                  <a:lnTo>
                    <a:pt x="4302125" y="1000632"/>
                  </a:lnTo>
                  <a:close/>
                </a:path>
                <a:path w="4540250" h="1013460">
                  <a:moveTo>
                    <a:pt x="4464050" y="31750"/>
                  </a:moveTo>
                  <a:lnTo>
                    <a:pt x="4302125" y="31750"/>
                  </a:lnTo>
                  <a:lnTo>
                    <a:pt x="4302125" y="1006982"/>
                  </a:lnTo>
                  <a:lnTo>
                    <a:pt x="4308475" y="1000632"/>
                  </a:lnTo>
                  <a:lnTo>
                    <a:pt x="4314825" y="1000632"/>
                  </a:lnTo>
                  <a:lnTo>
                    <a:pt x="4314825" y="44450"/>
                  </a:lnTo>
                  <a:lnTo>
                    <a:pt x="4308475" y="44450"/>
                  </a:lnTo>
                  <a:lnTo>
                    <a:pt x="4314825" y="38100"/>
                  </a:lnTo>
                  <a:lnTo>
                    <a:pt x="4464050" y="38100"/>
                  </a:lnTo>
                  <a:lnTo>
                    <a:pt x="4464050" y="31750"/>
                  </a:lnTo>
                  <a:close/>
                </a:path>
                <a:path w="4540250" h="1013460">
                  <a:moveTo>
                    <a:pt x="4314825" y="1000632"/>
                  </a:moveTo>
                  <a:lnTo>
                    <a:pt x="4308475" y="1000632"/>
                  </a:lnTo>
                  <a:lnTo>
                    <a:pt x="4302125" y="1006982"/>
                  </a:lnTo>
                  <a:lnTo>
                    <a:pt x="4314825" y="1006982"/>
                  </a:lnTo>
                  <a:lnTo>
                    <a:pt x="4314825" y="1000632"/>
                  </a:lnTo>
                  <a:close/>
                </a:path>
                <a:path w="4540250" h="1013460">
                  <a:moveTo>
                    <a:pt x="4464050" y="0"/>
                  </a:moveTo>
                  <a:lnTo>
                    <a:pt x="4464050" y="76200"/>
                  </a:lnTo>
                  <a:lnTo>
                    <a:pt x="4527550" y="44450"/>
                  </a:lnTo>
                  <a:lnTo>
                    <a:pt x="4476750" y="44450"/>
                  </a:lnTo>
                  <a:lnTo>
                    <a:pt x="4476750" y="31750"/>
                  </a:lnTo>
                  <a:lnTo>
                    <a:pt x="4527550" y="31750"/>
                  </a:lnTo>
                  <a:lnTo>
                    <a:pt x="4464050" y="0"/>
                  </a:lnTo>
                  <a:close/>
                </a:path>
                <a:path w="4540250" h="1013460">
                  <a:moveTo>
                    <a:pt x="4314825" y="38100"/>
                  </a:moveTo>
                  <a:lnTo>
                    <a:pt x="4308475" y="44450"/>
                  </a:lnTo>
                  <a:lnTo>
                    <a:pt x="4314825" y="44450"/>
                  </a:lnTo>
                  <a:lnTo>
                    <a:pt x="4314825" y="38100"/>
                  </a:lnTo>
                  <a:close/>
                </a:path>
                <a:path w="4540250" h="1013460">
                  <a:moveTo>
                    <a:pt x="4464050" y="38100"/>
                  </a:moveTo>
                  <a:lnTo>
                    <a:pt x="4314825" y="38100"/>
                  </a:lnTo>
                  <a:lnTo>
                    <a:pt x="4314825" y="44450"/>
                  </a:lnTo>
                  <a:lnTo>
                    <a:pt x="4464050" y="44450"/>
                  </a:lnTo>
                  <a:lnTo>
                    <a:pt x="4464050" y="38100"/>
                  </a:lnTo>
                  <a:close/>
                </a:path>
                <a:path w="4540250" h="1013460">
                  <a:moveTo>
                    <a:pt x="4527550" y="31750"/>
                  </a:moveTo>
                  <a:lnTo>
                    <a:pt x="4476750" y="31750"/>
                  </a:lnTo>
                  <a:lnTo>
                    <a:pt x="4476750" y="44450"/>
                  </a:lnTo>
                  <a:lnTo>
                    <a:pt x="4527550" y="44450"/>
                  </a:lnTo>
                  <a:lnTo>
                    <a:pt x="4540250" y="38100"/>
                  </a:lnTo>
                  <a:lnTo>
                    <a:pt x="4527550" y="31750"/>
                  </a:lnTo>
                  <a:close/>
                </a:path>
              </a:pathLst>
            </a:custGeom>
            <a:solidFill>
              <a:srgbClr val="0C0C0C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10" name="object 34"/>
            <p:cNvSpPr/>
            <p:nvPr/>
          </p:nvSpPr>
          <p:spPr>
            <a:xfrm>
              <a:off x="5969508" y="3145536"/>
              <a:ext cx="5803900" cy="513715"/>
            </a:xfrm>
            <a:custGeom>
              <a:avLst/>
              <a:gdLst/>
              <a:ahLst/>
              <a:cxnLst/>
              <a:rect l="l" t="t" r="r" b="b"/>
              <a:pathLst>
                <a:path w="5803900" h="513714">
                  <a:moveTo>
                    <a:pt x="5717794" y="0"/>
                  </a:moveTo>
                  <a:lnTo>
                    <a:pt x="85597" y="0"/>
                  </a:lnTo>
                  <a:lnTo>
                    <a:pt x="52292" y="6731"/>
                  </a:lnTo>
                  <a:lnTo>
                    <a:pt x="25082" y="25082"/>
                  </a:lnTo>
                  <a:lnTo>
                    <a:pt x="6730" y="52292"/>
                  </a:lnTo>
                  <a:lnTo>
                    <a:pt x="0" y="85598"/>
                  </a:lnTo>
                  <a:lnTo>
                    <a:pt x="0" y="427989"/>
                  </a:lnTo>
                  <a:lnTo>
                    <a:pt x="6730" y="461295"/>
                  </a:lnTo>
                  <a:lnTo>
                    <a:pt x="25082" y="488505"/>
                  </a:lnTo>
                  <a:lnTo>
                    <a:pt x="52292" y="506856"/>
                  </a:lnTo>
                  <a:lnTo>
                    <a:pt x="85597" y="513588"/>
                  </a:lnTo>
                  <a:lnTo>
                    <a:pt x="5717794" y="513588"/>
                  </a:lnTo>
                  <a:lnTo>
                    <a:pt x="5751099" y="506856"/>
                  </a:lnTo>
                  <a:lnTo>
                    <a:pt x="5778309" y="488505"/>
                  </a:lnTo>
                  <a:lnTo>
                    <a:pt x="5796661" y="461295"/>
                  </a:lnTo>
                  <a:lnTo>
                    <a:pt x="5803392" y="427989"/>
                  </a:lnTo>
                  <a:lnTo>
                    <a:pt x="5803392" y="85598"/>
                  </a:lnTo>
                  <a:lnTo>
                    <a:pt x="5796661" y="52292"/>
                  </a:lnTo>
                  <a:lnTo>
                    <a:pt x="5778309" y="25082"/>
                  </a:lnTo>
                  <a:lnTo>
                    <a:pt x="5751099" y="6730"/>
                  </a:lnTo>
                  <a:lnTo>
                    <a:pt x="571779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11" name="object 35"/>
            <p:cNvSpPr/>
            <p:nvPr/>
          </p:nvSpPr>
          <p:spPr>
            <a:xfrm>
              <a:off x="5969508" y="3145536"/>
              <a:ext cx="5803900" cy="513715"/>
            </a:xfrm>
            <a:custGeom>
              <a:avLst/>
              <a:gdLst/>
              <a:ahLst/>
              <a:cxnLst/>
              <a:rect l="l" t="t" r="r" b="b"/>
              <a:pathLst>
                <a:path w="5803900" h="513714">
                  <a:moveTo>
                    <a:pt x="0" y="85598"/>
                  </a:moveTo>
                  <a:lnTo>
                    <a:pt x="6730" y="52292"/>
                  </a:lnTo>
                  <a:lnTo>
                    <a:pt x="25082" y="25082"/>
                  </a:lnTo>
                  <a:lnTo>
                    <a:pt x="52292" y="6731"/>
                  </a:lnTo>
                  <a:lnTo>
                    <a:pt x="85597" y="0"/>
                  </a:lnTo>
                  <a:lnTo>
                    <a:pt x="5717794" y="0"/>
                  </a:lnTo>
                  <a:lnTo>
                    <a:pt x="5751099" y="6730"/>
                  </a:lnTo>
                  <a:lnTo>
                    <a:pt x="5778309" y="25082"/>
                  </a:lnTo>
                  <a:lnTo>
                    <a:pt x="5796661" y="52292"/>
                  </a:lnTo>
                  <a:lnTo>
                    <a:pt x="5803392" y="85598"/>
                  </a:lnTo>
                  <a:lnTo>
                    <a:pt x="5803392" y="427989"/>
                  </a:lnTo>
                  <a:lnTo>
                    <a:pt x="5796661" y="461295"/>
                  </a:lnTo>
                  <a:lnTo>
                    <a:pt x="5778309" y="488505"/>
                  </a:lnTo>
                  <a:lnTo>
                    <a:pt x="5751099" y="506856"/>
                  </a:lnTo>
                  <a:lnTo>
                    <a:pt x="5717794" y="513588"/>
                  </a:lnTo>
                  <a:lnTo>
                    <a:pt x="85597" y="513588"/>
                  </a:lnTo>
                  <a:lnTo>
                    <a:pt x="52292" y="506856"/>
                  </a:lnTo>
                  <a:lnTo>
                    <a:pt x="25082" y="488505"/>
                  </a:lnTo>
                  <a:lnTo>
                    <a:pt x="6730" y="461295"/>
                  </a:lnTo>
                  <a:lnTo>
                    <a:pt x="0" y="427989"/>
                  </a:lnTo>
                  <a:lnTo>
                    <a:pt x="0" y="85598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12" name="object 36"/>
          <p:cNvSpPr txBox="1"/>
          <p:nvPr/>
        </p:nvSpPr>
        <p:spPr>
          <a:xfrm>
            <a:off x="5766435" y="3885158"/>
            <a:ext cx="1782604" cy="2635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ctr">
              <a:spcBef>
                <a:spcPts val="75"/>
              </a:spcBef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Микроскопическое</a:t>
            </a:r>
            <a:r>
              <a:rPr sz="90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endParaRPr sz="900" dirty="0">
              <a:latin typeface="Microsoft Sans Serif"/>
              <a:cs typeface="Microsoft Sans Serif"/>
            </a:endParaRPr>
          </a:p>
          <a:p>
            <a:pPr marR="2858" algn="ctr">
              <a:spcBef>
                <a:spcPts val="4"/>
              </a:spcBef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отделяемого</a:t>
            </a:r>
            <a:r>
              <a:rPr sz="7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мочеполовых</a:t>
            </a:r>
            <a:r>
              <a:rPr sz="750" spc="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органов,</a:t>
            </a:r>
            <a:endParaRPr sz="750" dirty="0">
              <a:latin typeface="Microsoft Sans Serif"/>
              <a:cs typeface="Microsoft Sans Serif"/>
            </a:endParaRPr>
          </a:p>
        </p:txBody>
      </p:sp>
      <p:sp>
        <p:nvSpPr>
          <p:cNvPr id="113" name="object 37"/>
          <p:cNvSpPr txBox="1"/>
          <p:nvPr/>
        </p:nvSpPr>
        <p:spPr>
          <a:xfrm>
            <a:off x="5078159" y="4137760"/>
            <a:ext cx="3160395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>
              <a:spcBef>
                <a:spcPts val="71"/>
              </a:spcBef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диагностика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возбудителей</a:t>
            </a:r>
            <a:r>
              <a:rPr sz="7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инфекционных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заболеваний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методом 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ПЦР*</a:t>
            </a:r>
            <a:endParaRPr sz="750" dirty="0">
              <a:latin typeface="Microsoft Sans Serif"/>
              <a:cs typeface="Microsoft Sans Serif"/>
            </a:endParaRPr>
          </a:p>
        </p:txBody>
      </p:sp>
      <p:grpSp>
        <p:nvGrpSpPr>
          <p:cNvPr id="114" name="object 38"/>
          <p:cNvGrpSpPr/>
          <p:nvPr/>
        </p:nvGrpSpPr>
        <p:grpSpPr>
          <a:xfrm>
            <a:off x="4298632" y="3741712"/>
            <a:ext cx="4535805" cy="897731"/>
            <a:chOff x="5731509" y="2950464"/>
            <a:chExt cx="6047740" cy="1196975"/>
          </a:xfrm>
        </p:grpSpPr>
        <p:pic>
          <p:nvPicPr>
            <p:cNvPr id="115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69095" y="2950464"/>
              <a:ext cx="76200" cy="140081"/>
            </a:xfrm>
            <a:prstGeom prst="rect">
              <a:avLst/>
            </a:prstGeom>
          </p:spPr>
        </p:pic>
        <p:sp>
          <p:nvSpPr>
            <p:cNvPr id="116" name="object 40"/>
            <p:cNvSpPr/>
            <p:nvPr/>
          </p:nvSpPr>
          <p:spPr>
            <a:xfrm>
              <a:off x="5731509" y="3020568"/>
              <a:ext cx="238125" cy="419734"/>
            </a:xfrm>
            <a:custGeom>
              <a:avLst/>
              <a:gdLst/>
              <a:ahLst/>
              <a:cxnLst/>
              <a:rect l="l" t="t" r="r" b="b"/>
              <a:pathLst>
                <a:path w="238125" h="419735">
                  <a:moveTo>
                    <a:pt x="161925" y="343281"/>
                  </a:moveTo>
                  <a:lnTo>
                    <a:pt x="161925" y="419481"/>
                  </a:lnTo>
                  <a:lnTo>
                    <a:pt x="225425" y="387731"/>
                  </a:lnTo>
                  <a:lnTo>
                    <a:pt x="174625" y="387731"/>
                  </a:lnTo>
                  <a:lnTo>
                    <a:pt x="174625" y="375031"/>
                  </a:lnTo>
                  <a:lnTo>
                    <a:pt x="225425" y="375031"/>
                  </a:lnTo>
                  <a:lnTo>
                    <a:pt x="161925" y="343281"/>
                  </a:lnTo>
                  <a:close/>
                </a:path>
                <a:path w="238125" h="419735">
                  <a:moveTo>
                    <a:pt x="12700" y="0"/>
                  </a:moveTo>
                  <a:lnTo>
                    <a:pt x="0" y="0"/>
                  </a:lnTo>
                  <a:lnTo>
                    <a:pt x="0" y="387731"/>
                  </a:lnTo>
                  <a:lnTo>
                    <a:pt x="161925" y="387731"/>
                  </a:lnTo>
                  <a:lnTo>
                    <a:pt x="161925" y="381381"/>
                  </a:lnTo>
                  <a:lnTo>
                    <a:pt x="12700" y="381381"/>
                  </a:lnTo>
                  <a:lnTo>
                    <a:pt x="6350" y="375031"/>
                  </a:lnTo>
                  <a:lnTo>
                    <a:pt x="12700" y="375031"/>
                  </a:lnTo>
                  <a:lnTo>
                    <a:pt x="12700" y="0"/>
                  </a:lnTo>
                  <a:close/>
                </a:path>
                <a:path w="238125" h="419735">
                  <a:moveTo>
                    <a:pt x="225425" y="375031"/>
                  </a:moveTo>
                  <a:lnTo>
                    <a:pt x="174625" y="375031"/>
                  </a:lnTo>
                  <a:lnTo>
                    <a:pt x="174625" y="387731"/>
                  </a:lnTo>
                  <a:lnTo>
                    <a:pt x="225425" y="387731"/>
                  </a:lnTo>
                  <a:lnTo>
                    <a:pt x="238125" y="381381"/>
                  </a:lnTo>
                  <a:lnTo>
                    <a:pt x="225425" y="375031"/>
                  </a:lnTo>
                  <a:close/>
                </a:path>
                <a:path w="238125" h="419735">
                  <a:moveTo>
                    <a:pt x="12700" y="375031"/>
                  </a:moveTo>
                  <a:lnTo>
                    <a:pt x="6350" y="375031"/>
                  </a:lnTo>
                  <a:lnTo>
                    <a:pt x="12700" y="381381"/>
                  </a:lnTo>
                  <a:lnTo>
                    <a:pt x="12700" y="375031"/>
                  </a:lnTo>
                  <a:close/>
                </a:path>
                <a:path w="238125" h="419735">
                  <a:moveTo>
                    <a:pt x="161925" y="375031"/>
                  </a:moveTo>
                  <a:lnTo>
                    <a:pt x="12700" y="375031"/>
                  </a:lnTo>
                  <a:lnTo>
                    <a:pt x="12700" y="381381"/>
                  </a:lnTo>
                  <a:lnTo>
                    <a:pt x="161925" y="381381"/>
                  </a:lnTo>
                  <a:lnTo>
                    <a:pt x="161925" y="375031"/>
                  </a:lnTo>
                  <a:close/>
                </a:path>
              </a:pathLst>
            </a:custGeom>
            <a:solidFill>
              <a:srgbClr val="0C0C0C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17" name="object 41"/>
            <p:cNvSpPr/>
            <p:nvPr/>
          </p:nvSpPr>
          <p:spPr>
            <a:xfrm>
              <a:off x="5969507" y="3802380"/>
              <a:ext cx="5803900" cy="338455"/>
            </a:xfrm>
            <a:custGeom>
              <a:avLst/>
              <a:gdLst/>
              <a:ahLst/>
              <a:cxnLst/>
              <a:rect l="l" t="t" r="r" b="b"/>
              <a:pathLst>
                <a:path w="5803900" h="338454">
                  <a:moveTo>
                    <a:pt x="5747003" y="0"/>
                  </a:moveTo>
                  <a:lnTo>
                    <a:pt x="56387" y="0"/>
                  </a:lnTo>
                  <a:lnTo>
                    <a:pt x="34450" y="4435"/>
                  </a:lnTo>
                  <a:lnTo>
                    <a:pt x="16525" y="16525"/>
                  </a:lnTo>
                  <a:lnTo>
                    <a:pt x="4435" y="34450"/>
                  </a:lnTo>
                  <a:lnTo>
                    <a:pt x="0" y="56388"/>
                  </a:lnTo>
                  <a:lnTo>
                    <a:pt x="0" y="281940"/>
                  </a:lnTo>
                  <a:lnTo>
                    <a:pt x="4435" y="303877"/>
                  </a:lnTo>
                  <a:lnTo>
                    <a:pt x="16525" y="321802"/>
                  </a:lnTo>
                  <a:lnTo>
                    <a:pt x="34450" y="333892"/>
                  </a:lnTo>
                  <a:lnTo>
                    <a:pt x="56387" y="338328"/>
                  </a:lnTo>
                  <a:lnTo>
                    <a:pt x="5747003" y="338328"/>
                  </a:lnTo>
                  <a:lnTo>
                    <a:pt x="5768941" y="333892"/>
                  </a:lnTo>
                  <a:lnTo>
                    <a:pt x="5786866" y="321802"/>
                  </a:lnTo>
                  <a:lnTo>
                    <a:pt x="5798956" y="303877"/>
                  </a:lnTo>
                  <a:lnTo>
                    <a:pt x="5803392" y="281940"/>
                  </a:lnTo>
                  <a:lnTo>
                    <a:pt x="5803392" y="56388"/>
                  </a:lnTo>
                  <a:lnTo>
                    <a:pt x="5798956" y="34450"/>
                  </a:lnTo>
                  <a:lnTo>
                    <a:pt x="5786866" y="16525"/>
                  </a:lnTo>
                  <a:lnTo>
                    <a:pt x="5768941" y="4435"/>
                  </a:lnTo>
                  <a:lnTo>
                    <a:pt x="574700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18" name="object 42"/>
            <p:cNvSpPr/>
            <p:nvPr/>
          </p:nvSpPr>
          <p:spPr>
            <a:xfrm>
              <a:off x="5969507" y="3802380"/>
              <a:ext cx="5803900" cy="338455"/>
            </a:xfrm>
            <a:custGeom>
              <a:avLst/>
              <a:gdLst/>
              <a:ahLst/>
              <a:cxnLst/>
              <a:rect l="l" t="t" r="r" b="b"/>
              <a:pathLst>
                <a:path w="5803900" h="338454">
                  <a:moveTo>
                    <a:pt x="0" y="56388"/>
                  </a:moveTo>
                  <a:lnTo>
                    <a:pt x="4435" y="34450"/>
                  </a:lnTo>
                  <a:lnTo>
                    <a:pt x="16525" y="16525"/>
                  </a:lnTo>
                  <a:lnTo>
                    <a:pt x="34450" y="4435"/>
                  </a:lnTo>
                  <a:lnTo>
                    <a:pt x="56387" y="0"/>
                  </a:lnTo>
                  <a:lnTo>
                    <a:pt x="5747003" y="0"/>
                  </a:lnTo>
                  <a:lnTo>
                    <a:pt x="5768941" y="4435"/>
                  </a:lnTo>
                  <a:lnTo>
                    <a:pt x="5786866" y="16525"/>
                  </a:lnTo>
                  <a:lnTo>
                    <a:pt x="5798956" y="34450"/>
                  </a:lnTo>
                  <a:lnTo>
                    <a:pt x="5803392" y="56388"/>
                  </a:lnTo>
                  <a:lnTo>
                    <a:pt x="5803392" y="281940"/>
                  </a:lnTo>
                  <a:lnTo>
                    <a:pt x="5798956" y="303877"/>
                  </a:lnTo>
                  <a:lnTo>
                    <a:pt x="5786866" y="321802"/>
                  </a:lnTo>
                  <a:lnTo>
                    <a:pt x="5768941" y="333892"/>
                  </a:lnTo>
                  <a:lnTo>
                    <a:pt x="5747003" y="338328"/>
                  </a:lnTo>
                  <a:lnTo>
                    <a:pt x="56387" y="338328"/>
                  </a:lnTo>
                  <a:lnTo>
                    <a:pt x="34450" y="333892"/>
                  </a:lnTo>
                  <a:lnTo>
                    <a:pt x="16525" y="321802"/>
                  </a:lnTo>
                  <a:lnTo>
                    <a:pt x="4435" y="303877"/>
                  </a:lnTo>
                  <a:lnTo>
                    <a:pt x="0" y="281940"/>
                  </a:lnTo>
                  <a:lnTo>
                    <a:pt x="0" y="56388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19" name="object 43"/>
          <p:cNvSpPr txBox="1"/>
          <p:nvPr/>
        </p:nvSpPr>
        <p:spPr>
          <a:xfrm>
            <a:off x="4506182" y="3884872"/>
            <a:ext cx="72151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indent="23813">
              <a:spcBef>
                <a:spcPts val="75"/>
              </a:spcBef>
            </a:pP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«Да»</a:t>
            </a:r>
            <a:r>
              <a:rPr sz="675" i="1" spc="-1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на</a:t>
            </a:r>
            <a:r>
              <a:rPr sz="675" i="1" spc="-8" dirty="0">
                <a:solidFill>
                  <a:srgbClr val="7E7E7E"/>
                </a:solidFill>
                <a:latin typeface="Arial"/>
                <a:cs typeface="Arial"/>
              </a:rPr>
              <a:t> вопросы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3,7,9,10,15-</a:t>
            </a:r>
            <a:r>
              <a:rPr sz="675" i="1" spc="-19" dirty="0">
                <a:solidFill>
                  <a:srgbClr val="7E7E7E"/>
                </a:solidFill>
                <a:latin typeface="Arial"/>
                <a:cs typeface="Arial"/>
              </a:rPr>
              <a:t>17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120" name="object 44"/>
          <p:cNvSpPr txBox="1"/>
          <p:nvPr/>
        </p:nvSpPr>
        <p:spPr>
          <a:xfrm>
            <a:off x="5362479" y="4426464"/>
            <a:ext cx="259175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УЗИ</a:t>
            </a:r>
            <a:r>
              <a:rPr sz="90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предстательной</a:t>
            </a:r>
            <a:r>
              <a:rPr sz="900" spc="-4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железы</a:t>
            </a:r>
            <a:r>
              <a:rPr sz="90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90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органов</a:t>
            </a:r>
            <a:r>
              <a:rPr sz="90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мошонки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21" name="object 45"/>
          <p:cNvSpPr txBox="1"/>
          <p:nvPr/>
        </p:nvSpPr>
        <p:spPr>
          <a:xfrm>
            <a:off x="4498657" y="4378172"/>
            <a:ext cx="72151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indent="23813">
              <a:spcBef>
                <a:spcPts val="75"/>
              </a:spcBef>
            </a:pP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«Да»</a:t>
            </a:r>
            <a:r>
              <a:rPr sz="675" i="1" spc="-1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на</a:t>
            </a:r>
            <a:r>
              <a:rPr sz="675" i="1" spc="-8" dirty="0">
                <a:solidFill>
                  <a:srgbClr val="7E7E7E"/>
                </a:solidFill>
                <a:latin typeface="Arial"/>
                <a:cs typeface="Arial"/>
              </a:rPr>
              <a:t> вопросы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5,7-10,11,14-</a:t>
            </a:r>
            <a:r>
              <a:rPr sz="675" i="1" spc="-19" dirty="0">
                <a:solidFill>
                  <a:srgbClr val="7E7E7E"/>
                </a:solidFill>
                <a:latin typeface="Arial"/>
                <a:cs typeface="Arial"/>
              </a:rPr>
              <a:t>19</a:t>
            </a:r>
            <a:endParaRPr sz="675" dirty="0">
              <a:latin typeface="Arial"/>
              <a:cs typeface="Arial"/>
            </a:endParaRPr>
          </a:p>
        </p:txBody>
      </p:sp>
      <p:grpSp>
        <p:nvGrpSpPr>
          <p:cNvPr id="122" name="object 46"/>
          <p:cNvGrpSpPr/>
          <p:nvPr/>
        </p:nvGrpSpPr>
        <p:grpSpPr>
          <a:xfrm>
            <a:off x="50149" y="3536685"/>
            <a:ext cx="8989695" cy="994410"/>
            <a:chOff x="66865" y="2677096"/>
            <a:chExt cx="11986260" cy="1325880"/>
          </a:xfrm>
        </p:grpSpPr>
        <p:sp>
          <p:nvSpPr>
            <p:cNvPr id="123" name="object 47"/>
            <p:cNvSpPr/>
            <p:nvPr/>
          </p:nvSpPr>
          <p:spPr>
            <a:xfrm>
              <a:off x="5731510" y="2706623"/>
              <a:ext cx="6321425" cy="1296035"/>
            </a:xfrm>
            <a:custGeom>
              <a:avLst/>
              <a:gdLst/>
              <a:ahLst/>
              <a:cxnLst/>
              <a:rect l="l" t="t" r="r" b="b"/>
              <a:pathLst>
                <a:path w="6321425" h="1296035">
                  <a:moveTo>
                    <a:pt x="224663" y="1257808"/>
                  </a:moveTo>
                  <a:lnTo>
                    <a:pt x="211963" y="1251458"/>
                  </a:lnTo>
                  <a:lnTo>
                    <a:pt x="148463" y="1219708"/>
                  </a:lnTo>
                  <a:lnTo>
                    <a:pt x="148463" y="1251458"/>
                  </a:lnTo>
                  <a:lnTo>
                    <a:pt x="12700" y="1251458"/>
                  </a:lnTo>
                  <a:lnTo>
                    <a:pt x="12700" y="701040"/>
                  </a:lnTo>
                  <a:lnTo>
                    <a:pt x="0" y="701040"/>
                  </a:lnTo>
                  <a:lnTo>
                    <a:pt x="0" y="1264158"/>
                  </a:lnTo>
                  <a:lnTo>
                    <a:pt x="148463" y="1264158"/>
                  </a:lnTo>
                  <a:lnTo>
                    <a:pt x="148463" y="1295908"/>
                  </a:lnTo>
                  <a:lnTo>
                    <a:pt x="211963" y="1264158"/>
                  </a:lnTo>
                  <a:lnTo>
                    <a:pt x="224663" y="1257808"/>
                  </a:lnTo>
                  <a:close/>
                </a:path>
                <a:path w="6321425" h="1296035">
                  <a:moveTo>
                    <a:pt x="6321044" y="31750"/>
                  </a:moveTo>
                  <a:lnTo>
                    <a:pt x="6124194" y="31750"/>
                  </a:lnTo>
                  <a:lnTo>
                    <a:pt x="6124194" y="0"/>
                  </a:lnTo>
                  <a:lnTo>
                    <a:pt x="6047994" y="38100"/>
                  </a:lnTo>
                  <a:lnTo>
                    <a:pt x="6124194" y="76200"/>
                  </a:lnTo>
                  <a:lnTo>
                    <a:pt x="6124194" y="44450"/>
                  </a:lnTo>
                  <a:lnTo>
                    <a:pt x="6308344" y="44450"/>
                  </a:lnTo>
                  <a:lnTo>
                    <a:pt x="6308344" y="1272413"/>
                  </a:lnTo>
                  <a:lnTo>
                    <a:pt x="6041644" y="1272413"/>
                  </a:lnTo>
                  <a:lnTo>
                    <a:pt x="6041644" y="1265047"/>
                  </a:lnTo>
                  <a:lnTo>
                    <a:pt x="6028944" y="1265047"/>
                  </a:lnTo>
                  <a:lnTo>
                    <a:pt x="6028944" y="1285113"/>
                  </a:lnTo>
                  <a:lnTo>
                    <a:pt x="6321044" y="1285113"/>
                  </a:lnTo>
                  <a:lnTo>
                    <a:pt x="6321044" y="1278763"/>
                  </a:lnTo>
                  <a:lnTo>
                    <a:pt x="6321044" y="1272413"/>
                  </a:lnTo>
                  <a:lnTo>
                    <a:pt x="6321044" y="44450"/>
                  </a:lnTo>
                  <a:lnTo>
                    <a:pt x="6321044" y="38100"/>
                  </a:lnTo>
                  <a:lnTo>
                    <a:pt x="6321044" y="31750"/>
                  </a:lnTo>
                  <a:close/>
                </a:path>
              </a:pathLst>
            </a:custGeom>
            <a:solidFill>
              <a:srgbClr val="0C0C0C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24" name="object 48"/>
            <p:cNvSpPr/>
            <p:nvPr/>
          </p:nvSpPr>
          <p:spPr>
            <a:xfrm>
              <a:off x="71627" y="2681858"/>
              <a:ext cx="149225" cy="947419"/>
            </a:xfrm>
            <a:custGeom>
              <a:avLst/>
              <a:gdLst/>
              <a:ahLst/>
              <a:cxnLst/>
              <a:rect l="l" t="t" r="r" b="b"/>
              <a:pathLst>
                <a:path w="149225" h="947420">
                  <a:moveTo>
                    <a:pt x="149072" y="4952"/>
                  </a:moveTo>
                  <a:lnTo>
                    <a:pt x="149072" y="0"/>
                  </a:lnTo>
                  <a:lnTo>
                    <a:pt x="0" y="0"/>
                  </a:lnTo>
                  <a:lnTo>
                    <a:pt x="0" y="947419"/>
                  </a:lnTo>
                </a:path>
              </a:pathLst>
            </a:custGeom>
            <a:ln w="9144">
              <a:solidFill>
                <a:srgbClr val="A48531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25" name="object 49"/>
          <p:cNvSpPr txBox="1"/>
          <p:nvPr/>
        </p:nvSpPr>
        <p:spPr>
          <a:xfrm>
            <a:off x="2466118" y="3665416"/>
            <a:ext cx="140779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(по</a:t>
            </a:r>
            <a:r>
              <a:rPr sz="675" i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результатам</a:t>
            </a:r>
            <a:r>
              <a:rPr sz="675" i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spc="-8" dirty="0">
                <a:solidFill>
                  <a:srgbClr val="7E7E7E"/>
                </a:solidFill>
                <a:latin typeface="Arial"/>
                <a:cs typeface="Arial"/>
              </a:rPr>
              <a:t>анкетирования)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126" name="object 50"/>
          <p:cNvSpPr txBox="1"/>
          <p:nvPr/>
        </p:nvSpPr>
        <p:spPr>
          <a:xfrm>
            <a:off x="2439161" y="4115758"/>
            <a:ext cx="1489710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(по</a:t>
            </a:r>
            <a:r>
              <a:rPr sz="675" i="1" spc="-26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результатам</a:t>
            </a:r>
            <a:r>
              <a:rPr sz="675" i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приема</a:t>
            </a:r>
            <a:r>
              <a:rPr sz="675" i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spc="-8" dirty="0">
                <a:solidFill>
                  <a:srgbClr val="7E7E7E"/>
                </a:solidFill>
                <a:latin typeface="Arial"/>
                <a:cs typeface="Arial"/>
              </a:rPr>
              <a:t>(осмотра)</a:t>
            </a:r>
            <a:endParaRPr sz="675" dirty="0">
              <a:latin typeface="Arial"/>
              <a:cs typeface="Arial"/>
            </a:endParaRPr>
          </a:p>
        </p:txBody>
      </p:sp>
      <p:grpSp>
        <p:nvGrpSpPr>
          <p:cNvPr id="203" name="object 51"/>
          <p:cNvGrpSpPr/>
          <p:nvPr/>
        </p:nvGrpSpPr>
        <p:grpSpPr>
          <a:xfrm>
            <a:off x="54865" y="3108679"/>
            <a:ext cx="4421981" cy="1461611"/>
            <a:chOff x="73152" y="2106422"/>
            <a:chExt cx="5895975" cy="1948814"/>
          </a:xfrm>
        </p:grpSpPr>
        <p:sp>
          <p:nvSpPr>
            <p:cNvPr id="204" name="object 52"/>
            <p:cNvSpPr/>
            <p:nvPr/>
          </p:nvSpPr>
          <p:spPr>
            <a:xfrm>
              <a:off x="5655310" y="2136647"/>
              <a:ext cx="313690" cy="1918335"/>
            </a:xfrm>
            <a:custGeom>
              <a:avLst/>
              <a:gdLst/>
              <a:ahLst/>
              <a:cxnLst/>
              <a:rect l="l" t="t" r="r" b="b"/>
              <a:pathLst>
                <a:path w="313689" h="1918335">
                  <a:moveTo>
                    <a:pt x="305689" y="1877949"/>
                  </a:moveTo>
                  <a:lnTo>
                    <a:pt x="295922" y="1873402"/>
                  </a:lnTo>
                  <a:lnTo>
                    <a:pt x="228473" y="1841881"/>
                  </a:lnTo>
                  <a:lnTo>
                    <a:pt x="229311" y="1873402"/>
                  </a:lnTo>
                  <a:lnTo>
                    <a:pt x="12700" y="1873631"/>
                  </a:lnTo>
                  <a:lnTo>
                    <a:pt x="12700" y="1348740"/>
                  </a:lnTo>
                  <a:lnTo>
                    <a:pt x="0" y="1348740"/>
                  </a:lnTo>
                  <a:lnTo>
                    <a:pt x="0" y="1886331"/>
                  </a:lnTo>
                  <a:lnTo>
                    <a:pt x="229641" y="1886102"/>
                  </a:lnTo>
                  <a:lnTo>
                    <a:pt x="230505" y="1918081"/>
                  </a:lnTo>
                  <a:lnTo>
                    <a:pt x="290436" y="1886102"/>
                  </a:lnTo>
                  <a:lnTo>
                    <a:pt x="305689" y="1877949"/>
                  </a:lnTo>
                  <a:close/>
                </a:path>
                <a:path w="313689" h="1918335">
                  <a:moveTo>
                    <a:pt x="313563" y="1340739"/>
                  </a:moveTo>
                  <a:lnTo>
                    <a:pt x="296799" y="1331341"/>
                  </a:lnTo>
                  <a:lnTo>
                    <a:pt x="239268" y="1299083"/>
                  </a:lnTo>
                  <a:lnTo>
                    <a:pt x="237705" y="1331328"/>
                  </a:lnTo>
                  <a:lnTo>
                    <a:pt x="14224" y="1330858"/>
                  </a:lnTo>
                  <a:lnTo>
                    <a:pt x="14224" y="0"/>
                  </a:lnTo>
                  <a:lnTo>
                    <a:pt x="1524" y="0"/>
                  </a:lnTo>
                  <a:lnTo>
                    <a:pt x="1524" y="1343533"/>
                  </a:lnTo>
                  <a:lnTo>
                    <a:pt x="237083" y="1344015"/>
                  </a:lnTo>
                  <a:lnTo>
                    <a:pt x="250063" y="1344041"/>
                  </a:lnTo>
                  <a:lnTo>
                    <a:pt x="237083" y="1344041"/>
                  </a:lnTo>
                  <a:lnTo>
                    <a:pt x="235585" y="1375156"/>
                  </a:lnTo>
                  <a:lnTo>
                    <a:pt x="306070" y="1344041"/>
                  </a:lnTo>
                  <a:lnTo>
                    <a:pt x="313563" y="1340739"/>
                  </a:lnTo>
                  <a:close/>
                </a:path>
              </a:pathLst>
            </a:custGeom>
            <a:solidFill>
              <a:srgbClr val="A4853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205" name="object 53"/>
            <p:cNvSpPr/>
            <p:nvPr/>
          </p:nvSpPr>
          <p:spPr>
            <a:xfrm>
              <a:off x="77724" y="3137916"/>
              <a:ext cx="5577205" cy="491490"/>
            </a:xfrm>
            <a:custGeom>
              <a:avLst/>
              <a:gdLst/>
              <a:ahLst/>
              <a:cxnLst/>
              <a:rect l="l" t="t" r="r" b="b"/>
              <a:pathLst>
                <a:path w="5577205" h="491489">
                  <a:moveTo>
                    <a:pt x="0" y="491109"/>
                  </a:moveTo>
                  <a:lnTo>
                    <a:pt x="5423535" y="491109"/>
                  </a:lnTo>
                  <a:lnTo>
                    <a:pt x="5423535" y="0"/>
                  </a:lnTo>
                  <a:lnTo>
                    <a:pt x="5576697" y="0"/>
                  </a:lnTo>
                </a:path>
              </a:pathLst>
            </a:custGeom>
            <a:ln w="9144">
              <a:solidFill>
                <a:srgbClr val="A48531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206" name="object 54"/>
            <p:cNvSpPr/>
            <p:nvPr/>
          </p:nvSpPr>
          <p:spPr>
            <a:xfrm>
              <a:off x="5655436" y="2106422"/>
              <a:ext cx="297815" cy="76200"/>
            </a:xfrm>
            <a:custGeom>
              <a:avLst/>
              <a:gdLst/>
              <a:ahLst/>
              <a:cxnLst/>
              <a:rect l="l" t="t" r="r" b="b"/>
              <a:pathLst>
                <a:path w="297814" h="76200">
                  <a:moveTo>
                    <a:pt x="222503" y="0"/>
                  </a:moveTo>
                  <a:lnTo>
                    <a:pt x="221919" y="26924"/>
                  </a:lnTo>
                  <a:lnTo>
                    <a:pt x="221815" y="31727"/>
                  </a:lnTo>
                  <a:lnTo>
                    <a:pt x="234568" y="32003"/>
                  </a:lnTo>
                  <a:lnTo>
                    <a:pt x="234196" y="44429"/>
                  </a:lnTo>
                  <a:lnTo>
                    <a:pt x="234187" y="44703"/>
                  </a:lnTo>
                  <a:lnTo>
                    <a:pt x="221533" y="44703"/>
                  </a:lnTo>
                  <a:lnTo>
                    <a:pt x="220852" y="76073"/>
                  </a:lnTo>
                  <a:lnTo>
                    <a:pt x="287088" y="44703"/>
                  </a:lnTo>
                  <a:lnTo>
                    <a:pt x="234187" y="44703"/>
                  </a:lnTo>
                  <a:lnTo>
                    <a:pt x="221539" y="44429"/>
                  </a:lnTo>
                  <a:lnTo>
                    <a:pt x="287667" y="44429"/>
                  </a:lnTo>
                  <a:lnTo>
                    <a:pt x="297814" y="39624"/>
                  </a:lnTo>
                  <a:lnTo>
                    <a:pt x="222503" y="0"/>
                  </a:lnTo>
                  <a:close/>
                </a:path>
                <a:path w="297814" h="76200">
                  <a:moveTo>
                    <a:pt x="221815" y="31727"/>
                  </a:moveTo>
                  <a:lnTo>
                    <a:pt x="221644" y="39624"/>
                  </a:lnTo>
                  <a:lnTo>
                    <a:pt x="221539" y="44429"/>
                  </a:lnTo>
                  <a:lnTo>
                    <a:pt x="234187" y="44703"/>
                  </a:lnTo>
                  <a:lnTo>
                    <a:pt x="234568" y="32003"/>
                  </a:lnTo>
                  <a:lnTo>
                    <a:pt x="221815" y="31727"/>
                  </a:lnTo>
                  <a:close/>
                </a:path>
                <a:path w="297814" h="76200">
                  <a:moveTo>
                    <a:pt x="253" y="26924"/>
                  </a:moveTo>
                  <a:lnTo>
                    <a:pt x="0" y="39624"/>
                  </a:lnTo>
                  <a:lnTo>
                    <a:pt x="221539" y="44429"/>
                  </a:lnTo>
                  <a:lnTo>
                    <a:pt x="221809" y="32003"/>
                  </a:lnTo>
                  <a:lnTo>
                    <a:pt x="221815" y="31727"/>
                  </a:lnTo>
                  <a:lnTo>
                    <a:pt x="253" y="26924"/>
                  </a:lnTo>
                  <a:close/>
                </a:path>
              </a:pathLst>
            </a:custGeom>
            <a:solidFill>
              <a:srgbClr val="A4853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grpSp>
        <p:nvGrpSpPr>
          <p:cNvPr id="207" name="object 55"/>
          <p:cNvGrpSpPr/>
          <p:nvPr/>
        </p:nvGrpSpPr>
        <p:grpSpPr>
          <a:xfrm>
            <a:off x="2959227" y="5164747"/>
            <a:ext cx="3225641" cy="539591"/>
            <a:chOff x="3945635" y="4847844"/>
            <a:chExt cx="4300855" cy="719455"/>
          </a:xfrm>
        </p:grpSpPr>
        <p:sp>
          <p:nvSpPr>
            <p:cNvPr id="208" name="object 56"/>
            <p:cNvSpPr/>
            <p:nvPr/>
          </p:nvSpPr>
          <p:spPr>
            <a:xfrm>
              <a:off x="3951731" y="4853940"/>
              <a:ext cx="4288790" cy="707390"/>
            </a:xfrm>
            <a:custGeom>
              <a:avLst/>
              <a:gdLst/>
              <a:ahLst/>
              <a:cxnLst/>
              <a:rect l="l" t="t" r="r" b="b"/>
              <a:pathLst>
                <a:path w="4288790" h="707389">
                  <a:moveTo>
                    <a:pt x="4170679" y="0"/>
                  </a:moveTo>
                  <a:lnTo>
                    <a:pt x="117855" y="0"/>
                  </a:lnTo>
                  <a:lnTo>
                    <a:pt x="71955" y="9253"/>
                  </a:lnTo>
                  <a:lnTo>
                    <a:pt x="34496" y="34496"/>
                  </a:lnTo>
                  <a:lnTo>
                    <a:pt x="9253" y="71955"/>
                  </a:lnTo>
                  <a:lnTo>
                    <a:pt x="0" y="117856"/>
                  </a:lnTo>
                  <a:lnTo>
                    <a:pt x="0" y="589280"/>
                  </a:lnTo>
                  <a:lnTo>
                    <a:pt x="9253" y="635180"/>
                  </a:lnTo>
                  <a:lnTo>
                    <a:pt x="34496" y="672639"/>
                  </a:lnTo>
                  <a:lnTo>
                    <a:pt x="71955" y="697882"/>
                  </a:lnTo>
                  <a:lnTo>
                    <a:pt x="117855" y="707136"/>
                  </a:lnTo>
                  <a:lnTo>
                    <a:pt x="4170679" y="707136"/>
                  </a:lnTo>
                  <a:lnTo>
                    <a:pt x="4216580" y="697882"/>
                  </a:lnTo>
                  <a:lnTo>
                    <a:pt x="4254039" y="672639"/>
                  </a:lnTo>
                  <a:lnTo>
                    <a:pt x="4279282" y="635180"/>
                  </a:lnTo>
                  <a:lnTo>
                    <a:pt x="4288536" y="589280"/>
                  </a:lnTo>
                  <a:lnTo>
                    <a:pt x="4288536" y="117856"/>
                  </a:lnTo>
                  <a:lnTo>
                    <a:pt x="4279282" y="71955"/>
                  </a:lnTo>
                  <a:lnTo>
                    <a:pt x="4254039" y="34496"/>
                  </a:lnTo>
                  <a:lnTo>
                    <a:pt x="4216580" y="9253"/>
                  </a:lnTo>
                  <a:lnTo>
                    <a:pt x="4170679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209" name="object 57"/>
            <p:cNvSpPr/>
            <p:nvPr/>
          </p:nvSpPr>
          <p:spPr>
            <a:xfrm>
              <a:off x="3951731" y="4853940"/>
              <a:ext cx="4288790" cy="707390"/>
            </a:xfrm>
            <a:custGeom>
              <a:avLst/>
              <a:gdLst/>
              <a:ahLst/>
              <a:cxnLst/>
              <a:rect l="l" t="t" r="r" b="b"/>
              <a:pathLst>
                <a:path w="4288790" h="707389">
                  <a:moveTo>
                    <a:pt x="0" y="117856"/>
                  </a:moveTo>
                  <a:lnTo>
                    <a:pt x="9253" y="71955"/>
                  </a:lnTo>
                  <a:lnTo>
                    <a:pt x="34496" y="34496"/>
                  </a:lnTo>
                  <a:lnTo>
                    <a:pt x="71955" y="9253"/>
                  </a:lnTo>
                  <a:lnTo>
                    <a:pt x="117855" y="0"/>
                  </a:lnTo>
                  <a:lnTo>
                    <a:pt x="4170679" y="0"/>
                  </a:lnTo>
                  <a:lnTo>
                    <a:pt x="4216580" y="9253"/>
                  </a:lnTo>
                  <a:lnTo>
                    <a:pt x="4254039" y="34496"/>
                  </a:lnTo>
                  <a:lnTo>
                    <a:pt x="4279282" y="71955"/>
                  </a:lnTo>
                  <a:lnTo>
                    <a:pt x="4288536" y="117856"/>
                  </a:lnTo>
                  <a:lnTo>
                    <a:pt x="4288536" y="589280"/>
                  </a:lnTo>
                  <a:lnTo>
                    <a:pt x="4279282" y="635180"/>
                  </a:lnTo>
                  <a:lnTo>
                    <a:pt x="4254039" y="672639"/>
                  </a:lnTo>
                  <a:lnTo>
                    <a:pt x="4216580" y="697882"/>
                  </a:lnTo>
                  <a:lnTo>
                    <a:pt x="4170679" y="707136"/>
                  </a:lnTo>
                  <a:lnTo>
                    <a:pt x="117855" y="707136"/>
                  </a:lnTo>
                  <a:lnTo>
                    <a:pt x="71955" y="697882"/>
                  </a:lnTo>
                  <a:lnTo>
                    <a:pt x="34496" y="672639"/>
                  </a:lnTo>
                  <a:lnTo>
                    <a:pt x="9253" y="635180"/>
                  </a:lnTo>
                  <a:lnTo>
                    <a:pt x="0" y="589280"/>
                  </a:lnTo>
                  <a:lnTo>
                    <a:pt x="0" y="117856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210" name="object 58"/>
          <p:cNvSpPr txBox="1"/>
          <p:nvPr/>
        </p:nvSpPr>
        <p:spPr>
          <a:xfrm>
            <a:off x="59054" y="4915382"/>
            <a:ext cx="5991225" cy="146594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038951" algn="ctr">
              <a:spcBef>
                <a:spcPts val="71"/>
              </a:spcBef>
            </a:pP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вне</a:t>
            </a:r>
            <a:r>
              <a:rPr sz="1200" b="1" i="1" spc="-26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объемов</a:t>
            </a:r>
            <a:r>
              <a:rPr sz="1200" b="1" i="1" spc="-1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диспансеризации</a:t>
            </a:r>
            <a:endParaRPr sz="1200" dirty="0">
              <a:latin typeface="Arial"/>
              <a:cs typeface="Arial"/>
            </a:endParaRPr>
          </a:p>
          <a:p>
            <a:pPr>
              <a:spcBef>
                <a:spcPts val="94"/>
              </a:spcBef>
            </a:pPr>
            <a:endParaRPr sz="1200" dirty="0">
              <a:latin typeface="Arial"/>
              <a:cs typeface="Arial"/>
            </a:endParaRPr>
          </a:p>
          <a:p>
            <a:pPr marL="3042284" marR="3810" indent="1429" algn="ctr"/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Иные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диагностические</a:t>
            </a:r>
            <a:r>
              <a:rPr sz="900" spc="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исследования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 в</a:t>
            </a:r>
            <a:r>
              <a:rPr sz="900" spc="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соответствии</a:t>
            </a:r>
            <a:r>
              <a:rPr sz="900" spc="-1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38" dirty="0">
                <a:solidFill>
                  <a:srgbClr val="FFFFFF"/>
                </a:solidFill>
                <a:latin typeface="Microsoft Sans Serif"/>
                <a:cs typeface="Microsoft Sans Serif"/>
              </a:rPr>
              <a:t>с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действующими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порядками</a:t>
            </a:r>
            <a:r>
              <a:rPr sz="900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ОМП,</a:t>
            </a:r>
            <a:r>
              <a:rPr sz="900" spc="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6" dirty="0">
                <a:solidFill>
                  <a:srgbClr val="FFFFFF"/>
                </a:solidFill>
                <a:latin typeface="Microsoft Sans Serif"/>
                <a:cs typeface="Microsoft Sans Serif"/>
              </a:rPr>
              <a:t>КР,</a:t>
            </a:r>
            <a:r>
              <a:rPr sz="900" spc="1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стандартами</a:t>
            </a:r>
            <a:r>
              <a:rPr sz="9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ОМП</a:t>
            </a:r>
            <a:endParaRPr sz="9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900" dirty="0">
              <a:latin typeface="Microsoft Sans Serif"/>
              <a:cs typeface="Microsoft Sans Serif"/>
            </a:endParaRPr>
          </a:p>
          <a:p>
            <a:pPr>
              <a:spcBef>
                <a:spcPts val="90"/>
              </a:spcBef>
            </a:pPr>
            <a:endParaRPr sz="900" dirty="0">
              <a:latin typeface="Microsoft Sans Serif"/>
              <a:cs typeface="Microsoft Sans Serif"/>
            </a:endParaRPr>
          </a:p>
          <a:p>
            <a:pPr marL="9525"/>
            <a:r>
              <a:rPr sz="825" b="1" spc="-8" dirty="0">
                <a:solidFill>
                  <a:srgbClr val="7E7E7E"/>
                </a:solidFill>
                <a:latin typeface="Arial"/>
                <a:cs typeface="Arial"/>
              </a:rPr>
              <a:t>*Минимальный</a:t>
            </a:r>
            <a:r>
              <a:rPr sz="825" b="1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перечень</a:t>
            </a:r>
            <a:r>
              <a:rPr sz="825" b="1" spc="-23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микроорганизмов</a:t>
            </a:r>
            <a:r>
              <a:rPr sz="825" b="1" spc="-26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для</a:t>
            </a:r>
            <a:r>
              <a:rPr sz="825" b="1" spc="-8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исследования</a:t>
            </a:r>
            <a:r>
              <a:rPr sz="825" b="1" spc="-3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методом</a:t>
            </a:r>
            <a:r>
              <a:rPr sz="825" b="1" spc="-15" dirty="0">
                <a:solidFill>
                  <a:srgbClr val="7E7E7E"/>
                </a:solidFill>
                <a:latin typeface="Arial"/>
                <a:cs typeface="Arial"/>
              </a:rPr>
              <a:t> ПЦР:</a:t>
            </a:r>
            <a:endParaRPr sz="825" dirty="0">
              <a:latin typeface="Arial"/>
              <a:cs typeface="Arial"/>
            </a:endParaRPr>
          </a:p>
          <a:p>
            <a:pPr marL="9525"/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Chlamydia</a:t>
            </a:r>
            <a:r>
              <a:rPr sz="825" spc="-56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trachomatis,</a:t>
            </a:r>
            <a:r>
              <a:rPr sz="825" spc="-56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Neisseria</a:t>
            </a:r>
            <a:r>
              <a:rPr sz="825" spc="-34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gonorrhoeae,</a:t>
            </a:r>
            <a:r>
              <a:rPr sz="825" spc="-56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Mycoplasma</a:t>
            </a:r>
            <a:r>
              <a:rPr sz="825" spc="-26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genitalium,</a:t>
            </a:r>
            <a:r>
              <a:rPr sz="825" spc="-49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Ureaplasma</a:t>
            </a:r>
            <a:r>
              <a:rPr sz="825" spc="-41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urealiticum</a:t>
            </a:r>
            <a:r>
              <a:rPr sz="825" spc="-49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Trichomonas</a:t>
            </a:r>
            <a:r>
              <a:rPr sz="825" spc="-53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spc="-8" dirty="0">
                <a:solidFill>
                  <a:srgbClr val="7E7E7E"/>
                </a:solidFill>
                <a:latin typeface="Arial MT"/>
                <a:cs typeface="Arial MT"/>
              </a:rPr>
              <a:t>vaginalis</a:t>
            </a:r>
            <a:endParaRPr sz="825" dirty="0">
              <a:latin typeface="Arial MT"/>
              <a:cs typeface="Arial MT"/>
            </a:endParaRPr>
          </a:p>
          <a:p>
            <a:pPr marL="9525"/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Рекомендуемый</a:t>
            </a:r>
            <a:r>
              <a:rPr sz="825" b="1" spc="-11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spc="-8" dirty="0">
                <a:solidFill>
                  <a:srgbClr val="7E7E7E"/>
                </a:solidFill>
                <a:latin typeface="Arial"/>
                <a:cs typeface="Arial"/>
              </a:rPr>
              <a:t>дополнительный</a:t>
            </a:r>
            <a:r>
              <a:rPr sz="825" b="1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перечень</a:t>
            </a:r>
            <a:r>
              <a:rPr sz="825" b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микроорганизмов</a:t>
            </a:r>
            <a:r>
              <a:rPr sz="825" b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для</a:t>
            </a:r>
            <a:r>
              <a:rPr sz="825" b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исследования</a:t>
            </a:r>
            <a:r>
              <a:rPr sz="825" b="1" spc="-38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методом</a:t>
            </a:r>
            <a:r>
              <a:rPr sz="825" b="1" spc="-1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spc="-15" dirty="0">
                <a:solidFill>
                  <a:srgbClr val="7E7E7E"/>
                </a:solidFill>
                <a:latin typeface="Arial"/>
                <a:cs typeface="Arial"/>
              </a:rPr>
              <a:t>ПЦР:</a:t>
            </a:r>
            <a:endParaRPr sz="825" dirty="0">
              <a:latin typeface="Arial"/>
              <a:cs typeface="Arial"/>
            </a:endParaRPr>
          </a:p>
          <a:p>
            <a:pPr marL="9525"/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Candida</a:t>
            </a:r>
            <a:r>
              <a:rPr sz="825" spc="-34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albicans,</a:t>
            </a:r>
            <a:r>
              <a:rPr sz="825" spc="-38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Gardnerella</a:t>
            </a:r>
            <a:r>
              <a:rPr sz="825" spc="-49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vaginalis,</a:t>
            </a:r>
            <a:r>
              <a:rPr sz="825" spc="-23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Microsoft Sans Serif"/>
                <a:cs typeface="Microsoft Sans Serif"/>
              </a:rPr>
              <a:t>ВПЧ</a:t>
            </a:r>
            <a:r>
              <a:rPr sz="825" spc="-34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825" spc="-8" dirty="0">
                <a:solidFill>
                  <a:srgbClr val="7E7E7E"/>
                </a:solidFill>
                <a:latin typeface="Microsoft Sans Serif"/>
                <a:cs typeface="Microsoft Sans Serif"/>
              </a:rPr>
              <a:t>высокого</a:t>
            </a:r>
            <a:r>
              <a:rPr sz="825" spc="-34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825" spc="-8" dirty="0">
                <a:solidFill>
                  <a:srgbClr val="7E7E7E"/>
                </a:solidFill>
                <a:latin typeface="Microsoft Sans Serif"/>
                <a:cs typeface="Microsoft Sans Serif"/>
              </a:rPr>
              <a:t>канцерогенного</a:t>
            </a:r>
            <a:r>
              <a:rPr sz="825" spc="-41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825" spc="-8" dirty="0">
                <a:solidFill>
                  <a:srgbClr val="7E7E7E"/>
                </a:solidFill>
                <a:latin typeface="Microsoft Sans Serif"/>
                <a:cs typeface="Microsoft Sans Serif"/>
              </a:rPr>
              <a:t>риска,</a:t>
            </a:r>
            <a:r>
              <a:rPr sz="825" spc="-38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Mycoplasma</a:t>
            </a:r>
            <a:r>
              <a:rPr sz="825" spc="-26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spc="-8" dirty="0">
                <a:solidFill>
                  <a:srgbClr val="7E7E7E"/>
                </a:solidFill>
                <a:latin typeface="Arial MT"/>
                <a:cs typeface="Arial MT"/>
              </a:rPr>
              <a:t>hominis</a:t>
            </a:r>
            <a:endParaRPr sz="825" dirty="0">
              <a:latin typeface="Arial MT"/>
              <a:cs typeface="Arial MT"/>
            </a:endParaRPr>
          </a:p>
        </p:txBody>
      </p:sp>
      <p:pic>
        <p:nvPicPr>
          <p:cNvPr id="211" name="object 5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99223" y="4864137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187" y="695436"/>
            <a:ext cx="474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Передвижные медицинские комплексы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269443"/>
            <a:ext cx="7704856" cy="289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764" marR="3810" indent="-386715" algn="just">
              <a:spcBef>
                <a:spcPts val="71"/>
              </a:spcBef>
              <a:buFont typeface="Arial MT"/>
              <a:buAutoNum type="arabicPeriod"/>
              <a:tabLst>
                <a:tab pos="395764" algn="l"/>
                <a:tab pos="398145" algn="l"/>
              </a:tabLst>
            </a:pPr>
            <a:r>
              <a:rPr lang="ru-RU"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</a:t>
            </a:r>
            <a:r>
              <a:rPr lang="ru-RU" sz="1200" spc="13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spc="13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сельской</a:t>
            </a:r>
            <a:r>
              <a:rPr lang="ru-RU" sz="1200" spc="13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местности</a:t>
            </a:r>
            <a:r>
              <a:rPr lang="ru-RU" sz="1200" spc="13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200" spc="13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труднодоступных</a:t>
            </a:r>
            <a:r>
              <a:rPr lang="ru-RU" sz="1200" spc="13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населенных</a:t>
            </a:r>
            <a:r>
              <a:rPr lang="ru-RU" sz="1200" spc="13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пунктах</a:t>
            </a:r>
            <a:r>
              <a:rPr lang="ru-RU" sz="1200" spc="13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r>
              <a:rPr lang="ru-RU" sz="1200" spc="13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sz="1200" spc="13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профилактике,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диагностике,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лечению</a:t>
            </a:r>
            <a:r>
              <a:rPr lang="ru-RU" sz="1200" spc="4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медицинской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реабилитации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заболеваний,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мониторинга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состояния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организма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человека,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</a:t>
            </a:r>
            <a:r>
              <a:rPr lang="ru-RU" sz="1200" spc="-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медицинских</a:t>
            </a:r>
            <a:r>
              <a:rPr lang="ru-RU" sz="1200" spc="-1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исследований,</a:t>
            </a:r>
            <a:r>
              <a:rPr lang="ru-RU" sz="1200" spc="-3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предотвращения</a:t>
            </a:r>
            <a:r>
              <a:rPr lang="ru-RU" sz="1200" spc="-3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1200" spc="-4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прерывания</a:t>
            </a:r>
            <a:r>
              <a:rPr lang="ru-RU" sz="1200" spc="-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беременности.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621" indent="-389096" algn="just">
              <a:spcBef>
                <a:spcPts val="371"/>
              </a:spcBef>
              <a:buFont typeface="Arial MT"/>
              <a:buAutoNum type="arabicPeriod"/>
              <a:tabLst>
                <a:tab pos="398621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Внедрены</a:t>
            </a:r>
            <a:r>
              <a:rPr lang="ru-RU" sz="1200" spc="-1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</a:t>
            </a:r>
            <a:r>
              <a:rPr lang="ru-RU" sz="1200" spc="-4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</a:t>
            </a:r>
            <a:r>
              <a:rPr lang="ru-RU" sz="1200" spc="-1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ПМК</a:t>
            </a:r>
            <a:r>
              <a:rPr lang="ru-RU" sz="1200" spc="-26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1200" spc="-26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базе: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248" lvl="1" indent="-148590">
              <a:spcBef>
                <a:spcPts val="375"/>
              </a:spcBef>
              <a:buChar char="•"/>
              <a:tabLst>
                <a:tab pos="456248" algn="l"/>
              </a:tabLst>
            </a:pPr>
            <a:r>
              <a:rPr lang="ru-RU" sz="1200" spc="-8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колесных</a:t>
            </a:r>
            <a:r>
              <a:rPr lang="ru-RU" sz="1200" spc="-15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транспортных</a:t>
            </a:r>
            <a:r>
              <a:rPr lang="ru-RU" sz="1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r>
              <a:rPr lang="ru-RU" sz="1200" spc="-3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(автомобили,</a:t>
            </a:r>
            <a:r>
              <a:rPr lang="ru-RU" sz="1200" spc="-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прицепы</a:t>
            </a:r>
            <a:r>
              <a:rPr lang="ru-RU" sz="1200" spc="-3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200" spc="-26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полуприцепы);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248" marR="5239" lvl="1" indent="-148590">
              <a:spcBef>
                <a:spcPts val="379"/>
              </a:spcBef>
              <a:buChar char="•"/>
              <a:tabLst>
                <a:tab pos="456248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транспортных</a:t>
            </a:r>
            <a:r>
              <a:rPr lang="ru-RU" sz="1200" spc="-1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повышенной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проходимости</a:t>
            </a:r>
            <a:r>
              <a:rPr lang="ru-RU" sz="1200" spc="-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spc="-8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снегоболотоходы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200" spc="-26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транспортные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</a:t>
            </a:r>
            <a:r>
              <a:rPr lang="ru-RU" sz="1200" spc="-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1200" spc="-1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воздушной</a:t>
            </a:r>
            <a:r>
              <a:rPr lang="ru-RU" sz="1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подушке, иные);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248" lvl="1" indent="-148590">
              <a:spcBef>
                <a:spcPts val="371"/>
              </a:spcBef>
              <a:buChar char="•"/>
              <a:tabLst>
                <a:tab pos="456248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водных</a:t>
            </a:r>
            <a:r>
              <a:rPr lang="ru-RU" sz="1200" spc="-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транспортных</a:t>
            </a:r>
            <a:r>
              <a:rPr lang="ru-RU" sz="1200" spc="-1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средств;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2425" marR="5194935" lvl="1" indent="-44768">
              <a:lnSpc>
                <a:spcPct val="126299"/>
              </a:lnSpc>
              <a:buChar char="•"/>
              <a:tabLst>
                <a:tab pos="352425" algn="l"/>
                <a:tab pos="456248" algn="l"/>
              </a:tabLst>
            </a:pP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воздушных</a:t>
            </a:r>
            <a:r>
              <a:rPr lang="ru-RU" sz="1200" spc="-3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транспортных</a:t>
            </a:r>
            <a:r>
              <a:rPr lang="ru-RU" sz="1200" spc="-3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r>
              <a:rPr lang="ru-RU" sz="1200" spc="-4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spc="-8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самолеты,  вертолеты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5771" lvl="1" indent="-148114">
              <a:spcBef>
                <a:spcPts val="371"/>
              </a:spcBef>
              <a:buChar char="•"/>
              <a:tabLst>
                <a:tab pos="455771" algn="l"/>
              </a:tabLst>
            </a:pPr>
            <a:r>
              <a:rPr lang="ru-RU" sz="1200" spc="-23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железнодорожных</a:t>
            </a:r>
            <a:r>
              <a:rPr lang="ru-RU" sz="1200" spc="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транспортных</a:t>
            </a:r>
            <a:r>
              <a:rPr lang="ru-RU" sz="1200" spc="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3514" y="3401550"/>
            <a:ext cx="3773043" cy="2609468"/>
          </a:xfrm>
          <a:prstGeom prst="rect">
            <a:avLst/>
          </a:prstGeom>
        </p:spPr>
      </p:pic>
      <p:pic>
        <p:nvPicPr>
          <p:cNvPr id="6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739" y="4869160"/>
            <a:ext cx="1504187" cy="1137285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387095" y="4607196"/>
            <a:ext cx="1042035" cy="8992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Передвижной</a:t>
            </a:r>
            <a:r>
              <a:rPr sz="525" spc="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34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КДЦ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(Святой </a:t>
            </a:r>
            <a:r>
              <a:rPr sz="525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Лука)</a:t>
            </a:r>
            <a:endParaRPr sz="52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57933" y="4869160"/>
            <a:ext cx="1648206" cy="1137285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2021776" y="4558715"/>
            <a:ext cx="1119664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52400" marR="3810" indent="-142875">
              <a:spcBef>
                <a:spcPts val="71"/>
              </a:spcBef>
            </a:pP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Передвижной</a:t>
            </a:r>
            <a:r>
              <a:rPr sz="525" spc="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мобильный</a:t>
            </a:r>
            <a:r>
              <a:rPr sz="525" spc="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</a:t>
            </a:r>
            <a:r>
              <a:rPr sz="525" spc="37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525" spc="-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базе</a:t>
            </a:r>
            <a:r>
              <a:rPr sz="525" spc="-4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вездехода</a:t>
            </a:r>
            <a:r>
              <a:rPr sz="525" spc="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Трэкол</a:t>
            </a:r>
            <a:endParaRPr sz="52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82721" y="4869160"/>
            <a:ext cx="1715643" cy="1137285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3669982" y="4558715"/>
            <a:ext cx="1329690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96716" marR="3810" indent="-387668">
              <a:spcBef>
                <a:spcPts val="71"/>
              </a:spcBef>
            </a:pP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Плавучая</a:t>
            </a:r>
            <a:r>
              <a:rPr sz="525" spc="-4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</a:t>
            </a:r>
            <a:r>
              <a:rPr sz="525" spc="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525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базе</a:t>
            </a:r>
            <a:r>
              <a:rPr sz="525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теплохода</a:t>
            </a:r>
            <a:r>
              <a:rPr sz="525" spc="37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</a:t>
            </a:r>
            <a:r>
              <a:rPr sz="525" spc="-2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Пирогов</a:t>
            </a:r>
            <a:endParaRPr sz="5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926" y="695436"/>
            <a:ext cx="6118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выездных форм работы: мобильные медицинские бригады, мобильные медицинские комплексы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object 2"/>
          <p:cNvGrpSpPr/>
          <p:nvPr/>
        </p:nvGrpSpPr>
        <p:grpSpPr>
          <a:xfrm>
            <a:off x="7054596" y="2457182"/>
            <a:ext cx="2007394" cy="1856423"/>
            <a:chOff x="9406128" y="1626107"/>
            <a:chExt cx="2676525" cy="2475230"/>
          </a:xfrm>
        </p:grpSpPr>
        <p:sp>
          <p:nvSpPr>
            <p:cNvPr id="13" name="object 3"/>
            <p:cNvSpPr/>
            <p:nvPr/>
          </p:nvSpPr>
          <p:spPr>
            <a:xfrm>
              <a:off x="9412224" y="1632203"/>
              <a:ext cx="2664460" cy="2463165"/>
            </a:xfrm>
            <a:custGeom>
              <a:avLst/>
              <a:gdLst/>
              <a:ahLst/>
              <a:cxnLst/>
              <a:rect l="l" t="t" r="r" b="b"/>
              <a:pathLst>
                <a:path w="2664459" h="2463165">
                  <a:moveTo>
                    <a:pt x="2663952" y="0"/>
                  </a:moveTo>
                  <a:lnTo>
                    <a:pt x="0" y="0"/>
                  </a:lnTo>
                  <a:lnTo>
                    <a:pt x="0" y="2462784"/>
                  </a:lnTo>
                  <a:lnTo>
                    <a:pt x="2663952" y="2462784"/>
                  </a:lnTo>
                  <a:lnTo>
                    <a:pt x="266395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4"/>
            <p:cNvSpPr/>
            <p:nvPr/>
          </p:nvSpPr>
          <p:spPr>
            <a:xfrm>
              <a:off x="9412224" y="1632203"/>
              <a:ext cx="2664460" cy="2463165"/>
            </a:xfrm>
            <a:custGeom>
              <a:avLst/>
              <a:gdLst/>
              <a:ahLst/>
              <a:cxnLst/>
              <a:rect l="l" t="t" r="r" b="b"/>
              <a:pathLst>
                <a:path w="2664459" h="2463165">
                  <a:moveTo>
                    <a:pt x="0" y="2462784"/>
                  </a:moveTo>
                  <a:lnTo>
                    <a:pt x="2663952" y="2462784"/>
                  </a:lnTo>
                  <a:lnTo>
                    <a:pt x="2663952" y="0"/>
                  </a:lnTo>
                  <a:lnTo>
                    <a:pt x="0" y="0"/>
                  </a:lnTo>
                  <a:lnTo>
                    <a:pt x="0" y="2462784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5" name="object 5"/>
          <p:cNvGrpSpPr/>
          <p:nvPr/>
        </p:nvGrpSpPr>
        <p:grpSpPr>
          <a:xfrm>
            <a:off x="71818" y="2474137"/>
            <a:ext cx="1797368" cy="2408873"/>
            <a:chOff x="95757" y="1648714"/>
            <a:chExt cx="2396490" cy="3211830"/>
          </a:xfrm>
        </p:grpSpPr>
        <p:sp>
          <p:nvSpPr>
            <p:cNvPr id="16" name="object 6"/>
            <p:cNvSpPr/>
            <p:nvPr/>
          </p:nvSpPr>
          <p:spPr>
            <a:xfrm>
              <a:off x="102107" y="1655064"/>
              <a:ext cx="2383790" cy="3199130"/>
            </a:xfrm>
            <a:custGeom>
              <a:avLst/>
              <a:gdLst/>
              <a:ahLst/>
              <a:cxnLst/>
              <a:rect l="l" t="t" r="r" b="b"/>
              <a:pathLst>
                <a:path w="2383790" h="3199129">
                  <a:moveTo>
                    <a:pt x="2383536" y="0"/>
                  </a:moveTo>
                  <a:lnTo>
                    <a:pt x="0" y="0"/>
                  </a:lnTo>
                  <a:lnTo>
                    <a:pt x="0" y="3198876"/>
                  </a:lnTo>
                  <a:lnTo>
                    <a:pt x="2383536" y="3198876"/>
                  </a:lnTo>
                  <a:lnTo>
                    <a:pt x="23835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7"/>
            <p:cNvSpPr/>
            <p:nvPr/>
          </p:nvSpPr>
          <p:spPr>
            <a:xfrm>
              <a:off x="102107" y="1655064"/>
              <a:ext cx="2383790" cy="3199130"/>
            </a:xfrm>
            <a:custGeom>
              <a:avLst/>
              <a:gdLst/>
              <a:ahLst/>
              <a:cxnLst/>
              <a:rect l="l" t="t" r="r" b="b"/>
              <a:pathLst>
                <a:path w="2383790" h="3199129">
                  <a:moveTo>
                    <a:pt x="0" y="3198876"/>
                  </a:moveTo>
                  <a:lnTo>
                    <a:pt x="2383536" y="3198876"/>
                  </a:lnTo>
                  <a:lnTo>
                    <a:pt x="2383536" y="0"/>
                  </a:lnTo>
                  <a:lnTo>
                    <a:pt x="0" y="0"/>
                  </a:lnTo>
                  <a:lnTo>
                    <a:pt x="0" y="3198876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" name="object 8"/>
          <p:cNvSpPr txBox="1"/>
          <p:nvPr/>
        </p:nvSpPr>
        <p:spPr>
          <a:xfrm>
            <a:off x="200025" y="2907525"/>
            <a:ext cx="1080135" cy="275074"/>
          </a:xfrm>
          <a:prstGeom prst="rect">
            <a:avLst/>
          </a:prstGeom>
          <a:solidFill>
            <a:srgbClr val="FFFFFF"/>
          </a:solidFill>
          <a:ln w="12191">
            <a:solidFill>
              <a:srgbClr val="0C0C0C"/>
            </a:solidFill>
          </a:ln>
        </p:spPr>
        <p:txBody>
          <a:bodyPr vert="horz" wrap="square" lIns="0" tIns="43814" rIns="0" bIns="0" rtlCol="0">
            <a:spAutoFit/>
          </a:bodyPr>
          <a:lstStyle/>
          <a:p>
            <a:pPr>
              <a:spcBef>
                <a:spcPts val="344"/>
              </a:spcBef>
            </a:pPr>
            <a:endParaRPr sz="750">
              <a:latin typeface="Times New Roman"/>
              <a:cs typeface="Times New Roman"/>
            </a:endParaRPr>
          </a:p>
          <a:p>
            <a:pPr marL="262890"/>
            <a:r>
              <a:rPr sz="750" dirty="0">
                <a:latin typeface="Calibri"/>
                <a:cs typeface="Calibri"/>
              </a:rPr>
              <a:t>Стол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рабочий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793242" y="3386442"/>
            <a:ext cx="487204" cy="275074"/>
          </a:xfrm>
          <a:prstGeom prst="rect">
            <a:avLst/>
          </a:prstGeom>
          <a:solidFill>
            <a:srgbClr val="FFFFFF"/>
          </a:solidFill>
          <a:ln w="12191">
            <a:solidFill>
              <a:srgbClr val="0C0C0C"/>
            </a:solidFill>
          </a:ln>
        </p:spPr>
        <p:txBody>
          <a:bodyPr vert="horz" wrap="square" lIns="0" tIns="43814" rIns="0" bIns="0" rtlCol="0">
            <a:spAutoFit/>
          </a:bodyPr>
          <a:lstStyle/>
          <a:p>
            <a:pPr>
              <a:spcBef>
                <a:spcPts val="344"/>
              </a:spcBef>
            </a:pPr>
            <a:endParaRPr sz="750">
              <a:latin typeface="Times New Roman"/>
              <a:cs typeface="Times New Roman"/>
            </a:endParaRPr>
          </a:p>
          <a:p>
            <a:pPr marL="153828"/>
            <a:r>
              <a:rPr sz="750" spc="-15" dirty="0">
                <a:latin typeface="Calibri"/>
                <a:cs typeface="Calibri"/>
              </a:rPr>
              <a:t>Стул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0" name="object 10"/>
          <p:cNvSpPr txBox="1"/>
          <p:nvPr/>
        </p:nvSpPr>
        <p:spPr>
          <a:xfrm>
            <a:off x="793242" y="2507475"/>
            <a:ext cx="487204" cy="349615"/>
          </a:xfrm>
          <a:prstGeom prst="rect">
            <a:avLst/>
          </a:prstGeom>
          <a:solidFill>
            <a:srgbClr val="ACFFCA"/>
          </a:solidFill>
          <a:ln w="12191">
            <a:solidFill>
              <a:srgbClr val="0C0C0C"/>
            </a:solidFill>
          </a:ln>
        </p:spPr>
        <p:txBody>
          <a:bodyPr vert="horz" wrap="square" lIns="0" tIns="3334" rIns="0" bIns="0" rtlCol="0">
            <a:spAutoFit/>
          </a:bodyPr>
          <a:lstStyle/>
          <a:p>
            <a:pPr marL="86201" marR="81439" algn="ctr">
              <a:lnSpc>
                <a:spcPts val="900"/>
              </a:lnSpc>
              <a:spcBef>
                <a:spcPts val="26"/>
              </a:spcBef>
            </a:pPr>
            <a:r>
              <a:rPr sz="750" spc="-15" dirty="0">
                <a:latin typeface="Calibri"/>
                <a:cs typeface="Calibri"/>
              </a:rPr>
              <a:t>Стул </a:t>
            </a:r>
            <a:r>
              <a:rPr sz="750" spc="-8" dirty="0">
                <a:latin typeface="Calibri"/>
                <a:cs typeface="Calibri"/>
              </a:rPr>
              <a:t>(немед. раб.)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2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821" y="4539728"/>
            <a:ext cx="165734" cy="258318"/>
          </a:xfrm>
          <a:prstGeom prst="rect">
            <a:avLst/>
          </a:prstGeom>
        </p:spPr>
      </p:pic>
      <p:sp>
        <p:nvSpPr>
          <p:cNvPr id="22" name="object 12"/>
          <p:cNvSpPr txBox="1"/>
          <p:nvPr/>
        </p:nvSpPr>
        <p:spPr>
          <a:xfrm>
            <a:off x="419786" y="4248550"/>
            <a:ext cx="87154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38" dirty="0"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13"/>
          <p:cNvSpPr txBox="1"/>
          <p:nvPr/>
        </p:nvSpPr>
        <p:spPr>
          <a:xfrm>
            <a:off x="400126" y="4558970"/>
            <a:ext cx="318135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57150" marR="3810" indent="-48101">
              <a:spcBef>
                <a:spcPts val="71"/>
              </a:spcBef>
            </a:pPr>
            <a:r>
              <a:rPr sz="750" i="1" spc="-8" dirty="0">
                <a:latin typeface="Calibri"/>
                <a:cs typeface="Calibri"/>
              </a:rPr>
              <a:t>Начало </a:t>
            </a:r>
            <a:r>
              <a:rPr sz="750" i="1" spc="-19" dirty="0">
                <a:latin typeface="Calibri"/>
                <a:cs typeface="Calibri"/>
              </a:rPr>
              <a:t>ПМО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4" name="object 14"/>
          <p:cNvSpPr txBox="1"/>
          <p:nvPr/>
        </p:nvSpPr>
        <p:spPr>
          <a:xfrm>
            <a:off x="1909572" y="3330054"/>
            <a:ext cx="87154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spc="-38" dirty="0">
                <a:latin typeface="Calibri"/>
                <a:cs typeface="Calibri"/>
              </a:rPr>
              <a:t>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190881" y="3385298"/>
            <a:ext cx="485775" cy="274595"/>
          </a:xfrm>
          <a:prstGeom prst="rect">
            <a:avLst/>
          </a:prstGeom>
          <a:solidFill>
            <a:srgbClr val="FFFFFF"/>
          </a:solidFill>
          <a:ln w="12192">
            <a:solidFill>
              <a:srgbClr val="0C0C0C"/>
            </a:solidFill>
          </a:ln>
        </p:spPr>
        <p:txBody>
          <a:bodyPr vert="horz" wrap="square" lIns="0" tIns="43339" rIns="0" bIns="0" rtlCol="0">
            <a:spAutoFit/>
          </a:bodyPr>
          <a:lstStyle/>
          <a:p>
            <a:pPr>
              <a:spcBef>
                <a:spcPts val="341"/>
              </a:spcBef>
            </a:pPr>
            <a:endParaRPr sz="750">
              <a:latin typeface="Times New Roman"/>
              <a:cs typeface="Times New Roman"/>
            </a:endParaRPr>
          </a:p>
          <a:p>
            <a:pPr marL="152876">
              <a:spcBef>
                <a:spcPts val="4"/>
              </a:spcBef>
            </a:pPr>
            <a:r>
              <a:rPr sz="750" spc="-15" dirty="0">
                <a:latin typeface="Calibri"/>
                <a:cs typeface="Calibri"/>
              </a:rPr>
              <a:t>Стул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4968621" y="2461755"/>
            <a:ext cx="115729" cy="1188720"/>
          </a:xfrm>
          <a:custGeom>
            <a:avLst/>
            <a:gdLst/>
            <a:ahLst/>
            <a:cxnLst/>
            <a:rect l="l" t="t" r="r" b="b"/>
            <a:pathLst>
              <a:path w="154304" h="1584960">
                <a:moveTo>
                  <a:pt x="0" y="1584960"/>
                </a:moveTo>
                <a:lnTo>
                  <a:pt x="153924" y="1584960"/>
                </a:lnTo>
                <a:lnTo>
                  <a:pt x="153924" y="0"/>
                </a:lnTo>
                <a:lnTo>
                  <a:pt x="0" y="0"/>
                </a:lnTo>
                <a:lnTo>
                  <a:pt x="0" y="1584960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17"/>
          <p:cNvSpPr txBox="1"/>
          <p:nvPr/>
        </p:nvSpPr>
        <p:spPr>
          <a:xfrm>
            <a:off x="4973852" y="2900286"/>
            <a:ext cx="102592" cy="31289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28" name="object 18"/>
          <p:cNvGrpSpPr/>
          <p:nvPr/>
        </p:nvGrpSpPr>
        <p:grpSpPr>
          <a:xfrm>
            <a:off x="2068639" y="2463851"/>
            <a:ext cx="2879884" cy="2416969"/>
            <a:chOff x="2758185" y="1634998"/>
            <a:chExt cx="3839845" cy="3222625"/>
          </a:xfrm>
        </p:grpSpPr>
        <p:sp>
          <p:nvSpPr>
            <p:cNvPr id="29" name="object 19"/>
            <p:cNvSpPr/>
            <p:nvPr/>
          </p:nvSpPr>
          <p:spPr>
            <a:xfrm>
              <a:off x="2764535" y="1641348"/>
              <a:ext cx="3827145" cy="3209925"/>
            </a:xfrm>
            <a:custGeom>
              <a:avLst/>
              <a:gdLst/>
              <a:ahLst/>
              <a:cxnLst/>
              <a:rect l="l" t="t" r="r" b="b"/>
              <a:pathLst>
                <a:path w="3827145" h="3209925">
                  <a:moveTo>
                    <a:pt x="3826764" y="0"/>
                  </a:moveTo>
                  <a:lnTo>
                    <a:pt x="0" y="0"/>
                  </a:lnTo>
                  <a:lnTo>
                    <a:pt x="0" y="3209544"/>
                  </a:lnTo>
                  <a:lnTo>
                    <a:pt x="3826764" y="3209544"/>
                  </a:lnTo>
                  <a:lnTo>
                    <a:pt x="382676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20"/>
            <p:cNvSpPr/>
            <p:nvPr/>
          </p:nvSpPr>
          <p:spPr>
            <a:xfrm>
              <a:off x="2764535" y="1641348"/>
              <a:ext cx="3827145" cy="3209925"/>
            </a:xfrm>
            <a:custGeom>
              <a:avLst/>
              <a:gdLst/>
              <a:ahLst/>
              <a:cxnLst/>
              <a:rect l="l" t="t" r="r" b="b"/>
              <a:pathLst>
                <a:path w="3827145" h="3209925">
                  <a:moveTo>
                    <a:pt x="0" y="3209544"/>
                  </a:moveTo>
                  <a:lnTo>
                    <a:pt x="3826764" y="3209544"/>
                  </a:lnTo>
                  <a:lnTo>
                    <a:pt x="3826764" y="0"/>
                  </a:lnTo>
                  <a:lnTo>
                    <a:pt x="0" y="0"/>
                  </a:lnTo>
                  <a:lnTo>
                    <a:pt x="0" y="3209544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21"/>
            <p:cNvSpPr/>
            <p:nvPr/>
          </p:nvSpPr>
          <p:spPr>
            <a:xfrm>
              <a:off x="6176771" y="1661160"/>
              <a:ext cx="394970" cy="1537970"/>
            </a:xfrm>
            <a:custGeom>
              <a:avLst/>
              <a:gdLst/>
              <a:ahLst/>
              <a:cxnLst/>
              <a:rect l="l" t="t" r="r" b="b"/>
              <a:pathLst>
                <a:path w="394970" h="1537970">
                  <a:moveTo>
                    <a:pt x="394716" y="0"/>
                  </a:moveTo>
                  <a:lnTo>
                    <a:pt x="0" y="0"/>
                  </a:lnTo>
                  <a:lnTo>
                    <a:pt x="0" y="1537715"/>
                  </a:lnTo>
                  <a:lnTo>
                    <a:pt x="394716" y="1537715"/>
                  </a:lnTo>
                  <a:lnTo>
                    <a:pt x="3947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22"/>
            <p:cNvSpPr/>
            <p:nvPr/>
          </p:nvSpPr>
          <p:spPr>
            <a:xfrm>
              <a:off x="6176771" y="1661160"/>
              <a:ext cx="394970" cy="1537970"/>
            </a:xfrm>
            <a:custGeom>
              <a:avLst/>
              <a:gdLst/>
              <a:ahLst/>
              <a:cxnLst/>
              <a:rect l="l" t="t" r="r" b="b"/>
              <a:pathLst>
                <a:path w="394970" h="1537970">
                  <a:moveTo>
                    <a:pt x="0" y="1537715"/>
                  </a:moveTo>
                  <a:lnTo>
                    <a:pt x="394716" y="1537715"/>
                  </a:lnTo>
                  <a:lnTo>
                    <a:pt x="394716" y="0"/>
                  </a:lnTo>
                  <a:lnTo>
                    <a:pt x="0" y="0"/>
                  </a:lnTo>
                  <a:lnTo>
                    <a:pt x="0" y="1537715"/>
                  </a:lnTo>
                  <a:close/>
                </a:path>
              </a:pathLst>
            </a:custGeom>
            <a:ln w="12191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3" name="object 23"/>
          <p:cNvSpPr txBox="1"/>
          <p:nvPr/>
        </p:nvSpPr>
        <p:spPr>
          <a:xfrm>
            <a:off x="4732972" y="2881226"/>
            <a:ext cx="102592" cy="35766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8" dirty="0">
                <a:latin typeface="Calibri"/>
                <a:cs typeface="Calibri"/>
              </a:rPr>
              <a:t>Кушетка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4" name="object 24"/>
          <p:cNvSpPr/>
          <p:nvPr/>
        </p:nvSpPr>
        <p:spPr>
          <a:xfrm>
            <a:off x="2114550" y="4245977"/>
            <a:ext cx="810578" cy="432435"/>
          </a:xfrm>
          <a:custGeom>
            <a:avLst/>
            <a:gdLst/>
            <a:ahLst/>
            <a:cxnLst/>
            <a:rect l="l" t="t" r="r" b="b"/>
            <a:pathLst>
              <a:path w="1080770" h="576579">
                <a:moveTo>
                  <a:pt x="0" y="576072"/>
                </a:moveTo>
                <a:lnTo>
                  <a:pt x="1080515" y="576072"/>
                </a:lnTo>
                <a:lnTo>
                  <a:pt x="1080515" y="0"/>
                </a:lnTo>
                <a:lnTo>
                  <a:pt x="0" y="0"/>
                </a:lnTo>
                <a:lnTo>
                  <a:pt x="0" y="576072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25"/>
          <p:cNvSpPr txBox="1"/>
          <p:nvPr/>
        </p:nvSpPr>
        <p:spPr>
          <a:xfrm>
            <a:off x="2114550" y="4245977"/>
            <a:ext cx="810578" cy="38568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052" rIns="0" bIns="0" rtlCol="0">
            <a:spAutoFit/>
          </a:bodyPr>
          <a:lstStyle/>
          <a:p>
            <a:pPr marL="126683" marR="119539" indent="186214">
              <a:spcBef>
                <a:spcPts val="307"/>
              </a:spcBef>
            </a:pPr>
            <a:r>
              <a:rPr sz="750" spc="-15" dirty="0">
                <a:latin typeface="Calibri"/>
                <a:cs typeface="Calibri"/>
              </a:rPr>
              <a:t>Стол </a:t>
            </a:r>
            <a:r>
              <a:rPr sz="750" spc="-8" dirty="0">
                <a:latin typeface="Calibri"/>
                <a:cs typeface="Calibri"/>
              </a:rPr>
              <a:t>процедурный </a:t>
            </a:r>
            <a:r>
              <a:rPr sz="750" dirty="0">
                <a:latin typeface="Calibri"/>
                <a:cs typeface="Calibri"/>
              </a:rPr>
              <a:t>(глю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</a:t>
            </a:r>
            <a:r>
              <a:rPr sz="750" spc="-8" dirty="0">
                <a:latin typeface="Calibri"/>
                <a:cs typeface="Calibri"/>
              </a:rPr>
              <a:t> хол-</a:t>
            </a:r>
            <a:r>
              <a:rPr sz="750" spc="-19" dirty="0">
                <a:latin typeface="Calibri"/>
                <a:cs typeface="Calibri"/>
              </a:rPr>
              <a:t>н)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6" name="object 26"/>
          <p:cNvSpPr txBox="1"/>
          <p:nvPr/>
        </p:nvSpPr>
        <p:spPr>
          <a:xfrm>
            <a:off x="4081653" y="2468613"/>
            <a:ext cx="551021" cy="356347"/>
          </a:xfrm>
          <a:prstGeom prst="rect">
            <a:avLst/>
          </a:prstGeom>
          <a:solidFill>
            <a:srgbClr val="FFFFFF"/>
          </a:solidFill>
          <a:ln w="12192">
            <a:solidFill>
              <a:srgbClr val="0C0C0C"/>
            </a:solidFill>
          </a:ln>
        </p:spPr>
        <p:txBody>
          <a:bodyPr vert="horz" wrap="square" lIns="0" tIns="10001" rIns="0" bIns="0" rtlCol="0">
            <a:spAutoFit/>
          </a:bodyPr>
          <a:lstStyle/>
          <a:p>
            <a:pPr>
              <a:spcBef>
                <a:spcPts val="79"/>
              </a:spcBef>
            </a:pPr>
            <a:endParaRPr sz="750">
              <a:latin typeface="Times New Roman"/>
              <a:cs typeface="Times New Roman"/>
            </a:endParaRPr>
          </a:p>
          <a:p>
            <a:pPr marL="171450" marR="148590" indent="-24288"/>
            <a:r>
              <a:rPr sz="750" spc="-8" dirty="0">
                <a:latin typeface="Calibri"/>
                <a:cs typeface="Calibri"/>
              </a:rPr>
              <a:t>Тумба (ЭКГ)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7" name="object 27"/>
          <p:cNvSpPr txBox="1"/>
          <p:nvPr/>
        </p:nvSpPr>
        <p:spPr>
          <a:xfrm>
            <a:off x="3240406" y="2516618"/>
            <a:ext cx="573881" cy="327493"/>
          </a:xfrm>
          <a:prstGeom prst="rect">
            <a:avLst/>
          </a:prstGeom>
          <a:solidFill>
            <a:srgbClr val="FFFFFF"/>
          </a:solidFill>
          <a:ln w="12192">
            <a:solidFill>
              <a:srgbClr val="0C0C0C"/>
            </a:solidFill>
          </a:ln>
        </p:spPr>
        <p:txBody>
          <a:bodyPr vert="horz" wrap="square" lIns="0" tIns="95726" rIns="0" bIns="0" rtlCol="0">
            <a:spAutoFit/>
          </a:bodyPr>
          <a:lstStyle/>
          <a:p>
            <a:pPr algn="ctr">
              <a:spcBef>
                <a:spcPts val="754"/>
              </a:spcBef>
            </a:pPr>
            <a:r>
              <a:rPr sz="750" spc="-8" dirty="0">
                <a:latin typeface="Calibri"/>
                <a:cs typeface="Calibri"/>
              </a:rPr>
              <a:t>Ростомер</a:t>
            </a:r>
            <a:endParaRPr sz="7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750" dirty="0">
                <a:latin typeface="Calibri"/>
                <a:cs typeface="Calibri"/>
              </a:rPr>
              <a:t>и </a:t>
            </a:r>
            <a:r>
              <a:rPr sz="750" spc="-15" dirty="0">
                <a:latin typeface="Calibri"/>
                <a:cs typeface="Calibri"/>
              </a:rPr>
              <a:t>весы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38" name="object 28"/>
          <p:cNvGrpSpPr/>
          <p:nvPr/>
        </p:nvGrpSpPr>
        <p:grpSpPr>
          <a:xfrm>
            <a:off x="2101787" y="3071927"/>
            <a:ext cx="1089660" cy="441960"/>
            <a:chOff x="2802382" y="2445766"/>
            <a:chExt cx="1452880" cy="589280"/>
          </a:xfrm>
        </p:grpSpPr>
        <p:sp>
          <p:nvSpPr>
            <p:cNvPr id="39" name="object 29"/>
            <p:cNvSpPr/>
            <p:nvPr/>
          </p:nvSpPr>
          <p:spPr>
            <a:xfrm>
              <a:off x="2808732" y="2452116"/>
              <a:ext cx="1440180" cy="576580"/>
            </a:xfrm>
            <a:custGeom>
              <a:avLst/>
              <a:gdLst/>
              <a:ahLst/>
              <a:cxnLst/>
              <a:rect l="l" t="t" r="r" b="b"/>
              <a:pathLst>
                <a:path w="1440179" h="576580">
                  <a:moveTo>
                    <a:pt x="1440180" y="0"/>
                  </a:moveTo>
                  <a:lnTo>
                    <a:pt x="0" y="0"/>
                  </a:lnTo>
                  <a:lnTo>
                    <a:pt x="0" y="576072"/>
                  </a:lnTo>
                  <a:lnTo>
                    <a:pt x="1440180" y="576072"/>
                  </a:lnTo>
                  <a:lnTo>
                    <a:pt x="1440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30"/>
            <p:cNvSpPr/>
            <p:nvPr/>
          </p:nvSpPr>
          <p:spPr>
            <a:xfrm>
              <a:off x="2808732" y="2452116"/>
              <a:ext cx="1440180" cy="576580"/>
            </a:xfrm>
            <a:custGeom>
              <a:avLst/>
              <a:gdLst/>
              <a:ahLst/>
              <a:cxnLst/>
              <a:rect l="l" t="t" r="r" b="b"/>
              <a:pathLst>
                <a:path w="1440179" h="576580">
                  <a:moveTo>
                    <a:pt x="0" y="576072"/>
                  </a:moveTo>
                  <a:lnTo>
                    <a:pt x="1440180" y="576072"/>
                  </a:lnTo>
                  <a:lnTo>
                    <a:pt x="1440180" y="0"/>
                  </a:lnTo>
                  <a:lnTo>
                    <a:pt x="0" y="0"/>
                  </a:lnTo>
                  <a:lnTo>
                    <a:pt x="0" y="576072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1" name="object 31"/>
          <p:cNvSpPr txBox="1"/>
          <p:nvPr/>
        </p:nvSpPr>
        <p:spPr>
          <a:xfrm>
            <a:off x="2271235" y="3162948"/>
            <a:ext cx="749618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476" algn="ctr">
              <a:spcBef>
                <a:spcPts val="71"/>
              </a:spcBef>
            </a:pPr>
            <a:r>
              <a:rPr sz="750" dirty="0">
                <a:latin typeface="Calibri"/>
                <a:cs typeface="Calibri"/>
              </a:rPr>
              <a:t>Стол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рабочий,</a:t>
            </a:r>
            <a:endParaRPr sz="7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750" dirty="0">
                <a:latin typeface="Calibri"/>
                <a:cs typeface="Calibri"/>
              </a:rPr>
              <a:t>тонометр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для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19" dirty="0">
                <a:latin typeface="Calibri"/>
                <a:cs typeface="Calibri"/>
              </a:rPr>
              <a:t>ВГД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2" name="object 32"/>
          <p:cNvSpPr txBox="1"/>
          <p:nvPr/>
        </p:nvSpPr>
        <p:spPr>
          <a:xfrm>
            <a:off x="2104263" y="2536051"/>
            <a:ext cx="487204" cy="327975"/>
          </a:xfrm>
          <a:prstGeom prst="rect">
            <a:avLst/>
          </a:prstGeom>
          <a:solidFill>
            <a:srgbClr val="ACFFCA"/>
          </a:solidFill>
          <a:ln w="12192">
            <a:solidFill>
              <a:srgbClr val="0C0C0C"/>
            </a:solidFill>
          </a:ln>
        </p:spPr>
        <p:txBody>
          <a:bodyPr vert="horz" wrap="square" lIns="0" tIns="96203" rIns="0" bIns="0" rtlCol="0">
            <a:spAutoFit/>
          </a:bodyPr>
          <a:lstStyle/>
          <a:p>
            <a:pPr marL="153828">
              <a:spcBef>
                <a:spcPts val="758"/>
              </a:spcBef>
            </a:pPr>
            <a:r>
              <a:rPr sz="750" spc="-15" dirty="0">
                <a:latin typeface="Calibri"/>
                <a:cs typeface="Calibri"/>
              </a:rPr>
              <a:t>Стул</a:t>
            </a:r>
            <a:endParaRPr sz="750">
              <a:latin typeface="Calibri"/>
              <a:cs typeface="Calibri"/>
            </a:endParaRPr>
          </a:p>
          <a:p>
            <a:pPr marL="144304"/>
            <a:r>
              <a:rPr sz="750" spc="-8" dirty="0">
                <a:latin typeface="Calibri"/>
                <a:cs typeface="Calibri"/>
              </a:rPr>
              <a:t>(м/с)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43" name="object 33"/>
          <p:cNvGrpSpPr/>
          <p:nvPr/>
        </p:nvGrpSpPr>
        <p:grpSpPr>
          <a:xfrm>
            <a:off x="1887093" y="3705148"/>
            <a:ext cx="3046571" cy="399098"/>
            <a:chOff x="2516123" y="3290061"/>
            <a:chExt cx="4062095" cy="532130"/>
          </a:xfrm>
        </p:grpSpPr>
        <p:pic>
          <p:nvPicPr>
            <p:cNvPr id="4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6123" y="3477767"/>
              <a:ext cx="220980" cy="344423"/>
            </a:xfrm>
            <a:prstGeom prst="rect">
              <a:avLst/>
            </a:prstGeom>
          </p:spPr>
        </p:pic>
        <p:sp>
          <p:nvSpPr>
            <p:cNvPr id="45" name="object 35"/>
            <p:cNvSpPr/>
            <p:nvPr/>
          </p:nvSpPr>
          <p:spPr>
            <a:xfrm>
              <a:off x="5337047" y="3296411"/>
              <a:ext cx="1234440" cy="226060"/>
            </a:xfrm>
            <a:custGeom>
              <a:avLst/>
              <a:gdLst/>
              <a:ahLst/>
              <a:cxnLst/>
              <a:rect l="l" t="t" r="r" b="b"/>
              <a:pathLst>
                <a:path w="1234440" h="226060">
                  <a:moveTo>
                    <a:pt x="1234440" y="0"/>
                  </a:moveTo>
                  <a:lnTo>
                    <a:pt x="0" y="0"/>
                  </a:lnTo>
                  <a:lnTo>
                    <a:pt x="0" y="225551"/>
                  </a:lnTo>
                  <a:lnTo>
                    <a:pt x="1234440" y="225551"/>
                  </a:lnTo>
                  <a:lnTo>
                    <a:pt x="12344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36"/>
            <p:cNvSpPr/>
            <p:nvPr/>
          </p:nvSpPr>
          <p:spPr>
            <a:xfrm>
              <a:off x="5337047" y="3296411"/>
              <a:ext cx="1234440" cy="226060"/>
            </a:xfrm>
            <a:custGeom>
              <a:avLst/>
              <a:gdLst/>
              <a:ahLst/>
              <a:cxnLst/>
              <a:rect l="l" t="t" r="r" b="b"/>
              <a:pathLst>
                <a:path w="1234440" h="226060">
                  <a:moveTo>
                    <a:pt x="0" y="225551"/>
                  </a:moveTo>
                  <a:lnTo>
                    <a:pt x="1234440" y="225551"/>
                  </a:lnTo>
                  <a:lnTo>
                    <a:pt x="1234440" y="0"/>
                  </a:lnTo>
                  <a:lnTo>
                    <a:pt x="0" y="0"/>
                  </a:lnTo>
                  <a:lnTo>
                    <a:pt x="0" y="225551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7" name="object 37"/>
          <p:cNvSpPr txBox="1"/>
          <p:nvPr/>
        </p:nvSpPr>
        <p:spPr>
          <a:xfrm>
            <a:off x="4002785" y="3709910"/>
            <a:ext cx="925830" cy="137056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1429" algn="ctr">
              <a:spcBef>
                <a:spcPts val="169"/>
              </a:spcBef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48" name="object 38"/>
          <p:cNvGrpSpPr/>
          <p:nvPr/>
        </p:nvGrpSpPr>
        <p:grpSpPr>
          <a:xfrm>
            <a:off x="3907727" y="2476423"/>
            <a:ext cx="179070" cy="1197293"/>
            <a:chOff x="5210302" y="1651761"/>
            <a:chExt cx="238760" cy="1596390"/>
          </a:xfrm>
        </p:grpSpPr>
        <p:sp>
          <p:nvSpPr>
            <p:cNvPr id="49" name="object 39"/>
            <p:cNvSpPr/>
            <p:nvPr/>
          </p:nvSpPr>
          <p:spPr>
            <a:xfrm>
              <a:off x="5216652" y="1658111"/>
              <a:ext cx="226060" cy="1583690"/>
            </a:xfrm>
            <a:custGeom>
              <a:avLst/>
              <a:gdLst/>
              <a:ahLst/>
              <a:cxnLst/>
              <a:rect l="l" t="t" r="r" b="b"/>
              <a:pathLst>
                <a:path w="226060" h="1583689">
                  <a:moveTo>
                    <a:pt x="225551" y="0"/>
                  </a:moveTo>
                  <a:lnTo>
                    <a:pt x="0" y="0"/>
                  </a:lnTo>
                  <a:lnTo>
                    <a:pt x="0" y="1583436"/>
                  </a:lnTo>
                  <a:lnTo>
                    <a:pt x="225551" y="1583436"/>
                  </a:lnTo>
                  <a:lnTo>
                    <a:pt x="2255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40"/>
            <p:cNvSpPr/>
            <p:nvPr/>
          </p:nvSpPr>
          <p:spPr>
            <a:xfrm>
              <a:off x="5216652" y="1658111"/>
              <a:ext cx="226060" cy="1583690"/>
            </a:xfrm>
            <a:custGeom>
              <a:avLst/>
              <a:gdLst/>
              <a:ahLst/>
              <a:cxnLst/>
              <a:rect l="l" t="t" r="r" b="b"/>
              <a:pathLst>
                <a:path w="226060" h="1583689">
                  <a:moveTo>
                    <a:pt x="0" y="1583436"/>
                  </a:moveTo>
                  <a:lnTo>
                    <a:pt x="225551" y="1583436"/>
                  </a:lnTo>
                  <a:lnTo>
                    <a:pt x="225551" y="0"/>
                  </a:lnTo>
                  <a:lnTo>
                    <a:pt x="0" y="0"/>
                  </a:lnTo>
                  <a:lnTo>
                    <a:pt x="0" y="1583436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1" name="object 41"/>
          <p:cNvSpPr txBox="1"/>
          <p:nvPr/>
        </p:nvSpPr>
        <p:spPr>
          <a:xfrm>
            <a:off x="3944199" y="2919050"/>
            <a:ext cx="102592" cy="31289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2" name="object 42"/>
          <p:cNvSpPr/>
          <p:nvPr/>
        </p:nvSpPr>
        <p:spPr>
          <a:xfrm>
            <a:off x="2113407" y="4713466"/>
            <a:ext cx="690563" cy="162401"/>
          </a:xfrm>
          <a:custGeom>
            <a:avLst/>
            <a:gdLst/>
            <a:ahLst/>
            <a:cxnLst/>
            <a:rect l="l" t="t" r="r" b="b"/>
            <a:pathLst>
              <a:path w="920750" h="216535">
                <a:moveTo>
                  <a:pt x="0" y="216407"/>
                </a:moveTo>
                <a:lnTo>
                  <a:pt x="920496" y="216407"/>
                </a:lnTo>
                <a:lnTo>
                  <a:pt x="920496" y="0"/>
                </a:lnTo>
                <a:lnTo>
                  <a:pt x="0" y="0"/>
                </a:lnTo>
                <a:lnTo>
                  <a:pt x="0" y="216407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3" name="object 43"/>
          <p:cNvSpPr txBox="1"/>
          <p:nvPr/>
        </p:nvSpPr>
        <p:spPr>
          <a:xfrm>
            <a:off x="2113407" y="4713466"/>
            <a:ext cx="690563" cy="134172"/>
          </a:xfrm>
          <a:prstGeom prst="rect">
            <a:avLst/>
          </a:prstGeom>
          <a:solidFill>
            <a:srgbClr val="ACFFCA"/>
          </a:solidFill>
        </p:spPr>
        <p:txBody>
          <a:bodyPr vert="horz" wrap="square" lIns="0" tIns="18574" rIns="0" bIns="0" rtlCol="0">
            <a:spAutoFit/>
          </a:bodyPr>
          <a:lstStyle/>
          <a:p>
            <a:pPr marL="144780">
              <a:spcBef>
                <a:spcPts val="146"/>
              </a:spcBef>
            </a:pPr>
            <a:r>
              <a:rPr sz="750" dirty="0">
                <a:latin typeface="Calibri"/>
                <a:cs typeface="Calibri"/>
              </a:rPr>
              <a:t>Стул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(м/с)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4" name="object 44"/>
          <p:cNvSpPr/>
          <p:nvPr/>
        </p:nvSpPr>
        <p:spPr>
          <a:xfrm>
            <a:off x="2592228" y="2967914"/>
            <a:ext cx="820103" cy="869156"/>
          </a:xfrm>
          <a:custGeom>
            <a:avLst/>
            <a:gdLst/>
            <a:ahLst/>
            <a:cxnLst/>
            <a:rect l="l" t="t" r="r" b="b"/>
            <a:pathLst>
              <a:path w="1093470" h="1158875">
                <a:moveTo>
                  <a:pt x="185878" y="1135797"/>
                </a:moveTo>
                <a:lnTo>
                  <a:pt x="122814" y="1135797"/>
                </a:lnTo>
                <a:lnTo>
                  <a:pt x="98298" y="1139443"/>
                </a:lnTo>
                <a:lnTo>
                  <a:pt x="73134" y="1142312"/>
                </a:lnTo>
                <a:lnTo>
                  <a:pt x="49067" y="1144287"/>
                </a:lnTo>
                <a:lnTo>
                  <a:pt x="24401" y="1145545"/>
                </a:lnTo>
                <a:lnTo>
                  <a:pt x="0" y="1145920"/>
                </a:lnTo>
                <a:lnTo>
                  <a:pt x="121" y="1152016"/>
                </a:lnTo>
                <a:lnTo>
                  <a:pt x="180" y="1154938"/>
                </a:lnTo>
                <a:lnTo>
                  <a:pt x="254" y="1158620"/>
                </a:lnTo>
                <a:lnTo>
                  <a:pt x="25146" y="1158239"/>
                </a:lnTo>
                <a:lnTo>
                  <a:pt x="75184" y="1154938"/>
                </a:lnTo>
                <a:lnTo>
                  <a:pt x="124968" y="1148333"/>
                </a:lnTo>
                <a:lnTo>
                  <a:pt x="174498" y="1138554"/>
                </a:lnTo>
                <a:lnTo>
                  <a:pt x="185878" y="1135797"/>
                </a:lnTo>
                <a:close/>
              </a:path>
              <a:path w="1093470" h="1158875">
                <a:moveTo>
                  <a:pt x="203140" y="1131486"/>
                </a:moveTo>
                <a:lnTo>
                  <a:pt x="147200" y="1131486"/>
                </a:lnTo>
                <a:lnTo>
                  <a:pt x="121401" y="1136010"/>
                </a:lnTo>
                <a:lnTo>
                  <a:pt x="122814" y="1135797"/>
                </a:lnTo>
                <a:lnTo>
                  <a:pt x="185878" y="1135797"/>
                </a:lnTo>
                <a:lnTo>
                  <a:pt x="199136" y="1132585"/>
                </a:lnTo>
                <a:lnTo>
                  <a:pt x="203140" y="1131486"/>
                </a:lnTo>
                <a:close/>
              </a:path>
              <a:path w="1093470" h="1158875">
                <a:moveTo>
                  <a:pt x="222072" y="1126287"/>
                </a:moveTo>
                <a:lnTo>
                  <a:pt x="171587" y="1126287"/>
                </a:lnTo>
                <a:lnTo>
                  <a:pt x="145973" y="1131703"/>
                </a:lnTo>
                <a:lnTo>
                  <a:pt x="147200" y="1131486"/>
                </a:lnTo>
                <a:lnTo>
                  <a:pt x="203140" y="1131486"/>
                </a:lnTo>
                <a:lnTo>
                  <a:pt x="222072" y="1126287"/>
                </a:lnTo>
                <a:close/>
              </a:path>
              <a:path w="1093470" h="1158875">
                <a:moveTo>
                  <a:pt x="261934" y="1113727"/>
                </a:moveTo>
                <a:lnTo>
                  <a:pt x="219981" y="1113727"/>
                </a:lnTo>
                <a:lnTo>
                  <a:pt x="195961" y="1120266"/>
                </a:lnTo>
                <a:lnTo>
                  <a:pt x="169972" y="1126628"/>
                </a:lnTo>
                <a:lnTo>
                  <a:pt x="171587" y="1126287"/>
                </a:lnTo>
                <a:lnTo>
                  <a:pt x="222072" y="1126287"/>
                </a:lnTo>
                <a:lnTo>
                  <a:pt x="223647" y="1125854"/>
                </a:lnTo>
                <a:lnTo>
                  <a:pt x="248031" y="1118362"/>
                </a:lnTo>
                <a:lnTo>
                  <a:pt x="261934" y="1113727"/>
                </a:lnTo>
                <a:close/>
              </a:path>
              <a:path w="1093470" h="1158875">
                <a:moveTo>
                  <a:pt x="245855" y="1105706"/>
                </a:moveTo>
                <a:lnTo>
                  <a:pt x="217902" y="1114296"/>
                </a:lnTo>
                <a:lnTo>
                  <a:pt x="219981" y="1113727"/>
                </a:lnTo>
                <a:lnTo>
                  <a:pt x="261934" y="1113727"/>
                </a:lnTo>
                <a:lnTo>
                  <a:pt x="272415" y="1110233"/>
                </a:lnTo>
                <a:lnTo>
                  <a:pt x="283126" y="1106252"/>
                </a:lnTo>
                <a:lnTo>
                  <a:pt x="244227" y="1106252"/>
                </a:lnTo>
                <a:lnTo>
                  <a:pt x="245855" y="1105706"/>
                </a:lnTo>
                <a:close/>
              </a:path>
              <a:path w="1093470" h="1158875">
                <a:moveTo>
                  <a:pt x="1048629" y="75815"/>
                </a:moveTo>
                <a:lnTo>
                  <a:pt x="1048524" y="77596"/>
                </a:lnTo>
                <a:lnTo>
                  <a:pt x="1048424" y="79860"/>
                </a:lnTo>
                <a:lnTo>
                  <a:pt x="1045845" y="106019"/>
                </a:lnTo>
                <a:lnTo>
                  <a:pt x="1038479" y="160527"/>
                </a:lnTo>
                <a:lnTo>
                  <a:pt x="1028192" y="213613"/>
                </a:lnTo>
                <a:lnTo>
                  <a:pt x="1015365" y="266318"/>
                </a:lnTo>
                <a:lnTo>
                  <a:pt x="999871" y="318388"/>
                </a:lnTo>
                <a:lnTo>
                  <a:pt x="980394" y="373888"/>
                </a:lnTo>
                <a:lnTo>
                  <a:pt x="960341" y="423570"/>
                </a:lnTo>
                <a:lnTo>
                  <a:pt x="938049" y="472219"/>
                </a:lnTo>
                <a:lnTo>
                  <a:pt x="913892" y="519429"/>
                </a:lnTo>
                <a:lnTo>
                  <a:pt x="886853" y="567442"/>
                </a:lnTo>
                <a:lnTo>
                  <a:pt x="886691" y="567676"/>
                </a:lnTo>
                <a:lnTo>
                  <a:pt x="857815" y="614255"/>
                </a:lnTo>
                <a:lnTo>
                  <a:pt x="857573" y="614610"/>
                </a:lnTo>
                <a:lnTo>
                  <a:pt x="856839" y="615828"/>
                </a:lnTo>
                <a:lnTo>
                  <a:pt x="826650" y="659989"/>
                </a:lnTo>
                <a:lnTo>
                  <a:pt x="793901" y="704011"/>
                </a:lnTo>
                <a:lnTo>
                  <a:pt x="793840" y="704288"/>
                </a:lnTo>
                <a:lnTo>
                  <a:pt x="759020" y="747114"/>
                </a:lnTo>
                <a:lnTo>
                  <a:pt x="723011" y="788034"/>
                </a:lnTo>
                <a:lnTo>
                  <a:pt x="685179" y="827502"/>
                </a:lnTo>
                <a:lnTo>
                  <a:pt x="645936" y="865221"/>
                </a:lnTo>
                <a:lnTo>
                  <a:pt x="605487" y="900756"/>
                </a:lnTo>
                <a:lnTo>
                  <a:pt x="605208" y="900985"/>
                </a:lnTo>
                <a:lnTo>
                  <a:pt x="604198" y="901889"/>
                </a:lnTo>
                <a:lnTo>
                  <a:pt x="562614" y="935433"/>
                </a:lnTo>
                <a:lnTo>
                  <a:pt x="520621" y="966421"/>
                </a:lnTo>
                <a:lnTo>
                  <a:pt x="476631" y="995806"/>
                </a:lnTo>
                <a:lnTo>
                  <a:pt x="431673" y="1022857"/>
                </a:lnTo>
                <a:lnTo>
                  <a:pt x="411784" y="1033906"/>
                </a:lnTo>
                <a:lnTo>
                  <a:pt x="408840" y="1035610"/>
                </a:lnTo>
                <a:lnTo>
                  <a:pt x="362585" y="1059052"/>
                </a:lnTo>
                <a:lnTo>
                  <a:pt x="315722" y="1080007"/>
                </a:lnTo>
                <a:lnTo>
                  <a:pt x="269221" y="1097877"/>
                </a:lnTo>
                <a:lnTo>
                  <a:pt x="244227" y="1106252"/>
                </a:lnTo>
                <a:lnTo>
                  <a:pt x="283126" y="1106252"/>
                </a:lnTo>
                <a:lnTo>
                  <a:pt x="320548" y="1091691"/>
                </a:lnTo>
                <a:lnTo>
                  <a:pt x="368173" y="1070482"/>
                </a:lnTo>
                <a:lnTo>
                  <a:pt x="414562" y="1046917"/>
                </a:lnTo>
                <a:lnTo>
                  <a:pt x="460883" y="1020444"/>
                </a:lnTo>
                <a:lnTo>
                  <a:pt x="505968" y="991869"/>
                </a:lnTo>
                <a:lnTo>
                  <a:pt x="571373" y="944752"/>
                </a:lnTo>
                <a:lnTo>
                  <a:pt x="613664" y="910589"/>
                </a:lnTo>
                <a:lnTo>
                  <a:pt x="654558" y="874521"/>
                </a:lnTo>
                <a:lnTo>
                  <a:pt x="694182" y="836421"/>
                </a:lnTo>
                <a:lnTo>
                  <a:pt x="732409" y="796543"/>
                </a:lnTo>
                <a:lnTo>
                  <a:pt x="768985" y="755014"/>
                </a:lnTo>
                <a:lnTo>
                  <a:pt x="803910" y="711962"/>
                </a:lnTo>
                <a:lnTo>
                  <a:pt x="837057" y="667257"/>
                </a:lnTo>
                <a:lnTo>
                  <a:pt x="868426" y="621283"/>
                </a:lnTo>
                <a:lnTo>
                  <a:pt x="897763" y="574039"/>
                </a:lnTo>
                <a:lnTo>
                  <a:pt x="925068" y="525652"/>
                </a:lnTo>
                <a:lnTo>
                  <a:pt x="950214" y="476122"/>
                </a:lnTo>
                <a:lnTo>
                  <a:pt x="973201" y="425703"/>
                </a:lnTo>
                <a:lnTo>
                  <a:pt x="993775" y="374395"/>
                </a:lnTo>
                <a:lnTo>
                  <a:pt x="1012063" y="322198"/>
                </a:lnTo>
                <a:lnTo>
                  <a:pt x="1027684" y="269620"/>
                </a:lnTo>
                <a:lnTo>
                  <a:pt x="1040638" y="216280"/>
                </a:lnTo>
                <a:lnTo>
                  <a:pt x="1051052" y="162559"/>
                </a:lnTo>
                <a:lnTo>
                  <a:pt x="1058418" y="108584"/>
                </a:lnTo>
                <a:lnTo>
                  <a:pt x="1061276" y="77596"/>
                </a:lnTo>
                <a:lnTo>
                  <a:pt x="1061340" y="76324"/>
                </a:lnTo>
                <a:lnTo>
                  <a:pt x="1048629" y="75815"/>
                </a:lnTo>
                <a:close/>
              </a:path>
              <a:path w="1093470" h="1158875">
                <a:moveTo>
                  <a:pt x="647635" y="863598"/>
                </a:moveTo>
                <a:lnTo>
                  <a:pt x="645794" y="865221"/>
                </a:lnTo>
                <a:lnTo>
                  <a:pt x="645936" y="865221"/>
                </a:lnTo>
                <a:lnTo>
                  <a:pt x="647635" y="863598"/>
                </a:lnTo>
                <a:close/>
              </a:path>
              <a:path w="1093470" h="1158875">
                <a:moveTo>
                  <a:pt x="793901" y="704011"/>
                </a:moveTo>
                <a:lnTo>
                  <a:pt x="792130" y="706395"/>
                </a:lnTo>
                <a:lnTo>
                  <a:pt x="793840" y="704288"/>
                </a:lnTo>
                <a:lnTo>
                  <a:pt x="793901" y="704011"/>
                </a:lnTo>
                <a:close/>
              </a:path>
              <a:path w="1093470" h="1158875">
                <a:moveTo>
                  <a:pt x="1086572" y="63118"/>
                </a:moveTo>
                <a:lnTo>
                  <a:pt x="1049274" y="63118"/>
                </a:lnTo>
                <a:lnTo>
                  <a:pt x="1061974" y="63753"/>
                </a:lnTo>
                <a:lnTo>
                  <a:pt x="1061430" y="74548"/>
                </a:lnTo>
                <a:lnTo>
                  <a:pt x="1061340" y="76324"/>
                </a:lnTo>
                <a:lnTo>
                  <a:pt x="1093089" y="77596"/>
                </a:lnTo>
                <a:lnTo>
                  <a:pt x="1086572" y="63118"/>
                </a:lnTo>
                <a:close/>
              </a:path>
              <a:path w="1093470" h="1158875">
                <a:moveTo>
                  <a:pt x="1049274" y="63118"/>
                </a:moveTo>
                <a:lnTo>
                  <a:pt x="1048669" y="74548"/>
                </a:lnTo>
                <a:lnTo>
                  <a:pt x="1048629" y="75815"/>
                </a:lnTo>
                <a:lnTo>
                  <a:pt x="1061340" y="76324"/>
                </a:lnTo>
                <a:lnTo>
                  <a:pt x="1061974" y="63753"/>
                </a:lnTo>
                <a:lnTo>
                  <a:pt x="1049274" y="63118"/>
                </a:lnTo>
                <a:close/>
              </a:path>
              <a:path w="1093470" h="1158875">
                <a:moveTo>
                  <a:pt x="1058164" y="0"/>
                </a:moveTo>
                <a:lnTo>
                  <a:pt x="1017016" y="74548"/>
                </a:lnTo>
                <a:lnTo>
                  <a:pt x="1048629" y="75815"/>
                </a:lnTo>
                <a:lnTo>
                  <a:pt x="1048669" y="74548"/>
                </a:lnTo>
                <a:lnTo>
                  <a:pt x="1049240" y="63753"/>
                </a:lnTo>
                <a:lnTo>
                  <a:pt x="1049274" y="63118"/>
                </a:lnTo>
                <a:lnTo>
                  <a:pt x="1086572" y="63118"/>
                </a:lnTo>
                <a:lnTo>
                  <a:pt x="1058164" y="0"/>
                </a:lnTo>
                <a:close/>
              </a:path>
            </a:pathLst>
          </a:custGeom>
          <a:solidFill>
            <a:srgbClr val="005E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45"/>
          <p:cNvSpPr txBox="1"/>
          <p:nvPr/>
        </p:nvSpPr>
        <p:spPr>
          <a:xfrm>
            <a:off x="2743771" y="3575990"/>
            <a:ext cx="87154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spc="-38" dirty="0">
                <a:latin typeface="Calibri"/>
                <a:cs typeface="Calibri"/>
              </a:rPr>
              <a:t>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6" name="object 46"/>
          <p:cNvSpPr txBox="1"/>
          <p:nvPr/>
        </p:nvSpPr>
        <p:spPr>
          <a:xfrm>
            <a:off x="3673887" y="3155366"/>
            <a:ext cx="87154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spc="-38" dirty="0">
                <a:latin typeface="Calibri"/>
                <a:cs typeface="Calibri"/>
              </a:rPr>
              <a:t>4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7" name="object 47"/>
          <p:cNvSpPr/>
          <p:nvPr/>
        </p:nvSpPr>
        <p:spPr>
          <a:xfrm>
            <a:off x="2508027" y="2954293"/>
            <a:ext cx="1494948" cy="1292066"/>
          </a:xfrm>
          <a:custGeom>
            <a:avLst/>
            <a:gdLst/>
            <a:ahLst/>
            <a:cxnLst/>
            <a:rect l="l" t="t" r="r" b="b"/>
            <a:pathLst>
              <a:path w="1993264" h="1722754">
                <a:moveTo>
                  <a:pt x="1823758" y="1069251"/>
                </a:moveTo>
                <a:lnTo>
                  <a:pt x="1821103" y="1067803"/>
                </a:lnTo>
                <a:lnTo>
                  <a:pt x="1820887" y="1067803"/>
                </a:lnTo>
                <a:lnTo>
                  <a:pt x="1823758" y="1069251"/>
                </a:lnTo>
                <a:close/>
              </a:path>
              <a:path w="1993264" h="1722754">
                <a:moveTo>
                  <a:pt x="1918042" y="1104417"/>
                </a:moveTo>
                <a:lnTo>
                  <a:pt x="1914486" y="1103884"/>
                </a:lnTo>
                <a:lnTo>
                  <a:pt x="1899742" y="1100048"/>
                </a:lnTo>
                <a:lnTo>
                  <a:pt x="1851660" y="1082548"/>
                </a:lnTo>
                <a:lnTo>
                  <a:pt x="1805432" y="1059180"/>
                </a:lnTo>
                <a:lnTo>
                  <a:pt x="1759966" y="1029843"/>
                </a:lnTo>
                <a:lnTo>
                  <a:pt x="1730032" y="1007071"/>
                </a:lnTo>
                <a:lnTo>
                  <a:pt x="1715389" y="994791"/>
                </a:lnTo>
                <a:lnTo>
                  <a:pt x="1700657" y="981837"/>
                </a:lnTo>
                <a:lnTo>
                  <a:pt x="1686433" y="968629"/>
                </a:lnTo>
                <a:lnTo>
                  <a:pt x="1657731" y="939800"/>
                </a:lnTo>
                <a:lnTo>
                  <a:pt x="1630210" y="909396"/>
                </a:lnTo>
                <a:lnTo>
                  <a:pt x="1631759" y="911098"/>
                </a:lnTo>
                <a:lnTo>
                  <a:pt x="1630349" y="909396"/>
                </a:lnTo>
                <a:lnTo>
                  <a:pt x="1630172" y="909294"/>
                </a:lnTo>
                <a:lnTo>
                  <a:pt x="1602257" y="875423"/>
                </a:lnTo>
                <a:lnTo>
                  <a:pt x="1576108" y="840727"/>
                </a:lnTo>
                <a:lnTo>
                  <a:pt x="1550885" y="804329"/>
                </a:lnTo>
                <a:lnTo>
                  <a:pt x="1526641" y="766279"/>
                </a:lnTo>
                <a:lnTo>
                  <a:pt x="1503426" y="726706"/>
                </a:lnTo>
                <a:lnTo>
                  <a:pt x="1481175" y="685368"/>
                </a:lnTo>
                <a:lnTo>
                  <a:pt x="1458442" y="639648"/>
                </a:lnTo>
                <a:lnTo>
                  <a:pt x="1439799" y="598487"/>
                </a:lnTo>
                <a:lnTo>
                  <a:pt x="1420749" y="552450"/>
                </a:lnTo>
                <a:lnTo>
                  <a:pt x="1402308" y="503288"/>
                </a:lnTo>
                <a:lnTo>
                  <a:pt x="1386306" y="456196"/>
                </a:lnTo>
                <a:lnTo>
                  <a:pt x="1372781" y="411276"/>
                </a:lnTo>
                <a:lnTo>
                  <a:pt x="1358811" y="359384"/>
                </a:lnTo>
                <a:lnTo>
                  <a:pt x="1347343" y="310007"/>
                </a:lnTo>
                <a:lnTo>
                  <a:pt x="1337068" y="258013"/>
                </a:lnTo>
                <a:lnTo>
                  <a:pt x="1328928" y="208026"/>
                </a:lnTo>
                <a:lnTo>
                  <a:pt x="1322349" y="156591"/>
                </a:lnTo>
                <a:lnTo>
                  <a:pt x="1317586" y="105410"/>
                </a:lnTo>
                <a:lnTo>
                  <a:pt x="1317485" y="104406"/>
                </a:lnTo>
                <a:lnTo>
                  <a:pt x="1317447" y="103974"/>
                </a:lnTo>
                <a:lnTo>
                  <a:pt x="1314475" y="52832"/>
                </a:lnTo>
                <a:lnTo>
                  <a:pt x="1314450" y="52197"/>
                </a:lnTo>
                <a:lnTo>
                  <a:pt x="1313561" y="254"/>
                </a:lnTo>
                <a:lnTo>
                  <a:pt x="1313561" y="0"/>
                </a:lnTo>
                <a:lnTo>
                  <a:pt x="1300861" y="254"/>
                </a:lnTo>
                <a:lnTo>
                  <a:pt x="1301864" y="52197"/>
                </a:lnTo>
                <a:lnTo>
                  <a:pt x="1304709" y="103974"/>
                </a:lnTo>
                <a:lnTo>
                  <a:pt x="1309420" y="155676"/>
                </a:lnTo>
                <a:lnTo>
                  <a:pt x="1309497" y="156591"/>
                </a:lnTo>
                <a:lnTo>
                  <a:pt x="1316355" y="209931"/>
                </a:lnTo>
                <a:lnTo>
                  <a:pt x="1324737" y="261620"/>
                </a:lnTo>
                <a:lnTo>
                  <a:pt x="1334897" y="312801"/>
                </a:lnTo>
                <a:lnTo>
                  <a:pt x="1346708" y="363347"/>
                </a:lnTo>
                <a:lnTo>
                  <a:pt x="1360043" y="413004"/>
                </a:lnTo>
                <a:lnTo>
                  <a:pt x="1374902" y="462153"/>
                </a:lnTo>
                <a:lnTo>
                  <a:pt x="1391285" y="510159"/>
                </a:lnTo>
                <a:lnTo>
                  <a:pt x="1408938" y="557149"/>
                </a:lnTo>
                <a:lnTo>
                  <a:pt x="1427988" y="603123"/>
                </a:lnTo>
                <a:lnTo>
                  <a:pt x="1448308" y="647827"/>
                </a:lnTo>
                <a:lnTo>
                  <a:pt x="1469771" y="691134"/>
                </a:lnTo>
                <a:lnTo>
                  <a:pt x="1492377" y="733044"/>
                </a:lnTo>
                <a:lnTo>
                  <a:pt x="1516126" y="773430"/>
                </a:lnTo>
                <a:lnTo>
                  <a:pt x="1540764" y="812165"/>
                </a:lnTo>
                <a:lnTo>
                  <a:pt x="1566545" y="849122"/>
                </a:lnTo>
                <a:lnTo>
                  <a:pt x="1593088" y="884301"/>
                </a:lnTo>
                <a:lnTo>
                  <a:pt x="1620520" y="917575"/>
                </a:lnTo>
                <a:lnTo>
                  <a:pt x="1648587" y="948690"/>
                </a:lnTo>
                <a:lnTo>
                  <a:pt x="1677543" y="977646"/>
                </a:lnTo>
                <a:lnTo>
                  <a:pt x="1707134" y="1004443"/>
                </a:lnTo>
                <a:lnTo>
                  <a:pt x="1737360" y="1028827"/>
                </a:lnTo>
                <a:lnTo>
                  <a:pt x="1783461" y="1060831"/>
                </a:lnTo>
                <a:lnTo>
                  <a:pt x="1830705" y="1086993"/>
                </a:lnTo>
                <a:lnTo>
                  <a:pt x="1878838" y="1106678"/>
                </a:lnTo>
                <a:lnTo>
                  <a:pt x="1916544" y="1117066"/>
                </a:lnTo>
                <a:lnTo>
                  <a:pt x="1918042" y="1104417"/>
                </a:lnTo>
                <a:close/>
              </a:path>
              <a:path w="1993264" h="1722754">
                <a:moveTo>
                  <a:pt x="1992884" y="1120140"/>
                </a:moveTo>
                <a:lnTo>
                  <a:pt x="1990953" y="1118870"/>
                </a:lnTo>
                <a:lnTo>
                  <a:pt x="1921764" y="1073277"/>
                </a:lnTo>
                <a:lnTo>
                  <a:pt x="1918106" y="1103884"/>
                </a:lnTo>
                <a:lnTo>
                  <a:pt x="1918042" y="1104417"/>
                </a:lnTo>
                <a:lnTo>
                  <a:pt x="1916633" y="1116330"/>
                </a:lnTo>
                <a:lnTo>
                  <a:pt x="1916544" y="1117066"/>
                </a:lnTo>
                <a:lnTo>
                  <a:pt x="1914537" y="1133868"/>
                </a:lnTo>
                <a:lnTo>
                  <a:pt x="1838198" y="1134618"/>
                </a:lnTo>
                <a:lnTo>
                  <a:pt x="1748663" y="1137031"/>
                </a:lnTo>
                <a:lnTo>
                  <a:pt x="1659509" y="1141222"/>
                </a:lnTo>
                <a:lnTo>
                  <a:pt x="1570863" y="1146810"/>
                </a:lnTo>
                <a:lnTo>
                  <a:pt x="1395857" y="1162558"/>
                </a:lnTo>
                <a:lnTo>
                  <a:pt x="1225042" y="1183767"/>
                </a:lnTo>
                <a:lnTo>
                  <a:pt x="1141501" y="1196378"/>
                </a:lnTo>
                <a:lnTo>
                  <a:pt x="1059815" y="1210183"/>
                </a:lnTo>
                <a:lnTo>
                  <a:pt x="979805" y="1225296"/>
                </a:lnTo>
                <a:lnTo>
                  <a:pt x="901700" y="1241310"/>
                </a:lnTo>
                <a:lnTo>
                  <a:pt x="825754" y="1258570"/>
                </a:lnTo>
                <a:lnTo>
                  <a:pt x="751967" y="1276731"/>
                </a:lnTo>
                <a:lnTo>
                  <a:pt x="680593" y="1295908"/>
                </a:lnTo>
                <a:lnTo>
                  <a:pt x="611886" y="1315986"/>
                </a:lnTo>
                <a:lnTo>
                  <a:pt x="545973" y="1336929"/>
                </a:lnTo>
                <a:lnTo>
                  <a:pt x="482981" y="1358646"/>
                </a:lnTo>
                <a:lnTo>
                  <a:pt x="423164" y="1381125"/>
                </a:lnTo>
                <a:lnTo>
                  <a:pt x="366649" y="1404366"/>
                </a:lnTo>
                <a:lnTo>
                  <a:pt x="313563" y="1428242"/>
                </a:lnTo>
                <a:lnTo>
                  <a:pt x="264287" y="1452626"/>
                </a:lnTo>
                <a:lnTo>
                  <a:pt x="218694" y="1477772"/>
                </a:lnTo>
                <a:lnTo>
                  <a:pt x="177165" y="1503299"/>
                </a:lnTo>
                <a:lnTo>
                  <a:pt x="139700" y="1529334"/>
                </a:lnTo>
                <a:lnTo>
                  <a:pt x="106680" y="1555750"/>
                </a:lnTo>
                <a:lnTo>
                  <a:pt x="78232" y="1582674"/>
                </a:lnTo>
                <a:lnTo>
                  <a:pt x="35052" y="1637919"/>
                </a:lnTo>
                <a:lnTo>
                  <a:pt x="31534" y="1647545"/>
                </a:lnTo>
                <a:lnTo>
                  <a:pt x="0" y="1638808"/>
                </a:lnTo>
                <a:lnTo>
                  <a:pt x="16383" y="1722374"/>
                </a:lnTo>
                <a:lnTo>
                  <a:pt x="69507" y="1663446"/>
                </a:lnTo>
                <a:lnTo>
                  <a:pt x="73406" y="1659128"/>
                </a:lnTo>
                <a:lnTo>
                  <a:pt x="43815" y="1650949"/>
                </a:lnTo>
                <a:lnTo>
                  <a:pt x="46215" y="1644396"/>
                </a:lnTo>
                <a:lnTo>
                  <a:pt x="46507" y="1643621"/>
                </a:lnTo>
                <a:lnTo>
                  <a:pt x="45974" y="1644396"/>
                </a:lnTo>
                <a:lnTo>
                  <a:pt x="46736" y="1642999"/>
                </a:lnTo>
                <a:lnTo>
                  <a:pt x="46507" y="1643621"/>
                </a:lnTo>
                <a:lnTo>
                  <a:pt x="46926" y="1642999"/>
                </a:lnTo>
                <a:lnTo>
                  <a:pt x="64160" y="1617980"/>
                </a:lnTo>
                <a:lnTo>
                  <a:pt x="64249" y="1617814"/>
                </a:lnTo>
                <a:lnTo>
                  <a:pt x="64516" y="1617472"/>
                </a:lnTo>
                <a:lnTo>
                  <a:pt x="71145" y="1609979"/>
                </a:lnTo>
                <a:lnTo>
                  <a:pt x="87503" y="1591310"/>
                </a:lnTo>
                <a:lnTo>
                  <a:pt x="114922" y="1565529"/>
                </a:lnTo>
                <a:lnTo>
                  <a:pt x="147561" y="1539367"/>
                </a:lnTo>
                <a:lnTo>
                  <a:pt x="184607" y="1513611"/>
                </a:lnTo>
                <a:lnTo>
                  <a:pt x="225310" y="1488694"/>
                </a:lnTo>
                <a:lnTo>
                  <a:pt x="270014" y="1464056"/>
                </a:lnTo>
                <a:lnTo>
                  <a:pt x="318871" y="1439811"/>
                </a:lnTo>
                <a:lnTo>
                  <a:pt x="371640" y="1416151"/>
                </a:lnTo>
                <a:lnTo>
                  <a:pt x="427863" y="1392936"/>
                </a:lnTo>
                <a:lnTo>
                  <a:pt x="487299" y="1370584"/>
                </a:lnTo>
                <a:lnTo>
                  <a:pt x="550037" y="1348994"/>
                </a:lnTo>
                <a:lnTo>
                  <a:pt x="615569" y="1328166"/>
                </a:lnTo>
                <a:lnTo>
                  <a:pt x="684022" y="1308112"/>
                </a:lnTo>
                <a:lnTo>
                  <a:pt x="755142" y="1289062"/>
                </a:lnTo>
                <a:lnTo>
                  <a:pt x="828675" y="1270889"/>
                </a:lnTo>
                <a:lnTo>
                  <a:pt x="904494" y="1253744"/>
                </a:lnTo>
                <a:lnTo>
                  <a:pt x="983640" y="1237475"/>
                </a:lnTo>
                <a:lnTo>
                  <a:pt x="1062228" y="1222756"/>
                </a:lnTo>
                <a:lnTo>
                  <a:pt x="1143762" y="1208913"/>
                </a:lnTo>
                <a:lnTo>
                  <a:pt x="1226693" y="1196378"/>
                </a:lnTo>
                <a:lnTo>
                  <a:pt x="1397127" y="1175169"/>
                </a:lnTo>
                <a:lnTo>
                  <a:pt x="1396771" y="1175169"/>
                </a:lnTo>
                <a:lnTo>
                  <a:pt x="1571879" y="1159510"/>
                </a:lnTo>
                <a:lnTo>
                  <a:pt x="1660359" y="1153795"/>
                </a:lnTo>
                <a:lnTo>
                  <a:pt x="1749234" y="1149731"/>
                </a:lnTo>
                <a:lnTo>
                  <a:pt x="1838452" y="1147318"/>
                </a:lnTo>
                <a:lnTo>
                  <a:pt x="1913026" y="1146581"/>
                </a:lnTo>
                <a:lnTo>
                  <a:pt x="1912747" y="1148969"/>
                </a:lnTo>
                <a:lnTo>
                  <a:pt x="1919566" y="1146517"/>
                </a:lnTo>
                <a:lnTo>
                  <a:pt x="1927860" y="1146429"/>
                </a:lnTo>
                <a:lnTo>
                  <a:pt x="1927860" y="1143533"/>
                </a:lnTo>
                <a:lnTo>
                  <a:pt x="1992884" y="1120140"/>
                </a:lnTo>
                <a:close/>
              </a:path>
            </a:pathLst>
          </a:custGeom>
          <a:solidFill>
            <a:srgbClr val="005E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8" name="object 48"/>
          <p:cNvSpPr txBox="1"/>
          <p:nvPr/>
        </p:nvSpPr>
        <p:spPr>
          <a:xfrm>
            <a:off x="3414713" y="3606660"/>
            <a:ext cx="87154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spc="-38" dirty="0">
                <a:latin typeface="Calibri"/>
                <a:cs typeface="Calibri"/>
              </a:rPr>
              <a:t>5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9" name="object 49"/>
          <p:cNvSpPr txBox="1"/>
          <p:nvPr/>
        </p:nvSpPr>
        <p:spPr>
          <a:xfrm>
            <a:off x="4961858" y="4249216"/>
            <a:ext cx="601980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dirty="0">
                <a:latin typeface="Calibri"/>
                <a:cs typeface="Calibri"/>
              </a:rPr>
              <a:t>Мужчины</a:t>
            </a:r>
            <a:r>
              <a:rPr sz="825" spc="-26" dirty="0">
                <a:latin typeface="Calibri"/>
                <a:cs typeface="Calibri"/>
              </a:rPr>
              <a:t> </a:t>
            </a:r>
            <a:r>
              <a:rPr sz="825" spc="-19" dirty="0">
                <a:latin typeface="Calibri"/>
                <a:cs typeface="Calibri"/>
              </a:rPr>
              <a:t>(2)</a:t>
            </a:r>
            <a:endParaRPr sz="825">
              <a:latin typeface="Calibri"/>
              <a:cs typeface="Calibri"/>
            </a:endParaRPr>
          </a:p>
        </p:txBody>
      </p:sp>
      <p:sp>
        <p:nvSpPr>
          <p:cNvPr id="60" name="object 50"/>
          <p:cNvSpPr txBox="1"/>
          <p:nvPr/>
        </p:nvSpPr>
        <p:spPr>
          <a:xfrm>
            <a:off x="3828097" y="3985660"/>
            <a:ext cx="604838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825" dirty="0">
                <a:latin typeface="Calibri"/>
                <a:cs typeface="Calibri"/>
              </a:rPr>
              <a:t>Женщины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19" dirty="0">
                <a:latin typeface="Calibri"/>
                <a:cs typeface="Calibri"/>
              </a:rPr>
              <a:t>(1)</a:t>
            </a:r>
            <a:endParaRPr sz="825">
              <a:latin typeface="Calibri"/>
              <a:cs typeface="Calibri"/>
            </a:endParaRPr>
          </a:p>
        </p:txBody>
      </p:sp>
      <p:grpSp>
        <p:nvGrpSpPr>
          <p:cNvPr id="61" name="object 51"/>
          <p:cNvGrpSpPr/>
          <p:nvPr/>
        </p:nvGrpSpPr>
        <p:grpSpPr>
          <a:xfrm>
            <a:off x="5357050" y="2477566"/>
            <a:ext cx="1511617" cy="1773555"/>
            <a:chOff x="7142733" y="1653285"/>
            <a:chExt cx="2015489" cy="2364740"/>
          </a:xfrm>
        </p:grpSpPr>
        <p:sp>
          <p:nvSpPr>
            <p:cNvPr id="62" name="object 52"/>
            <p:cNvSpPr/>
            <p:nvPr/>
          </p:nvSpPr>
          <p:spPr>
            <a:xfrm>
              <a:off x="7149083" y="1659635"/>
              <a:ext cx="2002789" cy="2352040"/>
            </a:xfrm>
            <a:custGeom>
              <a:avLst/>
              <a:gdLst/>
              <a:ahLst/>
              <a:cxnLst/>
              <a:rect l="l" t="t" r="r" b="b"/>
              <a:pathLst>
                <a:path w="2002790" h="2352040">
                  <a:moveTo>
                    <a:pt x="2002535" y="0"/>
                  </a:moveTo>
                  <a:lnTo>
                    <a:pt x="0" y="0"/>
                  </a:lnTo>
                  <a:lnTo>
                    <a:pt x="0" y="2351532"/>
                  </a:lnTo>
                  <a:lnTo>
                    <a:pt x="2002535" y="2351532"/>
                  </a:lnTo>
                  <a:lnTo>
                    <a:pt x="200253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3" name="object 53"/>
            <p:cNvSpPr/>
            <p:nvPr/>
          </p:nvSpPr>
          <p:spPr>
            <a:xfrm>
              <a:off x="7149083" y="1659635"/>
              <a:ext cx="2002789" cy="2352040"/>
            </a:xfrm>
            <a:custGeom>
              <a:avLst/>
              <a:gdLst/>
              <a:ahLst/>
              <a:cxnLst/>
              <a:rect l="l" t="t" r="r" b="b"/>
              <a:pathLst>
                <a:path w="2002790" h="2352040">
                  <a:moveTo>
                    <a:pt x="0" y="2351532"/>
                  </a:moveTo>
                  <a:lnTo>
                    <a:pt x="2002535" y="2351532"/>
                  </a:lnTo>
                  <a:lnTo>
                    <a:pt x="2002535" y="0"/>
                  </a:lnTo>
                  <a:lnTo>
                    <a:pt x="0" y="0"/>
                  </a:lnTo>
                  <a:lnTo>
                    <a:pt x="0" y="2351532"/>
                  </a:lnTo>
                  <a:close/>
                </a:path>
                <a:path w="2002790" h="2352040">
                  <a:moveTo>
                    <a:pt x="80772" y="794003"/>
                  </a:moveTo>
                  <a:lnTo>
                    <a:pt x="1132331" y="794003"/>
                  </a:lnTo>
                  <a:lnTo>
                    <a:pt x="1132331" y="44195"/>
                  </a:lnTo>
                  <a:lnTo>
                    <a:pt x="80772" y="44195"/>
                  </a:lnTo>
                  <a:lnTo>
                    <a:pt x="80772" y="794003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4" name="object 54"/>
          <p:cNvSpPr txBox="1"/>
          <p:nvPr/>
        </p:nvSpPr>
        <p:spPr>
          <a:xfrm>
            <a:off x="5426964" y="2476614"/>
            <a:ext cx="793909" cy="49484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2861" rIns="0" bIns="0" rtlCol="0">
            <a:spAutoFit/>
          </a:bodyPr>
          <a:lstStyle/>
          <a:p>
            <a:pPr>
              <a:spcBef>
                <a:spcPts val="259"/>
              </a:spcBef>
            </a:pPr>
            <a:endParaRPr sz="750">
              <a:latin typeface="Times New Roman"/>
              <a:cs typeface="Times New Roman"/>
            </a:endParaRPr>
          </a:p>
          <a:p>
            <a:pPr marL="189071" marR="194786" indent="58103"/>
            <a:r>
              <a:rPr sz="750" spc="-8" dirty="0">
                <a:latin typeface="Calibri"/>
                <a:cs typeface="Calibri"/>
              </a:rPr>
              <a:t>Кресло гинеколо- гическое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5" name="object 55"/>
          <p:cNvSpPr txBox="1"/>
          <p:nvPr/>
        </p:nvSpPr>
        <p:spPr>
          <a:xfrm>
            <a:off x="5370765" y="2111425"/>
            <a:ext cx="708851" cy="30200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</a:t>
            </a:r>
            <a:r>
              <a:rPr sz="1000" b="1" spc="-19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3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0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/>
            <a:r>
              <a:rPr sz="900" dirty="0">
                <a:latin typeface="Calibri"/>
                <a:cs typeface="Calibri"/>
              </a:rPr>
              <a:t>8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минут</a:t>
            </a:r>
            <a:endParaRPr sz="900" dirty="0">
              <a:latin typeface="Calibri"/>
              <a:cs typeface="Calibri"/>
            </a:endParaRPr>
          </a:p>
        </p:txBody>
      </p:sp>
      <p:grpSp>
        <p:nvGrpSpPr>
          <p:cNvPr id="66" name="object 56"/>
          <p:cNvGrpSpPr/>
          <p:nvPr/>
        </p:nvGrpSpPr>
        <p:grpSpPr>
          <a:xfrm>
            <a:off x="6074855" y="3101644"/>
            <a:ext cx="955834" cy="1387792"/>
            <a:chOff x="8099806" y="2485389"/>
            <a:chExt cx="1274445" cy="1850389"/>
          </a:xfrm>
        </p:grpSpPr>
        <p:pic>
          <p:nvPicPr>
            <p:cNvPr id="67" name="object 5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0200" y="4094987"/>
              <a:ext cx="153924" cy="240792"/>
            </a:xfrm>
            <a:prstGeom prst="rect">
              <a:avLst/>
            </a:prstGeom>
          </p:spPr>
        </p:pic>
        <p:sp>
          <p:nvSpPr>
            <p:cNvPr id="68" name="object 58"/>
            <p:cNvSpPr/>
            <p:nvPr/>
          </p:nvSpPr>
          <p:spPr>
            <a:xfrm>
              <a:off x="8106156" y="2491739"/>
              <a:ext cx="1050290" cy="429895"/>
            </a:xfrm>
            <a:custGeom>
              <a:avLst/>
              <a:gdLst/>
              <a:ahLst/>
              <a:cxnLst/>
              <a:rect l="l" t="t" r="r" b="b"/>
              <a:pathLst>
                <a:path w="1050290" h="429894">
                  <a:moveTo>
                    <a:pt x="0" y="429767"/>
                  </a:moveTo>
                  <a:lnTo>
                    <a:pt x="1050036" y="429767"/>
                  </a:lnTo>
                  <a:lnTo>
                    <a:pt x="1050036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9" name="object 59"/>
          <p:cNvSpPr txBox="1"/>
          <p:nvPr/>
        </p:nvSpPr>
        <p:spPr>
          <a:xfrm>
            <a:off x="6079617" y="3106407"/>
            <a:ext cx="787718" cy="26112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2864" rIns="0" bIns="0" rtlCol="0">
            <a:spAutoFit/>
          </a:bodyPr>
          <a:lstStyle/>
          <a:p>
            <a:pPr marL="240983" marR="84296" indent="-150019">
              <a:spcBef>
                <a:spcPts val="416"/>
              </a:spcBef>
            </a:pPr>
            <a:r>
              <a:rPr sz="675" dirty="0">
                <a:latin typeface="Calibri"/>
                <a:cs typeface="Calibri"/>
              </a:rPr>
              <a:t>Стол</a:t>
            </a:r>
            <a:r>
              <a:rPr sz="675" spc="-15" dirty="0">
                <a:latin typeface="Calibri"/>
                <a:cs typeface="Calibri"/>
              </a:rPr>
              <a:t> </a:t>
            </a:r>
            <a:r>
              <a:rPr sz="675" spc="-8" dirty="0">
                <a:latin typeface="Calibri"/>
                <a:cs typeface="Calibri"/>
              </a:rPr>
              <a:t>инструмен-</a:t>
            </a:r>
            <a:r>
              <a:rPr sz="675" spc="375" dirty="0">
                <a:latin typeface="Calibri"/>
                <a:cs typeface="Calibri"/>
              </a:rPr>
              <a:t> </a:t>
            </a:r>
            <a:r>
              <a:rPr sz="675" spc="-8" dirty="0">
                <a:latin typeface="Calibri"/>
                <a:cs typeface="Calibri"/>
              </a:rPr>
              <a:t>тальный</a:t>
            </a:r>
            <a:endParaRPr sz="675">
              <a:latin typeface="Calibri"/>
              <a:cs typeface="Calibri"/>
            </a:endParaRPr>
          </a:p>
        </p:txBody>
      </p:sp>
      <p:grpSp>
        <p:nvGrpSpPr>
          <p:cNvPr id="70" name="object 60"/>
          <p:cNvGrpSpPr/>
          <p:nvPr/>
        </p:nvGrpSpPr>
        <p:grpSpPr>
          <a:xfrm>
            <a:off x="5409629" y="3098215"/>
            <a:ext cx="651033" cy="293370"/>
            <a:chOff x="7212838" y="2480817"/>
            <a:chExt cx="868044" cy="391160"/>
          </a:xfrm>
        </p:grpSpPr>
        <p:sp>
          <p:nvSpPr>
            <p:cNvPr id="71" name="object 61"/>
            <p:cNvSpPr/>
            <p:nvPr/>
          </p:nvSpPr>
          <p:spPr>
            <a:xfrm>
              <a:off x="7219188" y="2487167"/>
              <a:ext cx="855344" cy="378460"/>
            </a:xfrm>
            <a:custGeom>
              <a:avLst/>
              <a:gdLst/>
              <a:ahLst/>
              <a:cxnLst/>
              <a:rect l="l" t="t" r="r" b="b"/>
              <a:pathLst>
                <a:path w="855345" h="378460">
                  <a:moveTo>
                    <a:pt x="427481" y="0"/>
                  </a:moveTo>
                  <a:lnTo>
                    <a:pt x="364311" y="2048"/>
                  </a:lnTo>
                  <a:lnTo>
                    <a:pt x="304019" y="7998"/>
                  </a:lnTo>
                  <a:lnTo>
                    <a:pt x="247265" y="17559"/>
                  </a:lnTo>
                  <a:lnTo>
                    <a:pt x="194713" y="30438"/>
                  </a:lnTo>
                  <a:lnTo>
                    <a:pt x="147021" y="46344"/>
                  </a:lnTo>
                  <a:lnTo>
                    <a:pt x="104853" y="64983"/>
                  </a:lnTo>
                  <a:lnTo>
                    <a:pt x="68869" y="86065"/>
                  </a:lnTo>
                  <a:lnTo>
                    <a:pt x="18099" y="134387"/>
                  </a:lnTo>
                  <a:lnTo>
                    <a:pt x="0" y="188976"/>
                  </a:lnTo>
                  <a:lnTo>
                    <a:pt x="4634" y="216907"/>
                  </a:lnTo>
                  <a:lnTo>
                    <a:pt x="39731" y="268654"/>
                  </a:lnTo>
                  <a:lnTo>
                    <a:pt x="104853" y="312968"/>
                  </a:lnTo>
                  <a:lnTo>
                    <a:pt x="147021" y="331607"/>
                  </a:lnTo>
                  <a:lnTo>
                    <a:pt x="194713" y="347513"/>
                  </a:lnTo>
                  <a:lnTo>
                    <a:pt x="247265" y="360392"/>
                  </a:lnTo>
                  <a:lnTo>
                    <a:pt x="304019" y="369953"/>
                  </a:lnTo>
                  <a:lnTo>
                    <a:pt x="364311" y="375903"/>
                  </a:lnTo>
                  <a:lnTo>
                    <a:pt x="427481" y="377952"/>
                  </a:lnTo>
                  <a:lnTo>
                    <a:pt x="490652" y="375903"/>
                  </a:lnTo>
                  <a:lnTo>
                    <a:pt x="550944" y="369953"/>
                  </a:lnTo>
                  <a:lnTo>
                    <a:pt x="607698" y="360392"/>
                  </a:lnTo>
                  <a:lnTo>
                    <a:pt x="660250" y="347513"/>
                  </a:lnTo>
                  <a:lnTo>
                    <a:pt x="707942" y="331607"/>
                  </a:lnTo>
                  <a:lnTo>
                    <a:pt x="750110" y="312968"/>
                  </a:lnTo>
                  <a:lnTo>
                    <a:pt x="786094" y="291886"/>
                  </a:lnTo>
                  <a:lnTo>
                    <a:pt x="836864" y="243564"/>
                  </a:lnTo>
                  <a:lnTo>
                    <a:pt x="854963" y="188976"/>
                  </a:lnTo>
                  <a:lnTo>
                    <a:pt x="850329" y="161044"/>
                  </a:lnTo>
                  <a:lnTo>
                    <a:pt x="815232" y="109297"/>
                  </a:lnTo>
                  <a:lnTo>
                    <a:pt x="750110" y="64983"/>
                  </a:lnTo>
                  <a:lnTo>
                    <a:pt x="707942" y="46344"/>
                  </a:lnTo>
                  <a:lnTo>
                    <a:pt x="660250" y="30438"/>
                  </a:lnTo>
                  <a:lnTo>
                    <a:pt x="607698" y="17559"/>
                  </a:lnTo>
                  <a:lnTo>
                    <a:pt x="550944" y="7998"/>
                  </a:lnTo>
                  <a:lnTo>
                    <a:pt x="490652" y="2048"/>
                  </a:lnTo>
                  <a:lnTo>
                    <a:pt x="4274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2" name="object 62"/>
            <p:cNvSpPr/>
            <p:nvPr/>
          </p:nvSpPr>
          <p:spPr>
            <a:xfrm>
              <a:off x="7219188" y="2487167"/>
              <a:ext cx="855344" cy="378460"/>
            </a:xfrm>
            <a:custGeom>
              <a:avLst/>
              <a:gdLst/>
              <a:ahLst/>
              <a:cxnLst/>
              <a:rect l="l" t="t" r="r" b="b"/>
              <a:pathLst>
                <a:path w="855345" h="378460">
                  <a:moveTo>
                    <a:pt x="0" y="188976"/>
                  </a:moveTo>
                  <a:lnTo>
                    <a:pt x="18099" y="134387"/>
                  </a:lnTo>
                  <a:lnTo>
                    <a:pt x="68869" y="86065"/>
                  </a:lnTo>
                  <a:lnTo>
                    <a:pt x="104853" y="64983"/>
                  </a:lnTo>
                  <a:lnTo>
                    <a:pt x="147021" y="46344"/>
                  </a:lnTo>
                  <a:lnTo>
                    <a:pt x="194713" y="30438"/>
                  </a:lnTo>
                  <a:lnTo>
                    <a:pt x="247265" y="17559"/>
                  </a:lnTo>
                  <a:lnTo>
                    <a:pt x="304019" y="7998"/>
                  </a:lnTo>
                  <a:lnTo>
                    <a:pt x="364311" y="2048"/>
                  </a:lnTo>
                  <a:lnTo>
                    <a:pt x="427481" y="0"/>
                  </a:lnTo>
                  <a:lnTo>
                    <a:pt x="490652" y="2048"/>
                  </a:lnTo>
                  <a:lnTo>
                    <a:pt x="550944" y="7998"/>
                  </a:lnTo>
                  <a:lnTo>
                    <a:pt x="607698" y="17559"/>
                  </a:lnTo>
                  <a:lnTo>
                    <a:pt x="660250" y="30438"/>
                  </a:lnTo>
                  <a:lnTo>
                    <a:pt x="707942" y="46344"/>
                  </a:lnTo>
                  <a:lnTo>
                    <a:pt x="750110" y="64983"/>
                  </a:lnTo>
                  <a:lnTo>
                    <a:pt x="786094" y="86065"/>
                  </a:lnTo>
                  <a:lnTo>
                    <a:pt x="836864" y="134387"/>
                  </a:lnTo>
                  <a:lnTo>
                    <a:pt x="854963" y="188976"/>
                  </a:lnTo>
                  <a:lnTo>
                    <a:pt x="850329" y="216907"/>
                  </a:lnTo>
                  <a:lnTo>
                    <a:pt x="815232" y="268654"/>
                  </a:lnTo>
                  <a:lnTo>
                    <a:pt x="750110" y="312968"/>
                  </a:lnTo>
                  <a:lnTo>
                    <a:pt x="707942" y="331607"/>
                  </a:lnTo>
                  <a:lnTo>
                    <a:pt x="660250" y="347513"/>
                  </a:lnTo>
                  <a:lnTo>
                    <a:pt x="607698" y="360392"/>
                  </a:lnTo>
                  <a:lnTo>
                    <a:pt x="550944" y="369953"/>
                  </a:lnTo>
                  <a:lnTo>
                    <a:pt x="490652" y="375903"/>
                  </a:lnTo>
                  <a:lnTo>
                    <a:pt x="427481" y="377952"/>
                  </a:lnTo>
                  <a:lnTo>
                    <a:pt x="364311" y="375903"/>
                  </a:lnTo>
                  <a:lnTo>
                    <a:pt x="304019" y="369953"/>
                  </a:lnTo>
                  <a:lnTo>
                    <a:pt x="247265" y="360392"/>
                  </a:lnTo>
                  <a:lnTo>
                    <a:pt x="194713" y="347513"/>
                  </a:lnTo>
                  <a:lnTo>
                    <a:pt x="147021" y="331607"/>
                  </a:lnTo>
                  <a:lnTo>
                    <a:pt x="104853" y="312968"/>
                  </a:lnTo>
                  <a:lnTo>
                    <a:pt x="68869" y="291886"/>
                  </a:lnTo>
                  <a:lnTo>
                    <a:pt x="18099" y="243564"/>
                  </a:lnTo>
                  <a:lnTo>
                    <a:pt x="0" y="188976"/>
                  </a:lnTo>
                  <a:close/>
                </a:path>
              </a:pathLst>
            </a:custGeom>
            <a:ln w="12191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3" name="object 63"/>
          <p:cNvSpPr txBox="1"/>
          <p:nvPr/>
        </p:nvSpPr>
        <p:spPr>
          <a:xfrm>
            <a:off x="5366385" y="3127076"/>
            <a:ext cx="72294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4764" algn="ctr">
              <a:spcBef>
                <a:spcPts val="75"/>
              </a:spcBef>
            </a:pPr>
            <a:r>
              <a:rPr sz="675" spc="-8" dirty="0">
                <a:latin typeface="Calibri"/>
                <a:cs typeface="Calibri"/>
              </a:rPr>
              <a:t>Источник</a:t>
            </a:r>
            <a:endParaRPr sz="675">
              <a:latin typeface="Calibri"/>
              <a:cs typeface="Calibri"/>
            </a:endParaRPr>
          </a:p>
          <a:p>
            <a:pPr marL="15240" algn="ctr"/>
            <a:r>
              <a:rPr sz="675" spc="-8" dirty="0">
                <a:latin typeface="Calibri"/>
                <a:cs typeface="Calibri"/>
              </a:rPr>
              <a:t>света</a:t>
            </a:r>
            <a:endParaRPr sz="675">
              <a:latin typeface="Calibri"/>
              <a:cs typeface="Calibri"/>
            </a:endParaRPr>
          </a:p>
        </p:txBody>
      </p:sp>
      <p:sp>
        <p:nvSpPr>
          <p:cNvPr id="74" name="object 64"/>
          <p:cNvSpPr/>
          <p:nvPr/>
        </p:nvSpPr>
        <p:spPr>
          <a:xfrm>
            <a:off x="6239637" y="2525763"/>
            <a:ext cx="485775" cy="432435"/>
          </a:xfrm>
          <a:custGeom>
            <a:avLst/>
            <a:gdLst/>
            <a:ahLst/>
            <a:cxnLst/>
            <a:rect l="l" t="t" r="r" b="b"/>
            <a:pathLst>
              <a:path w="647700" h="576580">
                <a:moveTo>
                  <a:pt x="0" y="576072"/>
                </a:moveTo>
                <a:lnTo>
                  <a:pt x="647700" y="576072"/>
                </a:lnTo>
                <a:lnTo>
                  <a:pt x="647700" y="0"/>
                </a:lnTo>
                <a:lnTo>
                  <a:pt x="0" y="0"/>
                </a:lnTo>
                <a:lnTo>
                  <a:pt x="0" y="576072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5" name="object 65"/>
          <p:cNvSpPr txBox="1"/>
          <p:nvPr/>
        </p:nvSpPr>
        <p:spPr>
          <a:xfrm>
            <a:off x="6229921" y="2476614"/>
            <a:ext cx="491014" cy="49244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163353" marR="142875" algn="ctr">
              <a:spcBef>
                <a:spcPts val="240"/>
              </a:spcBef>
            </a:pPr>
            <a:r>
              <a:rPr sz="750" spc="-15" dirty="0">
                <a:latin typeface="Calibri"/>
                <a:cs typeface="Calibri"/>
              </a:rPr>
              <a:t>Стул </a:t>
            </a:r>
            <a:r>
              <a:rPr sz="750" spc="-19" dirty="0">
                <a:latin typeface="Calibri"/>
                <a:cs typeface="Calibri"/>
              </a:rPr>
              <a:t>для</a:t>
            </a:r>
            <a:endParaRPr sz="750">
              <a:latin typeface="Calibri"/>
              <a:cs typeface="Calibri"/>
            </a:endParaRPr>
          </a:p>
          <a:p>
            <a:pPr marL="89059" marR="69533" algn="ctr"/>
            <a:r>
              <a:rPr sz="750" spc="-8" dirty="0">
                <a:latin typeface="Calibri"/>
                <a:cs typeface="Calibri"/>
              </a:rPr>
              <a:t>раздева </a:t>
            </a:r>
            <a:r>
              <a:rPr sz="750" spc="-19" dirty="0">
                <a:latin typeface="Calibri"/>
                <a:cs typeface="Calibri"/>
              </a:rPr>
              <a:t>ния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76" name="object 66"/>
          <p:cNvGrpSpPr/>
          <p:nvPr/>
        </p:nvGrpSpPr>
        <p:grpSpPr>
          <a:xfrm>
            <a:off x="5383339" y="3421685"/>
            <a:ext cx="729614" cy="441960"/>
            <a:chOff x="7177785" y="2912110"/>
            <a:chExt cx="972819" cy="589280"/>
          </a:xfrm>
        </p:grpSpPr>
        <p:sp>
          <p:nvSpPr>
            <p:cNvPr id="77" name="object 67"/>
            <p:cNvSpPr/>
            <p:nvPr/>
          </p:nvSpPr>
          <p:spPr>
            <a:xfrm>
              <a:off x="7184135" y="2918460"/>
              <a:ext cx="960119" cy="576580"/>
            </a:xfrm>
            <a:custGeom>
              <a:avLst/>
              <a:gdLst/>
              <a:ahLst/>
              <a:cxnLst/>
              <a:rect l="l" t="t" r="r" b="b"/>
              <a:pathLst>
                <a:path w="960120" h="576579">
                  <a:moveTo>
                    <a:pt x="960120" y="0"/>
                  </a:moveTo>
                  <a:lnTo>
                    <a:pt x="0" y="0"/>
                  </a:lnTo>
                  <a:lnTo>
                    <a:pt x="0" y="576072"/>
                  </a:lnTo>
                  <a:lnTo>
                    <a:pt x="960120" y="576072"/>
                  </a:lnTo>
                  <a:lnTo>
                    <a:pt x="960120" y="0"/>
                  </a:lnTo>
                  <a:close/>
                </a:path>
              </a:pathLst>
            </a:custGeom>
            <a:solidFill>
              <a:srgbClr val="ACFFCA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8" name="object 68"/>
            <p:cNvSpPr/>
            <p:nvPr/>
          </p:nvSpPr>
          <p:spPr>
            <a:xfrm>
              <a:off x="7184135" y="2918460"/>
              <a:ext cx="960119" cy="576580"/>
            </a:xfrm>
            <a:custGeom>
              <a:avLst/>
              <a:gdLst/>
              <a:ahLst/>
              <a:cxnLst/>
              <a:rect l="l" t="t" r="r" b="b"/>
              <a:pathLst>
                <a:path w="960120" h="576579">
                  <a:moveTo>
                    <a:pt x="0" y="576072"/>
                  </a:moveTo>
                  <a:lnTo>
                    <a:pt x="960120" y="576072"/>
                  </a:lnTo>
                  <a:lnTo>
                    <a:pt x="960120" y="0"/>
                  </a:lnTo>
                  <a:lnTo>
                    <a:pt x="0" y="0"/>
                  </a:lnTo>
                  <a:lnTo>
                    <a:pt x="0" y="576072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9" name="object 69"/>
          <p:cNvSpPr txBox="1"/>
          <p:nvPr/>
        </p:nvSpPr>
        <p:spPr>
          <a:xfrm>
            <a:off x="5366385" y="3456261"/>
            <a:ext cx="722948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40018" marR="76200" indent="-18574" algn="just">
              <a:spcBef>
                <a:spcPts val="71"/>
              </a:spcBef>
            </a:pPr>
            <a:r>
              <a:rPr sz="750" dirty="0">
                <a:latin typeface="Calibri"/>
                <a:cs typeface="Calibri"/>
              </a:rPr>
              <a:t>Стул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операц. (фельдшер/ акушерка)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80" name="object 70"/>
          <p:cNvGrpSpPr/>
          <p:nvPr/>
        </p:nvGrpSpPr>
        <p:grpSpPr>
          <a:xfrm>
            <a:off x="5395913" y="3872026"/>
            <a:ext cx="1045369" cy="179070"/>
            <a:chOff x="7194550" y="3512565"/>
            <a:chExt cx="1393825" cy="238760"/>
          </a:xfrm>
        </p:grpSpPr>
        <p:sp>
          <p:nvSpPr>
            <p:cNvPr id="81" name="object 71"/>
            <p:cNvSpPr/>
            <p:nvPr/>
          </p:nvSpPr>
          <p:spPr>
            <a:xfrm>
              <a:off x="7200900" y="3518915"/>
              <a:ext cx="1381125" cy="226060"/>
            </a:xfrm>
            <a:custGeom>
              <a:avLst/>
              <a:gdLst/>
              <a:ahLst/>
              <a:cxnLst/>
              <a:rect l="l" t="t" r="r" b="b"/>
              <a:pathLst>
                <a:path w="1381125" h="226060">
                  <a:moveTo>
                    <a:pt x="1380744" y="0"/>
                  </a:moveTo>
                  <a:lnTo>
                    <a:pt x="0" y="0"/>
                  </a:lnTo>
                  <a:lnTo>
                    <a:pt x="0" y="225552"/>
                  </a:lnTo>
                  <a:lnTo>
                    <a:pt x="1380744" y="225552"/>
                  </a:lnTo>
                  <a:lnTo>
                    <a:pt x="1380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2" name="object 72"/>
            <p:cNvSpPr/>
            <p:nvPr/>
          </p:nvSpPr>
          <p:spPr>
            <a:xfrm>
              <a:off x="7200900" y="3518915"/>
              <a:ext cx="1381125" cy="226060"/>
            </a:xfrm>
            <a:custGeom>
              <a:avLst/>
              <a:gdLst/>
              <a:ahLst/>
              <a:cxnLst/>
              <a:rect l="l" t="t" r="r" b="b"/>
              <a:pathLst>
                <a:path w="1381125" h="226060">
                  <a:moveTo>
                    <a:pt x="0" y="225552"/>
                  </a:moveTo>
                  <a:lnTo>
                    <a:pt x="1380744" y="225552"/>
                  </a:lnTo>
                  <a:lnTo>
                    <a:pt x="1380744" y="0"/>
                  </a:lnTo>
                  <a:lnTo>
                    <a:pt x="0" y="0"/>
                  </a:lnTo>
                  <a:lnTo>
                    <a:pt x="0" y="225552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3" name="object 73"/>
          <p:cNvSpPr txBox="1"/>
          <p:nvPr/>
        </p:nvSpPr>
        <p:spPr>
          <a:xfrm>
            <a:off x="5400675" y="3876788"/>
            <a:ext cx="1035844" cy="137056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476" algn="ctr">
              <a:spcBef>
                <a:spcPts val="169"/>
              </a:spcBef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4" name="object 74"/>
          <p:cNvSpPr/>
          <p:nvPr/>
        </p:nvSpPr>
        <p:spPr>
          <a:xfrm>
            <a:off x="6879717" y="2461755"/>
            <a:ext cx="169545" cy="1035844"/>
          </a:xfrm>
          <a:custGeom>
            <a:avLst/>
            <a:gdLst/>
            <a:ahLst/>
            <a:cxnLst/>
            <a:rect l="l" t="t" r="r" b="b"/>
            <a:pathLst>
              <a:path w="226059" h="1381125">
                <a:moveTo>
                  <a:pt x="0" y="1380744"/>
                </a:moveTo>
                <a:lnTo>
                  <a:pt x="225551" y="1380744"/>
                </a:lnTo>
                <a:lnTo>
                  <a:pt x="225551" y="0"/>
                </a:lnTo>
                <a:lnTo>
                  <a:pt x="0" y="0"/>
                </a:lnTo>
                <a:lnTo>
                  <a:pt x="0" y="1380744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5" name="object 75"/>
          <p:cNvSpPr txBox="1"/>
          <p:nvPr/>
        </p:nvSpPr>
        <p:spPr>
          <a:xfrm>
            <a:off x="6911236" y="2823038"/>
            <a:ext cx="102592" cy="31289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6" name="object 76"/>
          <p:cNvSpPr/>
          <p:nvPr/>
        </p:nvSpPr>
        <p:spPr>
          <a:xfrm>
            <a:off x="5240655" y="2482328"/>
            <a:ext cx="115729" cy="1187768"/>
          </a:xfrm>
          <a:custGeom>
            <a:avLst/>
            <a:gdLst/>
            <a:ahLst/>
            <a:cxnLst/>
            <a:rect l="l" t="t" r="r" b="b"/>
            <a:pathLst>
              <a:path w="154304" h="1583689">
                <a:moveTo>
                  <a:pt x="0" y="1583436"/>
                </a:moveTo>
                <a:lnTo>
                  <a:pt x="153924" y="1583436"/>
                </a:lnTo>
                <a:lnTo>
                  <a:pt x="153924" y="0"/>
                </a:lnTo>
                <a:lnTo>
                  <a:pt x="0" y="0"/>
                </a:lnTo>
                <a:lnTo>
                  <a:pt x="0" y="1583436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7" name="object 77"/>
          <p:cNvSpPr txBox="1"/>
          <p:nvPr/>
        </p:nvSpPr>
        <p:spPr>
          <a:xfrm>
            <a:off x="5245600" y="2920384"/>
            <a:ext cx="102592" cy="31289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8" name="object 78"/>
          <p:cNvSpPr txBox="1"/>
          <p:nvPr/>
        </p:nvSpPr>
        <p:spPr>
          <a:xfrm>
            <a:off x="7186041" y="3353295"/>
            <a:ext cx="485775" cy="278442"/>
          </a:xfrm>
          <a:prstGeom prst="rect">
            <a:avLst/>
          </a:prstGeom>
          <a:solidFill>
            <a:srgbClr val="FFFFFF"/>
          </a:solidFill>
          <a:ln w="12192">
            <a:solidFill>
              <a:srgbClr val="0C0C0C"/>
            </a:solidFill>
          </a:ln>
        </p:spPr>
        <p:txBody>
          <a:bodyPr vert="horz" wrap="square" lIns="0" tIns="47149" rIns="0" bIns="0" rtlCol="0">
            <a:spAutoFit/>
          </a:bodyPr>
          <a:lstStyle/>
          <a:p>
            <a:pPr>
              <a:spcBef>
                <a:spcPts val="371"/>
              </a:spcBef>
            </a:pPr>
            <a:endParaRPr sz="750">
              <a:latin typeface="Times New Roman"/>
              <a:cs typeface="Times New Roman"/>
            </a:endParaRPr>
          </a:p>
          <a:p>
            <a:pPr marL="153828"/>
            <a:r>
              <a:rPr sz="750" spc="-15" dirty="0">
                <a:latin typeface="Calibri"/>
                <a:cs typeface="Calibri"/>
              </a:rPr>
              <a:t>Стул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9" name="object 79"/>
          <p:cNvSpPr/>
          <p:nvPr/>
        </p:nvSpPr>
        <p:spPr>
          <a:xfrm>
            <a:off x="7186041" y="2482328"/>
            <a:ext cx="485775" cy="432435"/>
          </a:xfrm>
          <a:custGeom>
            <a:avLst/>
            <a:gdLst/>
            <a:ahLst/>
            <a:cxnLst/>
            <a:rect l="l" t="t" r="r" b="b"/>
            <a:pathLst>
              <a:path w="647700" h="576580">
                <a:moveTo>
                  <a:pt x="0" y="576072"/>
                </a:moveTo>
                <a:lnTo>
                  <a:pt x="647700" y="576072"/>
                </a:lnTo>
                <a:lnTo>
                  <a:pt x="647700" y="0"/>
                </a:lnTo>
                <a:lnTo>
                  <a:pt x="0" y="0"/>
                </a:lnTo>
                <a:lnTo>
                  <a:pt x="0" y="576072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0" name="object 80"/>
          <p:cNvSpPr txBox="1"/>
          <p:nvPr/>
        </p:nvSpPr>
        <p:spPr>
          <a:xfrm>
            <a:off x="7186041" y="2482329"/>
            <a:ext cx="485775" cy="327975"/>
          </a:xfrm>
          <a:prstGeom prst="rect">
            <a:avLst/>
          </a:prstGeom>
          <a:solidFill>
            <a:srgbClr val="ACFFCA"/>
          </a:solidFill>
        </p:spPr>
        <p:txBody>
          <a:bodyPr vert="horz" wrap="square" lIns="0" tIns="96203" rIns="0" bIns="0" rtlCol="0">
            <a:spAutoFit/>
          </a:bodyPr>
          <a:lstStyle/>
          <a:p>
            <a:pPr marL="121920" marR="114300" indent="31909">
              <a:spcBef>
                <a:spcPts val="758"/>
              </a:spcBef>
            </a:pPr>
            <a:r>
              <a:rPr sz="750" spc="-15" dirty="0">
                <a:latin typeface="Calibri"/>
                <a:cs typeface="Calibri"/>
              </a:rPr>
              <a:t>Стул </a:t>
            </a:r>
            <a:r>
              <a:rPr sz="750" spc="-8" dirty="0">
                <a:latin typeface="Calibri"/>
                <a:cs typeface="Calibri"/>
              </a:rPr>
              <a:t>(врач)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1" name="object 81"/>
          <p:cNvSpPr txBox="1"/>
          <p:nvPr/>
        </p:nvSpPr>
        <p:spPr>
          <a:xfrm>
            <a:off x="7184898" y="2984106"/>
            <a:ext cx="803910" cy="300883"/>
          </a:xfrm>
          <a:prstGeom prst="rect">
            <a:avLst/>
          </a:prstGeom>
          <a:solidFill>
            <a:srgbClr val="FFFFFF"/>
          </a:solidFill>
          <a:ln w="12192">
            <a:solidFill>
              <a:srgbClr val="0C0C0C"/>
            </a:solidFill>
          </a:ln>
        </p:spPr>
        <p:txBody>
          <a:bodyPr vert="horz" wrap="square" lIns="0" tIns="94773" rIns="0" bIns="0" rtlCol="0">
            <a:spAutoFit/>
          </a:bodyPr>
          <a:lstStyle/>
          <a:p>
            <a:pPr algn="ctr">
              <a:lnSpc>
                <a:spcPts val="829"/>
              </a:lnSpc>
              <a:spcBef>
                <a:spcPts val="746"/>
              </a:spcBef>
            </a:pPr>
            <a:r>
              <a:rPr sz="750" dirty="0">
                <a:latin typeface="Calibri"/>
                <a:cs typeface="Calibri"/>
              </a:rPr>
              <a:t>Стол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рабочий</a:t>
            </a:r>
            <a:endParaRPr sz="750">
              <a:latin typeface="Calibri"/>
              <a:cs typeface="Calibri"/>
            </a:endParaRPr>
          </a:p>
          <a:p>
            <a:pPr marL="27146" algn="ctr">
              <a:lnSpc>
                <a:spcPts val="829"/>
              </a:lnSpc>
              <a:tabLst>
                <a:tab pos="434340" algn="l"/>
              </a:tabLst>
            </a:pPr>
            <a:r>
              <a:rPr sz="1125" spc="-28" baseline="-8333" dirty="0">
                <a:latin typeface="Calibri"/>
                <a:cs typeface="Calibri"/>
              </a:rPr>
              <a:t>АРМ</a:t>
            </a:r>
            <a:r>
              <a:rPr sz="1125" baseline="-8333" dirty="0">
                <a:latin typeface="Calibri"/>
                <a:cs typeface="Calibri"/>
              </a:rPr>
              <a:t>	</a:t>
            </a:r>
            <a:r>
              <a:rPr sz="750" spc="-8" dirty="0">
                <a:latin typeface="Calibri"/>
                <a:cs typeface="Calibri"/>
              </a:rPr>
              <a:t>Принтер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92" name="object 82"/>
          <p:cNvGrpSpPr/>
          <p:nvPr/>
        </p:nvGrpSpPr>
        <p:grpSpPr>
          <a:xfrm>
            <a:off x="8530018" y="2463850"/>
            <a:ext cx="305753" cy="1163003"/>
            <a:chOff x="11373357" y="1634998"/>
            <a:chExt cx="407670" cy="1550670"/>
          </a:xfrm>
        </p:grpSpPr>
        <p:sp>
          <p:nvSpPr>
            <p:cNvPr id="93" name="object 83"/>
            <p:cNvSpPr/>
            <p:nvPr/>
          </p:nvSpPr>
          <p:spPr>
            <a:xfrm>
              <a:off x="11379707" y="1641348"/>
              <a:ext cx="394970" cy="1537970"/>
            </a:xfrm>
            <a:custGeom>
              <a:avLst/>
              <a:gdLst/>
              <a:ahLst/>
              <a:cxnLst/>
              <a:rect l="l" t="t" r="r" b="b"/>
              <a:pathLst>
                <a:path w="394970" h="1537970">
                  <a:moveTo>
                    <a:pt x="394716" y="0"/>
                  </a:moveTo>
                  <a:lnTo>
                    <a:pt x="0" y="0"/>
                  </a:lnTo>
                  <a:lnTo>
                    <a:pt x="0" y="1537715"/>
                  </a:lnTo>
                  <a:lnTo>
                    <a:pt x="394716" y="1537715"/>
                  </a:lnTo>
                  <a:lnTo>
                    <a:pt x="3947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4" name="object 84"/>
            <p:cNvSpPr/>
            <p:nvPr/>
          </p:nvSpPr>
          <p:spPr>
            <a:xfrm>
              <a:off x="11379707" y="1641348"/>
              <a:ext cx="394970" cy="1537970"/>
            </a:xfrm>
            <a:custGeom>
              <a:avLst/>
              <a:gdLst/>
              <a:ahLst/>
              <a:cxnLst/>
              <a:rect l="l" t="t" r="r" b="b"/>
              <a:pathLst>
                <a:path w="394970" h="1537970">
                  <a:moveTo>
                    <a:pt x="0" y="1537715"/>
                  </a:moveTo>
                  <a:lnTo>
                    <a:pt x="394716" y="1537715"/>
                  </a:lnTo>
                  <a:lnTo>
                    <a:pt x="394716" y="0"/>
                  </a:lnTo>
                  <a:lnTo>
                    <a:pt x="0" y="0"/>
                  </a:lnTo>
                  <a:lnTo>
                    <a:pt x="0" y="1537715"/>
                  </a:lnTo>
                  <a:close/>
                </a:path>
              </a:pathLst>
            </a:custGeom>
            <a:ln w="12191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5" name="object 85"/>
          <p:cNvSpPr txBox="1"/>
          <p:nvPr/>
        </p:nvSpPr>
        <p:spPr>
          <a:xfrm>
            <a:off x="8635003" y="2867427"/>
            <a:ext cx="102592" cy="3562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788"/>
              </a:lnSpc>
            </a:pPr>
            <a:r>
              <a:rPr sz="750" spc="-8" dirty="0">
                <a:latin typeface="Calibri"/>
                <a:cs typeface="Calibri"/>
              </a:rPr>
              <a:t>Кушетка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96" name="object 86"/>
          <p:cNvGrpSpPr/>
          <p:nvPr/>
        </p:nvGrpSpPr>
        <p:grpSpPr>
          <a:xfrm>
            <a:off x="8328850" y="2487853"/>
            <a:ext cx="151448" cy="1153954"/>
            <a:chOff x="11105133" y="1667001"/>
            <a:chExt cx="201930" cy="1538605"/>
          </a:xfrm>
        </p:grpSpPr>
        <p:sp>
          <p:nvSpPr>
            <p:cNvPr id="97" name="object 87"/>
            <p:cNvSpPr/>
            <p:nvPr/>
          </p:nvSpPr>
          <p:spPr>
            <a:xfrm>
              <a:off x="11111483" y="1673351"/>
              <a:ext cx="189230" cy="1525905"/>
            </a:xfrm>
            <a:custGeom>
              <a:avLst/>
              <a:gdLst/>
              <a:ahLst/>
              <a:cxnLst/>
              <a:rect l="l" t="t" r="r" b="b"/>
              <a:pathLst>
                <a:path w="189229" h="1525905">
                  <a:moveTo>
                    <a:pt x="188975" y="0"/>
                  </a:moveTo>
                  <a:lnTo>
                    <a:pt x="0" y="0"/>
                  </a:lnTo>
                  <a:lnTo>
                    <a:pt x="0" y="1525524"/>
                  </a:lnTo>
                  <a:lnTo>
                    <a:pt x="188975" y="1525524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8" name="object 88"/>
            <p:cNvSpPr/>
            <p:nvPr/>
          </p:nvSpPr>
          <p:spPr>
            <a:xfrm>
              <a:off x="11111483" y="1673351"/>
              <a:ext cx="189230" cy="1525905"/>
            </a:xfrm>
            <a:custGeom>
              <a:avLst/>
              <a:gdLst/>
              <a:ahLst/>
              <a:cxnLst/>
              <a:rect l="l" t="t" r="r" b="b"/>
              <a:pathLst>
                <a:path w="189229" h="1525905">
                  <a:moveTo>
                    <a:pt x="0" y="1525524"/>
                  </a:moveTo>
                  <a:lnTo>
                    <a:pt x="188975" y="1525524"/>
                  </a:lnTo>
                  <a:lnTo>
                    <a:pt x="188975" y="0"/>
                  </a:lnTo>
                  <a:lnTo>
                    <a:pt x="0" y="0"/>
                  </a:lnTo>
                  <a:lnTo>
                    <a:pt x="0" y="1525524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9" name="object 89"/>
          <p:cNvSpPr txBox="1"/>
          <p:nvPr/>
        </p:nvSpPr>
        <p:spPr>
          <a:xfrm>
            <a:off x="8352084" y="2907811"/>
            <a:ext cx="102592" cy="31289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0" name="object 90"/>
          <p:cNvGrpSpPr/>
          <p:nvPr/>
        </p:nvGrpSpPr>
        <p:grpSpPr>
          <a:xfrm>
            <a:off x="8852345" y="2458135"/>
            <a:ext cx="180022" cy="1163003"/>
            <a:chOff x="11803126" y="1627377"/>
            <a:chExt cx="240029" cy="1550670"/>
          </a:xfrm>
        </p:grpSpPr>
        <p:sp>
          <p:nvSpPr>
            <p:cNvPr id="101" name="object 91"/>
            <p:cNvSpPr/>
            <p:nvPr/>
          </p:nvSpPr>
          <p:spPr>
            <a:xfrm>
              <a:off x="11809476" y="1633727"/>
              <a:ext cx="227329" cy="1537970"/>
            </a:xfrm>
            <a:custGeom>
              <a:avLst/>
              <a:gdLst/>
              <a:ahLst/>
              <a:cxnLst/>
              <a:rect l="l" t="t" r="r" b="b"/>
              <a:pathLst>
                <a:path w="227329" h="1537970">
                  <a:moveTo>
                    <a:pt x="227075" y="0"/>
                  </a:moveTo>
                  <a:lnTo>
                    <a:pt x="0" y="0"/>
                  </a:lnTo>
                  <a:lnTo>
                    <a:pt x="0" y="1537715"/>
                  </a:lnTo>
                  <a:lnTo>
                    <a:pt x="227075" y="1537715"/>
                  </a:lnTo>
                  <a:lnTo>
                    <a:pt x="2270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2" name="object 92"/>
            <p:cNvSpPr/>
            <p:nvPr/>
          </p:nvSpPr>
          <p:spPr>
            <a:xfrm>
              <a:off x="11809476" y="1633727"/>
              <a:ext cx="227329" cy="1537970"/>
            </a:xfrm>
            <a:custGeom>
              <a:avLst/>
              <a:gdLst/>
              <a:ahLst/>
              <a:cxnLst/>
              <a:rect l="l" t="t" r="r" b="b"/>
              <a:pathLst>
                <a:path w="227329" h="1537970">
                  <a:moveTo>
                    <a:pt x="0" y="1537715"/>
                  </a:moveTo>
                  <a:lnTo>
                    <a:pt x="227075" y="1537715"/>
                  </a:lnTo>
                  <a:lnTo>
                    <a:pt x="227075" y="0"/>
                  </a:lnTo>
                  <a:lnTo>
                    <a:pt x="0" y="0"/>
                  </a:lnTo>
                  <a:lnTo>
                    <a:pt x="0" y="1537715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3" name="object 93"/>
          <p:cNvSpPr txBox="1"/>
          <p:nvPr/>
        </p:nvSpPr>
        <p:spPr>
          <a:xfrm>
            <a:off x="8889960" y="2884094"/>
            <a:ext cx="102592" cy="31289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4" name="object 94"/>
          <p:cNvGrpSpPr/>
          <p:nvPr/>
        </p:nvGrpSpPr>
        <p:grpSpPr>
          <a:xfrm>
            <a:off x="8300466" y="3650476"/>
            <a:ext cx="754380" cy="213836"/>
            <a:chOff x="11067288" y="3217164"/>
            <a:chExt cx="1005840" cy="285115"/>
          </a:xfrm>
        </p:grpSpPr>
        <p:sp>
          <p:nvSpPr>
            <p:cNvPr id="105" name="object 95"/>
            <p:cNvSpPr/>
            <p:nvPr/>
          </p:nvSpPr>
          <p:spPr>
            <a:xfrm>
              <a:off x="11073384" y="3223260"/>
              <a:ext cx="993775" cy="273050"/>
            </a:xfrm>
            <a:custGeom>
              <a:avLst/>
              <a:gdLst/>
              <a:ahLst/>
              <a:cxnLst/>
              <a:rect l="l" t="t" r="r" b="b"/>
              <a:pathLst>
                <a:path w="993775" h="273050">
                  <a:moveTo>
                    <a:pt x="993648" y="0"/>
                  </a:moveTo>
                  <a:lnTo>
                    <a:pt x="0" y="0"/>
                  </a:lnTo>
                  <a:lnTo>
                    <a:pt x="0" y="272796"/>
                  </a:lnTo>
                  <a:lnTo>
                    <a:pt x="993648" y="272796"/>
                  </a:lnTo>
                  <a:lnTo>
                    <a:pt x="993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6" name="object 96"/>
            <p:cNvSpPr/>
            <p:nvPr/>
          </p:nvSpPr>
          <p:spPr>
            <a:xfrm>
              <a:off x="11073384" y="3223260"/>
              <a:ext cx="993775" cy="273050"/>
            </a:xfrm>
            <a:custGeom>
              <a:avLst/>
              <a:gdLst/>
              <a:ahLst/>
              <a:cxnLst/>
              <a:rect l="l" t="t" r="r" b="b"/>
              <a:pathLst>
                <a:path w="993775" h="273050">
                  <a:moveTo>
                    <a:pt x="0" y="272796"/>
                  </a:moveTo>
                  <a:lnTo>
                    <a:pt x="993648" y="272796"/>
                  </a:lnTo>
                  <a:lnTo>
                    <a:pt x="993648" y="0"/>
                  </a:lnTo>
                  <a:lnTo>
                    <a:pt x="0" y="0"/>
                  </a:lnTo>
                  <a:lnTo>
                    <a:pt x="0" y="272796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7" name="object 97"/>
          <p:cNvSpPr txBox="1"/>
          <p:nvPr/>
        </p:nvSpPr>
        <p:spPr>
          <a:xfrm>
            <a:off x="8521827" y="3685528"/>
            <a:ext cx="312896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8" name="object 98"/>
          <p:cNvGrpSpPr/>
          <p:nvPr/>
        </p:nvGrpSpPr>
        <p:grpSpPr>
          <a:xfrm>
            <a:off x="1280064" y="3508743"/>
            <a:ext cx="1366838" cy="544354"/>
            <a:chOff x="1706752" y="3028188"/>
            <a:chExt cx="1822450" cy="725805"/>
          </a:xfrm>
        </p:grpSpPr>
        <p:sp>
          <p:nvSpPr>
            <p:cNvPr id="109" name="object 99"/>
            <p:cNvSpPr/>
            <p:nvPr/>
          </p:nvSpPr>
          <p:spPr>
            <a:xfrm>
              <a:off x="1706752" y="3028188"/>
              <a:ext cx="1822450" cy="321945"/>
            </a:xfrm>
            <a:custGeom>
              <a:avLst/>
              <a:gdLst/>
              <a:ahLst/>
              <a:cxnLst/>
              <a:rect l="l" t="t" r="r" b="b"/>
              <a:pathLst>
                <a:path w="1822450" h="321945">
                  <a:moveTo>
                    <a:pt x="1623955" y="136845"/>
                  </a:moveTo>
                  <a:lnTo>
                    <a:pt x="1581168" y="136845"/>
                  </a:lnTo>
                  <a:lnTo>
                    <a:pt x="1534541" y="149987"/>
                  </a:lnTo>
                  <a:lnTo>
                    <a:pt x="1486240" y="162306"/>
                  </a:lnTo>
                  <a:lnTo>
                    <a:pt x="1430782" y="175260"/>
                  </a:lnTo>
                  <a:lnTo>
                    <a:pt x="1374013" y="187325"/>
                  </a:lnTo>
                  <a:lnTo>
                    <a:pt x="1314323" y="199136"/>
                  </a:lnTo>
                  <a:lnTo>
                    <a:pt x="1251585" y="210312"/>
                  </a:lnTo>
                  <a:lnTo>
                    <a:pt x="1186434" y="221234"/>
                  </a:lnTo>
                  <a:lnTo>
                    <a:pt x="1118616" y="231521"/>
                  </a:lnTo>
                  <a:lnTo>
                    <a:pt x="1048514" y="241316"/>
                  </a:lnTo>
                  <a:lnTo>
                    <a:pt x="976249" y="250571"/>
                  </a:lnTo>
                  <a:lnTo>
                    <a:pt x="901827" y="259334"/>
                  </a:lnTo>
                  <a:lnTo>
                    <a:pt x="825754" y="267462"/>
                  </a:lnTo>
                  <a:lnTo>
                    <a:pt x="668655" y="281686"/>
                  </a:lnTo>
                  <a:lnTo>
                    <a:pt x="506095" y="293115"/>
                  </a:lnTo>
                  <a:lnTo>
                    <a:pt x="339598" y="301751"/>
                  </a:lnTo>
                  <a:lnTo>
                    <a:pt x="170496" y="306960"/>
                  </a:lnTo>
                  <a:lnTo>
                    <a:pt x="0" y="308737"/>
                  </a:lnTo>
                  <a:lnTo>
                    <a:pt x="111" y="314325"/>
                  </a:lnTo>
                  <a:lnTo>
                    <a:pt x="218" y="319659"/>
                  </a:lnTo>
                  <a:lnTo>
                    <a:pt x="254" y="321437"/>
                  </a:lnTo>
                  <a:lnTo>
                    <a:pt x="170815" y="319659"/>
                  </a:lnTo>
                  <a:lnTo>
                    <a:pt x="340233" y="314325"/>
                  </a:lnTo>
                  <a:lnTo>
                    <a:pt x="506984" y="305815"/>
                  </a:lnTo>
                  <a:lnTo>
                    <a:pt x="669671" y="294386"/>
                  </a:lnTo>
                  <a:lnTo>
                    <a:pt x="827024" y="280035"/>
                  </a:lnTo>
                  <a:lnTo>
                    <a:pt x="903351" y="271907"/>
                  </a:lnTo>
                  <a:lnTo>
                    <a:pt x="1050290" y="254000"/>
                  </a:lnTo>
                  <a:lnTo>
                    <a:pt x="1120521" y="244094"/>
                  </a:lnTo>
                  <a:lnTo>
                    <a:pt x="1188466" y="233679"/>
                  </a:lnTo>
                  <a:lnTo>
                    <a:pt x="1253871" y="222885"/>
                  </a:lnTo>
                  <a:lnTo>
                    <a:pt x="1316736" y="211582"/>
                  </a:lnTo>
                  <a:lnTo>
                    <a:pt x="1376680" y="199771"/>
                  </a:lnTo>
                  <a:lnTo>
                    <a:pt x="1433576" y="187706"/>
                  </a:lnTo>
                  <a:lnTo>
                    <a:pt x="1486754" y="175260"/>
                  </a:lnTo>
                  <a:lnTo>
                    <a:pt x="1537843" y="162306"/>
                  </a:lnTo>
                  <a:lnTo>
                    <a:pt x="1584833" y="148971"/>
                  </a:lnTo>
                  <a:lnTo>
                    <a:pt x="1623955" y="136845"/>
                  </a:lnTo>
                  <a:close/>
                </a:path>
                <a:path w="1822450" h="321945">
                  <a:moveTo>
                    <a:pt x="1755228" y="68048"/>
                  </a:moveTo>
                  <a:lnTo>
                    <a:pt x="1697863" y="96185"/>
                  </a:lnTo>
                  <a:lnTo>
                    <a:pt x="1624214" y="123479"/>
                  </a:lnTo>
                  <a:lnTo>
                    <a:pt x="1578505" y="137598"/>
                  </a:lnTo>
                  <a:lnTo>
                    <a:pt x="1581168" y="136845"/>
                  </a:lnTo>
                  <a:lnTo>
                    <a:pt x="1623955" y="136845"/>
                  </a:lnTo>
                  <a:lnTo>
                    <a:pt x="1628267" y="135509"/>
                  </a:lnTo>
                  <a:lnTo>
                    <a:pt x="1667764" y="121665"/>
                  </a:lnTo>
                  <a:lnTo>
                    <a:pt x="1703451" y="107569"/>
                  </a:lnTo>
                  <a:lnTo>
                    <a:pt x="1762506" y="78486"/>
                  </a:lnTo>
                  <a:lnTo>
                    <a:pt x="1774239" y="68452"/>
                  </a:lnTo>
                  <a:lnTo>
                    <a:pt x="1754759" y="68452"/>
                  </a:lnTo>
                  <a:lnTo>
                    <a:pt x="1755228" y="68048"/>
                  </a:lnTo>
                  <a:close/>
                </a:path>
                <a:path w="1822450" h="321945">
                  <a:moveTo>
                    <a:pt x="1814271" y="46354"/>
                  </a:moveTo>
                  <a:lnTo>
                    <a:pt x="1780413" y="46354"/>
                  </a:lnTo>
                  <a:lnTo>
                    <a:pt x="1788795" y="56007"/>
                  </a:lnTo>
                  <a:lnTo>
                    <a:pt x="1780002" y="63525"/>
                  </a:lnTo>
                  <a:lnTo>
                    <a:pt x="1807845" y="83947"/>
                  </a:lnTo>
                  <a:lnTo>
                    <a:pt x="1814271" y="46354"/>
                  </a:lnTo>
                  <a:close/>
                </a:path>
                <a:path w="1822450" h="321945">
                  <a:moveTo>
                    <a:pt x="1755902" y="67690"/>
                  </a:moveTo>
                  <a:lnTo>
                    <a:pt x="1755228" y="68048"/>
                  </a:lnTo>
                  <a:lnTo>
                    <a:pt x="1754759" y="68452"/>
                  </a:lnTo>
                  <a:lnTo>
                    <a:pt x="1755902" y="67690"/>
                  </a:lnTo>
                  <a:close/>
                </a:path>
                <a:path w="1822450" h="321945">
                  <a:moveTo>
                    <a:pt x="1775130" y="67690"/>
                  </a:moveTo>
                  <a:lnTo>
                    <a:pt x="1755902" y="67690"/>
                  </a:lnTo>
                  <a:lnTo>
                    <a:pt x="1754759" y="68452"/>
                  </a:lnTo>
                  <a:lnTo>
                    <a:pt x="1774239" y="68452"/>
                  </a:lnTo>
                  <a:lnTo>
                    <a:pt x="1775130" y="67690"/>
                  </a:lnTo>
                  <a:close/>
                </a:path>
                <a:path w="1822450" h="321945">
                  <a:moveTo>
                    <a:pt x="1769458" y="55791"/>
                  </a:moveTo>
                  <a:lnTo>
                    <a:pt x="1755228" y="68048"/>
                  </a:lnTo>
                  <a:lnTo>
                    <a:pt x="1755902" y="67690"/>
                  </a:lnTo>
                  <a:lnTo>
                    <a:pt x="1775130" y="67690"/>
                  </a:lnTo>
                  <a:lnTo>
                    <a:pt x="1780002" y="63525"/>
                  </a:lnTo>
                  <a:lnTo>
                    <a:pt x="1769458" y="55791"/>
                  </a:lnTo>
                  <a:close/>
                </a:path>
                <a:path w="1822450" h="321945">
                  <a:moveTo>
                    <a:pt x="1780413" y="46354"/>
                  </a:moveTo>
                  <a:lnTo>
                    <a:pt x="1769458" y="55791"/>
                  </a:lnTo>
                  <a:lnTo>
                    <a:pt x="1780002" y="63525"/>
                  </a:lnTo>
                  <a:lnTo>
                    <a:pt x="1788795" y="56007"/>
                  </a:lnTo>
                  <a:lnTo>
                    <a:pt x="1780413" y="46354"/>
                  </a:lnTo>
                  <a:close/>
                </a:path>
                <a:path w="1822450" h="321945">
                  <a:moveTo>
                    <a:pt x="1822196" y="0"/>
                  </a:moveTo>
                  <a:lnTo>
                    <a:pt x="1746377" y="38862"/>
                  </a:lnTo>
                  <a:lnTo>
                    <a:pt x="1769458" y="55791"/>
                  </a:lnTo>
                  <a:lnTo>
                    <a:pt x="1780413" y="46354"/>
                  </a:lnTo>
                  <a:lnTo>
                    <a:pt x="1814271" y="46354"/>
                  </a:lnTo>
                  <a:lnTo>
                    <a:pt x="1822196" y="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0" name="object 100"/>
            <p:cNvSpPr/>
            <p:nvPr/>
          </p:nvSpPr>
          <p:spPr>
            <a:xfrm>
              <a:off x="2808731" y="3171444"/>
              <a:ext cx="647700" cy="576580"/>
            </a:xfrm>
            <a:custGeom>
              <a:avLst/>
              <a:gdLst/>
              <a:ahLst/>
              <a:cxnLst/>
              <a:rect l="l" t="t" r="r" b="b"/>
              <a:pathLst>
                <a:path w="647700" h="576579">
                  <a:moveTo>
                    <a:pt x="647699" y="0"/>
                  </a:moveTo>
                  <a:lnTo>
                    <a:pt x="0" y="0"/>
                  </a:lnTo>
                  <a:lnTo>
                    <a:pt x="0" y="576071"/>
                  </a:lnTo>
                  <a:lnTo>
                    <a:pt x="647699" y="576071"/>
                  </a:lnTo>
                  <a:lnTo>
                    <a:pt x="6476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1" name="object 101"/>
            <p:cNvSpPr/>
            <p:nvPr/>
          </p:nvSpPr>
          <p:spPr>
            <a:xfrm>
              <a:off x="2808731" y="3171444"/>
              <a:ext cx="647700" cy="576580"/>
            </a:xfrm>
            <a:custGeom>
              <a:avLst/>
              <a:gdLst/>
              <a:ahLst/>
              <a:cxnLst/>
              <a:rect l="l" t="t" r="r" b="b"/>
              <a:pathLst>
                <a:path w="647700" h="576579">
                  <a:moveTo>
                    <a:pt x="0" y="576071"/>
                  </a:moveTo>
                  <a:lnTo>
                    <a:pt x="647699" y="576071"/>
                  </a:lnTo>
                  <a:lnTo>
                    <a:pt x="647699" y="0"/>
                  </a:lnTo>
                  <a:lnTo>
                    <a:pt x="0" y="0"/>
                  </a:lnTo>
                  <a:lnTo>
                    <a:pt x="0" y="576071"/>
                  </a:lnTo>
                  <a:close/>
                </a:path>
              </a:pathLst>
            </a:custGeom>
            <a:ln w="12191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12" name="object 102"/>
          <p:cNvGrpSpPr/>
          <p:nvPr/>
        </p:nvGrpSpPr>
        <p:grpSpPr>
          <a:xfrm>
            <a:off x="7295769" y="3839069"/>
            <a:ext cx="161449" cy="429578"/>
            <a:chOff x="9727692" y="3468623"/>
            <a:chExt cx="215265" cy="572770"/>
          </a:xfrm>
        </p:grpSpPr>
        <p:pic>
          <p:nvPicPr>
            <p:cNvPr id="113" name="object 10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7692" y="3692651"/>
              <a:ext cx="143255" cy="242316"/>
            </a:xfrm>
            <a:prstGeom prst="rect">
              <a:avLst/>
            </a:prstGeom>
          </p:spPr>
        </p:pic>
        <p:sp>
          <p:nvSpPr>
            <p:cNvPr id="114" name="object 104"/>
            <p:cNvSpPr/>
            <p:nvPr/>
          </p:nvSpPr>
          <p:spPr>
            <a:xfrm>
              <a:off x="9866376" y="3468623"/>
              <a:ext cx="76200" cy="572770"/>
            </a:xfrm>
            <a:custGeom>
              <a:avLst/>
              <a:gdLst/>
              <a:ahLst/>
              <a:cxnLst/>
              <a:rect l="l" t="t" r="r" b="b"/>
              <a:pathLst>
                <a:path w="76200" h="572770">
                  <a:moveTo>
                    <a:pt x="31750" y="496569"/>
                  </a:moveTo>
                  <a:lnTo>
                    <a:pt x="0" y="496569"/>
                  </a:lnTo>
                  <a:lnTo>
                    <a:pt x="38100" y="572769"/>
                  </a:lnTo>
                  <a:lnTo>
                    <a:pt x="69850" y="509269"/>
                  </a:lnTo>
                  <a:lnTo>
                    <a:pt x="31750" y="509269"/>
                  </a:lnTo>
                  <a:lnTo>
                    <a:pt x="31750" y="496569"/>
                  </a:lnTo>
                  <a:close/>
                </a:path>
                <a:path w="76200" h="572770">
                  <a:moveTo>
                    <a:pt x="44450" y="0"/>
                  </a:moveTo>
                  <a:lnTo>
                    <a:pt x="31750" y="0"/>
                  </a:lnTo>
                  <a:lnTo>
                    <a:pt x="31750" y="509269"/>
                  </a:lnTo>
                  <a:lnTo>
                    <a:pt x="44450" y="509269"/>
                  </a:lnTo>
                  <a:lnTo>
                    <a:pt x="44450" y="0"/>
                  </a:lnTo>
                  <a:close/>
                </a:path>
                <a:path w="76200" h="572770">
                  <a:moveTo>
                    <a:pt x="76200" y="496569"/>
                  </a:moveTo>
                  <a:lnTo>
                    <a:pt x="44450" y="496569"/>
                  </a:lnTo>
                  <a:lnTo>
                    <a:pt x="44450" y="509269"/>
                  </a:lnTo>
                  <a:lnTo>
                    <a:pt x="69850" y="509269"/>
                  </a:lnTo>
                  <a:lnTo>
                    <a:pt x="76200" y="496569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15" name="object 105"/>
          <p:cNvSpPr txBox="1"/>
          <p:nvPr/>
        </p:nvSpPr>
        <p:spPr>
          <a:xfrm>
            <a:off x="2250186" y="3760260"/>
            <a:ext cx="198120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15" dirty="0">
                <a:latin typeface="Calibri"/>
                <a:cs typeface="Calibri"/>
              </a:rPr>
              <a:t>Стул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6" name="object 106"/>
          <p:cNvSpPr/>
          <p:nvPr/>
        </p:nvSpPr>
        <p:spPr>
          <a:xfrm>
            <a:off x="3311271" y="3728199"/>
            <a:ext cx="2078355" cy="597218"/>
          </a:xfrm>
          <a:custGeom>
            <a:avLst/>
            <a:gdLst/>
            <a:ahLst/>
            <a:cxnLst/>
            <a:rect l="l" t="t" r="r" b="b"/>
            <a:pathLst>
              <a:path w="2771140" h="796289">
                <a:moveTo>
                  <a:pt x="2023727" y="508450"/>
                </a:moveTo>
                <a:lnTo>
                  <a:pt x="1982998" y="508450"/>
                </a:lnTo>
                <a:lnTo>
                  <a:pt x="1888622" y="536696"/>
                </a:lnTo>
                <a:lnTo>
                  <a:pt x="1790072" y="563783"/>
                </a:lnTo>
                <a:lnTo>
                  <a:pt x="1687830" y="589660"/>
                </a:lnTo>
                <a:lnTo>
                  <a:pt x="1582044" y="614324"/>
                </a:lnTo>
                <a:lnTo>
                  <a:pt x="1472822" y="637536"/>
                </a:lnTo>
                <a:lnTo>
                  <a:pt x="1360805" y="659256"/>
                </a:lnTo>
                <a:lnTo>
                  <a:pt x="1245870" y="679576"/>
                </a:lnTo>
                <a:lnTo>
                  <a:pt x="1128522" y="698245"/>
                </a:lnTo>
                <a:lnTo>
                  <a:pt x="1008761" y="715390"/>
                </a:lnTo>
                <a:lnTo>
                  <a:pt x="887095" y="730503"/>
                </a:lnTo>
                <a:lnTo>
                  <a:pt x="763651" y="744092"/>
                </a:lnTo>
                <a:lnTo>
                  <a:pt x="638683" y="755649"/>
                </a:lnTo>
                <a:lnTo>
                  <a:pt x="512445" y="765428"/>
                </a:lnTo>
                <a:lnTo>
                  <a:pt x="385191" y="773048"/>
                </a:lnTo>
                <a:lnTo>
                  <a:pt x="257175" y="778509"/>
                </a:lnTo>
                <a:lnTo>
                  <a:pt x="128650" y="781938"/>
                </a:lnTo>
                <a:lnTo>
                  <a:pt x="0" y="783081"/>
                </a:lnTo>
                <a:lnTo>
                  <a:pt x="0" y="795781"/>
                </a:lnTo>
                <a:lnTo>
                  <a:pt x="129032" y="794638"/>
                </a:lnTo>
                <a:lnTo>
                  <a:pt x="257683" y="791209"/>
                </a:lnTo>
                <a:lnTo>
                  <a:pt x="385952" y="785621"/>
                </a:lnTo>
                <a:lnTo>
                  <a:pt x="513334" y="778001"/>
                </a:lnTo>
                <a:lnTo>
                  <a:pt x="639699" y="768349"/>
                </a:lnTo>
                <a:lnTo>
                  <a:pt x="764921" y="756665"/>
                </a:lnTo>
                <a:lnTo>
                  <a:pt x="888619" y="743203"/>
                </a:lnTo>
                <a:lnTo>
                  <a:pt x="1010538" y="727963"/>
                </a:lnTo>
                <a:lnTo>
                  <a:pt x="1130427" y="710818"/>
                </a:lnTo>
                <a:lnTo>
                  <a:pt x="1248029" y="692022"/>
                </a:lnTo>
                <a:lnTo>
                  <a:pt x="1363091" y="671702"/>
                </a:lnTo>
                <a:lnTo>
                  <a:pt x="1475486" y="649985"/>
                </a:lnTo>
                <a:lnTo>
                  <a:pt x="1584833" y="626617"/>
                </a:lnTo>
                <a:lnTo>
                  <a:pt x="1690877" y="601979"/>
                </a:lnTo>
                <a:lnTo>
                  <a:pt x="1793367" y="576071"/>
                </a:lnTo>
                <a:lnTo>
                  <a:pt x="1892173" y="548893"/>
                </a:lnTo>
                <a:lnTo>
                  <a:pt x="1986914" y="520445"/>
                </a:lnTo>
                <a:lnTo>
                  <a:pt x="2023727" y="508450"/>
                </a:lnTo>
                <a:close/>
              </a:path>
              <a:path w="2771140" h="796289">
                <a:moveTo>
                  <a:pt x="1478500" y="636332"/>
                </a:moveTo>
                <a:lnTo>
                  <a:pt x="1472311" y="637536"/>
                </a:lnTo>
                <a:lnTo>
                  <a:pt x="1472822" y="637536"/>
                </a:lnTo>
                <a:lnTo>
                  <a:pt x="1478500" y="636332"/>
                </a:lnTo>
                <a:close/>
              </a:path>
              <a:path w="2771140" h="796289">
                <a:moveTo>
                  <a:pt x="1892341" y="535587"/>
                </a:moveTo>
                <a:lnTo>
                  <a:pt x="1888301" y="536696"/>
                </a:lnTo>
                <a:lnTo>
                  <a:pt x="1888622" y="536696"/>
                </a:lnTo>
                <a:lnTo>
                  <a:pt x="1892341" y="535587"/>
                </a:lnTo>
                <a:close/>
              </a:path>
              <a:path w="2771140" h="796289">
                <a:moveTo>
                  <a:pt x="2272187" y="417407"/>
                </a:moveTo>
                <a:lnTo>
                  <a:pt x="2239678" y="417407"/>
                </a:lnTo>
                <a:lnTo>
                  <a:pt x="2158873" y="448690"/>
                </a:lnTo>
                <a:lnTo>
                  <a:pt x="2073148" y="479043"/>
                </a:lnTo>
                <a:lnTo>
                  <a:pt x="1980056" y="509331"/>
                </a:lnTo>
                <a:lnTo>
                  <a:pt x="1982998" y="508450"/>
                </a:lnTo>
                <a:lnTo>
                  <a:pt x="2023727" y="508450"/>
                </a:lnTo>
                <a:lnTo>
                  <a:pt x="2077339" y="490981"/>
                </a:lnTo>
                <a:lnTo>
                  <a:pt x="2163318" y="460628"/>
                </a:lnTo>
                <a:lnTo>
                  <a:pt x="2244598" y="429132"/>
                </a:lnTo>
                <a:lnTo>
                  <a:pt x="2272187" y="417407"/>
                </a:lnTo>
                <a:close/>
              </a:path>
              <a:path w="2771140" h="796289">
                <a:moveTo>
                  <a:pt x="2345405" y="385282"/>
                </a:moveTo>
                <a:lnTo>
                  <a:pt x="2315502" y="385282"/>
                </a:lnTo>
                <a:lnTo>
                  <a:pt x="2236862" y="418501"/>
                </a:lnTo>
                <a:lnTo>
                  <a:pt x="2239678" y="417407"/>
                </a:lnTo>
                <a:lnTo>
                  <a:pt x="2272187" y="417407"/>
                </a:lnTo>
                <a:lnTo>
                  <a:pt x="2320798" y="396747"/>
                </a:lnTo>
                <a:lnTo>
                  <a:pt x="2345405" y="385282"/>
                </a:lnTo>
                <a:close/>
              </a:path>
              <a:path w="2771140" h="796289">
                <a:moveTo>
                  <a:pt x="2733132" y="89153"/>
                </a:moveTo>
                <a:lnTo>
                  <a:pt x="2719704" y="89153"/>
                </a:lnTo>
                <a:lnTo>
                  <a:pt x="2719395" y="89773"/>
                </a:lnTo>
                <a:lnTo>
                  <a:pt x="2719112" y="90169"/>
                </a:lnTo>
                <a:lnTo>
                  <a:pt x="2696449" y="125929"/>
                </a:lnTo>
                <a:lnTo>
                  <a:pt x="2667380" y="161036"/>
                </a:lnTo>
                <a:lnTo>
                  <a:pt x="2649915" y="178878"/>
                </a:lnTo>
                <a:lnTo>
                  <a:pt x="2649781" y="179127"/>
                </a:lnTo>
                <a:lnTo>
                  <a:pt x="2608516" y="215546"/>
                </a:lnTo>
                <a:lnTo>
                  <a:pt x="2562987" y="249808"/>
                </a:lnTo>
                <a:lnTo>
                  <a:pt x="2509510" y="284726"/>
                </a:lnTo>
                <a:lnTo>
                  <a:pt x="2451100" y="318642"/>
                </a:lnTo>
                <a:lnTo>
                  <a:pt x="2385929" y="352424"/>
                </a:lnTo>
                <a:lnTo>
                  <a:pt x="2312946" y="386361"/>
                </a:lnTo>
                <a:lnTo>
                  <a:pt x="2315502" y="385282"/>
                </a:lnTo>
                <a:lnTo>
                  <a:pt x="2345405" y="385282"/>
                </a:lnTo>
                <a:lnTo>
                  <a:pt x="2391664" y="363727"/>
                </a:lnTo>
                <a:lnTo>
                  <a:pt x="2457069" y="329818"/>
                </a:lnTo>
                <a:lnTo>
                  <a:pt x="2516631" y="295274"/>
                </a:lnTo>
                <a:lnTo>
                  <a:pt x="2570353" y="260095"/>
                </a:lnTo>
                <a:lnTo>
                  <a:pt x="2617724" y="224408"/>
                </a:lnTo>
                <a:lnTo>
                  <a:pt x="2658618" y="188087"/>
                </a:lnTo>
                <a:lnTo>
                  <a:pt x="2692907" y="151256"/>
                </a:lnTo>
                <a:lnTo>
                  <a:pt x="2719958" y="114045"/>
                </a:lnTo>
                <a:lnTo>
                  <a:pt x="2731007" y="94995"/>
                </a:lnTo>
                <a:lnTo>
                  <a:pt x="2733132" y="89153"/>
                </a:lnTo>
                <a:close/>
              </a:path>
              <a:path w="2771140" h="796289">
                <a:moveTo>
                  <a:pt x="2649915" y="178878"/>
                </a:moveTo>
                <a:lnTo>
                  <a:pt x="2649651" y="179127"/>
                </a:lnTo>
                <a:lnTo>
                  <a:pt x="2648657" y="180163"/>
                </a:lnTo>
                <a:lnTo>
                  <a:pt x="2649781" y="179127"/>
                </a:lnTo>
                <a:lnTo>
                  <a:pt x="2649915" y="178878"/>
                </a:lnTo>
                <a:close/>
              </a:path>
              <a:path w="2771140" h="796289">
                <a:moveTo>
                  <a:pt x="2725634" y="72759"/>
                </a:moveTo>
                <a:lnTo>
                  <a:pt x="2719343" y="89773"/>
                </a:lnTo>
                <a:lnTo>
                  <a:pt x="2719704" y="89153"/>
                </a:lnTo>
                <a:lnTo>
                  <a:pt x="2733132" y="89153"/>
                </a:lnTo>
                <a:lnTo>
                  <a:pt x="2738112" y="75459"/>
                </a:lnTo>
                <a:lnTo>
                  <a:pt x="2725634" y="72759"/>
                </a:lnTo>
                <a:close/>
              </a:path>
              <a:path w="2771140" h="796289">
                <a:moveTo>
                  <a:pt x="2765077" y="59943"/>
                </a:moveTo>
                <a:lnTo>
                  <a:pt x="2730373" y="59943"/>
                </a:lnTo>
                <a:lnTo>
                  <a:pt x="2742183" y="64262"/>
                </a:lnTo>
                <a:lnTo>
                  <a:pt x="2738112" y="75459"/>
                </a:lnTo>
                <a:lnTo>
                  <a:pt x="2770886" y="82550"/>
                </a:lnTo>
                <a:lnTo>
                  <a:pt x="2765077" y="59943"/>
                </a:lnTo>
                <a:close/>
              </a:path>
              <a:path w="2771140" h="796289">
                <a:moveTo>
                  <a:pt x="2730373" y="59943"/>
                </a:moveTo>
                <a:lnTo>
                  <a:pt x="2725634" y="72759"/>
                </a:lnTo>
                <a:lnTo>
                  <a:pt x="2738112" y="75459"/>
                </a:lnTo>
                <a:lnTo>
                  <a:pt x="2742183" y="64262"/>
                </a:lnTo>
                <a:lnTo>
                  <a:pt x="2730373" y="59943"/>
                </a:lnTo>
                <a:close/>
              </a:path>
              <a:path w="2771140" h="796289">
                <a:moveTo>
                  <a:pt x="2749677" y="0"/>
                </a:moveTo>
                <a:lnTo>
                  <a:pt x="2696337" y="66420"/>
                </a:lnTo>
                <a:lnTo>
                  <a:pt x="2725634" y="72759"/>
                </a:lnTo>
                <a:lnTo>
                  <a:pt x="2730373" y="59943"/>
                </a:lnTo>
                <a:lnTo>
                  <a:pt x="2765077" y="59943"/>
                </a:lnTo>
                <a:lnTo>
                  <a:pt x="2749677" y="0"/>
                </a:lnTo>
                <a:close/>
              </a:path>
            </a:pathLst>
          </a:custGeom>
          <a:solidFill>
            <a:srgbClr val="CAAB5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7" name="object 107"/>
          <p:cNvSpPr txBox="1"/>
          <p:nvPr/>
        </p:nvSpPr>
        <p:spPr>
          <a:xfrm>
            <a:off x="4617720" y="4130345"/>
            <a:ext cx="180022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1050" b="1" spc="-19" dirty="0">
                <a:latin typeface="Calibri"/>
                <a:cs typeface="Calibri"/>
              </a:rPr>
              <a:t>6.1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8" name="object 108"/>
          <p:cNvSpPr txBox="1"/>
          <p:nvPr/>
        </p:nvSpPr>
        <p:spPr>
          <a:xfrm>
            <a:off x="4638579" y="4405807"/>
            <a:ext cx="189547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19" dirty="0">
                <a:latin typeface="Calibri"/>
                <a:cs typeface="Calibri"/>
              </a:rPr>
              <a:t>6.2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9" name="object 109"/>
          <p:cNvSpPr/>
          <p:nvPr/>
        </p:nvSpPr>
        <p:spPr>
          <a:xfrm>
            <a:off x="6134004" y="3544176"/>
            <a:ext cx="1052513" cy="57150"/>
          </a:xfrm>
          <a:custGeom>
            <a:avLst/>
            <a:gdLst/>
            <a:ahLst/>
            <a:cxnLst/>
            <a:rect l="l" t="t" r="r" b="b"/>
            <a:pathLst>
              <a:path w="1403350" h="76200">
                <a:moveTo>
                  <a:pt x="1377441" y="50672"/>
                </a:moveTo>
                <a:lnTo>
                  <a:pt x="1326387" y="50672"/>
                </a:lnTo>
                <a:lnTo>
                  <a:pt x="1326387" y="76200"/>
                </a:lnTo>
                <a:lnTo>
                  <a:pt x="1377441" y="50672"/>
                </a:lnTo>
                <a:close/>
              </a:path>
              <a:path w="1403350" h="76200">
                <a:moveTo>
                  <a:pt x="1326387" y="37210"/>
                </a:moveTo>
                <a:lnTo>
                  <a:pt x="585470" y="37210"/>
                </a:lnTo>
                <a:lnTo>
                  <a:pt x="452500" y="37845"/>
                </a:lnTo>
                <a:lnTo>
                  <a:pt x="0" y="38480"/>
                </a:lnTo>
                <a:lnTo>
                  <a:pt x="49402" y="38480"/>
                </a:lnTo>
                <a:lnTo>
                  <a:pt x="49402" y="51053"/>
                </a:lnTo>
                <a:lnTo>
                  <a:pt x="118617" y="51053"/>
                </a:lnTo>
                <a:lnTo>
                  <a:pt x="389762" y="50672"/>
                </a:lnTo>
                <a:lnTo>
                  <a:pt x="560196" y="49910"/>
                </a:lnTo>
                <a:lnTo>
                  <a:pt x="581278" y="49656"/>
                </a:lnTo>
                <a:lnTo>
                  <a:pt x="611123" y="49656"/>
                </a:lnTo>
                <a:lnTo>
                  <a:pt x="637412" y="49275"/>
                </a:lnTo>
                <a:lnTo>
                  <a:pt x="653287" y="49275"/>
                </a:lnTo>
                <a:lnTo>
                  <a:pt x="668019" y="49021"/>
                </a:lnTo>
                <a:lnTo>
                  <a:pt x="682878" y="49021"/>
                </a:lnTo>
                <a:lnTo>
                  <a:pt x="702690" y="48513"/>
                </a:lnTo>
                <a:lnTo>
                  <a:pt x="704342" y="48513"/>
                </a:lnTo>
                <a:lnTo>
                  <a:pt x="717549" y="48259"/>
                </a:lnTo>
                <a:lnTo>
                  <a:pt x="722375" y="48005"/>
                </a:lnTo>
                <a:lnTo>
                  <a:pt x="725804" y="48005"/>
                </a:lnTo>
                <a:lnTo>
                  <a:pt x="727328" y="47625"/>
                </a:lnTo>
                <a:lnTo>
                  <a:pt x="728217" y="47497"/>
                </a:lnTo>
                <a:lnTo>
                  <a:pt x="730249" y="47497"/>
                </a:lnTo>
                <a:lnTo>
                  <a:pt x="734948" y="47243"/>
                </a:lnTo>
                <a:lnTo>
                  <a:pt x="741425" y="47243"/>
                </a:lnTo>
                <a:lnTo>
                  <a:pt x="749680" y="46989"/>
                </a:lnTo>
                <a:lnTo>
                  <a:pt x="784224" y="46481"/>
                </a:lnTo>
                <a:lnTo>
                  <a:pt x="798829" y="46481"/>
                </a:lnTo>
                <a:lnTo>
                  <a:pt x="814958" y="46227"/>
                </a:lnTo>
                <a:lnTo>
                  <a:pt x="832357" y="46227"/>
                </a:lnTo>
                <a:lnTo>
                  <a:pt x="851026" y="45973"/>
                </a:lnTo>
                <a:lnTo>
                  <a:pt x="880935" y="45973"/>
                </a:lnTo>
                <a:lnTo>
                  <a:pt x="914272" y="45592"/>
                </a:lnTo>
                <a:lnTo>
                  <a:pt x="935736" y="45592"/>
                </a:lnTo>
                <a:lnTo>
                  <a:pt x="1326387" y="45084"/>
                </a:lnTo>
                <a:lnTo>
                  <a:pt x="1326387" y="37210"/>
                </a:lnTo>
                <a:close/>
              </a:path>
              <a:path w="1403350" h="76200">
                <a:moveTo>
                  <a:pt x="1326387" y="49910"/>
                </a:moveTo>
                <a:lnTo>
                  <a:pt x="543687" y="49910"/>
                </a:lnTo>
                <a:lnTo>
                  <a:pt x="386714" y="50672"/>
                </a:lnTo>
                <a:lnTo>
                  <a:pt x="1326387" y="50672"/>
                </a:lnTo>
                <a:lnTo>
                  <a:pt x="1326387" y="49910"/>
                </a:lnTo>
                <a:close/>
              </a:path>
              <a:path w="1403350" h="76200">
                <a:moveTo>
                  <a:pt x="1380743" y="49021"/>
                </a:moveTo>
                <a:lnTo>
                  <a:pt x="1326387" y="49021"/>
                </a:lnTo>
                <a:lnTo>
                  <a:pt x="1326387" y="49910"/>
                </a:lnTo>
                <a:lnTo>
                  <a:pt x="1378965" y="49910"/>
                </a:lnTo>
                <a:lnTo>
                  <a:pt x="1380743" y="49021"/>
                </a:lnTo>
                <a:close/>
              </a:path>
              <a:path w="1403350" h="76200">
                <a:moveTo>
                  <a:pt x="1326387" y="48259"/>
                </a:moveTo>
                <a:lnTo>
                  <a:pt x="719328" y="48259"/>
                </a:lnTo>
                <a:lnTo>
                  <a:pt x="702563" y="48513"/>
                </a:lnTo>
                <a:lnTo>
                  <a:pt x="716152" y="48513"/>
                </a:lnTo>
                <a:lnTo>
                  <a:pt x="669416" y="49021"/>
                </a:lnTo>
                <a:lnTo>
                  <a:pt x="1326387" y="49021"/>
                </a:lnTo>
                <a:lnTo>
                  <a:pt x="1326387" y="48259"/>
                </a:lnTo>
                <a:close/>
              </a:path>
              <a:path w="1403350" h="76200">
                <a:moveTo>
                  <a:pt x="1326387" y="0"/>
                </a:moveTo>
                <a:lnTo>
                  <a:pt x="1326387" y="48259"/>
                </a:lnTo>
                <a:lnTo>
                  <a:pt x="1382267" y="48259"/>
                </a:lnTo>
                <a:lnTo>
                  <a:pt x="1388617" y="45084"/>
                </a:lnTo>
                <a:lnTo>
                  <a:pt x="1339087" y="45084"/>
                </a:lnTo>
                <a:lnTo>
                  <a:pt x="1339087" y="32384"/>
                </a:lnTo>
                <a:lnTo>
                  <a:pt x="1391157" y="32384"/>
                </a:lnTo>
                <a:lnTo>
                  <a:pt x="1326387" y="0"/>
                </a:lnTo>
                <a:close/>
              </a:path>
              <a:path w="1403350" h="76200">
                <a:moveTo>
                  <a:pt x="730249" y="47497"/>
                </a:moveTo>
                <a:lnTo>
                  <a:pt x="728217" y="47497"/>
                </a:lnTo>
                <a:lnTo>
                  <a:pt x="727328" y="47625"/>
                </a:lnTo>
                <a:lnTo>
                  <a:pt x="730249" y="47497"/>
                </a:lnTo>
                <a:close/>
              </a:path>
              <a:path w="1403350" h="76200">
                <a:moveTo>
                  <a:pt x="1391157" y="32384"/>
                </a:moveTo>
                <a:lnTo>
                  <a:pt x="1339087" y="32384"/>
                </a:lnTo>
                <a:lnTo>
                  <a:pt x="1339087" y="45084"/>
                </a:lnTo>
                <a:lnTo>
                  <a:pt x="1388617" y="45084"/>
                </a:lnTo>
                <a:lnTo>
                  <a:pt x="1403095" y="37845"/>
                </a:lnTo>
                <a:lnTo>
                  <a:pt x="1402079" y="37845"/>
                </a:lnTo>
                <a:lnTo>
                  <a:pt x="1391157" y="32384"/>
                </a:lnTo>
                <a:close/>
              </a:path>
              <a:path w="1403350" h="76200">
                <a:moveTo>
                  <a:pt x="1326387" y="32384"/>
                </a:moveTo>
                <a:lnTo>
                  <a:pt x="1085977" y="32384"/>
                </a:lnTo>
                <a:lnTo>
                  <a:pt x="887856" y="32892"/>
                </a:lnTo>
                <a:lnTo>
                  <a:pt x="914145" y="32892"/>
                </a:lnTo>
                <a:lnTo>
                  <a:pt x="880808" y="33273"/>
                </a:lnTo>
                <a:lnTo>
                  <a:pt x="850899" y="33273"/>
                </a:lnTo>
                <a:lnTo>
                  <a:pt x="832230" y="33527"/>
                </a:lnTo>
                <a:lnTo>
                  <a:pt x="814831" y="33527"/>
                </a:lnTo>
                <a:lnTo>
                  <a:pt x="790638" y="33908"/>
                </a:lnTo>
                <a:lnTo>
                  <a:pt x="784097" y="33908"/>
                </a:lnTo>
                <a:lnTo>
                  <a:pt x="747141" y="34289"/>
                </a:lnTo>
                <a:lnTo>
                  <a:pt x="754379" y="34289"/>
                </a:lnTo>
                <a:lnTo>
                  <a:pt x="727963" y="34797"/>
                </a:lnTo>
                <a:lnTo>
                  <a:pt x="729741" y="34797"/>
                </a:lnTo>
                <a:lnTo>
                  <a:pt x="726312" y="34925"/>
                </a:lnTo>
                <a:lnTo>
                  <a:pt x="725677" y="34925"/>
                </a:lnTo>
                <a:lnTo>
                  <a:pt x="723455" y="35559"/>
                </a:lnTo>
                <a:lnTo>
                  <a:pt x="717168" y="35559"/>
                </a:lnTo>
                <a:lnTo>
                  <a:pt x="710691" y="35813"/>
                </a:lnTo>
                <a:lnTo>
                  <a:pt x="715898" y="35813"/>
                </a:lnTo>
                <a:lnTo>
                  <a:pt x="669162" y="36321"/>
                </a:lnTo>
                <a:lnTo>
                  <a:pt x="667892" y="36321"/>
                </a:lnTo>
                <a:lnTo>
                  <a:pt x="653160" y="36575"/>
                </a:lnTo>
                <a:lnTo>
                  <a:pt x="637285" y="36575"/>
                </a:lnTo>
                <a:lnTo>
                  <a:pt x="610996" y="36956"/>
                </a:lnTo>
                <a:lnTo>
                  <a:pt x="515620" y="37464"/>
                </a:lnTo>
                <a:lnTo>
                  <a:pt x="490219" y="37464"/>
                </a:lnTo>
                <a:lnTo>
                  <a:pt x="1326387" y="37210"/>
                </a:lnTo>
                <a:lnTo>
                  <a:pt x="1326387" y="32384"/>
                </a:lnTo>
                <a:close/>
              </a:path>
              <a:path w="1403350" h="76200">
                <a:moveTo>
                  <a:pt x="715898" y="35813"/>
                </a:moveTo>
                <a:lnTo>
                  <a:pt x="702436" y="35813"/>
                </a:lnTo>
                <a:lnTo>
                  <a:pt x="682624" y="36321"/>
                </a:lnTo>
                <a:lnTo>
                  <a:pt x="669162" y="36321"/>
                </a:lnTo>
                <a:lnTo>
                  <a:pt x="715898" y="35813"/>
                </a:lnTo>
                <a:close/>
              </a:path>
              <a:path w="1403350" h="76200">
                <a:moveTo>
                  <a:pt x="754379" y="34289"/>
                </a:moveTo>
                <a:lnTo>
                  <a:pt x="749426" y="34289"/>
                </a:lnTo>
                <a:lnTo>
                  <a:pt x="732916" y="34797"/>
                </a:lnTo>
                <a:lnTo>
                  <a:pt x="727963" y="34797"/>
                </a:lnTo>
                <a:lnTo>
                  <a:pt x="754379" y="34289"/>
                </a:lnTo>
                <a:close/>
              </a:path>
              <a:path w="1403350" h="76200">
                <a:moveTo>
                  <a:pt x="1085977" y="32384"/>
                </a:moveTo>
                <a:lnTo>
                  <a:pt x="1039241" y="32384"/>
                </a:lnTo>
                <a:lnTo>
                  <a:pt x="934592" y="32892"/>
                </a:lnTo>
                <a:lnTo>
                  <a:pt x="887856" y="32892"/>
                </a:lnTo>
                <a:lnTo>
                  <a:pt x="1085977" y="32384"/>
                </a:lnTo>
                <a:close/>
              </a:path>
            </a:pathLst>
          </a:custGeom>
          <a:solidFill>
            <a:srgbClr val="CAAB5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0" name="object 110"/>
          <p:cNvSpPr txBox="1"/>
          <p:nvPr/>
        </p:nvSpPr>
        <p:spPr>
          <a:xfrm>
            <a:off x="6432232" y="3406826"/>
            <a:ext cx="189547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spc="-19" dirty="0">
                <a:latin typeface="Calibri"/>
                <a:cs typeface="Calibri"/>
              </a:rPr>
              <a:t>7.1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1" name="object 111"/>
          <p:cNvSpPr/>
          <p:nvPr/>
        </p:nvSpPr>
        <p:spPr>
          <a:xfrm>
            <a:off x="7702676" y="3533889"/>
            <a:ext cx="466725" cy="57150"/>
          </a:xfrm>
          <a:custGeom>
            <a:avLst/>
            <a:gdLst/>
            <a:ahLst/>
            <a:cxnLst/>
            <a:rect l="l" t="t" r="r" b="b"/>
            <a:pathLst>
              <a:path w="6223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622300" h="76200">
                <a:moveTo>
                  <a:pt x="546100" y="0"/>
                </a:moveTo>
                <a:lnTo>
                  <a:pt x="546100" y="76200"/>
                </a:lnTo>
                <a:lnTo>
                  <a:pt x="609600" y="44450"/>
                </a:lnTo>
                <a:lnTo>
                  <a:pt x="558800" y="44450"/>
                </a:lnTo>
                <a:lnTo>
                  <a:pt x="558800" y="31750"/>
                </a:lnTo>
                <a:lnTo>
                  <a:pt x="609600" y="31750"/>
                </a:lnTo>
                <a:lnTo>
                  <a:pt x="546100" y="0"/>
                </a:lnTo>
                <a:close/>
              </a:path>
              <a:path w="622300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622300" h="76200">
                <a:moveTo>
                  <a:pt x="546100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546100" y="44450"/>
                </a:lnTo>
                <a:lnTo>
                  <a:pt x="546100" y="31750"/>
                </a:lnTo>
                <a:close/>
              </a:path>
              <a:path w="622300" h="76200">
                <a:moveTo>
                  <a:pt x="609600" y="31750"/>
                </a:moveTo>
                <a:lnTo>
                  <a:pt x="558800" y="31750"/>
                </a:lnTo>
                <a:lnTo>
                  <a:pt x="558800" y="44450"/>
                </a:lnTo>
                <a:lnTo>
                  <a:pt x="609600" y="44450"/>
                </a:lnTo>
                <a:lnTo>
                  <a:pt x="622300" y="38100"/>
                </a:lnTo>
                <a:lnTo>
                  <a:pt x="609600" y="31750"/>
                </a:lnTo>
                <a:close/>
              </a:path>
            </a:pathLst>
          </a:custGeom>
          <a:solidFill>
            <a:srgbClr val="CAAB5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2" name="object 112"/>
          <p:cNvSpPr txBox="1"/>
          <p:nvPr/>
        </p:nvSpPr>
        <p:spPr>
          <a:xfrm>
            <a:off x="7761922" y="3333293"/>
            <a:ext cx="391478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dirty="0">
                <a:latin typeface="Calibri"/>
                <a:cs typeface="Calibri"/>
              </a:rPr>
              <a:t>8.1</a:t>
            </a:r>
            <a:r>
              <a:rPr sz="1050" b="1" spc="-26" dirty="0">
                <a:latin typeface="Calibri"/>
                <a:cs typeface="Calibri"/>
              </a:rPr>
              <a:t> </a:t>
            </a:r>
            <a:r>
              <a:rPr sz="1050" b="1" spc="-19" dirty="0">
                <a:latin typeface="Calibri"/>
                <a:cs typeface="Calibri"/>
              </a:rPr>
              <a:t>9.1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3" name="object 113"/>
          <p:cNvSpPr/>
          <p:nvPr/>
        </p:nvSpPr>
        <p:spPr>
          <a:xfrm>
            <a:off x="7711821" y="3633330"/>
            <a:ext cx="466725" cy="57150"/>
          </a:xfrm>
          <a:custGeom>
            <a:avLst/>
            <a:gdLst/>
            <a:ahLst/>
            <a:cxnLst/>
            <a:rect l="l" t="t" r="r" b="b"/>
            <a:pathLst>
              <a:path w="6223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622300" h="76200">
                <a:moveTo>
                  <a:pt x="546100" y="0"/>
                </a:moveTo>
                <a:lnTo>
                  <a:pt x="546100" y="76200"/>
                </a:lnTo>
                <a:lnTo>
                  <a:pt x="609600" y="44450"/>
                </a:lnTo>
                <a:lnTo>
                  <a:pt x="558800" y="44450"/>
                </a:lnTo>
                <a:lnTo>
                  <a:pt x="558800" y="31750"/>
                </a:lnTo>
                <a:lnTo>
                  <a:pt x="609600" y="31750"/>
                </a:lnTo>
                <a:lnTo>
                  <a:pt x="546100" y="0"/>
                </a:lnTo>
                <a:close/>
              </a:path>
              <a:path w="622300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622300" h="76200">
                <a:moveTo>
                  <a:pt x="546100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546100" y="44450"/>
                </a:lnTo>
                <a:lnTo>
                  <a:pt x="546100" y="31750"/>
                </a:lnTo>
                <a:close/>
              </a:path>
              <a:path w="622300" h="76200">
                <a:moveTo>
                  <a:pt x="609600" y="31750"/>
                </a:moveTo>
                <a:lnTo>
                  <a:pt x="558800" y="31750"/>
                </a:lnTo>
                <a:lnTo>
                  <a:pt x="558800" y="44450"/>
                </a:lnTo>
                <a:lnTo>
                  <a:pt x="609600" y="44450"/>
                </a:lnTo>
                <a:lnTo>
                  <a:pt x="622300" y="38100"/>
                </a:lnTo>
                <a:lnTo>
                  <a:pt x="609600" y="31750"/>
                </a:lnTo>
                <a:close/>
              </a:path>
            </a:pathLst>
          </a:custGeom>
          <a:solidFill>
            <a:srgbClr val="00642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4" name="object 114"/>
          <p:cNvSpPr txBox="1"/>
          <p:nvPr/>
        </p:nvSpPr>
        <p:spPr>
          <a:xfrm>
            <a:off x="7754207" y="3699719"/>
            <a:ext cx="391478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dirty="0">
                <a:latin typeface="Calibri"/>
                <a:cs typeface="Calibri"/>
              </a:rPr>
              <a:t>7.2</a:t>
            </a:r>
            <a:r>
              <a:rPr sz="1050" b="1" spc="-26" dirty="0">
                <a:latin typeface="Calibri"/>
                <a:cs typeface="Calibri"/>
              </a:rPr>
              <a:t> </a:t>
            </a:r>
            <a:r>
              <a:rPr sz="1050" b="1" spc="-19" dirty="0">
                <a:latin typeface="Calibri"/>
                <a:cs typeface="Calibri"/>
              </a:rPr>
              <a:t>8.2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5" name="object 115"/>
          <p:cNvSpPr txBox="1"/>
          <p:nvPr/>
        </p:nvSpPr>
        <p:spPr>
          <a:xfrm>
            <a:off x="7509700" y="3876408"/>
            <a:ext cx="791051" cy="42046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lnSpc>
                <a:spcPts val="1159"/>
              </a:lnSpc>
              <a:spcBef>
                <a:spcPts val="79"/>
              </a:spcBef>
            </a:pPr>
            <a:r>
              <a:rPr sz="1050" b="1" spc="-15" dirty="0">
                <a:latin typeface="Calibri"/>
                <a:cs typeface="Calibri"/>
              </a:rPr>
              <a:t>10.1</a:t>
            </a:r>
            <a:endParaRPr sz="1050">
              <a:latin typeface="Calibri"/>
              <a:cs typeface="Calibri"/>
            </a:endParaRPr>
          </a:p>
          <a:p>
            <a:pPr marL="28575">
              <a:lnSpc>
                <a:spcPts val="1129"/>
              </a:lnSpc>
            </a:pPr>
            <a:r>
              <a:rPr sz="1575" b="1" baseline="-9920" dirty="0">
                <a:latin typeface="Calibri"/>
                <a:cs typeface="Calibri"/>
              </a:rPr>
              <a:t>9.2</a:t>
            </a:r>
            <a:r>
              <a:rPr sz="1575" b="1" spc="377" baseline="-9920" dirty="0">
                <a:latin typeface="Calibri"/>
                <a:cs typeface="Calibri"/>
              </a:rPr>
              <a:t> </a:t>
            </a:r>
            <a:r>
              <a:rPr sz="750" i="1" spc="-8" dirty="0">
                <a:latin typeface="Calibri"/>
                <a:cs typeface="Calibri"/>
              </a:rPr>
              <a:t>Завершение</a:t>
            </a:r>
            <a:endParaRPr sz="750">
              <a:latin typeface="Calibri"/>
              <a:cs typeface="Calibri"/>
            </a:endParaRPr>
          </a:p>
          <a:p>
            <a:pPr marL="411956">
              <a:lnSpc>
                <a:spcPts val="870"/>
              </a:lnSpc>
            </a:pPr>
            <a:r>
              <a:rPr sz="750" i="1" spc="-19" dirty="0">
                <a:latin typeface="Calibri"/>
                <a:cs typeface="Calibri"/>
              </a:rPr>
              <a:t>ПМО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6" name="object 116"/>
          <p:cNvSpPr txBox="1"/>
          <p:nvPr/>
        </p:nvSpPr>
        <p:spPr>
          <a:xfrm>
            <a:off x="2966084" y="4251121"/>
            <a:ext cx="485775" cy="279884"/>
          </a:xfrm>
          <a:prstGeom prst="rect">
            <a:avLst/>
          </a:prstGeom>
          <a:solidFill>
            <a:srgbClr val="FFFFFF"/>
          </a:solidFill>
          <a:ln w="12192">
            <a:solidFill>
              <a:srgbClr val="0C0C0C"/>
            </a:solidFill>
          </a:ln>
        </p:spPr>
        <p:txBody>
          <a:bodyPr vert="horz" wrap="square" lIns="0" tIns="48577" rIns="0" bIns="0" rtlCol="0">
            <a:spAutoFit/>
          </a:bodyPr>
          <a:lstStyle/>
          <a:p>
            <a:pPr>
              <a:spcBef>
                <a:spcPts val="382"/>
              </a:spcBef>
            </a:pPr>
            <a:endParaRPr sz="750">
              <a:latin typeface="Times New Roman"/>
              <a:cs typeface="Times New Roman"/>
            </a:endParaRPr>
          </a:p>
          <a:p>
            <a:pPr marL="152876"/>
            <a:r>
              <a:rPr sz="750" spc="-15" dirty="0">
                <a:latin typeface="Calibri"/>
                <a:cs typeface="Calibri"/>
              </a:rPr>
              <a:t>Стул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7" name="object 117"/>
          <p:cNvSpPr txBox="1"/>
          <p:nvPr/>
        </p:nvSpPr>
        <p:spPr>
          <a:xfrm>
            <a:off x="7265194" y="4344847"/>
            <a:ext cx="1369809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Врач-</a:t>
            </a:r>
            <a:r>
              <a:rPr sz="825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терапевт</a:t>
            </a:r>
            <a:r>
              <a:rPr sz="825" b="1" spc="-19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sz="825" b="1" spc="-4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spc="-1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чел.)</a:t>
            </a:r>
            <a:endParaRPr sz="825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object 118"/>
          <p:cNvSpPr/>
          <p:nvPr/>
        </p:nvSpPr>
        <p:spPr>
          <a:xfrm>
            <a:off x="7765542" y="2474327"/>
            <a:ext cx="485775" cy="432435"/>
          </a:xfrm>
          <a:custGeom>
            <a:avLst/>
            <a:gdLst/>
            <a:ahLst/>
            <a:cxnLst/>
            <a:rect l="l" t="t" r="r" b="b"/>
            <a:pathLst>
              <a:path w="647700" h="576580">
                <a:moveTo>
                  <a:pt x="0" y="576072"/>
                </a:moveTo>
                <a:lnTo>
                  <a:pt x="647700" y="576072"/>
                </a:lnTo>
                <a:lnTo>
                  <a:pt x="647700" y="0"/>
                </a:lnTo>
                <a:lnTo>
                  <a:pt x="0" y="0"/>
                </a:lnTo>
                <a:lnTo>
                  <a:pt x="0" y="576072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9" name="object 119"/>
          <p:cNvSpPr txBox="1"/>
          <p:nvPr/>
        </p:nvSpPr>
        <p:spPr>
          <a:xfrm>
            <a:off x="7765542" y="2474328"/>
            <a:ext cx="485775" cy="32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96203" rIns="0" bIns="0" rtlCol="0">
            <a:spAutoFit/>
          </a:bodyPr>
          <a:lstStyle/>
          <a:p>
            <a:pPr marL="71914" marR="65723" indent="58103">
              <a:spcBef>
                <a:spcPts val="758"/>
              </a:spcBef>
            </a:pPr>
            <a:r>
              <a:rPr sz="750" spc="-8" dirty="0">
                <a:latin typeface="Calibri"/>
                <a:cs typeface="Calibri"/>
              </a:rPr>
              <a:t>Холо- дильник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30" name="object 120"/>
          <p:cNvGrpSpPr/>
          <p:nvPr/>
        </p:nvGrpSpPr>
        <p:grpSpPr>
          <a:xfrm>
            <a:off x="3475578" y="3604470"/>
            <a:ext cx="3687604" cy="788194"/>
            <a:chOff x="4634103" y="3155823"/>
            <a:chExt cx="4916805" cy="1050925"/>
          </a:xfrm>
        </p:grpSpPr>
        <p:sp>
          <p:nvSpPr>
            <p:cNvPr id="131" name="object 121"/>
            <p:cNvSpPr/>
            <p:nvPr/>
          </p:nvSpPr>
          <p:spPr>
            <a:xfrm>
              <a:off x="4634103" y="3155823"/>
              <a:ext cx="4916805" cy="1050925"/>
            </a:xfrm>
            <a:custGeom>
              <a:avLst/>
              <a:gdLst/>
              <a:ahLst/>
              <a:cxnLst/>
              <a:rect l="l" t="t" r="r" b="b"/>
              <a:pathLst>
                <a:path w="4916805" h="1050925">
                  <a:moveTo>
                    <a:pt x="762" y="934212"/>
                  </a:moveTo>
                  <a:lnTo>
                    <a:pt x="495426" y="978915"/>
                  </a:lnTo>
                  <a:lnTo>
                    <a:pt x="1463039" y="1031747"/>
                  </a:lnTo>
                  <a:lnTo>
                    <a:pt x="1923161" y="1046860"/>
                  </a:lnTo>
                  <a:lnTo>
                    <a:pt x="2253106" y="1050797"/>
                  </a:lnTo>
                  <a:lnTo>
                    <a:pt x="2464435" y="1049274"/>
                  </a:lnTo>
                  <a:lnTo>
                    <a:pt x="2668143" y="1043939"/>
                  </a:lnTo>
                  <a:lnTo>
                    <a:pt x="2766822" y="1039749"/>
                  </a:lnTo>
                  <a:lnTo>
                    <a:pt x="2796657" y="1038097"/>
                  </a:lnTo>
                  <a:lnTo>
                    <a:pt x="2253233" y="1038097"/>
                  </a:lnTo>
                  <a:lnTo>
                    <a:pt x="2035048" y="1036319"/>
                  </a:lnTo>
                  <a:lnTo>
                    <a:pt x="1700851" y="1028064"/>
                  </a:lnTo>
                  <a:lnTo>
                    <a:pt x="1699582" y="1028064"/>
                  </a:lnTo>
                  <a:lnTo>
                    <a:pt x="1226566" y="1008252"/>
                  </a:lnTo>
                  <a:lnTo>
                    <a:pt x="762" y="934212"/>
                  </a:lnTo>
                  <a:close/>
                </a:path>
                <a:path w="4916805" h="1050925">
                  <a:moveTo>
                    <a:pt x="4895212" y="13000"/>
                  </a:moveTo>
                  <a:lnTo>
                    <a:pt x="4849876" y="38988"/>
                  </a:lnTo>
                  <a:lnTo>
                    <a:pt x="4809490" y="73151"/>
                  </a:lnTo>
                  <a:lnTo>
                    <a:pt x="4752848" y="126111"/>
                  </a:lnTo>
                  <a:lnTo>
                    <a:pt x="4722876" y="155448"/>
                  </a:lnTo>
                  <a:lnTo>
                    <a:pt x="4592066" y="287400"/>
                  </a:lnTo>
                  <a:lnTo>
                    <a:pt x="4556252" y="323088"/>
                  </a:lnTo>
                  <a:lnTo>
                    <a:pt x="4519041" y="359537"/>
                  </a:lnTo>
                  <a:lnTo>
                    <a:pt x="4480306" y="396493"/>
                  </a:lnTo>
                  <a:lnTo>
                    <a:pt x="4440047" y="433959"/>
                  </a:lnTo>
                  <a:lnTo>
                    <a:pt x="4398391" y="471550"/>
                  </a:lnTo>
                  <a:lnTo>
                    <a:pt x="4355083" y="509143"/>
                  </a:lnTo>
                  <a:lnTo>
                    <a:pt x="4309872" y="546607"/>
                  </a:lnTo>
                  <a:lnTo>
                    <a:pt x="4263136" y="583691"/>
                  </a:lnTo>
                  <a:lnTo>
                    <a:pt x="4214495" y="620268"/>
                  </a:lnTo>
                  <a:lnTo>
                    <a:pt x="4163949" y="656082"/>
                  </a:lnTo>
                  <a:lnTo>
                    <a:pt x="4111498" y="691007"/>
                  </a:lnTo>
                  <a:lnTo>
                    <a:pt x="4057015" y="724915"/>
                  </a:lnTo>
                  <a:lnTo>
                    <a:pt x="4000500" y="757427"/>
                  </a:lnTo>
                  <a:lnTo>
                    <a:pt x="3941953" y="788669"/>
                  </a:lnTo>
                  <a:lnTo>
                    <a:pt x="3880993" y="818260"/>
                  </a:lnTo>
                  <a:lnTo>
                    <a:pt x="3817874" y="846074"/>
                  </a:lnTo>
                  <a:lnTo>
                    <a:pt x="3752469" y="871727"/>
                  </a:lnTo>
                  <a:lnTo>
                    <a:pt x="3684778" y="895350"/>
                  </a:lnTo>
                  <a:lnTo>
                    <a:pt x="3614547" y="916685"/>
                  </a:lnTo>
                  <a:lnTo>
                    <a:pt x="3541903" y="935482"/>
                  </a:lnTo>
                  <a:lnTo>
                    <a:pt x="3504565" y="943737"/>
                  </a:lnTo>
                  <a:lnTo>
                    <a:pt x="3466592" y="951483"/>
                  </a:lnTo>
                  <a:lnTo>
                    <a:pt x="3388487" y="965453"/>
                  </a:lnTo>
                  <a:lnTo>
                    <a:pt x="3307461" y="978026"/>
                  </a:lnTo>
                  <a:lnTo>
                    <a:pt x="3223641" y="989202"/>
                  </a:lnTo>
                  <a:lnTo>
                    <a:pt x="3137154" y="999235"/>
                  </a:lnTo>
                  <a:lnTo>
                    <a:pt x="3048127" y="1007871"/>
                  </a:lnTo>
                  <a:lnTo>
                    <a:pt x="2956560" y="1015364"/>
                  </a:lnTo>
                  <a:lnTo>
                    <a:pt x="2862579" y="1021841"/>
                  </a:lnTo>
                  <a:lnTo>
                    <a:pt x="2766314" y="1027049"/>
                  </a:lnTo>
                  <a:lnTo>
                    <a:pt x="2667762" y="1031239"/>
                  </a:lnTo>
                  <a:lnTo>
                    <a:pt x="2567051" y="1034414"/>
                  </a:lnTo>
                  <a:lnTo>
                    <a:pt x="2464307" y="1036574"/>
                  </a:lnTo>
                  <a:lnTo>
                    <a:pt x="2253233" y="1038097"/>
                  </a:lnTo>
                  <a:lnTo>
                    <a:pt x="2796657" y="1038097"/>
                  </a:lnTo>
                  <a:lnTo>
                    <a:pt x="2863215" y="1034414"/>
                  </a:lnTo>
                  <a:lnTo>
                    <a:pt x="2957449" y="1028064"/>
                  </a:lnTo>
                  <a:lnTo>
                    <a:pt x="3049143" y="1020571"/>
                  </a:lnTo>
                  <a:lnTo>
                    <a:pt x="3138424" y="1011935"/>
                  </a:lnTo>
                  <a:lnTo>
                    <a:pt x="3225165" y="1001902"/>
                  </a:lnTo>
                  <a:lnTo>
                    <a:pt x="3309112" y="990600"/>
                  </a:lnTo>
                  <a:lnTo>
                    <a:pt x="3390392" y="978026"/>
                  </a:lnTo>
                  <a:lnTo>
                    <a:pt x="3468878" y="963929"/>
                  </a:lnTo>
                  <a:lnTo>
                    <a:pt x="3507104" y="956309"/>
                  </a:lnTo>
                  <a:lnTo>
                    <a:pt x="3544697" y="947801"/>
                  </a:lnTo>
                  <a:lnTo>
                    <a:pt x="3617976" y="928877"/>
                  </a:lnTo>
                  <a:lnTo>
                    <a:pt x="3688588" y="907541"/>
                  </a:lnTo>
                  <a:lnTo>
                    <a:pt x="3756787" y="883665"/>
                  </a:lnTo>
                  <a:lnTo>
                    <a:pt x="3822700" y="857757"/>
                  </a:lnTo>
                  <a:lnTo>
                    <a:pt x="3886200" y="829818"/>
                  </a:lnTo>
                  <a:lnTo>
                    <a:pt x="3947414" y="800100"/>
                  </a:lnTo>
                  <a:lnTo>
                    <a:pt x="4006469" y="768603"/>
                  </a:lnTo>
                  <a:lnTo>
                    <a:pt x="4063365" y="735838"/>
                  </a:lnTo>
                  <a:lnTo>
                    <a:pt x="4118102" y="701801"/>
                  </a:lnTo>
                  <a:lnTo>
                    <a:pt x="4170933" y="666622"/>
                  </a:lnTo>
                  <a:lnTo>
                    <a:pt x="4221861" y="630554"/>
                  </a:lnTo>
                  <a:lnTo>
                    <a:pt x="4270756" y="593851"/>
                  </a:lnTo>
                  <a:lnTo>
                    <a:pt x="4317873" y="556513"/>
                  </a:lnTo>
                  <a:lnTo>
                    <a:pt x="4363212" y="518921"/>
                  </a:lnTo>
                  <a:lnTo>
                    <a:pt x="4406773" y="481075"/>
                  </a:lnTo>
                  <a:lnTo>
                    <a:pt x="4448556" y="443356"/>
                  </a:lnTo>
                  <a:lnTo>
                    <a:pt x="4488942" y="405891"/>
                  </a:lnTo>
                  <a:lnTo>
                    <a:pt x="4527804" y="368680"/>
                  </a:lnTo>
                  <a:lnTo>
                    <a:pt x="4565142" y="332231"/>
                  </a:lnTo>
                  <a:lnTo>
                    <a:pt x="4635627" y="261492"/>
                  </a:lnTo>
                  <a:lnTo>
                    <a:pt x="4701032" y="195325"/>
                  </a:lnTo>
                  <a:lnTo>
                    <a:pt x="4731893" y="164464"/>
                  </a:lnTo>
                  <a:lnTo>
                    <a:pt x="4761738" y="135254"/>
                  </a:lnTo>
                  <a:lnTo>
                    <a:pt x="4790440" y="107823"/>
                  </a:lnTo>
                  <a:lnTo>
                    <a:pt x="4831588" y="70738"/>
                  </a:lnTo>
                  <a:lnTo>
                    <a:pt x="4870667" y="38988"/>
                  </a:lnTo>
                  <a:lnTo>
                    <a:pt x="4888091" y="26084"/>
                  </a:lnTo>
                  <a:lnTo>
                    <a:pt x="4895120" y="13170"/>
                  </a:lnTo>
                  <a:lnTo>
                    <a:pt x="4895212" y="13000"/>
                  </a:lnTo>
                  <a:close/>
                </a:path>
                <a:path w="4916805" h="1050925">
                  <a:moveTo>
                    <a:pt x="4916251" y="1015"/>
                  </a:moveTo>
                  <a:lnTo>
                    <a:pt x="4902708" y="1015"/>
                  </a:lnTo>
                  <a:lnTo>
                    <a:pt x="4909312" y="11937"/>
                  </a:lnTo>
                  <a:lnTo>
                    <a:pt x="4907848" y="12826"/>
                  </a:lnTo>
                  <a:lnTo>
                    <a:pt x="4895850" y="20700"/>
                  </a:lnTo>
                  <a:lnTo>
                    <a:pt x="4888091" y="26084"/>
                  </a:lnTo>
                  <a:lnTo>
                    <a:pt x="4858258" y="80899"/>
                  </a:lnTo>
                  <a:lnTo>
                    <a:pt x="4856607" y="84074"/>
                  </a:lnTo>
                  <a:lnTo>
                    <a:pt x="4857750" y="87884"/>
                  </a:lnTo>
                  <a:lnTo>
                    <a:pt x="4863846" y="91186"/>
                  </a:lnTo>
                  <a:lnTo>
                    <a:pt x="4867783" y="90042"/>
                  </a:lnTo>
                  <a:lnTo>
                    <a:pt x="4916251" y="1015"/>
                  </a:lnTo>
                  <a:close/>
                </a:path>
                <a:path w="4916805" h="1050925">
                  <a:moveTo>
                    <a:pt x="4904167" y="3428"/>
                  </a:moveTo>
                  <a:lnTo>
                    <a:pt x="4900422" y="3428"/>
                  </a:lnTo>
                  <a:lnTo>
                    <a:pt x="4906137" y="12826"/>
                  </a:lnTo>
                  <a:lnTo>
                    <a:pt x="4895212" y="13000"/>
                  </a:lnTo>
                  <a:lnTo>
                    <a:pt x="4888091" y="26084"/>
                  </a:lnTo>
                  <a:lnTo>
                    <a:pt x="4895850" y="20700"/>
                  </a:lnTo>
                  <a:lnTo>
                    <a:pt x="4907848" y="12826"/>
                  </a:lnTo>
                  <a:lnTo>
                    <a:pt x="4909312" y="11937"/>
                  </a:lnTo>
                  <a:lnTo>
                    <a:pt x="4904167" y="3428"/>
                  </a:lnTo>
                  <a:close/>
                </a:path>
                <a:path w="4916805" h="1050925">
                  <a:moveTo>
                    <a:pt x="4916805" y="0"/>
                  </a:moveTo>
                  <a:lnTo>
                    <a:pt x="4809490" y="1650"/>
                  </a:lnTo>
                  <a:lnTo>
                    <a:pt x="4814189" y="1650"/>
                  </a:lnTo>
                  <a:lnTo>
                    <a:pt x="4811395" y="4444"/>
                  </a:lnTo>
                  <a:lnTo>
                    <a:pt x="4811522" y="11556"/>
                  </a:lnTo>
                  <a:lnTo>
                    <a:pt x="4814443" y="14350"/>
                  </a:lnTo>
                  <a:lnTo>
                    <a:pt x="4809986" y="14350"/>
                  </a:lnTo>
                  <a:lnTo>
                    <a:pt x="4884492" y="13170"/>
                  </a:lnTo>
                  <a:lnTo>
                    <a:pt x="4888611" y="10287"/>
                  </a:lnTo>
                  <a:lnTo>
                    <a:pt x="4901057" y="2159"/>
                  </a:lnTo>
                  <a:lnTo>
                    <a:pt x="4902708" y="1015"/>
                  </a:lnTo>
                  <a:lnTo>
                    <a:pt x="4916251" y="1015"/>
                  </a:lnTo>
                  <a:lnTo>
                    <a:pt x="4916805" y="0"/>
                  </a:lnTo>
                  <a:close/>
                </a:path>
                <a:path w="4916805" h="1050925">
                  <a:moveTo>
                    <a:pt x="4902708" y="1015"/>
                  </a:moveTo>
                  <a:lnTo>
                    <a:pt x="4901057" y="2159"/>
                  </a:lnTo>
                  <a:lnTo>
                    <a:pt x="4888611" y="10287"/>
                  </a:lnTo>
                  <a:lnTo>
                    <a:pt x="4884492" y="13170"/>
                  </a:lnTo>
                  <a:lnTo>
                    <a:pt x="4895212" y="13000"/>
                  </a:lnTo>
                  <a:lnTo>
                    <a:pt x="4900422" y="3428"/>
                  </a:lnTo>
                  <a:lnTo>
                    <a:pt x="4904167" y="3428"/>
                  </a:lnTo>
                  <a:lnTo>
                    <a:pt x="4902708" y="1015"/>
                  </a:lnTo>
                  <a:close/>
                </a:path>
                <a:path w="4916805" h="1050925">
                  <a:moveTo>
                    <a:pt x="4900422" y="3428"/>
                  </a:moveTo>
                  <a:lnTo>
                    <a:pt x="4895307" y="12826"/>
                  </a:lnTo>
                  <a:lnTo>
                    <a:pt x="4895212" y="13000"/>
                  </a:lnTo>
                  <a:lnTo>
                    <a:pt x="4906137" y="12826"/>
                  </a:lnTo>
                  <a:lnTo>
                    <a:pt x="4900422" y="3428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32" name="object 1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4024" y="3198876"/>
              <a:ext cx="455675" cy="455675"/>
            </a:xfrm>
            <a:prstGeom prst="rect">
              <a:avLst/>
            </a:prstGeom>
          </p:spPr>
        </p:pic>
      </p:grpSp>
      <p:sp>
        <p:nvSpPr>
          <p:cNvPr id="133" name="object 123"/>
          <p:cNvSpPr txBox="1"/>
          <p:nvPr/>
        </p:nvSpPr>
        <p:spPr>
          <a:xfrm>
            <a:off x="144552" y="2135142"/>
            <a:ext cx="550487" cy="29094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</a:t>
            </a:r>
            <a:r>
              <a:rPr sz="1000" b="1" spc="-19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3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0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/>
            <a:r>
              <a:rPr sz="825" dirty="0">
                <a:latin typeface="Calibri"/>
                <a:cs typeface="Calibri"/>
              </a:rPr>
              <a:t>8</a:t>
            </a:r>
            <a:r>
              <a:rPr sz="825" spc="-8" dirty="0">
                <a:latin typeface="Calibri"/>
                <a:cs typeface="Calibri"/>
              </a:rPr>
              <a:t> минут</a:t>
            </a:r>
            <a:endParaRPr sz="825" dirty="0">
              <a:latin typeface="Calibri"/>
              <a:cs typeface="Calibri"/>
            </a:endParaRPr>
          </a:p>
        </p:txBody>
      </p:sp>
      <p:sp>
        <p:nvSpPr>
          <p:cNvPr id="134" name="object 124"/>
          <p:cNvSpPr txBox="1"/>
          <p:nvPr/>
        </p:nvSpPr>
        <p:spPr>
          <a:xfrm>
            <a:off x="2102929" y="2060848"/>
            <a:ext cx="2734151" cy="40636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lnSpc>
                <a:spcPts val="990"/>
              </a:lnSpc>
              <a:spcBef>
                <a:spcPts val="79"/>
              </a:spcBef>
            </a:pPr>
            <a:r>
              <a:rPr sz="10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</a:t>
            </a:r>
            <a:r>
              <a:rPr sz="1000" b="1" spc="-19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3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0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>
              <a:lnSpc>
                <a:spcPts val="1080"/>
              </a:lnSpc>
            </a:pPr>
            <a:r>
              <a:rPr sz="900" dirty="0">
                <a:latin typeface="Calibri"/>
                <a:cs typeface="Calibri"/>
              </a:rPr>
              <a:t>от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до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14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15" dirty="0">
                <a:latin typeface="Calibri"/>
                <a:cs typeface="Calibri"/>
              </a:rPr>
              <a:t>минут</a:t>
            </a:r>
            <a:endParaRPr sz="900" dirty="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825" dirty="0">
                <a:latin typeface="Calibri"/>
                <a:cs typeface="Calibri"/>
              </a:rPr>
              <a:t>(</a:t>
            </a:r>
            <a:r>
              <a:rPr sz="750" dirty="0">
                <a:latin typeface="Calibri"/>
                <a:cs typeface="Calibri"/>
              </a:rPr>
              <a:t>зависит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от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объема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исследований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сотв.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возрастом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гражданина</a:t>
            </a:r>
            <a:r>
              <a:rPr sz="825" spc="-8" dirty="0">
                <a:latin typeface="Calibri"/>
                <a:cs typeface="Calibri"/>
              </a:rPr>
              <a:t>)</a:t>
            </a:r>
            <a:endParaRPr sz="825" dirty="0">
              <a:latin typeface="Calibri"/>
              <a:cs typeface="Calibri"/>
            </a:endParaRPr>
          </a:p>
        </p:txBody>
      </p:sp>
      <p:sp>
        <p:nvSpPr>
          <p:cNvPr id="135" name="object 125"/>
          <p:cNvSpPr txBox="1"/>
          <p:nvPr/>
        </p:nvSpPr>
        <p:spPr>
          <a:xfrm>
            <a:off x="7097173" y="2115712"/>
            <a:ext cx="657034" cy="29094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</a:t>
            </a:r>
            <a:r>
              <a:rPr sz="1000" b="1" spc="-19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3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sz="10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/>
            <a:r>
              <a:rPr sz="825" dirty="0">
                <a:latin typeface="Calibri"/>
                <a:cs typeface="Calibri"/>
              </a:rPr>
              <a:t>15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8" dirty="0">
                <a:latin typeface="Calibri"/>
                <a:cs typeface="Calibri"/>
              </a:rPr>
              <a:t>минут</a:t>
            </a:r>
            <a:endParaRPr sz="825" dirty="0">
              <a:latin typeface="Calibri"/>
              <a:cs typeface="Calibri"/>
            </a:endParaRPr>
          </a:p>
        </p:txBody>
      </p:sp>
      <p:sp>
        <p:nvSpPr>
          <p:cNvPr id="136" name="object 126"/>
          <p:cNvSpPr txBox="1"/>
          <p:nvPr/>
        </p:nvSpPr>
        <p:spPr>
          <a:xfrm>
            <a:off x="135179" y="4942827"/>
            <a:ext cx="1729245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Немедицинский</a:t>
            </a:r>
            <a:r>
              <a:rPr sz="825" b="1" spc="-15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825" b="1" dirty="0">
                <a:solidFill>
                  <a:srgbClr val="0063A6"/>
                </a:solidFill>
                <a:latin typeface="Calibri"/>
                <a:cs typeface="Calibri"/>
              </a:rPr>
              <a:t>работник</a:t>
            </a:r>
            <a:r>
              <a:rPr sz="825" b="1" spc="11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825" b="1" dirty="0">
                <a:solidFill>
                  <a:srgbClr val="0063A6"/>
                </a:solidFill>
                <a:latin typeface="Calibri"/>
                <a:cs typeface="Calibri"/>
              </a:rPr>
              <a:t>(1</a:t>
            </a:r>
            <a:r>
              <a:rPr sz="825" b="1" spc="11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825" b="1" spc="-15" dirty="0">
                <a:solidFill>
                  <a:srgbClr val="0063A6"/>
                </a:solidFill>
                <a:latin typeface="Calibri"/>
                <a:cs typeface="Calibri"/>
              </a:rPr>
              <a:t>чел.)</a:t>
            </a:r>
            <a:endParaRPr sz="825" dirty="0">
              <a:solidFill>
                <a:srgbClr val="0063A6"/>
              </a:solidFill>
              <a:latin typeface="Calibri"/>
              <a:cs typeface="Calibri"/>
            </a:endParaRPr>
          </a:p>
        </p:txBody>
      </p:sp>
      <p:sp>
        <p:nvSpPr>
          <p:cNvPr id="137" name="object 127"/>
          <p:cNvSpPr txBox="1"/>
          <p:nvPr/>
        </p:nvSpPr>
        <p:spPr>
          <a:xfrm>
            <a:off x="5053013" y="5600777"/>
            <a:ext cx="708660" cy="540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429" algn="ctr">
              <a:spcBef>
                <a:spcPts val="75"/>
              </a:spcBef>
            </a:pPr>
            <a:r>
              <a:rPr sz="1350" spc="-38" dirty="0">
                <a:solidFill>
                  <a:srgbClr val="0C0C0C"/>
                </a:solidFill>
                <a:latin typeface="Segoe UI Emoji"/>
                <a:cs typeface="Segoe UI Emoji"/>
              </a:rPr>
              <a:t>♂</a:t>
            </a:r>
            <a:endParaRPr sz="1350" dirty="0">
              <a:latin typeface="Segoe UI Emoji"/>
              <a:cs typeface="Segoe UI Emoji"/>
            </a:endParaRPr>
          </a:p>
          <a:p>
            <a:pPr marL="9525" marR="3810" algn="ctr">
              <a:spcBef>
                <a:spcPts val="41"/>
              </a:spcBef>
            </a:pP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от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28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до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37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минут</a:t>
            </a:r>
            <a:endParaRPr sz="1050" dirty="0">
              <a:latin typeface="Microsoft Sans Serif"/>
              <a:cs typeface="Microsoft Sans Serif"/>
            </a:endParaRPr>
          </a:p>
        </p:txBody>
      </p:sp>
      <p:sp>
        <p:nvSpPr>
          <p:cNvPr id="138" name="object 128"/>
          <p:cNvSpPr txBox="1"/>
          <p:nvPr/>
        </p:nvSpPr>
        <p:spPr>
          <a:xfrm>
            <a:off x="6275641" y="5596434"/>
            <a:ext cx="708660" cy="540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350" spc="-38" dirty="0">
                <a:solidFill>
                  <a:srgbClr val="0C0C0C"/>
                </a:solidFill>
                <a:latin typeface="Segoe UI Emoji"/>
                <a:cs typeface="Segoe UI Emoji"/>
              </a:rPr>
              <a:t>♀</a:t>
            </a:r>
            <a:endParaRPr sz="1350">
              <a:latin typeface="Segoe UI Emoji"/>
              <a:cs typeface="Segoe UI Emoji"/>
            </a:endParaRPr>
          </a:p>
          <a:p>
            <a:pPr algn="ctr">
              <a:spcBef>
                <a:spcPts val="38"/>
              </a:spcBef>
            </a:pP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от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36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до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45</a:t>
            </a:r>
            <a:endParaRPr sz="105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минут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39" name="object 129"/>
          <p:cNvSpPr txBox="1"/>
          <p:nvPr/>
        </p:nvSpPr>
        <p:spPr>
          <a:xfrm>
            <a:off x="59055" y="5194309"/>
            <a:ext cx="1909286" cy="98010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0022" marR="3810" indent="-170497">
              <a:spcBef>
                <a:spcPts val="79"/>
              </a:spcBef>
              <a:buAutoNum type="arabicPeriod"/>
              <a:tabLst>
                <a:tab pos="180975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Берет</a:t>
            </a:r>
            <a:r>
              <a:rPr sz="788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добровольное</a:t>
            </a:r>
            <a:r>
              <a:rPr sz="788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информированное 	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согласие</a:t>
            </a:r>
            <a:r>
              <a:rPr sz="788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788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гражданина,</a:t>
            </a:r>
            <a:r>
              <a:rPr sz="788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согласие</a:t>
            </a:r>
            <a:r>
              <a:rPr sz="788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19" dirty="0">
                <a:latin typeface="Arial" panose="020B0604020202020204" pitchFamily="34" charset="0"/>
                <a:cs typeface="Arial" panose="020B0604020202020204" pitchFamily="34" charset="0"/>
              </a:rPr>
              <a:t>на 	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обработку</a:t>
            </a:r>
            <a:r>
              <a:rPr sz="788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персональных</a:t>
            </a:r>
            <a:r>
              <a:rPr sz="788" spc="1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данных.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22" marR="129064" indent="-170497">
              <a:buAutoNum type="arabicPeriod"/>
              <a:tabLst>
                <a:tab pos="180975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Выдает</a:t>
            </a:r>
            <a:r>
              <a:rPr sz="788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анкету</a:t>
            </a:r>
            <a:r>
              <a:rPr sz="788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sz="788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самостоятельного 	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заполнения</a:t>
            </a:r>
            <a:r>
              <a:rPr sz="788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гражданином.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22" indent="-170497">
              <a:buAutoNum type="arabicPeriod"/>
              <a:tabLst>
                <a:tab pos="180022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Выдает</a:t>
            </a:r>
            <a:r>
              <a:rPr sz="788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форму</a:t>
            </a:r>
            <a:r>
              <a:rPr sz="788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№131/у.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bject 130"/>
          <p:cNvSpPr txBox="1"/>
          <p:nvPr/>
        </p:nvSpPr>
        <p:spPr>
          <a:xfrm>
            <a:off x="2100454" y="4879522"/>
            <a:ext cx="2708909" cy="1090972"/>
          </a:xfrm>
          <a:prstGeom prst="rect">
            <a:avLst/>
          </a:prstGeom>
        </p:spPr>
        <p:txBody>
          <a:bodyPr vert="horz" wrap="square" lIns="0" tIns="63341" rIns="0" bIns="0" rtlCol="0">
            <a:spAutoFit/>
          </a:bodyPr>
          <a:lstStyle/>
          <a:p>
            <a:pPr marL="100489">
              <a:spcBef>
                <a:spcPts val="499"/>
              </a:spcBef>
            </a:pP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</a:t>
            </a:r>
            <a:r>
              <a:rPr sz="825" b="1" spc="-1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сестра</a:t>
            </a: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sz="825" b="1" spc="1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чел.)</a:t>
            </a:r>
            <a:endParaRPr sz="825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spcBef>
                <a:spcPts val="409"/>
              </a:spcBef>
              <a:buAutoNum type="arabicPeriod"/>
              <a:tabLst>
                <a:tab pos="190024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788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антропометрию</a:t>
            </a:r>
            <a:r>
              <a:rPr sz="788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788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расчетом индекса</a:t>
            </a:r>
            <a:r>
              <a:rPr sz="788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массы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тела.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buAutoNum type="arabicPeriod"/>
              <a:tabLst>
                <a:tab pos="190024" algn="l"/>
              </a:tabLst>
            </a:pP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Измеряет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внутриглазное</a:t>
            </a:r>
            <a:r>
              <a:rPr sz="788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давление.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buAutoNum type="arabicPeriod"/>
              <a:tabLst>
                <a:tab pos="190024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788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электрокардиографию.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marR="46673" indent="-180975">
              <a:buAutoNum type="arabicPeriod"/>
              <a:tabLst>
                <a:tab pos="190024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788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экспресс-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тестирование</a:t>
            </a:r>
            <a:r>
              <a:rPr sz="788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</a:t>
            </a:r>
            <a:r>
              <a:rPr sz="788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уровня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глюкозы</a:t>
            </a:r>
            <a:r>
              <a:rPr sz="788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крови</a:t>
            </a:r>
            <a:r>
              <a:rPr sz="788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общего</a:t>
            </a:r>
            <a:r>
              <a:rPr sz="788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холестерина.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buAutoNum type="arabicPeriod"/>
              <a:tabLst>
                <a:tab pos="190024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Вносит</a:t>
            </a:r>
            <a:r>
              <a:rPr sz="788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информацию</a:t>
            </a:r>
            <a:r>
              <a:rPr sz="788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форму</a:t>
            </a:r>
            <a:r>
              <a:rPr sz="788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№131/у.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object 131"/>
          <p:cNvSpPr txBox="1"/>
          <p:nvPr/>
        </p:nvSpPr>
        <p:spPr>
          <a:xfrm>
            <a:off x="5387530" y="4476292"/>
            <a:ext cx="1592009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Фельдшер/</a:t>
            </a:r>
            <a:r>
              <a:rPr sz="825" b="1" spc="-23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акушерка</a:t>
            </a: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spc="-1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чел.)</a:t>
            </a:r>
            <a:endParaRPr sz="825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bject 132"/>
          <p:cNvSpPr txBox="1"/>
          <p:nvPr/>
        </p:nvSpPr>
        <p:spPr>
          <a:xfrm>
            <a:off x="5186076" y="4688186"/>
            <a:ext cx="1864519" cy="64488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90024" indent="-180499">
              <a:spcBef>
                <a:spcPts val="79"/>
              </a:spcBef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825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осмотр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marR="3810" indent="-180975"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825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забор</a:t>
            </a:r>
            <a:r>
              <a:rPr sz="82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мазка</a:t>
            </a:r>
            <a:r>
              <a:rPr sz="825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825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поверхности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шейки</a:t>
            </a:r>
            <a:r>
              <a:rPr sz="825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матки</a:t>
            </a:r>
            <a:r>
              <a:rPr sz="825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 цитологическое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/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bject 133"/>
          <p:cNvSpPr txBox="1"/>
          <p:nvPr/>
        </p:nvSpPr>
        <p:spPr>
          <a:xfrm>
            <a:off x="7108889" y="4556494"/>
            <a:ext cx="1956911" cy="140615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0024" marR="3810" indent="-180975">
              <a:spcBef>
                <a:spcPts val="75"/>
              </a:spcBef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825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анализ</a:t>
            </a:r>
            <a:r>
              <a:rPr sz="825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анкеты</a:t>
            </a:r>
            <a:r>
              <a:rPr sz="825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 результатов исследований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spcBef>
                <a:spcPts val="4"/>
              </a:spcBef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825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осмотр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825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оценку</a:t>
            </a:r>
            <a:r>
              <a:rPr sz="825" spc="-19" dirty="0">
                <a:latin typeface="Arial" panose="020B0604020202020204" pitchFamily="34" charset="0"/>
                <a:cs typeface="Arial" panose="020B0604020202020204" pitchFamily="34" charset="0"/>
              </a:rPr>
              <a:t> ССР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marR="86678" indent="-180975"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825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краткое</a:t>
            </a:r>
            <a:r>
              <a:rPr sz="825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профилактическое консультирование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Вносит</a:t>
            </a:r>
            <a:r>
              <a:rPr sz="825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r>
              <a:rPr sz="825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825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19" dirty="0">
                <a:latin typeface="Arial" panose="020B0604020202020204" pitchFamily="34" charset="0"/>
                <a:cs typeface="Arial" panose="020B0604020202020204" pitchFamily="34" charset="0"/>
              </a:rPr>
              <a:t>МИС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marR="91916" indent="-180975"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Выводит</a:t>
            </a:r>
            <a:r>
              <a:rPr sz="825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825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печать</a:t>
            </a:r>
            <a:r>
              <a:rPr sz="825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пакет</a:t>
            </a:r>
            <a:r>
              <a:rPr sz="825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документов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sz="82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пациента</a:t>
            </a:r>
            <a:r>
              <a:rPr sz="82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(результаты</a:t>
            </a:r>
            <a:r>
              <a:rPr sz="825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15" dirty="0">
                <a:latin typeface="Arial" panose="020B0604020202020204" pitchFamily="34" charset="0"/>
                <a:cs typeface="Arial" panose="020B0604020202020204" pitchFamily="34" charset="0"/>
              </a:rPr>
              <a:t>ПМО)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4" name="object 134"/>
          <p:cNvGrpSpPr/>
          <p:nvPr/>
        </p:nvGrpSpPr>
        <p:grpSpPr>
          <a:xfrm>
            <a:off x="5045202" y="5594756"/>
            <a:ext cx="1938814" cy="570548"/>
            <a:chOff x="6726935" y="5402579"/>
            <a:chExt cx="2585085" cy="760730"/>
          </a:xfrm>
        </p:grpSpPr>
        <p:sp>
          <p:nvSpPr>
            <p:cNvPr id="145" name="object 135"/>
            <p:cNvSpPr/>
            <p:nvPr/>
          </p:nvSpPr>
          <p:spPr>
            <a:xfrm>
              <a:off x="6733031" y="5408675"/>
              <a:ext cx="2573020" cy="748665"/>
            </a:xfrm>
            <a:custGeom>
              <a:avLst/>
              <a:gdLst/>
              <a:ahLst/>
              <a:cxnLst/>
              <a:rect l="l" t="t" r="r" b="b"/>
              <a:pathLst>
                <a:path w="2573020" h="748664">
                  <a:moveTo>
                    <a:pt x="0" y="124714"/>
                  </a:moveTo>
                  <a:lnTo>
                    <a:pt x="9806" y="76188"/>
                  </a:lnTo>
                  <a:lnTo>
                    <a:pt x="36544" y="36544"/>
                  </a:lnTo>
                  <a:lnTo>
                    <a:pt x="76188" y="9806"/>
                  </a:lnTo>
                  <a:lnTo>
                    <a:pt x="124714" y="0"/>
                  </a:lnTo>
                  <a:lnTo>
                    <a:pt x="2447798" y="0"/>
                  </a:lnTo>
                  <a:lnTo>
                    <a:pt x="2496323" y="9806"/>
                  </a:lnTo>
                  <a:lnTo>
                    <a:pt x="2535967" y="36544"/>
                  </a:lnTo>
                  <a:lnTo>
                    <a:pt x="2562705" y="76188"/>
                  </a:lnTo>
                  <a:lnTo>
                    <a:pt x="2572512" y="124714"/>
                  </a:lnTo>
                  <a:lnTo>
                    <a:pt x="2572512" y="623570"/>
                  </a:lnTo>
                  <a:lnTo>
                    <a:pt x="2562705" y="672111"/>
                  </a:lnTo>
                  <a:lnTo>
                    <a:pt x="2535967" y="711754"/>
                  </a:lnTo>
                  <a:lnTo>
                    <a:pt x="2496323" y="738482"/>
                  </a:lnTo>
                  <a:lnTo>
                    <a:pt x="2447798" y="748284"/>
                  </a:lnTo>
                  <a:lnTo>
                    <a:pt x="124714" y="748284"/>
                  </a:lnTo>
                  <a:lnTo>
                    <a:pt x="76188" y="738482"/>
                  </a:lnTo>
                  <a:lnTo>
                    <a:pt x="36544" y="711754"/>
                  </a:lnTo>
                  <a:lnTo>
                    <a:pt x="9806" y="672111"/>
                  </a:lnTo>
                  <a:lnTo>
                    <a:pt x="0" y="623570"/>
                  </a:lnTo>
                  <a:lnTo>
                    <a:pt x="0" y="124714"/>
                  </a:lnTo>
                  <a:close/>
                </a:path>
              </a:pathLst>
            </a:custGeom>
            <a:ln w="12192">
              <a:solidFill>
                <a:srgbClr val="85816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46" name="object 1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3151" y="5442203"/>
              <a:ext cx="681227" cy="681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473834" y="692696"/>
            <a:ext cx="8103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Пошаговый алгоритм по организации проведения ПМО и ДОГВН </a:t>
            </a:r>
            <a:endParaRPr lang="en-US" b="1" spc="-8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участии работодателей и образовательных организаций</a:t>
            </a:r>
            <a:endParaRPr lang="ru-RU" sz="12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object 3"/>
          <p:cNvGrpSpPr/>
          <p:nvPr/>
        </p:nvGrpSpPr>
        <p:grpSpPr>
          <a:xfrm>
            <a:off x="-4763" y="1628800"/>
            <a:ext cx="9153525" cy="4617244"/>
            <a:chOff x="-6350" y="708405"/>
            <a:chExt cx="12204700" cy="6156325"/>
          </a:xfrm>
        </p:grpSpPr>
        <p:sp>
          <p:nvSpPr>
            <p:cNvPr id="35" name="object 4"/>
            <p:cNvSpPr/>
            <p:nvPr/>
          </p:nvSpPr>
          <p:spPr>
            <a:xfrm>
              <a:off x="0" y="714755"/>
              <a:ext cx="2743200" cy="6137275"/>
            </a:xfrm>
            <a:custGeom>
              <a:avLst/>
              <a:gdLst/>
              <a:ahLst/>
              <a:cxnLst/>
              <a:rect l="l" t="t" r="r" b="b"/>
              <a:pathLst>
                <a:path w="2743200" h="6137275">
                  <a:moveTo>
                    <a:pt x="2743200" y="0"/>
                  </a:moveTo>
                  <a:lnTo>
                    <a:pt x="0" y="0"/>
                  </a:lnTo>
                  <a:lnTo>
                    <a:pt x="0" y="6137148"/>
                  </a:lnTo>
                  <a:lnTo>
                    <a:pt x="2743200" y="6137148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5"/>
            <p:cNvSpPr/>
            <p:nvPr/>
          </p:nvSpPr>
          <p:spPr>
            <a:xfrm>
              <a:off x="0" y="714755"/>
              <a:ext cx="2743200" cy="6137275"/>
            </a:xfrm>
            <a:custGeom>
              <a:avLst/>
              <a:gdLst/>
              <a:ahLst/>
              <a:cxnLst/>
              <a:rect l="l" t="t" r="r" b="b"/>
              <a:pathLst>
                <a:path w="2743200" h="6137275">
                  <a:moveTo>
                    <a:pt x="0" y="6137148"/>
                  </a:moveTo>
                  <a:lnTo>
                    <a:pt x="2743200" y="6137148"/>
                  </a:lnTo>
                  <a:lnTo>
                    <a:pt x="2743200" y="0"/>
                  </a:lnTo>
                  <a:lnTo>
                    <a:pt x="0" y="0"/>
                  </a:lnTo>
                  <a:lnTo>
                    <a:pt x="0" y="6137148"/>
                  </a:lnTo>
                  <a:close/>
                </a:path>
              </a:pathLst>
            </a:custGeom>
            <a:ln w="12191">
              <a:solidFill>
                <a:srgbClr val="DEEBF7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6"/>
            <p:cNvSpPr/>
            <p:nvPr/>
          </p:nvSpPr>
          <p:spPr>
            <a:xfrm>
              <a:off x="9448800" y="714755"/>
              <a:ext cx="2743200" cy="6143625"/>
            </a:xfrm>
            <a:custGeom>
              <a:avLst/>
              <a:gdLst/>
              <a:ahLst/>
              <a:cxnLst/>
              <a:rect l="l" t="t" r="r" b="b"/>
              <a:pathLst>
                <a:path w="2743200" h="6143625">
                  <a:moveTo>
                    <a:pt x="2743200" y="0"/>
                  </a:moveTo>
                  <a:lnTo>
                    <a:pt x="0" y="0"/>
                  </a:lnTo>
                  <a:lnTo>
                    <a:pt x="0" y="6143244"/>
                  </a:lnTo>
                  <a:lnTo>
                    <a:pt x="2743200" y="6143244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object 7"/>
            <p:cNvSpPr/>
            <p:nvPr/>
          </p:nvSpPr>
          <p:spPr>
            <a:xfrm>
              <a:off x="9448800" y="714755"/>
              <a:ext cx="2743200" cy="6143625"/>
            </a:xfrm>
            <a:custGeom>
              <a:avLst/>
              <a:gdLst/>
              <a:ahLst/>
              <a:cxnLst/>
              <a:rect l="l" t="t" r="r" b="b"/>
              <a:pathLst>
                <a:path w="2743200" h="6143625">
                  <a:moveTo>
                    <a:pt x="0" y="6143244"/>
                  </a:moveTo>
                  <a:lnTo>
                    <a:pt x="2743200" y="6143244"/>
                  </a:lnTo>
                  <a:lnTo>
                    <a:pt x="2743200" y="0"/>
                  </a:lnTo>
                  <a:lnTo>
                    <a:pt x="0" y="0"/>
                  </a:lnTo>
                  <a:lnTo>
                    <a:pt x="0" y="6143244"/>
                  </a:lnTo>
                  <a:close/>
                </a:path>
              </a:pathLst>
            </a:custGeom>
            <a:ln w="12192">
              <a:solidFill>
                <a:srgbClr val="FFF1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8"/>
            <p:cNvSpPr/>
            <p:nvPr/>
          </p:nvSpPr>
          <p:spPr>
            <a:xfrm>
              <a:off x="2743200" y="714755"/>
              <a:ext cx="6705600" cy="6143625"/>
            </a:xfrm>
            <a:custGeom>
              <a:avLst/>
              <a:gdLst/>
              <a:ahLst/>
              <a:cxnLst/>
              <a:rect l="l" t="t" r="r" b="b"/>
              <a:pathLst>
                <a:path w="6705600" h="6143625">
                  <a:moveTo>
                    <a:pt x="6705600" y="0"/>
                  </a:moveTo>
                  <a:lnTo>
                    <a:pt x="0" y="0"/>
                  </a:lnTo>
                  <a:lnTo>
                    <a:pt x="0" y="6143244"/>
                  </a:lnTo>
                  <a:lnTo>
                    <a:pt x="6705600" y="6143244"/>
                  </a:lnTo>
                  <a:lnTo>
                    <a:pt x="6705600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9"/>
            <p:cNvSpPr/>
            <p:nvPr/>
          </p:nvSpPr>
          <p:spPr>
            <a:xfrm>
              <a:off x="2743200" y="714755"/>
              <a:ext cx="6705600" cy="6143625"/>
            </a:xfrm>
            <a:custGeom>
              <a:avLst/>
              <a:gdLst/>
              <a:ahLst/>
              <a:cxnLst/>
              <a:rect l="l" t="t" r="r" b="b"/>
              <a:pathLst>
                <a:path w="6705600" h="6143625">
                  <a:moveTo>
                    <a:pt x="0" y="6143244"/>
                  </a:moveTo>
                  <a:lnTo>
                    <a:pt x="6705600" y="6143244"/>
                  </a:lnTo>
                  <a:lnTo>
                    <a:pt x="6705600" y="0"/>
                  </a:lnTo>
                  <a:lnTo>
                    <a:pt x="0" y="0"/>
                  </a:lnTo>
                  <a:lnTo>
                    <a:pt x="0" y="6143244"/>
                  </a:lnTo>
                  <a:close/>
                </a:path>
              </a:pathLst>
            </a:custGeom>
            <a:ln w="12192">
              <a:solidFill>
                <a:srgbClr val="E1EFD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10"/>
            <p:cNvSpPr/>
            <p:nvPr/>
          </p:nvSpPr>
          <p:spPr>
            <a:xfrm>
              <a:off x="188976" y="1197863"/>
              <a:ext cx="2392680" cy="826135"/>
            </a:xfrm>
            <a:custGeom>
              <a:avLst/>
              <a:gdLst/>
              <a:ahLst/>
              <a:cxnLst/>
              <a:rect l="l" t="t" r="r" b="b"/>
              <a:pathLst>
                <a:path w="2392680" h="826135">
                  <a:moveTo>
                    <a:pt x="2255012" y="0"/>
                  </a:moveTo>
                  <a:lnTo>
                    <a:pt x="137667" y="0"/>
                  </a:lnTo>
                  <a:lnTo>
                    <a:pt x="94153" y="7014"/>
                  </a:lnTo>
                  <a:lnTo>
                    <a:pt x="56361" y="26550"/>
                  </a:lnTo>
                  <a:lnTo>
                    <a:pt x="26561" y="56345"/>
                  </a:lnTo>
                  <a:lnTo>
                    <a:pt x="7018" y="94138"/>
                  </a:lnTo>
                  <a:lnTo>
                    <a:pt x="0" y="137668"/>
                  </a:lnTo>
                  <a:lnTo>
                    <a:pt x="0" y="688339"/>
                  </a:lnTo>
                  <a:lnTo>
                    <a:pt x="7018" y="731869"/>
                  </a:lnTo>
                  <a:lnTo>
                    <a:pt x="26561" y="769662"/>
                  </a:lnTo>
                  <a:lnTo>
                    <a:pt x="56361" y="799457"/>
                  </a:lnTo>
                  <a:lnTo>
                    <a:pt x="94153" y="818993"/>
                  </a:lnTo>
                  <a:lnTo>
                    <a:pt x="137667" y="826008"/>
                  </a:lnTo>
                  <a:lnTo>
                    <a:pt x="2255012" y="826008"/>
                  </a:lnTo>
                  <a:lnTo>
                    <a:pt x="2298541" y="818993"/>
                  </a:lnTo>
                  <a:lnTo>
                    <a:pt x="2336334" y="799457"/>
                  </a:lnTo>
                  <a:lnTo>
                    <a:pt x="2366129" y="769662"/>
                  </a:lnTo>
                  <a:lnTo>
                    <a:pt x="2385665" y="731869"/>
                  </a:lnTo>
                  <a:lnTo>
                    <a:pt x="2392680" y="688339"/>
                  </a:lnTo>
                  <a:lnTo>
                    <a:pt x="2392680" y="137668"/>
                  </a:lnTo>
                  <a:lnTo>
                    <a:pt x="2385665" y="94138"/>
                  </a:lnTo>
                  <a:lnTo>
                    <a:pt x="2366129" y="56345"/>
                  </a:lnTo>
                  <a:lnTo>
                    <a:pt x="2336334" y="26550"/>
                  </a:lnTo>
                  <a:lnTo>
                    <a:pt x="2298541" y="7014"/>
                  </a:lnTo>
                  <a:lnTo>
                    <a:pt x="225501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11"/>
            <p:cNvSpPr/>
            <p:nvPr/>
          </p:nvSpPr>
          <p:spPr>
            <a:xfrm>
              <a:off x="188976" y="1197863"/>
              <a:ext cx="2392680" cy="826135"/>
            </a:xfrm>
            <a:custGeom>
              <a:avLst/>
              <a:gdLst/>
              <a:ahLst/>
              <a:cxnLst/>
              <a:rect l="l" t="t" r="r" b="b"/>
              <a:pathLst>
                <a:path w="2392680" h="826135">
                  <a:moveTo>
                    <a:pt x="0" y="137668"/>
                  </a:moveTo>
                  <a:lnTo>
                    <a:pt x="7018" y="94138"/>
                  </a:lnTo>
                  <a:lnTo>
                    <a:pt x="26561" y="56345"/>
                  </a:lnTo>
                  <a:lnTo>
                    <a:pt x="56361" y="26550"/>
                  </a:lnTo>
                  <a:lnTo>
                    <a:pt x="94153" y="7014"/>
                  </a:lnTo>
                  <a:lnTo>
                    <a:pt x="137667" y="0"/>
                  </a:lnTo>
                  <a:lnTo>
                    <a:pt x="2255012" y="0"/>
                  </a:lnTo>
                  <a:lnTo>
                    <a:pt x="2298541" y="7014"/>
                  </a:lnTo>
                  <a:lnTo>
                    <a:pt x="2336334" y="26550"/>
                  </a:lnTo>
                  <a:lnTo>
                    <a:pt x="2366129" y="56345"/>
                  </a:lnTo>
                  <a:lnTo>
                    <a:pt x="2385665" y="94138"/>
                  </a:lnTo>
                  <a:lnTo>
                    <a:pt x="2392680" y="137668"/>
                  </a:lnTo>
                  <a:lnTo>
                    <a:pt x="2392680" y="688339"/>
                  </a:lnTo>
                  <a:lnTo>
                    <a:pt x="2385665" y="731869"/>
                  </a:lnTo>
                  <a:lnTo>
                    <a:pt x="2366129" y="769662"/>
                  </a:lnTo>
                  <a:lnTo>
                    <a:pt x="2336334" y="799457"/>
                  </a:lnTo>
                  <a:lnTo>
                    <a:pt x="2298541" y="818993"/>
                  </a:lnTo>
                  <a:lnTo>
                    <a:pt x="2255012" y="826008"/>
                  </a:lnTo>
                  <a:lnTo>
                    <a:pt x="137667" y="826008"/>
                  </a:lnTo>
                  <a:lnTo>
                    <a:pt x="94153" y="818993"/>
                  </a:lnTo>
                  <a:lnTo>
                    <a:pt x="56361" y="799457"/>
                  </a:lnTo>
                  <a:lnTo>
                    <a:pt x="26561" y="769662"/>
                  </a:lnTo>
                  <a:lnTo>
                    <a:pt x="7018" y="731869"/>
                  </a:lnTo>
                  <a:lnTo>
                    <a:pt x="0" y="688339"/>
                  </a:lnTo>
                  <a:lnTo>
                    <a:pt x="0" y="137668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3" name="object 12"/>
          <p:cNvSpPr txBox="1"/>
          <p:nvPr/>
        </p:nvSpPr>
        <p:spPr>
          <a:xfrm>
            <a:off x="257251" y="2061998"/>
            <a:ext cx="1562576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algn="ctr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1.</a:t>
            </a:r>
            <a:r>
              <a:rPr sz="750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Администрация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региона</a:t>
            </a:r>
            <a:endParaRPr sz="750">
              <a:latin typeface="Calibri"/>
              <a:cs typeface="Calibri"/>
            </a:endParaRPr>
          </a:p>
          <a:p>
            <a:pPr marL="9525" marR="3810" algn="ctr"/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передает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сведения о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работодателях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38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ОИВ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сфере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охраны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здоровья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субъекта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44" name="object 13"/>
          <p:cNvGrpSpPr/>
          <p:nvPr/>
        </p:nvGrpSpPr>
        <p:grpSpPr>
          <a:xfrm>
            <a:off x="136969" y="2610638"/>
            <a:ext cx="1797368" cy="862489"/>
            <a:chOff x="182626" y="2017522"/>
            <a:chExt cx="2396490" cy="1149985"/>
          </a:xfrm>
        </p:grpSpPr>
        <p:sp>
          <p:nvSpPr>
            <p:cNvPr id="45" name="object 14"/>
            <p:cNvSpPr/>
            <p:nvPr/>
          </p:nvSpPr>
          <p:spPr>
            <a:xfrm>
              <a:off x="188976" y="2023872"/>
              <a:ext cx="2383790" cy="1137285"/>
            </a:xfrm>
            <a:custGeom>
              <a:avLst/>
              <a:gdLst/>
              <a:ahLst/>
              <a:cxnLst/>
              <a:rect l="l" t="t" r="r" b="b"/>
              <a:pathLst>
                <a:path w="2383790" h="1137285">
                  <a:moveTo>
                    <a:pt x="2194052" y="0"/>
                  </a:moveTo>
                  <a:lnTo>
                    <a:pt x="189484" y="0"/>
                  </a:lnTo>
                  <a:lnTo>
                    <a:pt x="139112" y="6768"/>
                  </a:lnTo>
                  <a:lnTo>
                    <a:pt x="93848" y="25870"/>
                  </a:lnTo>
                  <a:lnTo>
                    <a:pt x="55498" y="55499"/>
                  </a:lnTo>
                  <a:lnTo>
                    <a:pt x="25870" y="93848"/>
                  </a:lnTo>
                  <a:lnTo>
                    <a:pt x="6768" y="139112"/>
                  </a:lnTo>
                  <a:lnTo>
                    <a:pt x="0" y="189483"/>
                  </a:lnTo>
                  <a:lnTo>
                    <a:pt x="0" y="947419"/>
                  </a:lnTo>
                  <a:lnTo>
                    <a:pt x="6768" y="997791"/>
                  </a:lnTo>
                  <a:lnTo>
                    <a:pt x="25870" y="1043055"/>
                  </a:lnTo>
                  <a:lnTo>
                    <a:pt x="55498" y="1081404"/>
                  </a:lnTo>
                  <a:lnTo>
                    <a:pt x="93848" y="1111033"/>
                  </a:lnTo>
                  <a:lnTo>
                    <a:pt x="139112" y="1130135"/>
                  </a:lnTo>
                  <a:lnTo>
                    <a:pt x="189484" y="1136903"/>
                  </a:lnTo>
                  <a:lnTo>
                    <a:pt x="2194052" y="1136903"/>
                  </a:lnTo>
                  <a:lnTo>
                    <a:pt x="2244423" y="1130135"/>
                  </a:lnTo>
                  <a:lnTo>
                    <a:pt x="2289687" y="1111033"/>
                  </a:lnTo>
                  <a:lnTo>
                    <a:pt x="2328037" y="1081404"/>
                  </a:lnTo>
                  <a:lnTo>
                    <a:pt x="2357665" y="1043055"/>
                  </a:lnTo>
                  <a:lnTo>
                    <a:pt x="2376767" y="997791"/>
                  </a:lnTo>
                  <a:lnTo>
                    <a:pt x="2383536" y="947419"/>
                  </a:lnTo>
                  <a:lnTo>
                    <a:pt x="2383536" y="189483"/>
                  </a:lnTo>
                  <a:lnTo>
                    <a:pt x="2376767" y="139112"/>
                  </a:lnTo>
                  <a:lnTo>
                    <a:pt x="2357665" y="93848"/>
                  </a:lnTo>
                  <a:lnTo>
                    <a:pt x="2328037" y="55499"/>
                  </a:lnTo>
                  <a:lnTo>
                    <a:pt x="2289687" y="25870"/>
                  </a:lnTo>
                  <a:lnTo>
                    <a:pt x="2244423" y="6768"/>
                  </a:lnTo>
                  <a:lnTo>
                    <a:pt x="2194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15"/>
            <p:cNvSpPr/>
            <p:nvPr/>
          </p:nvSpPr>
          <p:spPr>
            <a:xfrm>
              <a:off x="188976" y="2023872"/>
              <a:ext cx="2383790" cy="1137285"/>
            </a:xfrm>
            <a:custGeom>
              <a:avLst/>
              <a:gdLst/>
              <a:ahLst/>
              <a:cxnLst/>
              <a:rect l="l" t="t" r="r" b="b"/>
              <a:pathLst>
                <a:path w="2383790" h="1137285">
                  <a:moveTo>
                    <a:pt x="0" y="189483"/>
                  </a:moveTo>
                  <a:lnTo>
                    <a:pt x="6768" y="139112"/>
                  </a:lnTo>
                  <a:lnTo>
                    <a:pt x="25870" y="93848"/>
                  </a:lnTo>
                  <a:lnTo>
                    <a:pt x="55498" y="55499"/>
                  </a:lnTo>
                  <a:lnTo>
                    <a:pt x="93848" y="25870"/>
                  </a:lnTo>
                  <a:lnTo>
                    <a:pt x="139112" y="6768"/>
                  </a:lnTo>
                  <a:lnTo>
                    <a:pt x="189484" y="0"/>
                  </a:lnTo>
                  <a:lnTo>
                    <a:pt x="2194052" y="0"/>
                  </a:lnTo>
                  <a:lnTo>
                    <a:pt x="2244423" y="6768"/>
                  </a:lnTo>
                  <a:lnTo>
                    <a:pt x="2289687" y="25870"/>
                  </a:lnTo>
                  <a:lnTo>
                    <a:pt x="2328037" y="55499"/>
                  </a:lnTo>
                  <a:lnTo>
                    <a:pt x="2357665" y="93848"/>
                  </a:lnTo>
                  <a:lnTo>
                    <a:pt x="2376767" y="139112"/>
                  </a:lnTo>
                  <a:lnTo>
                    <a:pt x="2383536" y="189483"/>
                  </a:lnTo>
                  <a:lnTo>
                    <a:pt x="2383536" y="947419"/>
                  </a:lnTo>
                  <a:lnTo>
                    <a:pt x="2376767" y="997791"/>
                  </a:lnTo>
                  <a:lnTo>
                    <a:pt x="2357665" y="1043055"/>
                  </a:lnTo>
                  <a:lnTo>
                    <a:pt x="2328037" y="1081404"/>
                  </a:lnTo>
                  <a:lnTo>
                    <a:pt x="2289687" y="1111033"/>
                  </a:lnTo>
                  <a:lnTo>
                    <a:pt x="2244423" y="1130135"/>
                  </a:lnTo>
                  <a:lnTo>
                    <a:pt x="2194052" y="1136903"/>
                  </a:lnTo>
                  <a:lnTo>
                    <a:pt x="189484" y="1136903"/>
                  </a:lnTo>
                  <a:lnTo>
                    <a:pt x="139112" y="1130135"/>
                  </a:lnTo>
                  <a:lnTo>
                    <a:pt x="93848" y="1111033"/>
                  </a:lnTo>
                  <a:lnTo>
                    <a:pt x="55498" y="1081404"/>
                  </a:lnTo>
                  <a:lnTo>
                    <a:pt x="25870" y="1043055"/>
                  </a:lnTo>
                  <a:lnTo>
                    <a:pt x="6768" y="997791"/>
                  </a:lnTo>
                  <a:lnTo>
                    <a:pt x="0" y="947419"/>
                  </a:lnTo>
                  <a:lnTo>
                    <a:pt x="0" y="189483"/>
                  </a:lnTo>
                  <a:close/>
                </a:path>
              </a:pathLst>
            </a:custGeom>
            <a:ln w="12191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7" name="object 16"/>
          <p:cNvSpPr txBox="1"/>
          <p:nvPr/>
        </p:nvSpPr>
        <p:spPr>
          <a:xfrm>
            <a:off x="242163" y="2676264"/>
            <a:ext cx="1578769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048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-сформирован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перечень</a:t>
            </a:r>
            <a:r>
              <a:rPr sz="750" spc="19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организаций </a:t>
            </a:r>
            <a:r>
              <a:rPr sz="750" dirty="0">
                <a:latin typeface="Calibri"/>
                <a:cs typeface="Calibri"/>
              </a:rPr>
              <a:t>с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контактными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данными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spc="-8" dirty="0">
                <a:latin typeface="Calibri"/>
                <a:cs typeface="Calibri"/>
              </a:rPr>
              <a:t>руководителей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перечень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ранжирован</a:t>
            </a:r>
            <a:r>
              <a:rPr sz="750" spc="-3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</a:t>
            </a:r>
            <a:r>
              <a:rPr sz="750" spc="-38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соответствии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dirty="0">
                <a:latin typeface="Calibri"/>
                <a:cs typeface="Calibri"/>
              </a:rPr>
              <a:t>с</a:t>
            </a:r>
            <a:r>
              <a:rPr sz="750" spc="-3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численностью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сотрудников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48" name="object 17"/>
          <p:cNvGrpSpPr/>
          <p:nvPr/>
        </p:nvGrpSpPr>
        <p:grpSpPr>
          <a:xfrm>
            <a:off x="106109" y="4085108"/>
            <a:ext cx="1804035" cy="629126"/>
            <a:chOff x="141478" y="3983482"/>
            <a:chExt cx="2405380" cy="838835"/>
          </a:xfrm>
        </p:grpSpPr>
        <p:sp>
          <p:nvSpPr>
            <p:cNvPr id="49" name="object 18"/>
            <p:cNvSpPr/>
            <p:nvPr/>
          </p:nvSpPr>
          <p:spPr>
            <a:xfrm>
              <a:off x="147828" y="3989832"/>
              <a:ext cx="2392680" cy="826135"/>
            </a:xfrm>
            <a:custGeom>
              <a:avLst/>
              <a:gdLst/>
              <a:ahLst/>
              <a:cxnLst/>
              <a:rect l="l" t="t" r="r" b="b"/>
              <a:pathLst>
                <a:path w="2392680" h="826135">
                  <a:moveTo>
                    <a:pt x="2255012" y="0"/>
                  </a:moveTo>
                  <a:lnTo>
                    <a:pt x="137668" y="0"/>
                  </a:lnTo>
                  <a:lnTo>
                    <a:pt x="94153" y="7014"/>
                  </a:lnTo>
                  <a:lnTo>
                    <a:pt x="56361" y="26550"/>
                  </a:lnTo>
                  <a:lnTo>
                    <a:pt x="26561" y="56345"/>
                  </a:lnTo>
                  <a:lnTo>
                    <a:pt x="7018" y="94138"/>
                  </a:lnTo>
                  <a:lnTo>
                    <a:pt x="0" y="137668"/>
                  </a:lnTo>
                  <a:lnTo>
                    <a:pt x="0" y="688340"/>
                  </a:lnTo>
                  <a:lnTo>
                    <a:pt x="7018" y="731869"/>
                  </a:lnTo>
                  <a:lnTo>
                    <a:pt x="26561" y="769662"/>
                  </a:lnTo>
                  <a:lnTo>
                    <a:pt x="56361" y="799457"/>
                  </a:lnTo>
                  <a:lnTo>
                    <a:pt x="94153" y="818993"/>
                  </a:lnTo>
                  <a:lnTo>
                    <a:pt x="137668" y="826008"/>
                  </a:lnTo>
                  <a:lnTo>
                    <a:pt x="2255012" y="826008"/>
                  </a:lnTo>
                  <a:lnTo>
                    <a:pt x="2298541" y="818993"/>
                  </a:lnTo>
                  <a:lnTo>
                    <a:pt x="2336334" y="799457"/>
                  </a:lnTo>
                  <a:lnTo>
                    <a:pt x="2366129" y="769662"/>
                  </a:lnTo>
                  <a:lnTo>
                    <a:pt x="2385665" y="731869"/>
                  </a:lnTo>
                  <a:lnTo>
                    <a:pt x="2392679" y="688340"/>
                  </a:lnTo>
                  <a:lnTo>
                    <a:pt x="2392679" y="137668"/>
                  </a:lnTo>
                  <a:lnTo>
                    <a:pt x="2385665" y="94138"/>
                  </a:lnTo>
                  <a:lnTo>
                    <a:pt x="2366129" y="56345"/>
                  </a:lnTo>
                  <a:lnTo>
                    <a:pt x="2336334" y="26550"/>
                  </a:lnTo>
                  <a:lnTo>
                    <a:pt x="2298541" y="7014"/>
                  </a:lnTo>
                  <a:lnTo>
                    <a:pt x="225501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19"/>
            <p:cNvSpPr/>
            <p:nvPr/>
          </p:nvSpPr>
          <p:spPr>
            <a:xfrm>
              <a:off x="147828" y="3989832"/>
              <a:ext cx="2392680" cy="826135"/>
            </a:xfrm>
            <a:custGeom>
              <a:avLst/>
              <a:gdLst/>
              <a:ahLst/>
              <a:cxnLst/>
              <a:rect l="l" t="t" r="r" b="b"/>
              <a:pathLst>
                <a:path w="2392680" h="826135">
                  <a:moveTo>
                    <a:pt x="0" y="137668"/>
                  </a:moveTo>
                  <a:lnTo>
                    <a:pt x="7018" y="94138"/>
                  </a:lnTo>
                  <a:lnTo>
                    <a:pt x="26561" y="56345"/>
                  </a:lnTo>
                  <a:lnTo>
                    <a:pt x="56361" y="26550"/>
                  </a:lnTo>
                  <a:lnTo>
                    <a:pt x="94153" y="7014"/>
                  </a:lnTo>
                  <a:lnTo>
                    <a:pt x="137668" y="0"/>
                  </a:lnTo>
                  <a:lnTo>
                    <a:pt x="2255012" y="0"/>
                  </a:lnTo>
                  <a:lnTo>
                    <a:pt x="2298541" y="7014"/>
                  </a:lnTo>
                  <a:lnTo>
                    <a:pt x="2336334" y="26550"/>
                  </a:lnTo>
                  <a:lnTo>
                    <a:pt x="2366129" y="56345"/>
                  </a:lnTo>
                  <a:lnTo>
                    <a:pt x="2385665" y="94138"/>
                  </a:lnTo>
                  <a:lnTo>
                    <a:pt x="2392679" y="137668"/>
                  </a:lnTo>
                  <a:lnTo>
                    <a:pt x="2392679" y="688340"/>
                  </a:lnTo>
                  <a:lnTo>
                    <a:pt x="2385665" y="731869"/>
                  </a:lnTo>
                  <a:lnTo>
                    <a:pt x="2366129" y="769662"/>
                  </a:lnTo>
                  <a:lnTo>
                    <a:pt x="2336334" y="799457"/>
                  </a:lnTo>
                  <a:lnTo>
                    <a:pt x="2298541" y="818993"/>
                  </a:lnTo>
                  <a:lnTo>
                    <a:pt x="2255012" y="826008"/>
                  </a:lnTo>
                  <a:lnTo>
                    <a:pt x="137668" y="826008"/>
                  </a:lnTo>
                  <a:lnTo>
                    <a:pt x="94153" y="818993"/>
                  </a:lnTo>
                  <a:lnTo>
                    <a:pt x="56361" y="799457"/>
                  </a:lnTo>
                  <a:lnTo>
                    <a:pt x="26561" y="769662"/>
                  </a:lnTo>
                  <a:lnTo>
                    <a:pt x="7018" y="731869"/>
                  </a:lnTo>
                  <a:lnTo>
                    <a:pt x="0" y="688340"/>
                  </a:lnTo>
                  <a:lnTo>
                    <a:pt x="0" y="137668"/>
                  </a:lnTo>
                  <a:close/>
                </a:path>
              </a:pathLst>
            </a:custGeom>
            <a:ln w="12191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1" name="object 20"/>
          <p:cNvSpPr txBox="1"/>
          <p:nvPr/>
        </p:nvSpPr>
        <p:spPr>
          <a:xfrm>
            <a:off x="227762" y="4099585"/>
            <a:ext cx="1559242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953" algn="ctr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2.</a:t>
            </a:r>
            <a:r>
              <a:rPr sz="7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ОИВ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сфере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охраны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здоровья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субъекта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совместно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определяет</a:t>
            </a:r>
            <a:r>
              <a:rPr sz="750" spc="-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перечень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работодателей, находящихся</a:t>
            </a:r>
            <a:r>
              <a:rPr sz="7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территории</a:t>
            </a:r>
            <a:endParaRPr sz="750">
              <a:latin typeface="Calibri"/>
              <a:cs typeface="Calibri"/>
            </a:endParaRPr>
          </a:p>
          <a:p>
            <a:pPr marL="1905" algn="ctr"/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обслуживания</a:t>
            </a:r>
            <a:r>
              <a:rPr sz="7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52" name="object 21"/>
          <p:cNvGrpSpPr/>
          <p:nvPr/>
        </p:nvGrpSpPr>
        <p:grpSpPr>
          <a:xfrm>
            <a:off x="72961" y="4709185"/>
            <a:ext cx="1880711" cy="1486376"/>
            <a:chOff x="97281" y="4815585"/>
            <a:chExt cx="2507615" cy="1981835"/>
          </a:xfrm>
        </p:grpSpPr>
        <p:sp>
          <p:nvSpPr>
            <p:cNvPr id="53" name="object 22"/>
            <p:cNvSpPr/>
            <p:nvPr/>
          </p:nvSpPr>
          <p:spPr>
            <a:xfrm>
              <a:off x="103631" y="4821935"/>
              <a:ext cx="2494915" cy="1969135"/>
            </a:xfrm>
            <a:custGeom>
              <a:avLst/>
              <a:gdLst/>
              <a:ahLst/>
              <a:cxnLst/>
              <a:rect l="l" t="t" r="r" b="b"/>
              <a:pathLst>
                <a:path w="2494915" h="1969134">
                  <a:moveTo>
                    <a:pt x="2166620" y="0"/>
                  </a:moveTo>
                  <a:lnTo>
                    <a:pt x="328180" y="0"/>
                  </a:lnTo>
                  <a:lnTo>
                    <a:pt x="279683" y="3558"/>
                  </a:lnTo>
                  <a:lnTo>
                    <a:pt x="233395" y="13895"/>
                  </a:lnTo>
                  <a:lnTo>
                    <a:pt x="189825" y="30502"/>
                  </a:lnTo>
                  <a:lnTo>
                    <a:pt x="149480" y="52873"/>
                  </a:lnTo>
                  <a:lnTo>
                    <a:pt x="112867" y="80498"/>
                  </a:lnTo>
                  <a:lnTo>
                    <a:pt x="80495" y="112871"/>
                  </a:lnTo>
                  <a:lnTo>
                    <a:pt x="52870" y="149482"/>
                  </a:lnTo>
                  <a:lnTo>
                    <a:pt x="30501" y="189826"/>
                  </a:lnTo>
                  <a:lnTo>
                    <a:pt x="13894" y="233393"/>
                  </a:lnTo>
                  <a:lnTo>
                    <a:pt x="3558" y="279676"/>
                  </a:lnTo>
                  <a:lnTo>
                    <a:pt x="0" y="328168"/>
                  </a:lnTo>
                  <a:lnTo>
                    <a:pt x="0" y="1640827"/>
                  </a:lnTo>
                  <a:lnTo>
                    <a:pt x="3558" y="1689324"/>
                  </a:lnTo>
                  <a:lnTo>
                    <a:pt x="13894" y="1735612"/>
                  </a:lnTo>
                  <a:lnTo>
                    <a:pt x="30501" y="1779182"/>
                  </a:lnTo>
                  <a:lnTo>
                    <a:pt x="52870" y="1819527"/>
                  </a:lnTo>
                  <a:lnTo>
                    <a:pt x="80495" y="1856140"/>
                  </a:lnTo>
                  <a:lnTo>
                    <a:pt x="112867" y="1888512"/>
                  </a:lnTo>
                  <a:lnTo>
                    <a:pt x="149480" y="1916137"/>
                  </a:lnTo>
                  <a:lnTo>
                    <a:pt x="189825" y="1938506"/>
                  </a:lnTo>
                  <a:lnTo>
                    <a:pt x="233395" y="1955113"/>
                  </a:lnTo>
                  <a:lnTo>
                    <a:pt x="279683" y="1965449"/>
                  </a:lnTo>
                  <a:lnTo>
                    <a:pt x="328180" y="1969008"/>
                  </a:lnTo>
                  <a:lnTo>
                    <a:pt x="2166620" y="1969008"/>
                  </a:lnTo>
                  <a:lnTo>
                    <a:pt x="2215111" y="1965449"/>
                  </a:lnTo>
                  <a:lnTo>
                    <a:pt x="2261394" y="1955113"/>
                  </a:lnTo>
                  <a:lnTo>
                    <a:pt x="2304961" y="1938506"/>
                  </a:lnTo>
                  <a:lnTo>
                    <a:pt x="2345305" y="1916137"/>
                  </a:lnTo>
                  <a:lnTo>
                    <a:pt x="2381916" y="1888512"/>
                  </a:lnTo>
                  <a:lnTo>
                    <a:pt x="2414289" y="1856140"/>
                  </a:lnTo>
                  <a:lnTo>
                    <a:pt x="2441914" y="1819527"/>
                  </a:lnTo>
                  <a:lnTo>
                    <a:pt x="2464285" y="1779182"/>
                  </a:lnTo>
                  <a:lnTo>
                    <a:pt x="2480892" y="1735612"/>
                  </a:lnTo>
                  <a:lnTo>
                    <a:pt x="2491229" y="1689324"/>
                  </a:lnTo>
                  <a:lnTo>
                    <a:pt x="2494788" y="1640827"/>
                  </a:lnTo>
                  <a:lnTo>
                    <a:pt x="2494788" y="328168"/>
                  </a:lnTo>
                  <a:lnTo>
                    <a:pt x="2491229" y="279676"/>
                  </a:lnTo>
                  <a:lnTo>
                    <a:pt x="2480892" y="233393"/>
                  </a:lnTo>
                  <a:lnTo>
                    <a:pt x="2464285" y="189826"/>
                  </a:lnTo>
                  <a:lnTo>
                    <a:pt x="2441914" y="149482"/>
                  </a:lnTo>
                  <a:lnTo>
                    <a:pt x="2414289" y="112871"/>
                  </a:lnTo>
                  <a:lnTo>
                    <a:pt x="2381916" y="80498"/>
                  </a:lnTo>
                  <a:lnTo>
                    <a:pt x="2345305" y="52873"/>
                  </a:lnTo>
                  <a:lnTo>
                    <a:pt x="2304961" y="30502"/>
                  </a:lnTo>
                  <a:lnTo>
                    <a:pt x="2261394" y="13895"/>
                  </a:lnTo>
                  <a:lnTo>
                    <a:pt x="2215111" y="3558"/>
                  </a:lnTo>
                  <a:lnTo>
                    <a:pt x="2166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object 23"/>
            <p:cNvSpPr/>
            <p:nvPr/>
          </p:nvSpPr>
          <p:spPr>
            <a:xfrm>
              <a:off x="103631" y="4821935"/>
              <a:ext cx="2494915" cy="1969135"/>
            </a:xfrm>
            <a:custGeom>
              <a:avLst/>
              <a:gdLst/>
              <a:ahLst/>
              <a:cxnLst/>
              <a:rect l="l" t="t" r="r" b="b"/>
              <a:pathLst>
                <a:path w="2494915" h="1969134">
                  <a:moveTo>
                    <a:pt x="0" y="328168"/>
                  </a:moveTo>
                  <a:lnTo>
                    <a:pt x="3558" y="279676"/>
                  </a:lnTo>
                  <a:lnTo>
                    <a:pt x="13894" y="233393"/>
                  </a:lnTo>
                  <a:lnTo>
                    <a:pt x="30501" y="189826"/>
                  </a:lnTo>
                  <a:lnTo>
                    <a:pt x="52870" y="149482"/>
                  </a:lnTo>
                  <a:lnTo>
                    <a:pt x="80495" y="112871"/>
                  </a:lnTo>
                  <a:lnTo>
                    <a:pt x="112867" y="80498"/>
                  </a:lnTo>
                  <a:lnTo>
                    <a:pt x="149480" y="52873"/>
                  </a:lnTo>
                  <a:lnTo>
                    <a:pt x="189825" y="30502"/>
                  </a:lnTo>
                  <a:lnTo>
                    <a:pt x="233395" y="13895"/>
                  </a:lnTo>
                  <a:lnTo>
                    <a:pt x="279683" y="3558"/>
                  </a:lnTo>
                  <a:lnTo>
                    <a:pt x="328180" y="0"/>
                  </a:lnTo>
                  <a:lnTo>
                    <a:pt x="2166620" y="0"/>
                  </a:lnTo>
                  <a:lnTo>
                    <a:pt x="2215111" y="3558"/>
                  </a:lnTo>
                  <a:lnTo>
                    <a:pt x="2261394" y="13895"/>
                  </a:lnTo>
                  <a:lnTo>
                    <a:pt x="2304961" y="30502"/>
                  </a:lnTo>
                  <a:lnTo>
                    <a:pt x="2345305" y="52873"/>
                  </a:lnTo>
                  <a:lnTo>
                    <a:pt x="2381916" y="80498"/>
                  </a:lnTo>
                  <a:lnTo>
                    <a:pt x="2414289" y="112871"/>
                  </a:lnTo>
                  <a:lnTo>
                    <a:pt x="2441914" y="149482"/>
                  </a:lnTo>
                  <a:lnTo>
                    <a:pt x="2464285" y="189826"/>
                  </a:lnTo>
                  <a:lnTo>
                    <a:pt x="2480892" y="233393"/>
                  </a:lnTo>
                  <a:lnTo>
                    <a:pt x="2491229" y="279676"/>
                  </a:lnTo>
                  <a:lnTo>
                    <a:pt x="2494788" y="328168"/>
                  </a:lnTo>
                  <a:lnTo>
                    <a:pt x="2494788" y="1640827"/>
                  </a:lnTo>
                  <a:lnTo>
                    <a:pt x="2491229" y="1689324"/>
                  </a:lnTo>
                  <a:lnTo>
                    <a:pt x="2480892" y="1735612"/>
                  </a:lnTo>
                  <a:lnTo>
                    <a:pt x="2464285" y="1779182"/>
                  </a:lnTo>
                  <a:lnTo>
                    <a:pt x="2441914" y="1819527"/>
                  </a:lnTo>
                  <a:lnTo>
                    <a:pt x="2414289" y="1856140"/>
                  </a:lnTo>
                  <a:lnTo>
                    <a:pt x="2381916" y="1888512"/>
                  </a:lnTo>
                  <a:lnTo>
                    <a:pt x="2345305" y="1916137"/>
                  </a:lnTo>
                  <a:lnTo>
                    <a:pt x="2304961" y="1938506"/>
                  </a:lnTo>
                  <a:lnTo>
                    <a:pt x="2261394" y="1955113"/>
                  </a:lnTo>
                  <a:lnTo>
                    <a:pt x="2215111" y="1965449"/>
                  </a:lnTo>
                  <a:lnTo>
                    <a:pt x="2166620" y="1969008"/>
                  </a:lnTo>
                  <a:lnTo>
                    <a:pt x="328180" y="1969008"/>
                  </a:lnTo>
                  <a:lnTo>
                    <a:pt x="279683" y="1965449"/>
                  </a:lnTo>
                  <a:lnTo>
                    <a:pt x="233395" y="1955113"/>
                  </a:lnTo>
                  <a:lnTo>
                    <a:pt x="189825" y="1938506"/>
                  </a:lnTo>
                  <a:lnTo>
                    <a:pt x="149480" y="1916137"/>
                  </a:lnTo>
                  <a:lnTo>
                    <a:pt x="112867" y="1888512"/>
                  </a:lnTo>
                  <a:lnTo>
                    <a:pt x="80495" y="1856140"/>
                  </a:lnTo>
                  <a:lnTo>
                    <a:pt x="52870" y="1819527"/>
                  </a:lnTo>
                  <a:lnTo>
                    <a:pt x="30501" y="1779182"/>
                  </a:lnTo>
                  <a:lnTo>
                    <a:pt x="13894" y="1735612"/>
                  </a:lnTo>
                  <a:lnTo>
                    <a:pt x="3558" y="1689324"/>
                  </a:lnTo>
                  <a:lnTo>
                    <a:pt x="0" y="1640827"/>
                  </a:lnTo>
                  <a:lnTo>
                    <a:pt x="0" y="328168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5" name="object 24"/>
          <p:cNvSpPr txBox="1"/>
          <p:nvPr/>
        </p:nvSpPr>
        <p:spPr>
          <a:xfrm>
            <a:off x="208559" y="4805959"/>
            <a:ext cx="1602105" cy="121594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13" spc="-8" dirty="0">
                <a:latin typeface="Calibri"/>
                <a:cs typeface="Calibri"/>
              </a:rPr>
              <a:t>-утверждение</a:t>
            </a:r>
            <a:r>
              <a:rPr sz="713" spc="23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Приказа</a:t>
            </a:r>
            <a:r>
              <a:rPr sz="713" spc="-4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о</a:t>
            </a:r>
            <a:r>
              <a:rPr sz="713" spc="30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маршрутизации застрахованных</a:t>
            </a:r>
            <a:r>
              <a:rPr sz="713" spc="-11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лиц</a:t>
            </a:r>
            <a:r>
              <a:rPr sz="713" spc="4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со стороны</a:t>
            </a:r>
            <a:r>
              <a:rPr sz="713" spc="-4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ОИВ</a:t>
            </a:r>
            <a:r>
              <a:rPr sz="713" spc="-11" dirty="0">
                <a:latin typeface="Calibri"/>
                <a:cs typeface="Calibri"/>
              </a:rPr>
              <a:t> </a:t>
            </a:r>
            <a:r>
              <a:rPr sz="713" spc="-38" dirty="0">
                <a:latin typeface="Calibri"/>
                <a:cs typeface="Calibri"/>
              </a:rPr>
              <a:t>в</a:t>
            </a:r>
            <a:r>
              <a:rPr sz="713" dirty="0">
                <a:latin typeface="Calibri"/>
                <a:cs typeface="Calibri"/>
              </a:rPr>
              <a:t> сфере</a:t>
            </a:r>
            <a:r>
              <a:rPr sz="713" spc="-8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охраны</a:t>
            </a:r>
            <a:r>
              <a:rPr sz="713" spc="-8" dirty="0">
                <a:latin typeface="Calibri"/>
                <a:cs typeface="Calibri"/>
              </a:rPr>
              <a:t> здоровья</a:t>
            </a:r>
            <a:r>
              <a:rPr sz="713" spc="-23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субъекта</a:t>
            </a:r>
            <a:r>
              <a:rPr sz="713" spc="-26" dirty="0">
                <a:latin typeface="Calibri"/>
                <a:cs typeface="Calibri"/>
              </a:rPr>
              <a:t> </a:t>
            </a:r>
            <a:r>
              <a:rPr sz="713" spc="-19" dirty="0">
                <a:latin typeface="Calibri"/>
                <a:cs typeface="Calibri"/>
              </a:rPr>
              <a:t>РФ</a:t>
            </a:r>
            <a:endParaRPr sz="713">
              <a:latin typeface="Calibri"/>
              <a:cs typeface="Calibri"/>
            </a:endParaRPr>
          </a:p>
          <a:p>
            <a:pPr marL="9525" marR="29528"/>
            <a:r>
              <a:rPr sz="713" spc="-8" dirty="0">
                <a:latin typeface="Calibri"/>
                <a:cs typeface="Calibri"/>
              </a:rPr>
              <a:t>-</a:t>
            </a:r>
            <a:r>
              <a:rPr sz="713" dirty="0">
                <a:latin typeface="Calibri"/>
                <a:cs typeface="Calibri"/>
              </a:rPr>
              <a:t>ОИВ</a:t>
            </a:r>
            <a:r>
              <a:rPr sz="713" spc="-23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в</a:t>
            </a:r>
            <a:r>
              <a:rPr sz="713" spc="-23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сфере</a:t>
            </a:r>
            <a:r>
              <a:rPr sz="713" spc="-11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охраны</a:t>
            </a:r>
            <a:r>
              <a:rPr sz="713" spc="-23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здоровья</a:t>
            </a:r>
            <a:r>
              <a:rPr sz="713" spc="-23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субъекта </a:t>
            </a:r>
            <a:r>
              <a:rPr sz="713" dirty="0">
                <a:latin typeface="Calibri"/>
                <a:cs typeface="Calibri"/>
              </a:rPr>
              <a:t>РФ </a:t>
            </a:r>
            <a:r>
              <a:rPr sz="713" spc="-8" dirty="0">
                <a:latin typeface="Calibri"/>
                <a:cs typeface="Calibri"/>
              </a:rPr>
              <a:t>обеспечивает</a:t>
            </a:r>
            <a:r>
              <a:rPr sz="713" dirty="0">
                <a:latin typeface="Calibri"/>
                <a:cs typeface="Calibri"/>
              </a:rPr>
              <a:t> обмен</a:t>
            </a:r>
            <a:r>
              <a:rPr sz="713" spc="-4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информацией</a:t>
            </a:r>
            <a:endParaRPr sz="713">
              <a:latin typeface="Calibri"/>
              <a:cs typeface="Calibri"/>
            </a:endParaRPr>
          </a:p>
          <a:p>
            <a:pPr marL="9525" marR="89059"/>
            <a:r>
              <a:rPr sz="713" dirty="0">
                <a:latin typeface="Calibri"/>
                <a:cs typeface="Calibri"/>
              </a:rPr>
              <a:t>(включая</a:t>
            </a:r>
            <a:r>
              <a:rPr sz="713" spc="-15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форму</a:t>
            </a:r>
            <a:r>
              <a:rPr sz="713" spc="-11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№131/у), </a:t>
            </a:r>
            <a:r>
              <a:rPr sz="713" dirty="0">
                <a:latin typeface="Calibri"/>
                <a:cs typeface="Calibri"/>
              </a:rPr>
              <a:t>в</a:t>
            </a:r>
            <a:r>
              <a:rPr sz="713" spc="-11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т.ч.</a:t>
            </a:r>
            <a:r>
              <a:rPr sz="713" spc="-11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в</a:t>
            </a:r>
            <a:r>
              <a:rPr sz="713" spc="-15" dirty="0">
                <a:latin typeface="Calibri"/>
                <a:cs typeface="Calibri"/>
              </a:rPr>
              <a:t> МИС,</a:t>
            </a:r>
            <a:r>
              <a:rPr sz="713" dirty="0">
                <a:latin typeface="Calibri"/>
                <a:cs typeface="Calibri"/>
              </a:rPr>
              <a:t> между</a:t>
            </a:r>
            <a:r>
              <a:rPr sz="713" spc="-15" dirty="0">
                <a:latin typeface="Calibri"/>
                <a:cs typeface="Calibri"/>
              </a:rPr>
              <a:t> </a:t>
            </a:r>
            <a:r>
              <a:rPr sz="713" spc="-19" dirty="0">
                <a:latin typeface="Calibri"/>
                <a:cs typeface="Calibri"/>
              </a:rPr>
              <a:t>МО</a:t>
            </a:r>
            <a:endParaRPr sz="713">
              <a:latin typeface="Calibri"/>
              <a:cs typeface="Calibri"/>
            </a:endParaRPr>
          </a:p>
          <a:p>
            <a:pPr marL="9525" marR="42863"/>
            <a:r>
              <a:rPr sz="713" spc="-8" dirty="0">
                <a:latin typeface="Calibri"/>
                <a:cs typeface="Calibri"/>
              </a:rPr>
              <a:t>-</a:t>
            </a:r>
            <a:r>
              <a:rPr sz="713" dirty="0">
                <a:latin typeface="Calibri"/>
                <a:cs typeface="Calibri"/>
              </a:rPr>
              <a:t>к</a:t>
            </a:r>
            <a:r>
              <a:rPr sz="713" spc="4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каждой</a:t>
            </a:r>
            <a:r>
              <a:rPr sz="713" spc="-4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МО</a:t>
            </a:r>
            <a:r>
              <a:rPr sz="713" spc="8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в</a:t>
            </a:r>
            <a:r>
              <a:rPr sz="713" spc="4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соответствии</a:t>
            </a:r>
            <a:r>
              <a:rPr sz="713" spc="-26" dirty="0">
                <a:latin typeface="Calibri"/>
                <a:cs typeface="Calibri"/>
              </a:rPr>
              <a:t> </a:t>
            </a:r>
            <a:r>
              <a:rPr sz="713" spc="-38" dirty="0">
                <a:latin typeface="Calibri"/>
                <a:cs typeface="Calibri"/>
              </a:rPr>
              <a:t>с</a:t>
            </a:r>
            <a:r>
              <a:rPr sz="713" spc="-8" dirty="0">
                <a:latin typeface="Calibri"/>
                <a:cs typeface="Calibri"/>
              </a:rPr>
              <a:t> территориальным</a:t>
            </a:r>
            <a:r>
              <a:rPr sz="713" spc="45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признаком соотносится</a:t>
            </a:r>
            <a:r>
              <a:rPr sz="713" spc="30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конкретная</a:t>
            </a:r>
            <a:r>
              <a:rPr sz="713" spc="34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организация</a:t>
            </a:r>
            <a:r>
              <a:rPr sz="713" spc="30" dirty="0">
                <a:latin typeface="Calibri"/>
                <a:cs typeface="Calibri"/>
              </a:rPr>
              <a:t> </a:t>
            </a:r>
            <a:r>
              <a:rPr sz="713" spc="-19" dirty="0">
                <a:latin typeface="Calibri"/>
                <a:cs typeface="Calibri"/>
              </a:rPr>
              <a:t>из</a:t>
            </a:r>
            <a:r>
              <a:rPr sz="713" dirty="0">
                <a:latin typeface="Calibri"/>
                <a:cs typeface="Calibri"/>
              </a:rPr>
              <a:t> перечня</a:t>
            </a:r>
            <a:r>
              <a:rPr sz="713" spc="-15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Шага</a:t>
            </a:r>
            <a:r>
              <a:rPr sz="713" spc="-41" dirty="0">
                <a:latin typeface="Calibri"/>
                <a:cs typeface="Calibri"/>
              </a:rPr>
              <a:t> </a:t>
            </a:r>
            <a:r>
              <a:rPr sz="713" spc="-38" dirty="0">
                <a:latin typeface="Calibri"/>
                <a:cs typeface="Calibri"/>
              </a:rPr>
              <a:t>1</a:t>
            </a:r>
            <a:endParaRPr sz="713">
              <a:latin typeface="Calibri"/>
              <a:cs typeface="Calibri"/>
            </a:endParaRPr>
          </a:p>
        </p:txBody>
      </p:sp>
      <p:grpSp>
        <p:nvGrpSpPr>
          <p:cNvPr id="56" name="object 25"/>
          <p:cNvGrpSpPr/>
          <p:nvPr/>
        </p:nvGrpSpPr>
        <p:grpSpPr>
          <a:xfrm>
            <a:off x="7236143" y="1993417"/>
            <a:ext cx="1822609" cy="629126"/>
            <a:chOff x="9648190" y="1194561"/>
            <a:chExt cx="2430145" cy="838835"/>
          </a:xfrm>
        </p:grpSpPr>
        <p:sp>
          <p:nvSpPr>
            <p:cNvPr id="57" name="object 26"/>
            <p:cNvSpPr/>
            <p:nvPr/>
          </p:nvSpPr>
          <p:spPr>
            <a:xfrm>
              <a:off x="9654540" y="1200911"/>
              <a:ext cx="2417445" cy="826135"/>
            </a:xfrm>
            <a:custGeom>
              <a:avLst/>
              <a:gdLst/>
              <a:ahLst/>
              <a:cxnLst/>
              <a:rect l="l" t="t" r="r" b="b"/>
              <a:pathLst>
                <a:path w="2417445" h="826135">
                  <a:moveTo>
                    <a:pt x="2279395" y="0"/>
                  </a:moveTo>
                  <a:lnTo>
                    <a:pt x="137667" y="0"/>
                  </a:lnTo>
                  <a:lnTo>
                    <a:pt x="94138" y="7014"/>
                  </a:lnTo>
                  <a:lnTo>
                    <a:pt x="56345" y="26550"/>
                  </a:lnTo>
                  <a:lnTo>
                    <a:pt x="26550" y="56345"/>
                  </a:lnTo>
                  <a:lnTo>
                    <a:pt x="7014" y="94138"/>
                  </a:lnTo>
                  <a:lnTo>
                    <a:pt x="0" y="137667"/>
                  </a:lnTo>
                  <a:lnTo>
                    <a:pt x="0" y="688339"/>
                  </a:lnTo>
                  <a:lnTo>
                    <a:pt x="7014" y="731869"/>
                  </a:lnTo>
                  <a:lnTo>
                    <a:pt x="26550" y="769662"/>
                  </a:lnTo>
                  <a:lnTo>
                    <a:pt x="56345" y="799457"/>
                  </a:lnTo>
                  <a:lnTo>
                    <a:pt x="94138" y="818993"/>
                  </a:lnTo>
                  <a:lnTo>
                    <a:pt x="137667" y="826008"/>
                  </a:lnTo>
                  <a:lnTo>
                    <a:pt x="2279395" y="826008"/>
                  </a:lnTo>
                  <a:lnTo>
                    <a:pt x="2322925" y="818993"/>
                  </a:lnTo>
                  <a:lnTo>
                    <a:pt x="2360718" y="799457"/>
                  </a:lnTo>
                  <a:lnTo>
                    <a:pt x="2390513" y="769662"/>
                  </a:lnTo>
                  <a:lnTo>
                    <a:pt x="2410049" y="731869"/>
                  </a:lnTo>
                  <a:lnTo>
                    <a:pt x="2417063" y="688339"/>
                  </a:lnTo>
                  <a:lnTo>
                    <a:pt x="2417063" y="137667"/>
                  </a:lnTo>
                  <a:lnTo>
                    <a:pt x="2410049" y="94138"/>
                  </a:lnTo>
                  <a:lnTo>
                    <a:pt x="2390513" y="56345"/>
                  </a:lnTo>
                  <a:lnTo>
                    <a:pt x="2360718" y="26550"/>
                  </a:lnTo>
                  <a:lnTo>
                    <a:pt x="2322925" y="7014"/>
                  </a:lnTo>
                  <a:lnTo>
                    <a:pt x="2279395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object 27"/>
            <p:cNvSpPr/>
            <p:nvPr/>
          </p:nvSpPr>
          <p:spPr>
            <a:xfrm>
              <a:off x="9654540" y="1200911"/>
              <a:ext cx="2417445" cy="826135"/>
            </a:xfrm>
            <a:custGeom>
              <a:avLst/>
              <a:gdLst/>
              <a:ahLst/>
              <a:cxnLst/>
              <a:rect l="l" t="t" r="r" b="b"/>
              <a:pathLst>
                <a:path w="2417445" h="826135">
                  <a:moveTo>
                    <a:pt x="0" y="137667"/>
                  </a:moveTo>
                  <a:lnTo>
                    <a:pt x="7014" y="94138"/>
                  </a:lnTo>
                  <a:lnTo>
                    <a:pt x="26550" y="56345"/>
                  </a:lnTo>
                  <a:lnTo>
                    <a:pt x="56345" y="26550"/>
                  </a:lnTo>
                  <a:lnTo>
                    <a:pt x="94138" y="7014"/>
                  </a:lnTo>
                  <a:lnTo>
                    <a:pt x="137667" y="0"/>
                  </a:lnTo>
                  <a:lnTo>
                    <a:pt x="2279395" y="0"/>
                  </a:lnTo>
                  <a:lnTo>
                    <a:pt x="2322925" y="7014"/>
                  </a:lnTo>
                  <a:lnTo>
                    <a:pt x="2360718" y="26550"/>
                  </a:lnTo>
                  <a:lnTo>
                    <a:pt x="2390513" y="56345"/>
                  </a:lnTo>
                  <a:lnTo>
                    <a:pt x="2410049" y="94138"/>
                  </a:lnTo>
                  <a:lnTo>
                    <a:pt x="2417063" y="137667"/>
                  </a:lnTo>
                  <a:lnTo>
                    <a:pt x="2417063" y="688339"/>
                  </a:lnTo>
                  <a:lnTo>
                    <a:pt x="2410049" y="731869"/>
                  </a:lnTo>
                  <a:lnTo>
                    <a:pt x="2390513" y="769662"/>
                  </a:lnTo>
                  <a:lnTo>
                    <a:pt x="2360718" y="799457"/>
                  </a:lnTo>
                  <a:lnTo>
                    <a:pt x="2322925" y="818993"/>
                  </a:lnTo>
                  <a:lnTo>
                    <a:pt x="2279395" y="826008"/>
                  </a:lnTo>
                  <a:lnTo>
                    <a:pt x="137667" y="826008"/>
                  </a:lnTo>
                  <a:lnTo>
                    <a:pt x="94138" y="818993"/>
                  </a:lnTo>
                  <a:lnTo>
                    <a:pt x="56345" y="799457"/>
                  </a:lnTo>
                  <a:lnTo>
                    <a:pt x="26550" y="769662"/>
                  </a:lnTo>
                  <a:lnTo>
                    <a:pt x="7014" y="731869"/>
                  </a:lnTo>
                  <a:lnTo>
                    <a:pt x="0" y="688339"/>
                  </a:lnTo>
                  <a:lnTo>
                    <a:pt x="0" y="137667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9" name="object 28"/>
          <p:cNvSpPr txBox="1"/>
          <p:nvPr/>
        </p:nvSpPr>
        <p:spPr>
          <a:xfrm>
            <a:off x="7447597" y="2236019"/>
            <a:ext cx="1399223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9.</a:t>
            </a:r>
            <a:r>
              <a:rPr sz="750" b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Проведение</a:t>
            </a:r>
            <a:r>
              <a:rPr sz="750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ПМО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ДОГВН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60" name="object 29"/>
          <p:cNvGrpSpPr/>
          <p:nvPr/>
        </p:nvGrpSpPr>
        <p:grpSpPr>
          <a:xfrm>
            <a:off x="7236143" y="2614067"/>
            <a:ext cx="1834991" cy="859155"/>
            <a:chOff x="9648190" y="2022094"/>
            <a:chExt cx="2446655" cy="1145540"/>
          </a:xfrm>
        </p:grpSpPr>
        <p:sp>
          <p:nvSpPr>
            <p:cNvPr id="61" name="object 30"/>
            <p:cNvSpPr/>
            <p:nvPr/>
          </p:nvSpPr>
          <p:spPr>
            <a:xfrm>
              <a:off x="9654540" y="2028444"/>
              <a:ext cx="2433955" cy="1132840"/>
            </a:xfrm>
            <a:custGeom>
              <a:avLst/>
              <a:gdLst/>
              <a:ahLst/>
              <a:cxnLst/>
              <a:rect l="l" t="t" r="r" b="b"/>
              <a:pathLst>
                <a:path w="2433954" h="1132839">
                  <a:moveTo>
                    <a:pt x="2245105" y="0"/>
                  </a:moveTo>
                  <a:lnTo>
                    <a:pt x="188721" y="0"/>
                  </a:lnTo>
                  <a:lnTo>
                    <a:pt x="138538" y="6738"/>
                  </a:lnTo>
                  <a:lnTo>
                    <a:pt x="93453" y="25757"/>
                  </a:lnTo>
                  <a:lnTo>
                    <a:pt x="55260" y="55260"/>
                  </a:lnTo>
                  <a:lnTo>
                    <a:pt x="25757" y="93453"/>
                  </a:lnTo>
                  <a:lnTo>
                    <a:pt x="6738" y="138538"/>
                  </a:lnTo>
                  <a:lnTo>
                    <a:pt x="0" y="188721"/>
                  </a:lnTo>
                  <a:lnTo>
                    <a:pt x="0" y="943609"/>
                  </a:lnTo>
                  <a:lnTo>
                    <a:pt x="6738" y="993793"/>
                  </a:lnTo>
                  <a:lnTo>
                    <a:pt x="25757" y="1038878"/>
                  </a:lnTo>
                  <a:lnTo>
                    <a:pt x="55260" y="1077071"/>
                  </a:lnTo>
                  <a:lnTo>
                    <a:pt x="93453" y="1106574"/>
                  </a:lnTo>
                  <a:lnTo>
                    <a:pt x="138538" y="1125593"/>
                  </a:lnTo>
                  <a:lnTo>
                    <a:pt x="188721" y="1132331"/>
                  </a:lnTo>
                  <a:lnTo>
                    <a:pt x="2245105" y="1132331"/>
                  </a:lnTo>
                  <a:lnTo>
                    <a:pt x="2295289" y="1125593"/>
                  </a:lnTo>
                  <a:lnTo>
                    <a:pt x="2340374" y="1106574"/>
                  </a:lnTo>
                  <a:lnTo>
                    <a:pt x="2378567" y="1077071"/>
                  </a:lnTo>
                  <a:lnTo>
                    <a:pt x="2408070" y="1038878"/>
                  </a:lnTo>
                  <a:lnTo>
                    <a:pt x="2427089" y="993793"/>
                  </a:lnTo>
                  <a:lnTo>
                    <a:pt x="2433828" y="943609"/>
                  </a:lnTo>
                  <a:lnTo>
                    <a:pt x="2433828" y="188721"/>
                  </a:lnTo>
                  <a:lnTo>
                    <a:pt x="2427089" y="138538"/>
                  </a:lnTo>
                  <a:lnTo>
                    <a:pt x="2408070" y="93453"/>
                  </a:lnTo>
                  <a:lnTo>
                    <a:pt x="2378567" y="55260"/>
                  </a:lnTo>
                  <a:lnTo>
                    <a:pt x="2340374" y="25757"/>
                  </a:lnTo>
                  <a:lnTo>
                    <a:pt x="2295289" y="6738"/>
                  </a:lnTo>
                  <a:lnTo>
                    <a:pt x="22451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2" name="object 31"/>
            <p:cNvSpPr/>
            <p:nvPr/>
          </p:nvSpPr>
          <p:spPr>
            <a:xfrm>
              <a:off x="9654540" y="2028444"/>
              <a:ext cx="2433955" cy="1132840"/>
            </a:xfrm>
            <a:custGeom>
              <a:avLst/>
              <a:gdLst/>
              <a:ahLst/>
              <a:cxnLst/>
              <a:rect l="l" t="t" r="r" b="b"/>
              <a:pathLst>
                <a:path w="2433954" h="1132839">
                  <a:moveTo>
                    <a:pt x="0" y="188721"/>
                  </a:moveTo>
                  <a:lnTo>
                    <a:pt x="6738" y="138538"/>
                  </a:lnTo>
                  <a:lnTo>
                    <a:pt x="25757" y="93453"/>
                  </a:lnTo>
                  <a:lnTo>
                    <a:pt x="55260" y="55260"/>
                  </a:lnTo>
                  <a:lnTo>
                    <a:pt x="93453" y="25757"/>
                  </a:lnTo>
                  <a:lnTo>
                    <a:pt x="138538" y="6738"/>
                  </a:lnTo>
                  <a:lnTo>
                    <a:pt x="188721" y="0"/>
                  </a:lnTo>
                  <a:lnTo>
                    <a:pt x="2245105" y="0"/>
                  </a:lnTo>
                  <a:lnTo>
                    <a:pt x="2295289" y="6738"/>
                  </a:lnTo>
                  <a:lnTo>
                    <a:pt x="2340374" y="25757"/>
                  </a:lnTo>
                  <a:lnTo>
                    <a:pt x="2378567" y="55260"/>
                  </a:lnTo>
                  <a:lnTo>
                    <a:pt x="2408070" y="93453"/>
                  </a:lnTo>
                  <a:lnTo>
                    <a:pt x="2427089" y="138538"/>
                  </a:lnTo>
                  <a:lnTo>
                    <a:pt x="2433828" y="188721"/>
                  </a:lnTo>
                  <a:lnTo>
                    <a:pt x="2433828" y="943609"/>
                  </a:lnTo>
                  <a:lnTo>
                    <a:pt x="2427089" y="993793"/>
                  </a:lnTo>
                  <a:lnTo>
                    <a:pt x="2408070" y="1038878"/>
                  </a:lnTo>
                  <a:lnTo>
                    <a:pt x="2378567" y="1077071"/>
                  </a:lnTo>
                  <a:lnTo>
                    <a:pt x="2340374" y="1106574"/>
                  </a:lnTo>
                  <a:lnTo>
                    <a:pt x="2295289" y="1125593"/>
                  </a:lnTo>
                  <a:lnTo>
                    <a:pt x="2245105" y="1132331"/>
                  </a:lnTo>
                  <a:lnTo>
                    <a:pt x="188721" y="1132331"/>
                  </a:lnTo>
                  <a:lnTo>
                    <a:pt x="138538" y="1125593"/>
                  </a:lnTo>
                  <a:lnTo>
                    <a:pt x="93453" y="1106574"/>
                  </a:lnTo>
                  <a:lnTo>
                    <a:pt x="55260" y="1077071"/>
                  </a:lnTo>
                  <a:lnTo>
                    <a:pt x="25757" y="1038878"/>
                  </a:lnTo>
                  <a:lnTo>
                    <a:pt x="6738" y="993793"/>
                  </a:lnTo>
                  <a:lnTo>
                    <a:pt x="0" y="943609"/>
                  </a:lnTo>
                  <a:lnTo>
                    <a:pt x="0" y="188721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3" name="object 32"/>
          <p:cNvSpPr txBox="1"/>
          <p:nvPr/>
        </p:nvSpPr>
        <p:spPr>
          <a:xfrm>
            <a:off x="7342917" y="2679503"/>
            <a:ext cx="1606868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исследования,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которые</a:t>
            </a:r>
            <a:r>
              <a:rPr sz="750" spc="-41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невозможно </a:t>
            </a:r>
            <a:r>
              <a:rPr sz="750" dirty="0">
                <a:latin typeface="Calibri"/>
                <a:cs typeface="Calibri"/>
              </a:rPr>
              <a:t>провести на</a:t>
            </a:r>
            <a:r>
              <a:rPr sz="750" spc="-8" dirty="0">
                <a:latin typeface="Calibri"/>
                <a:cs typeface="Calibri"/>
              </a:rPr>
              <a:t> территории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работодателя, планируются</a:t>
            </a:r>
            <a:r>
              <a:rPr sz="750" spc="19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гражданину</a:t>
            </a:r>
            <a:r>
              <a:rPr sz="750" spc="23" dirty="0">
                <a:latin typeface="Calibri"/>
                <a:cs typeface="Calibri"/>
              </a:rPr>
              <a:t> </a:t>
            </a:r>
            <a:r>
              <a:rPr sz="750" spc="-19" dirty="0">
                <a:latin typeface="Calibri"/>
                <a:cs typeface="Calibri"/>
              </a:rPr>
              <a:t>для</a:t>
            </a:r>
            <a:r>
              <a:rPr sz="750" spc="-8" dirty="0">
                <a:latin typeface="Calibri"/>
                <a:cs typeface="Calibri"/>
              </a:rPr>
              <a:t> прохождения</a:t>
            </a:r>
            <a:r>
              <a:rPr sz="750" spc="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иной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spc="-19" dirty="0">
                <a:latin typeface="Calibri"/>
                <a:cs typeface="Calibri"/>
              </a:rPr>
              <a:t>МО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64" name="object 33"/>
          <p:cNvGrpSpPr/>
          <p:nvPr/>
        </p:nvGrpSpPr>
        <p:grpSpPr>
          <a:xfrm>
            <a:off x="7267003" y="4135400"/>
            <a:ext cx="1791653" cy="628174"/>
            <a:chOff x="9689338" y="4050538"/>
            <a:chExt cx="2388870" cy="837565"/>
          </a:xfrm>
        </p:grpSpPr>
        <p:sp>
          <p:nvSpPr>
            <p:cNvPr id="65" name="object 34"/>
            <p:cNvSpPr/>
            <p:nvPr/>
          </p:nvSpPr>
          <p:spPr>
            <a:xfrm>
              <a:off x="9695688" y="4056888"/>
              <a:ext cx="2376170" cy="824865"/>
            </a:xfrm>
            <a:custGeom>
              <a:avLst/>
              <a:gdLst/>
              <a:ahLst/>
              <a:cxnLst/>
              <a:rect l="l" t="t" r="r" b="b"/>
              <a:pathLst>
                <a:path w="2376170" h="824864">
                  <a:moveTo>
                    <a:pt x="2238502" y="0"/>
                  </a:moveTo>
                  <a:lnTo>
                    <a:pt x="137413" y="0"/>
                  </a:lnTo>
                  <a:lnTo>
                    <a:pt x="93959" y="7000"/>
                  </a:lnTo>
                  <a:lnTo>
                    <a:pt x="56235" y="26497"/>
                  </a:lnTo>
                  <a:lnTo>
                    <a:pt x="26497" y="56235"/>
                  </a:lnTo>
                  <a:lnTo>
                    <a:pt x="7000" y="93959"/>
                  </a:lnTo>
                  <a:lnTo>
                    <a:pt x="0" y="137413"/>
                  </a:lnTo>
                  <a:lnTo>
                    <a:pt x="0" y="687069"/>
                  </a:lnTo>
                  <a:lnTo>
                    <a:pt x="7000" y="730524"/>
                  </a:lnTo>
                  <a:lnTo>
                    <a:pt x="26497" y="768248"/>
                  </a:lnTo>
                  <a:lnTo>
                    <a:pt x="56235" y="797986"/>
                  </a:lnTo>
                  <a:lnTo>
                    <a:pt x="93959" y="817483"/>
                  </a:lnTo>
                  <a:lnTo>
                    <a:pt x="137413" y="824484"/>
                  </a:lnTo>
                  <a:lnTo>
                    <a:pt x="2238502" y="824484"/>
                  </a:lnTo>
                  <a:lnTo>
                    <a:pt x="2281956" y="817483"/>
                  </a:lnTo>
                  <a:lnTo>
                    <a:pt x="2319680" y="797986"/>
                  </a:lnTo>
                  <a:lnTo>
                    <a:pt x="2349418" y="768248"/>
                  </a:lnTo>
                  <a:lnTo>
                    <a:pt x="2368915" y="730524"/>
                  </a:lnTo>
                  <a:lnTo>
                    <a:pt x="2375915" y="687069"/>
                  </a:lnTo>
                  <a:lnTo>
                    <a:pt x="2375915" y="137413"/>
                  </a:lnTo>
                  <a:lnTo>
                    <a:pt x="2368915" y="93959"/>
                  </a:lnTo>
                  <a:lnTo>
                    <a:pt x="2349418" y="56235"/>
                  </a:lnTo>
                  <a:lnTo>
                    <a:pt x="2319680" y="26497"/>
                  </a:lnTo>
                  <a:lnTo>
                    <a:pt x="2281956" y="7000"/>
                  </a:lnTo>
                  <a:lnTo>
                    <a:pt x="223850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6" name="object 35"/>
            <p:cNvSpPr/>
            <p:nvPr/>
          </p:nvSpPr>
          <p:spPr>
            <a:xfrm>
              <a:off x="9695688" y="4056888"/>
              <a:ext cx="2376170" cy="824865"/>
            </a:xfrm>
            <a:custGeom>
              <a:avLst/>
              <a:gdLst/>
              <a:ahLst/>
              <a:cxnLst/>
              <a:rect l="l" t="t" r="r" b="b"/>
              <a:pathLst>
                <a:path w="2376170" h="824864">
                  <a:moveTo>
                    <a:pt x="0" y="137413"/>
                  </a:moveTo>
                  <a:lnTo>
                    <a:pt x="7000" y="93959"/>
                  </a:lnTo>
                  <a:lnTo>
                    <a:pt x="26497" y="56235"/>
                  </a:lnTo>
                  <a:lnTo>
                    <a:pt x="56235" y="26497"/>
                  </a:lnTo>
                  <a:lnTo>
                    <a:pt x="93959" y="7000"/>
                  </a:lnTo>
                  <a:lnTo>
                    <a:pt x="137413" y="0"/>
                  </a:lnTo>
                  <a:lnTo>
                    <a:pt x="2238502" y="0"/>
                  </a:lnTo>
                  <a:lnTo>
                    <a:pt x="2281956" y="7000"/>
                  </a:lnTo>
                  <a:lnTo>
                    <a:pt x="2319680" y="26497"/>
                  </a:lnTo>
                  <a:lnTo>
                    <a:pt x="2349418" y="56235"/>
                  </a:lnTo>
                  <a:lnTo>
                    <a:pt x="2368915" y="93959"/>
                  </a:lnTo>
                  <a:lnTo>
                    <a:pt x="2375915" y="137413"/>
                  </a:lnTo>
                  <a:lnTo>
                    <a:pt x="2375915" y="687069"/>
                  </a:lnTo>
                  <a:lnTo>
                    <a:pt x="2368915" y="730524"/>
                  </a:lnTo>
                  <a:lnTo>
                    <a:pt x="2349418" y="768248"/>
                  </a:lnTo>
                  <a:lnTo>
                    <a:pt x="2319680" y="797986"/>
                  </a:lnTo>
                  <a:lnTo>
                    <a:pt x="2281956" y="817483"/>
                  </a:lnTo>
                  <a:lnTo>
                    <a:pt x="2238502" y="824484"/>
                  </a:lnTo>
                  <a:lnTo>
                    <a:pt x="137413" y="824484"/>
                  </a:lnTo>
                  <a:lnTo>
                    <a:pt x="93959" y="817483"/>
                  </a:lnTo>
                  <a:lnTo>
                    <a:pt x="56235" y="797986"/>
                  </a:lnTo>
                  <a:lnTo>
                    <a:pt x="26497" y="768248"/>
                  </a:lnTo>
                  <a:lnTo>
                    <a:pt x="7000" y="730524"/>
                  </a:lnTo>
                  <a:lnTo>
                    <a:pt x="0" y="687069"/>
                  </a:lnTo>
                  <a:lnTo>
                    <a:pt x="0" y="137413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7" name="object 36"/>
          <p:cNvSpPr txBox="1"/>
          <p:nvPr/>
        </p:nvSpPr>
        <p:spPr>
          <a:xfrm>
            <a:off x="7386351" y="4320376"/>
            <a:ext cx="1554004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520065" marR="3810" indent="-511016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10.</a:t>
            </a:r>
            <a:r>
              <a:rPr sz="750" b="1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Внесение</a:t>
            </a:r>
            <a:r>
              <a:rPr sz="750" spc="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результатов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МИС,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форму</a:t>
            </a:r>
            <a:r>
              <a:rPr sz="750" spc="-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131/у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68" name="object 37"/>
          <p:cNvGrpSpPr/>
          <p:nvPr/>
        </p:nvGrpSpPr>
        <p:grpSpPr>
          <a:xfrm>
            <a:off x="7267004" y="4753762"/>
            <a:ext cx="1804035" cy="629126"/>
            <a:chOff x="9689338" y="4875021"/>
            <a:chExt cx="2405380" cy="838835"/>
          </a:xfrm>
        </p:grpSpPr>
        <p:sp>
          <p:nvSpPr>
            <p:cNvPr id="69" name="object 38"/>
            <p:cNvSpPr/>
            <p:nvPr/>
          </p:nvSpPr>
          <p:spPr>
            <a:xfrm>
              <a:off x="9695688" y="4881371"/>
              <a:ext cx="2392680" cy="826135"/>
            </a:xfrm>
            <a:custGeom>
              <a:avLst/>
              <a:gdLst/>
              <a:ahLst/>
              <a:cxnLst/>
              <a:rect l="l" t="t" r="r" b="b"/>
              <a:pathLst>
                <a:path w="2392679" h="826135">
                  <a:moveTo>
                    <a:pt x="2255011" y="0"/>
                  </a:moveTo>
                  <a:lnTo>
                    <a:pt x="137667" y="0"/>
                  </a:lnTo>
                  <a:lnTo>
                    <a:pt x="94138" y="7014"/>
                  </a:lnTo>
                  <a:lnTo>
                    <a:pt x="56345" y="26550"/>
                  </a:lnTo>
                  <a:lnTo>
                    <a:pt x="26550" y="56345"/>
                  </a:lnTo>
                  <a:lnTo>
                    <a:pt x="7014" y="94138"/>
                  </a:lnTo>
                  <a:lnTo>
                    <a:pt x="0" y="137667"/>
                  </a:lnTo>
                  <a:lnTo>
                    <a:pt x="0" y="688339"/>
                  </a:lnTo>
                  <a:lnTo>
                    <a:pt x="7014" y="731854"/>
                  </a:lnTo>
                  <a:lnTo>
                    <a:pt x="26550" y="769646"/>
                  </a:lnTo>
                  <a:lnTo>
                    <a:pt x="56345" y="799446"/>
                  </a:lnTo>
                  <a:lnTo>
                    <a:pt x="94138" y="818989"/>
                  </a:lnTo>
                  <a:lnTo>
                    <a:pt x="137667" y="826007"/>
                  </a:lnTo>
                  <a:lnTo>
                    <a:pt x="2255011" y="826007"/>
                  </a:lnTo>
                  <a:lnTo>
                    <a:pt x="2298541" y="818989"/>
                  </a:lnTo>
                  <a:lnTo>
                    <a:pt x="2336334" y="799446"/>
                  </a:lnTo>
                  <a:lnTo>
                    <a:pt x="2366129" y="769646"/>
                  </a:lnTo>
                  <a:lnTo>
                    <a:pt x="2385665" y="731854"/>
                  </a:lnTo>
                  <a:lnTo>
                    <a:pt x="2392679" y="688339"/>
                  </a:lnTo>
                  <a:lnTo>
                    <a:pt x="2392679" y="137667"/>
                  </a:lnTo>
                  <a:lnTo>
                    <a:pt x="2385665" y="94138"/>
                  </a:lnTo>
                  <a:lnTo>
                    <a:pt x="2366129" y="56345"/>
                  </a:lnTo>
                  <a:lnTo>
                    <a:pt x="2336334" y="26550"/>
                  </a:lnTo>
                  <a:lnTo>
                    <a:pt x="2298541" y="7014"/>
                  </a:lnTo>
                  <a:lnTo>
                    <a:pt x="22550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0" name="object 39"/>
            <p:cNvSpPr/>
            <p:nvPr/>
          </p:nvSpPr>
          <p:spPr>
            <a:xfrm>
              <a:off x="9695688" y="4881371"/>
              <a:ext cx="2392680" cy="826135"/>
            </a:xfrm>
            <a:custGeom>
              <a:avLst/>
              <a:gdLst/>
              <a:ahLst/>
              <a:cxnLst/>
              <a:rect l="l" t="t" r="r" b="b"/>
              <a:pathLst>
                <a:path w="2392679" h="826135">
                  <a:moveTo>
                    <a:pt x="0" y="137667"/>
                  </a:moveTo>
                  <a:lnTo>
                    <a:pt x="7014" y="94138"/>
                  </a:lnTo>
                  <a:lnTo>
                    <a:pt x="26550" y="56345"/>
                  </a:lnTo>
                  <a:lnTo>
                    <a:pt x="56345" y="26550"/>
                  </a:lnTo>
                  <a:lnTo>
                    <a:pt x="94138" y="7014"/>
                  </a:lnTo>
                  <a:lnTo>
                    <a:pt x="137667" y="0"/>
                  </a:lnTo>
                  <a:lnTo>
                    <a:pt x="2255011" y="0"/>
                  </a:lnTo>
                  <a:lnTo>
                    <a:pt x="2298541" y="7014"/>
                  </a:lnTo>
                  <a:lnTo>
                    <a:pt x="2336334" y="26550"/>
                  </a:lnTo>
                  <a:lnTo>
                    <a:pt x="2366129" y="56345"/>
                  </a:lnTo>
                  <a:lnTo>
                    <a:pt x="2385665" y="94138"/>
                  </a:lnTo>
                  <a:lnTo>
                    <a:pt x="2392679" y="137667"/>
                  </a:lnTo>
                  <a:lnTo>
                    <a:pt x="2392679" y="688339"/>
                  </a:lnTo>
                  <a:lnTo>
                    <a:pt x="2385665" y="731854"/>
                  </a:lnTo>
                  <a:lnTo>
                    <a:pt x="2366129" y="769646"/>
                  </a:lnTo>
                  <a:lnTo>
                    <a:pt x="2336334" y="799446"/>
                  </a:lnTo>
                  <a:lnTo>
                    <a:pt x="2298541" y="818989"/>
                  </a:lnTo>
                  <a:lnTo>
                    <a:pt x="2255011" y="826007"/>
                  </a:lnTo>
                  <a:lnTo>
                    <a:pt x="137667" y="826007"/>
                  </a:lnTo>
                  <a:lnTo>
                    <a:pt x="94138" y="818989"/>
                  </a:lnTo>
                  <a:lnTo>
                    <a:pt x="56345" y="799446"/>
                  </a:lnTo>
                  <a:lnTo>
                    <a:pt x="26550" y="769646"/>
                  </a:lnTo>
                  <a:lnTo>
                    <a:pt x="7014" y="731854"/>
                  </a:lnTo>
                  <a:lnTo>
                    <a:pt x="0" y="688339"/>
                  </a:lnTo>
                  <a:lnTo>
                    <a:pt x="0" y="137667"/>
                  </a:lnTo>
                  <a:close/>
                </a:path>
              </a:pathLst>
            </a:custGeom>
            <a:ln w="12191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1" name="object 40"/>
          <p:cNvSpPr txBox="1"/>
          <p:nvPr/>
        </p:nvSpPr>
        <p:spPr>
          <a:xfrm>
            <a:off x="7362158" y="4808398"/>
            <a:ext cx="1503045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-посредством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МИС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МО,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 </a:t>
            </a:r>
            <a:r>
              <a:rPr sz="750" spc="-8" dirty="0">
                <a:latin typeface="Calibri"/>
                <a:cs typeface="Calibri"/>
              </a:rPr>
              <a:t>которой </a:t>
            </a:r>
            <a:r>
              <a:rPr sz="750" dirty="0">
                <a:latin typeface="Calibri"/>
                <a:cs typeface="Calibri"/>
              </a:rPr>
              <a:t>гражданину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оказывается</a:t>
            </a:r>
            <a:r>
              <a:rPr sz="750" spc="-38" dirty="0">
                <a:latin typeface="Calibri"/>
                <a:cs typeface="Calibri"/>
              </a:rPr>
              <a:t> </a:t>
            </a:r>
            <a:r>
              <a:rPr sz="750" spc="-15" dirty="0">
                <a:latin typeface="Calibri"/>
                <a:cs typeface="Calibri"/>
              </a:rPr>
              <a:t>ПМСП, </a:t>
            </a:r>
            <a:r>
              <a:rPr sz="750" dirty="0">
                <a:latin typeface="Calibri"/>
                <a:cs typeface="Calibri"/>
              </a:rPr>
              <a:t>получает</a:t>
            </a:r>
            <a:r>
              <a:rPr sz="750" spc="-3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необходимые</a:t>
            </a:r>
            <a:r>
              <a:rPr sz="750" spc="-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сведения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spc="-19" dirty="0">
                <a:latin typeface="Calibri"/>
                <a:cs typeface="Calibri"/>
              </a:rPr>
              <a:t>по</a:t>
            </a:r>
            <a:r>
              <a:rPr sz="750" spc="-8" dirty="0">
                <a:latin typeface="Calibri"/>
                <a:cs typeface="Calibri"/>
              </a:rPr>
              <a:t> результатам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ПМО/ДОГВН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72" name="object 41"/>
          <p:cNvGrpSpPr/>
          <p:nvPr/>
        </p:nvGrpSpPr>
        <p:grpSpPr>
          <a:xfrm>
            <a:off x="2162365" y="1993417"/>
            <a:ext cx="2145983" cy="629126"/>
            <a:chOff x="2883154" y="1194561"/>
            <a:chExt cx="2861310" cy="838835"/>
          </a:xfrm>
        </p:grpSpPr>
        <p:sp>
          <p:nvSpPr>
            <p:cNvPr id="73" name="object 42"/>
            <p:cNvSpPr/>
            <p:nvPr/>
          </p:nvSpPr>
          <p:spPr>
            <a:xfrm>
              <a:off x="2889504" y="1200911"/>
              <a:ext cx="2848610" cy="826135"/>
            </a:xfrm>
            <a:custGeom>
              <a:avLst/>
              <a:gdLst/>
              <a:ahLst/>
              <a:cxnLst/>
              <a:rect l="l" t="t" r="r" b="b"/>
              <a:pathLst>
                <a:path w="2848610" h="826135">
                  <a:moveTo>
                    <a:pt x="2710687" y="0"/>
                  </a:moveTo>
                  <a:lnTo>
                    <a:pt x="137668" y="0"/>
                  </a:lnTo>
                  <a:lnTo>
                    <a:pt x="94138" y="7014"/>
                  </a:lnTo>
                  <a:lnTo>
                    <a:pt x="56345" y="26550"/>
                  </a:lnTo>
                  <a:lnTo>
                    <a:pt x="26550" y="56345"/>
                  </a:lnTo>
                  <a:lnTo>
                    <a:pt x="7014" y="94138"/>
                  </a:lnTo>
                  <a:lnTo>
                    <a:pt x="0" y="137667"/>
                  </a:lnTo>
                  <a:lnTo>
                    <a:pt x="0" y="688339"/>
                  </a:lnTo>
                  <a:lnTo>
                    <a:pt x="7014" y="731869"/>
                  </a:lnTo>
                  <a:lnTo>
                    <a:pt x="26550" y="769662"/>
                  </a:lnTo>
                  <a:lnTo>
                    <a:pt x="56345" y="799457"/>
                  </a:lnTo>
                  <a:lnTo>
                    <a:pt x="94138" y="818993"/>
                  </a:lnTo>
                  <a:lnTo>
                    <a:pt x="137668" y="826008"/>
                  </a:lnTo>
                  <a:lnTo>
                    <a:pt x="2710687" y="826008"/>
                  </a:lnTo>
                  <a:lnTo>
                    <a:pt x="2754217" y="818993"/>
                  </a:lnTo>
                  <a:lnTo>
                    <a:pt x="2792010" y="799457"/>
                  </a:lnTo>
                  <a:lnTo>
                    <a:pt x="2821805" y="769662"/>
                  </a:lnTo>
                  <a:lnTo>
                    <a:pt x="2841341" y="731869"/>
                  </a:lnTo>
                  <a:lnTo>
                    <a:pt x="2848356" y="688339"/>
                  </a:lnTo>
                  <a:lnTo>
                    <a:pt x="2848356" y="137667"/>
                  </a:lnTo>
                  <a:lnTo>
                    <a:pt x="2841341" y="94138"/>
                  </a:lnTo>
                  <a:lnTo>
                    <a:pt x="2821805" y="56345"/>
                  </a:lnTo>
                  <a:lnTo>
                    <a:pt x="2792010" y="26550"/>
                  </a:lnTo>
                  <a:lnTo>
                    <a:pt x="2754217" y="7014"/>
                  </a:lnTo>
                  <a:lnTo>
                    <a:pt x="2710687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4" name="object 43"/>
            <p:cNvSpPr/>
            <p:nvPr/>
          </p:nvSpPr>
          <p:spPr>
            <a:xfrm>
              <a:off x="2889504" y="1200911"/>
              <a:ext cx="2848610" cy="826135"/>
            </a:xfrm>
            <a:custGeom>
              <a:avLst/>
              <a:gdLst/>
              <a:ahLst/>
              <a:cxnLst/>
              <a:rect l="l" t="t" r="r" b="b"/>
              <a:pathLst>
                <a:path w="2848610" h="826135">
                  <a:moveTo>
                    <a:pt x="0" y="137667"/>
                  </a:moveTo>
                  <a:lnTo>
                    <a:pt x="7014" y="94138"/>
                  </a:lnTo>
                  <a:lnTo>
                    <a:pt x="26550" y="56345"/>
                  </a:lnTo>
                  <a:lnTo>
                    <a:pt x="56345" y="26550"/>
                  </a:lnTo>
                  <a:lnTo>
                    <a:pt x="94138" y="7014"/>
                  </a:lnTo>
                  <a:lnTo>
                    <a:pt x="137668" y="0"/>
                  </a:lnTo>
                  <a:lnTo>
                    <a:pt x="2710687" y="0"/>
                  </a:lnTo>
                  <a:lnTo>
                    <a:pt x="2754217" y="7014"/>
                  </a:lnTo>
                  <a:lnTo>
                    <a:pt x="2792010" y="26550"/>
                  </a:lnTo>
                  <a:lnTo>
                    <a:pt x="2821805" y="56345"/>
                  </a:lnTo>
                  <a:lnTo>
                    <a:pt x="2841341" y="94138"/>
                  </a:lnTo>
                  <a:lnTo>
                    <a:pt x="2848356" y="137667"/>
                  </a:lnTo>
                  <a:lnTo>
                    <a:pt x="2848356" y="688339"/>
                  </a:lnTo>
                  <a:lnTo>
                    <a:pt x="2841341" y="731869"/>
                  </a:lnTo>
                  <a:lnTo>
                    <a:pt x="2821805" y="769662"/>
                  </a:lnTo>
                  <a:lnTo>
                    <a:pt x="2792010" y="799457"/>
                  </a:lnTo>
                  <a:lnTo>
                    <a:pt x="2754217" y="818993"/>
                  </a:lnTo>
                  <a:lnTo>
                    <a:pt x="2710687" y="826008"/>
                  </a:lnTo>
                  <a:lnTo>
                    <a:pt x="137668" y="826008"/>
                  </a:lnTo>
                  <a:lnTo>
                    <a:pt x="94138" y="818993"/>
                  </a:lnTo>
                  <a:lnTo>
                    <a:pt x="56345" y="799457"/>
                  </a:lnTo>
                  <a:lnTo>
                    <a:pt x="26550" y="769662"/>
                  </a:lnTo>
                  <a:lnTo>
                    <a:pt x="7014" y="731869"/>
                  </a:lnTo>
                  <a:lnTo>
                    <a:pt x="0" y="688339"/>
                  </a:lnTo>
                  <a:lnTo>
                    <a:pt x="0" y="137667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5" name="object 44"/>
          <p:cNvSpPr txBox="1"/>
          <p:nvPr/>
        </p:nvSpPr>
        <p:spPr>
          <a:xfrm>
            <a:off x="2334292" y="2178869"/>
            <a:ext cx="1801654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588645" marR="3810" indent="-579596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750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r>
              <a:rPr sz="750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устанавливает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взаимодействие</a:t>
            </a:r>
            <a:r>
              <a:rPr sz="7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38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работодателем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76" name="object 45"/>
          <p:cNvGrpSpPr/>
          <p:nvPr/>
        </p:nvGrpSpPr>
        <p:grpSpPr>
          <a:xfrm>
            <a:off x="2162366" y="2612923"/>
            <a:ext cx="2179320" cy="860108"/>
            <a:chOff x="2883154" y="2020570"/>
            <a:chExt cx="2905760" cy="1146810"/>
          </a:xfrm>
        </p:grpSpPr>
        <p:sp>
          <p:nvSpPr>
            <p:cNvPr id="77" name="object 46"/>
            <p:cNvSpPr/>
            <p:nvPr/>
          </p:nvSpPr>
          <p:spPr>
            <a:xfrm>
              <a:off x="2889504" y="2026920"/>
              <a:ext cx="2893060" cy="1134110"/>
            </a:xfrm>
            <a:custGeom>
              <a:avLst/>
              <a:gdLst/>
              <a:ahLst/>
              <a:cxnLst/>
              <a:rect l="l" t="t" r="r" b="b"/>
              <a:pathLst>
                <a:path w="2893060" h="1134110">
                  <a:moveTo>
                    <a:pt x="2703575" y="0"/>
                  </a:moveTo>
                  <a:lnTo>
                    <a:pt x="188975" y="0"/>
                  </a:lnTo>
                  <a:lnTo>
                    <a:pt x="138729" y="6748"/>
                  </a:lnTo>
                  <a:lnTo>
                    <a:pt x="93584" y="25795"/>
                  </a:lnTo>
                  <a:lnTo>
                    <a:pt x="55340" y="55340"/>
                  </a:lnTo>
                  <a:lnTo>
                    <a:pt x="25795" y="93584"/>
                  </a:lnTo>
                  <a:lnTo>
                    <a:pt x="6748" y="138729"/>
                  </a:lnTo>
                  <a:lnTo>
                    <a:pt x="0" y="188975"/>
                  </a:lnTo>
                  <a:lnTo>
                    <a:pt x="0" y="944879"/>
                  </a:lnTo>
                  <a:lnTo>
                    <a:pt x="6748" y="995126"/>
                  </a:lnTo>
                  <a:lnTo>
                    <a:pt x="25795" y="1040271"/>
                  </a:lnTo>
                  <a:lnTo>
                    <a:pt x="55340" y="1078515"/>
                  </a:lnTo>
                  <a:lnTo>
                    <a:pt x="93584" y="1108060"/>
                  </a:lnTo>
                  <a:lnTo>
                    <a:pt x="138729" y="1127107"/>
                  </a:lnTo>
                  <a:lnTo>
                    <a:pt x="188975" y="1133855"/>
                  </a:lnTo>
                  <a:lnTo>
                    <a:pt x="2703575" y="1133855"/>
                  </a:lnTo>
                  <a:lnTo>
                    <a:pt x="2753822" y="1127107"/>
                  </a:lnTo>
                  <a:lnTo>
                    <a:pt x="2798967" y="1108060"/>
                  </a:lnTo>
                  <a:lnTo>
                    <a:pt x="2837211" y="1078515"/>
                  </a:lnTo>
                  <a:lnTo>
                    <a:pt x="2866756" y="1040271"/>
                  </a:lnTo>
                  <a:lnTo>
                    <a:pt x="2885803" y="995126"/>
                  </a:lnTo>
                  <a:lnTo>
                    <a:pt x="2892551" y="944879"/>
                  </a:lnTo>
                  <a:lnTo>
                    <a:pt x="2892551" y="188975"/>
                  </a:lnTo>
                  <a:lnTo>
                    <a:pt x="2885803" y="138729"/>
                  </a:lnTo>
                  <a:lnTo>
                    <a:pt x="2866756" y="93584"/>
                  </a:lnTo>
                  <a:lnTo>
                    <a:pt x="2837211" y="55340"/>
                  </a:lnTo>
                  <a:lnTo>
                    <a:pt x="2798967" y="25795"/>
                  </a:lnTo>
                  <a:lnTo>
                    <a:pt x="2753822" y="6748"/>
                  </a:lnTo>
                  <a:lnTo>
                    <a:pt x="2703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8" name="object 47"/>
            <p:cNvSpPr/>
            <p:nvPr/>
          </p:nvSpPr>
          <p:spPr>
            <a:xfrm>
              <a:off x="2889504" y="2026920"/>
              <a:ext cx="2893060" cy="1134110"/>
            </a:xfrm>
            <a:custGeom>
              <a:avLst/>
              <a:gdLst/>
              <a:ahLst/>
              <a:cxnLst/>
              <a:rect l="l" t="t" r="r" b="b"/>
              <a:pathLst>
                <a:path w="2893060" h="1134110">
                  <a:moveTo>
                    <a:pt x="0" y="188975"/>
                  </a:moveTo>
                  <a:lnTo>
                    <a:pt x="6748" y="138729"/>
                  </a:lnTo>
                  <a:lnTo>
                    <a:pt x="25795" y="93584"/>
                  </a:lnTo>
                  <a:lnTo>
                    <a:pt x="55340" y="55340"/>
                  </a:lnTo>
                  <a:lnTo>
                    <a:pt x="93584" y="25795"/>
                  </a:lnTo>
                  <a:lnTo>
                    <a:pt x="138729" y="6748"/>
                  </a:lnTo>
                  <a:lnTo>
                    <a:pt x="188975" y="0"/>
                  </a:lnTo>
                  <a:lnTo>
                    <a:pt x="2703575" y="0"/>
                  </a:lnTo>
                  <a:lnTo>
                    <a:pt x="2753822" y="6748"/>
                  </a:lnTo>
                  <a:lnTo>
                    <a:pt x="2798967" y="25795"/>
                  </a:lnTo>
                  <a:lnTo>
                    <a:pt x="2837211" y="55340"/>
                  </a:lnTo>
                  <a:lnTo>
                    <a:pt x="2866756" y="93584"/>
                  </a:lnTo>
                  <a:lnTo>
                    <a:pt x="2885803" y="138729"/>
                  </a:lnTo>
                  <a:lnTo>
                    <a:pt x="2892551" y="188975"/>
                  </a:lnTo>
                  <a:lnTo>
                    <a:pt x="2892551" y="944879"/>
                  </a:lnTo>
                  <a:lnTo>
                    <a:pt x="2885803" y="995126"/>
                  </a:lnTo>
                  <a:lnTo>
                    <a:pt x="2866756" y="1040271"/>
                  </a:lnTo>
                  <a:lnTo>
                    <a:pt x="2837211" y="1078515"/>
                  </a:lnTo>
                  <a:lnTo>
                    <a:pt x="2798967" y="1108060"/>
                  </a:lnTo>
                  <a:lnTo>
                    <a:pt x="2753822" y="1127107"/>
                  </a:lnTo>
                  <a:lnTo>
                    <a:pt x="2703575" y="1133855"/>
                  </a:lnTo>
                  <a:lnTo>
                    <a:pt x="188975" y="1133855"/>
                  </a:lnTo>
                  <a:lnTo>
                    <a:pt x="138729" y="1127107"/>
                  </a:lnTo>
                  <a:lnTo>
                    <a:pt x="93584" y="1108060"/>
                  </a:lnTo>
                  <a:lnTo>
                    <a:pt x="55340" y="1078515"/>
                  </a:lnTo>
                  <a:lnTo>
                    <a:pt x="25795" y="1040271"/>
                  </a:lnTo>
                  <a:lnTo>
                    <a:pt x="6748" y="995126"/>
                  </a:lnTo>
                  <a:lnTo>
                    <a:pt x="0" y="944879"/>
                  </a:lnTo>
                  <a:lnTo>
                    <a:pt x="0" y="188975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9" name="object 48"/>
          <p:cNvSpPr txBox="1"/>
          <p:nvPr/>
        </p:nvSpPr>
        <p:spPr>
          <a:xfrm>
            <a:off x="2267806" y="2678551"/>
            <a:ext cx="1961198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ответственный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за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проведение </a:t>
            </a:r>
            <a:r>
              <a:rPr sz="750" dirty="0">
                <a:latin typeface="Calibri"/>
                <a:cs typeface="Calibri"/>
              </a:rPr>
              <a:t>ПМО/ДОГВН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spc="-38" dirty="0">
                <a:latin typeface="Calibri"/>
                <a:cs typeface="Calibri"/>
              </a:rPr>
              <a:t>в</a:t>
            </a:r>
            <a:r>
              <a:rPr sz="750" dirty="0">
                <a:latin typeface="Calibri"/>
                <a:cs typeface="Calibri"/>
              </a:rPr>
              <a:t> МО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сотрудник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устанавливает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взаимодействие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spc="-38" dirty="0">
                <a:latin typeface="Calibri"/>
                <a:cs typeface="Calibri"/>
              </a:rPr>
              <a:t>с</a:t>
            </a:r>
            <a:r>
              <a:rPr sz="750" dirty="0">
                <a:latin typeface="Calibri"/>
                <a:cs typeface="Calibri"/>
              </a:rPr>
              <a:t> работодателем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из</a:t>
            </a:r>
            <a:r>
              <a:rPr sz="750" spc="-3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перечня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шага</a:t>
            </a:r>
            <a:r>
              <a:rPr sz="750" spc="-30" dirty="0">
                <a:latin typeface="Calibri"/>
                <a:cs typeface="Calibri"/>
              </a:rPr>
              <a:t> </a:t>
            </a:r>
            <a:r>
              <a:rPr sz="750" spc="-38" dirty="0">
                <a:latin typeface="Calibri"/>
                <a:cs typeface="Calibri"/>
              </a:rPr>
              <a:t>2</a:t>
            </a:r>
            <a:endParaRPr sz="750">
              <a:latin typeface="Calibri"/>
              <a:cs typeface="Calibri"/>
            </a:endParaRPr>
          </a:p>
          <a:p>
            <a:pPr marL="9525" marR="282893"/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со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стороны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каждого</a:t>
            </a:r>
            <a:r>
              <a:rPr sz="750" spc="-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участника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процесса </a:t>
            </a:r>
            <a:r>
              <a:rPr sz="750" dirty="0">
                <a:latin typeface="Calibri"/>
                <a:cs typeface="Calibri"/>
              </a:rPr>
              <a:t>определено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контактное</a:t>
            </a:r>
            <a:r>
              <a:rPr sz="750" spc="-38" dirty="0">
                <a:latin typeface="Calibri"/>
                <a:cs typeface="Calibri"/>
              </a:rPr>
              <a:t> </a:t>
            </a:r>
            <a:r>
              <a:rPr sz="750" spc="-15" dirty="0">
                <a:latin typeface="Calibri"/>
                <a:cs typeface="Calibri"/>
              </a:rPr>
              <a:t>лицо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80" name="object 49"/>
          <p:cNvGrpSpPr/>
          <p:nvPr/>
        </p:nvGrpSpPr>
        <p:grpSpPr>
          <a:xfrm>
            <a:off x="4911280" y="1988846"/>
            <a:ext cx="2145983" cy="628174"/>
            <a:chOff x="6548373" y="1188466"/>
            <a:chExt cx="2861310" cy="837565"/>
          </a:xfrm>
        </p:grpSpPr>
        <p:sp>
          <p:nvSpPr>
            <p:cNvPr id="81" name="object 50"/>
            <p:cNvSpPr/>
            <p:nvPr/>
          </p:nvSpPr>
          <p:spPr>
            <a:xfrm>
              <a:off x="6554723" y="1194816"/>
              <a:ext cx="2848610" cy="824865"/>
            </a:xfrm>
            <a:custGeom>
              <a:avLst/>
              <a:gdLst/>
              <a:ahLst/>
              <a:cxnLst/>
              <a:rect l="l" t="t" r="r" b="b"/>
              <a:pathLst>
                <a:path w="2848609" h="824864">
                  <a:moveTo>
                    <a:pt x="2710942" y="0"/>
                  </a:moveTo>
                  <a:lnTo>
                    <a:pt x="137414" y="0"/>
                  </a:lnTo>
                  <a:lnTo>
                    <a:pt x="93959" y="7000"/>
                  </a:lnTo>
                  <a:lnTo>
                    <a:pt x="56235" y="26497"/>
                  </a:lnTo>
                  <a:lnTo>
                    <a:pt x="26497" y="56235"/>
                  </a:lnTo>
                  <a:lnTo>
                    <a:pt x="7000" y="93959"/>
                  </a:lnTo>
                  <a:lnTo>
                    <a:pt x="0" y="137413"/>
                  </a:lnTo>
                  <a:lnTo>
                    <a:pt x="0" y="687070"/>
                  </a:lnTo>
                  <a:lnTo>
                    <a:pt x="7000" y="730524"/>
                  </a:lnTo>
                  <a:lnTo>
                    <a:pt x="26497" y="768248"/>
                  </a:lnTo>
                  <a:lnTo>
                    <a:pt x="56235" y="797986"/>
                  </a:lnTo>
                  <a:lnTo>
                    <a:pt x="93959" y="817483"/>
                  </a:lnTo>
                  <a:lnTo>
                    <a:pt x="137414" y="824484"/>
                  </a:lnTo>
                  <a:lnTo>
                    <a:pt x="2710942" y="824484"/>
                  </a:lnTo>
                  <a:lnTo>
                    <a:pt x="2754396" y="817483"/>
                  </a:lnTo>
                  <a:lnTo>
                    <a:pt x="2792120" y="797986"/>
                  </a:lnTo>
                  <a:lnTo>
                    <a:pt x="2821858" y="768248"/>
                  </a:lnTo>
                  <a:lnTo>
                    <a:pt x="2841355" y="730524"/>
                  </a:lnTo>
                  <a:lnTo>
                    <a:pt x="2848355" y="687070"/>
                  </a:lnTo>
                  <a:lnTo>
                    <a:pt x="2848355" y="137413"/>
                  </a:lnTo>
                  <a:lnTo>
                    <a:pt x="2841355" y="93959"/>
                  </a:lnTo>
                  <a:lnTo>
                    <a:pt x="2821858" y="56235"/>
                  </a:lnTo>
                  <a:lnTo>
                    <a:pt x="2792120" y="26497"/>
                  </a:lnTo>
                  <a:lnTo>
                    <a:pt x="2754396" y="7000"/>
                  </a:lnTo>
                  <a:lnTo>
                    <a:pt x="271094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2" name="object 51"/>
            <p:cNvSpPr/>
            <p:nvPr/>
          </p:nvSpPr>
          <p:spPr>
            <a:xfrm>
              <a:off x="6554723" y="1194816"/>
              <a:ext cx="2848610" cy="824865"/>
            </a:xfrm>
            <a:custGeom>
              <a:avLst/>
              <a:gdLst/>
              <a:ahLst/>
              <a:cxnLst/>
              <a:rect l="l" t="t" r="r" b="b"/>
              <a:pathLst>
                <a:path w="2848609" h="824864">
                  <a:moveTo>
                    <a:pt x="0" y="137413"/>
                  </a:moveTo>
                  <a:lnTo>
                    <a:pt x="7000" y="93959"/>
                  </a:lnTo>
                  <a:lnTo>
                    <a:pt x="26497" y="56235"/>
                  </a:lnTo>
                  <a:lnTo>
                    <a:pt x="56235" y="26497"/>
                  </a:lnTo>
                  <a:lnTo>
                    <a:pt x="93959" y="7000"/>
                  </a:lnTo>
                  <a:lnTo>
                    <a:pt x="137414" y="0"/>
                  </a:lnTo>
                  <a:lnTo>
                    <a:pt x="2710942" y="0"/>
                  </a:lnTo>
                  <a:lnTo>
                    <a:pt x="2754396" y="7000"/>
                  </a:lnTo>
                  <a:lnTo>
                    <a:pt x="2792120" y="26497"/>
                  </a:lnTo>
                  <a:lnTo>
                    <a:pt x="2821858" y="56235"/>
                  </a:lnTo>
                  <a:lnTo>
                    <a:pt x="2841355" y="93959"/>
                  </a:lnTo>
                  <a:lnTo>
                    <a:pt x="2848355" y="137413"/>
                  </a:lnTo>
                  <a:lnTo>
                    <a:pt x="2848355" y="687070"/>
                  </a:lnTo>
                  <a:lnTo>
                    <a:pt x="2841355" y="730524"/>
                  </a:lnTo>
                  <a:lnTo>
                    <a:pt x="2821858" y="768248"/>
                  </a:lnTo>
                  <a:lnTo>
                    <a:pt x="2792120" y="797986"/>
                  </a:lnTo>
                  <a:lnTo>
                    <a:pt x="2754396" y="817483"/>
                  </a:lnTo>
                  <a:lnTo>
                    <a:pt x="2710942" y="824484"/>
                  </a:lnTo>
                  <a:lnTo>
                    <a:pt x="137414" y="824484"/>
                  </a:lnTo>
                  <a:lnTo>
                    <a:pt x="93959" y="817483"/>
                  </a:lnTo>
                  <a:lnTo>
                    <a:pt x="56235" y="797986"/>
                  </a:lnTo>
                  <a:lnTo>
                    <a:pt x="26497" y="768248"/>
                  </a:lnTo>
                  <a:lnTo>
                    <a:pt x="7000" y="730524"/>
                  </a:lnTo>
                  <a:lnTo>
                    <a:pt x="0" y="687070"/>
                  </a:lnTo>
                  <a:lnTo>
                    <a:pt x="0" y="137413"/>
                  </a:lnTo>
                  <a:close/>
                </a:path>
              </a:pathLst>
            </a:custGeom>
            <a:ln w="12191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3" name="object 52"/>
          <p:cNvSpPr txBox="1"/>
          <p:nvPr/>
        </p:nvSpPr>
        <p:spPr>
          <a:xfrm>
            <a:off x="5112734" y="2059331"/>
            <a:ext cx="1743075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953" algn="ctr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4.</a:t>
            </a:r>
            <a:r>
              <a:rPr sz="750" b="1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совместно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работодателем формируют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поименный</a:t>
            </a:r>
            <a:r>
              <a:rPr sz="750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перечень, подлежащих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ПМО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ДОГВН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(на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основании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данных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МИС)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84" name="object 53"/>
          <p:cNvGrpSpPr/>
          <p:nvPr/>
        </p:nvGrpSpPr>
        <p:grpSpPr>
          <a:xfrm>
            <a:off x="4911280" y="2599208"/>
            <a:ext cx="2179320" cy="873919"/>
            <a:chOff x="6548373" y="2002282"/>
            <a:chExt cx="2905760" cy="1165225"/>
          </a:xfrm>
        </p:grpSpPr>
        <p:sp>
          <p:nvSpPr>
            <p:cNvPr id="85" name="object 54"/>
            <p:cNvSpPr/>
            <p:nvPr/>
          </p:nvSpPr>
          <p:spPr>
            <a:xfrm>
              <a:off x="6554723" y="2008632"/>
              <a:ext cx="2893060" cy="1152525"/>
            </a:xfrm>
            <a:custGeom>
              <a:avLst/>
              <a:gdLst/>
              <a:ahLst/>
              <a:cxnLst/>
              <a:rect l="l" t="t" r="r" b="b"/>
              <a:pathLst>
                <a:path w="2893059" h="1152525">
                  <a:moveTo>
                    <a:pt x="2700528" y="0"/>
                  </a:moveTo>
                  <a:lnTo>
                    <a:pt x="192024" y="0"/>
                  </a:lnTo>
                  <a:lnTo>
                    <a:pt x="147996" y="5071"/>
                  </a:lnTo>
                  <a:lnTo>
                    <a:pt x="107579" y="19518"/>
                  </a:lnTo>
                  <a:lnTo>
                    <a:pt x="71925" y="42187"/>
                  </a:lnTo>
                  <a:lnTo>
                    <a:pt x="42187" y="71925"/>
                  </a:lnTo>
                  <a:lnTo>
                    <a:pt x="19518" y="107579"/>
                  </a:lnTo>
                  <a:lnTo>
                    <a:pt x="5071" y="147996"/>
                  </a:lnTo>
                  <a:lnTo>
                    <a:pt x="0" y="192023"/>
                  </a:lnTo>
                  <a:lnTo>
                    <a:pt x="0" y="960119"/>
                  </a:lnTo>
                  <a:lnTo>
                    <a:pt x="5071" y="1004147"/>
                  </a:lnTo>
                  <a:lnTo>
                    <a:pt x="19518" y="1044564"/>
                  </a:lnTo>
                  <a:lnTo>
                    <a:pt x="42187" y="1080218"/>
                  </a:lnTo>
                  <a:lnTo>
                    <a:pt x="71925" y="1109956"/>
                  </a:lnTo>
                  <a:lnTo>
                    <a:pt x="107579" y="1132625"/>
                  </a:lnTo>
                  <a:lnTo>
                    <a:pt x="147996" y="1147072"/>
                  </a:lnTo>
                  <a:lnTo>
                    <a:pt x="192024" y="1152143"/>
                  </a:lnTo>
                  <a:lnTo>
                    <a:pt x="2700528" y="1152143"/>
                  </a:lnTo>
                  <a:lnTo>
                    <a:pt x="2744555" y="1147072"/>
                  </a:lnTo>
                  <a:lnTo>
                    <a:pt x="2784972" y="1132625"/>
                  </a:lnTo>
                  <a:lnTo>
                    <a:pt x="2820626" y="1109956"/>
                  </a:lnTo>
                  <a:lnTo>
                    <a:pt x="2850364" y="1080218"/>
                  </a:lnTo>
                  <a:lnTo>
                    <a:pt x="2873033" y="1044564"/>
                  </a:lnTo>
                  <a:lnTo>
                    <a:pt x="2887480" y="1004147"/>
                  </a:lnTo>
                  <a:lnTo>
                    <a:pt x="2892552" y="960119"/>
                  </a:lnTo>
                  <a:lnTo>
                    <a:pt x="2892552" y="192023"/>
                  </a:lnTo>
                  <a:lnTo>
                    <a:pt x="2887480" y="147996"/>
                  </a:lnTo>
                  <a:lnTo>
                    <a:pt x="2873033" y="107579"/>
                  </a:lnTo>
                  <a:lnTo>
                    <a:pt x="2850364" y="71925"/>
                  </a:lnTo>
                  <a:lnTo>
                    <a:pt x="2820626" y="42187"/>
                  </a:lnTo>
                  <a:lnTo>
                    <a:pt x="2784972" y="19518"/>
                  </a:lnTo>
                  <a:lnTo>
                    <a:pt x="2744555" y="5071"/>
                  </a:lnTo>
                  <a:lnTo>
                    <a:pt x="2700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6" name="object 55"/>
            <p:cNvSpPr/>
            <p:nvPr/>
          </p:nvSpPr>
          <p:spPr>
            <a:xfrm>
              <a:off x="6554723" y="2008632"/>
              <a:ext cx="2893060" cy="1152525"/>
            </a:xfrm>
            <a:custGeom>
              <a:avLst/>
              <a:gdLst/>
              <a:ahLst/>
              <a:cxnLst/>
              <a:rect l="l" t="t" r="r" b="b"/>
              <a:pathLst>
                <a:path w="2893059" h="1152525">
                  <a:moveTo>
                    <a:pt x="0" y="192023"/>
                  </a:moveTo>
                  <a:lnTo>
                    <a:pt x="5071" y="147996"/>
                  </a:lnTo>
                  <a:lnTo>
                    <a:pt x="19518" y="107579"/>
                  </a:lnTo>
                  <a:lnTo>
                    <a:pt x="42187" y="71925"/>
                  </a:lnTo>
                  <a:lnTo>
                    <a:pt x="71925" y="42187"/>
                  </a:lnTo>
                  <a:lnTo>
                    <a:pt x="107579" y="19518"/>
                  </a:lnTo>
                  <a:lnTo>
                    <a:pt x="147996" y="5071"/>
                  </a:lnTo>
                  <a:lnTo>
                    <a:pt x="192024" y="0"/>
                  </a:lnTo>
                  <a:lnTo>
                    <a:pt x="2700528" y="0"/>
                  </a:lnTo>
                  <a:lnTo>
                    <a:pt x="2744555" y="5071"/>
                  </a:lnTo>
                  <a:lnTo>
                    <a:pt x="2784972" y="19518"/>
                  </a:lnTo>
                  <a:lnTo>
                    <a:pt x="2820626" y="42187"/>
                  </a:lnTo>
                  <a:lnTo>
                    <a:pt x="2850364" y="71925"/>
                  </a:lnTo>
                  <a:lnTo>
                    <a:pt x="2873033" y="107579"/>
                  </a:lnTo>
                  <a:lnTo>
                    <a:pt x="2887480" y="147996"/>
                  </a:lnTo>
                  <a:lnTo>
                    <a:pt x="2892552" y="192023"/>
                  </a:lnTo>
                  <a:lnTo>
                    <a:pt x="2892552" y="960119"/>
                  </a:lnTo>
                  <a:lnTo>
                    <a:pt x="2887480" y="1004147"/>
                  </a:lnTo>
                  <a:lnTo>
                    <a:pt x="2873033" y="1044564"/>
                  </a:lnTo>
                  <a:lnTo>
                    <a:pt x="2850364" y="1080218"/>
                  </a:lnTo>
                  <a:lnTo>
                    <a:pt x="2820626" y="1109956"/>
                  </a:lnTo>
                  <a:lnTo>
                    <a:pt x="2784972" y="1132625"/>
                  </a:lnTo>
                  <a:lnTo>
                    <a:pt x="2744555" y="1147072"/>
                  </a:lnTo>
                  <a:lnTo>
                    <a:pt x="2700528" y="1152143"/>
                  </a:lnTo>
                  <a:lnTo>
                    <a:pt x="192024" y="1152143"/>
                  </a:lnTo>
                  <a:lnTo>
                    <a:pt x="147996" y="1147072"/>
                  </a:lnTo>
                  <a:lnTo>
                    <a:pt x="107579" y="1132625"/>
                  </a:lnTo>
                  <a:lnTo>
                    <a:pt x="71925" y="1109956"/>
                  </a:lnTo>
                  <a:lnTo>
                    <a:pt x="42187" y="1080218"/>
                  </a:lnTo>
                  <a:lnTo>
                    <a:pt x="19518" y="1044564"/>
                  </a:lnTo>
                  <a:lnTo>
                    <a:pt x="5071" y="1004147"/>
                  </a:lnTo>
                  <a:lnTo>
                    <a:pt x="0" y="960119"/>
                  </a:lnTo>
                  <a:lnTo>
                    <a:pt x="0" y="192023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7" name="object 56"/>
          <p:cNvSpPr txBox="1"/>
          <p:nvPr/>
        </p:nvSpPr>
        <p:spPr>
          <a:xfrm>
            <a:off x="5018056" y="2665977"/>
            <a:ext cx="1929765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-определяется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перечень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сотрудников </a:t>
            </a:r>
            <a:r>
              <a:rPr sz="750" spc="-38" dirty="0">
                <a:latin typeface="Calibri"/>
                <a:cs typeface="Calibri"/>
              </a:rPr>
              <a:t>и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dirty="0">
                <a:latin typeface="Calibri"/>
                <a:cs typeface="Calibri"/>
              </a:rPr>
              <a:t>учащихся,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изъявивших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добровольное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желание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dirty="0">
                <a:latin typeface="Calibri"/>
                <a:cs typeface="Calibri"/>
              </a:rPr>
              <a:t>пройти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ПМО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ДОГВН</a:t>
            </a:r>
            <a:endParaRPr sz="750">
              <a:latin typeface="Calibri"/>
              <a:cs typeface="Calibri"/>
            </a:endParaRPr>
          </a:p>
          <a:p>
            <a:pPr marL="9525" marR="98108"/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получено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добровольное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информированное </a:t>
            </a:r>
            <a:r>
              <a:rPr sz="750" dirty="0">
                <a:latin typeface="Calibri"/>
                <a:cs typeface="Calibri"/>
              </a:rPr>
              <a:t>согласия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у</a:t>
            </a:r>
            <a:r>
              <a:rPr sz="750" spc="-30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сотрудников/обучающихся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88" name="object 57"/>
          <p:cNvGrpSpPr/>
          <p:nvPr/>
        </p:nvGrpSpPr>
        <p:grpSpPr>
          <a:xfrm>
            <a:off x="2195513" y="2259927"/>
            <a:ext cx="2513171" cy="1986915"/>
            <a:chOff x="2927350" y="1549908"/>
            <a:chExt cx="3350895" cy="2649220"/>
          </a:xfrm>
        </p:grpSpPr>
        <p:sp>
          <p:nvSpPr>
            <p:cNvPr id="89" name="object 58"/>
            <p:cNvSpPr/>
            <p:nvPr/>
          </p:nvSpPr>
          <p:spPr>
            <a:xfrm>
              <a:off x="2933700" y="1549907"/>
              <a:ext cx="3344545" cy="2642870"/>
            </a:xfrm>
            <a:custGeom>
              <a:avLst/>
              <a:gdLst/>
              <a:ahLst/>
              <a:cxnLst/>
              <a:rect l="l" t="t" r="r" b="b"/>
              <a:pathLst>
                <a:path w="3344545" h="2642870">
                  <a:moveTo>
                    <a:pt x="2848356" y="1954276"/>
                  </a:moveTo>
                  <a:lnTo>
                    <a:pt x="2841333" y="1910753"/>
                  </a:lnTo>
                  <a:lnTo>
                    <a:pt x="2821800" y="1872957"/>
                  </a:lnTo>
                  <a:lnTo>
                    <a:pt x="2792006" y="1843163"/>
                  </a:lnTo>
                  <a:lnTo>
                    <a:pt x="2754211" y="1823631"/>
                  </a:lnTo>
                  <a:lnTo>
                    <a:pt x="2710688" y="1816608"/>
                  </a:lnTo>
                  <a:lnTo>
                    <a:pt x="137668" y="1816608"/>
                  </a:lnTo>
                  <a:lnTo>
                    <a:pt x="94132" y="1823631"/>
                  </a:lnTo>
                  <a:lnTo>
                    <a:pt x="56337" y="1843163"/>
                  </a:lnTo>
                  <a:lnTo>
                    <a:pt x="26543" y="1872957"/>
                  </a:lnTo>
                  <a:lnTo>
                    <a:pt x="7010" y="1910753"/>
                  </a:lnTo>
                  <a:lnTo>
                    <a:pt x="0" y="1954276"/>
                  </a:lnTo>
                  <a:lnTo>
                    <a:pt x="0" y="2504948"/>
                  </a:lnTo>
                  <a:lnTo>
                    <a:pt x="7010" y="2548483"/>
                  </a:lnTo>
                  <a:lnTo>
                    <a:pt x="26543" y="2586278"/>
                  </a:lnTo>
                  <a:lnTo>
                    <a:pt x="56337" y="2616073"/>
                  </a:lnTo>
                  <a:lnTo>
                    <a:pt x="94132" y="2635605"/>
                  </a:lnTo>
                  <a:lnTo>
                    <a:pt x="137668" y="2642616"/>
                  </a:lnTo>
                  <a:lnTo>
                    <a:pt x="2710688" y="2642616"/>
                  </a:lnTo>
                  <a:lnTo>
                    <a:pt x="2754211" y="2635605"/>
                  </a:lnTo>
                  <a:lnTo>
                    <a:pt x="2792006" y="2616073"/>
                  </a:lnTo>
                  <a:lnTo>
                    <a:pt x="2821800" y="2586278"/>
                  </a:lnTo>
                  <a:lnTo>
                    <a:pt x="2841333" y="2548483"/>
                  </a:lnTo>
                  <a:lnTo>
                    <a:pt x="2848356" y="2504948"/>
                  </a:lnTo>
                  <a:lnTo>
                    <a:pt x="2848356" y="1954276"/>
                  </a:lnTo>
                  <a:close/>
                </a:path>
                <a:path w="3344545" h="2642870">
                  <a:moveTo>
                    <a:pt x="3052064" y="31750"/>
                  </a:moveTo>
                  <a:lnTo>
                    <a:pt x="2950464" y="31750"/>
                  </a:lnTo>
                  <a:lnTo>
                    <a:pt x="2950464" y="44450"/>
                  </a:lnTo>
                  <a:lnTo>
                    <a:pt x="3052064" y="44450"/>
                  </a:lnTo>
                  <a:lnTo>
                    <a:pt x="3052064" y="31750"/>
                  </a:lnTo>
                  <a:close/>
                </a:path>
                <a:path w="3344545" h="2642870">
                  <a:moveTo>
                    <a:pt x="3191764" y="31750"/>
                  </a:moveTo>
                  <a:lnTo>
                    <a:pt x="3090164" y="31750"/>
                  </a:lnTo>
                  <a:lnTo>
                    <a:pt x="3090164" y="44450"/>
                  </a:lnTo>
                  <a:lnTo>
                    <a:pt x="3191764" y="44450"/>
                  </a:lnTo>
                  <a:lnTo>
                    <a:pt x="3191764" y="31750"/>
                  </a:lnTo>
                  <a:close/>
                </a:path>
                <a:path w="3344545" h="2642870">
                  <a:moveTo>
                    <a:pt x="3344164" y="38100"/>
                  </a:moveTo>
                  <a:lnTo>
                    <a:pt x="3331464" y="31750"/>
                  </a:lnTo>
                  <a:lnTo>
                    <a:pt x="3267964" y="0"/>
                  </a:lnTo>
                  <a:lnTo>
                    <a:pt x="3267964" y="31750"/>
                  </a:lnTo>
                  <a:lnTo>
                    <a:pt x="3229864" y="31750"/>
                  </a:lnTo>
                  <a:lnTo>
                    <a:pt x="3229864" y="44450"/>
                  </a:lnTo>
                  <a:lnTo>
                    <a:pt x="3267964" y="44450"/>
                  </a:lnTo>
                  <a:lnTo>
                    <a:pt x="3267964" y="76200"/>
                  </a:lnTo>
                  <a:lnTo>
                    <a:pt x="3331464" y="44450"/>
                  </a:lnTo>
                  <a:lnTo>
                    <a:pt x="3344164" y="3810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0" name="object 59"/>
            <p:cNvSpPr/>
            <p:nvPr/>
          </p:nvSpPr>
          <p:spPr>
            <a:xfrm>
              <a:off x="2933700" y="3366515"/>
              <a:ext cx="2848610" cy="826135"/>
            </a:xfrm>
            <a:custGeom>
              <a:avLst/>
              <a:gdLst/>
              <a:ahLst/>
              <a:cxnLst/>
              <a:rect l="l" t="t" r="r" b="b"/>
              <a:pathLst>
                <a:path w="2848610" h="826135">
                  <a:moveTo>
                    <a:pt x="0" y="137668"/>
                  </a:moveTo>
                  <a:lnTo>
                    <a:pt x="7014" y="94138"/>
                  </a:lnTo>
                  <a:lnTo>
                    <a:pt x="26550" y="56345"/>
                  </a:lnTo>
                  <a:lnTo>
                    <a:pt x="56345" y="26550"/>
                  </a:lnTo>
                  <a:lnTo>
                    <a:pt x="94138" y="7014"/>
                  </a:lnTo>
                  <a:lnTo>
                    <a:pt x="137668" y="0"/>
                  </a:lnTo>
                  <a:lnTo>
                    <a:pt x="2710688" y="0"/>
                  </a:lnTo>
                  <a:lnTo>
                    <a:pt x="2754217" y="7014"/>
                  </a:lnTo>
                  <a:lnTo>
                    <a:pt x="2792010" y="26550"/>
                  </a:lnTo>
                  <a:lnTo>
                    <a:pt x="2821805" y="56345"/>
                  </a:lnTo>
                  <a:lnTo>
                    <a:pt x="2841341" y="94138"/>
                  </a:lnTo>
                  <a:lnTo>
                    <a:pt x="2848355" y="137668"/>
                  </a:lnTo>
                  <a:lnTo>
                    <a:pt x="2848355" y="688340"/>
                  </a:lnTo>
                  <a:lnTo>
                    <a:pt x="2841341" y="731869"/>
                  </a:lnTo>
                  <a:lnTo>
                    <a:pt x="2821805" y="769662"/>
                  </a:lnTo>
                  <a:lnTo>
                    <a:pt x="2792010" y="799457"/>
                  </a:lnTo>
                  <a:lnTo>
                    <a:pt x="2754217" y="818993"/>
                  </a:lnTo>
                  <a:lnTo>
                    <a:pt x="2710688" y="826008"/>
                  </a:lnTo>
                  <a:lnTo>
                    <a:pt x="137668" y="826008"/>
                  </a:lnTo>
                  <a:lnTo>
                    <a:pt x="94138" y="818993"/>
                  </a:lnTo>
                  <a:lnTo>
                    <a:pt x="56345" y="799457"/>
                  </a:lnTo>
                  <a:lnTo>
                    <a:pt x="26550" y="769662"/>
                  </a:lnTo>
                  <a:lnTo>
                    <a:pt x="7014" y="731869"/>
                  </a:lnTo>
                  <a:lnTo>
                    <a:pt x="0" y="688340"/>
                  </a:lnTo>
                  <a:lnTo>
                    <a:pt x="0" y="137668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1" name="object 60"/>
          <p:cNvSpPr txBox="1"/>
          <p:nvPr/>
        </p:nvSpPr>
        <p:spPr>
          <a:xfrm>
            <a:off x="2302288" y="3746399"/>
            <a:ext cx="1929765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049" marR="3810" indent="2381" algn="ctr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5.</a:t>
            </a:r>
            <a:r>
              <a:rPr sz="750" b="1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направляет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перечень застрахованных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лиц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750" spc="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проведения</a:t>
            </a:r>
            <a:r>
              <a:rPr sz="750" spc="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проверки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ТФОМС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92" name="object 61"/>
          <p:cNvGrpSpPr/>
          <p:nvPr/>
        </p:nvGrpSpPr>
        <p:grpSpPr>
          <a:xfrm>
            <a:off x="2195513" y="4237126"/>
            <a:ext cx="2179320" cy="693420"/>
            <a:chOff x="2927350" y="4186173"/>
            <a:chExt cx="2905760" cy="924560"/>
          </a:xfrm>
        </p:grpSpPr>
        <p:sp>
          <p:nvSpPr>
            <p:cNvPr id="93" name="object 62"/>
            <p:cNvSpPr/>
            <p:nvPr/>
          </p:nvSpPr>
          <p:spPr>
            <a:xfrm>
              <a:off x="2933700" y="4192523"/>
              <a:ext cx="2893060" cy="911860"/>
            </a:xfrm>
            <a:custGeom>
              <a:avLst/>
              <a:gdLst/>
              <a:ahLst/>
              <a:cxnLst/>
              <a:rect l="l" t="t" r="r" b="b"/>
              <a:pathLst>
                <a:path w="2893060" h="911860">
                  <a:moveTo>
                    <a:pt x="2740660" y="0"/>
                  </a:moveTo>
                  <a:lnTo>
                    <a:pt x="151892" y="0"/>
                  </a:lnTo>
                  <a:lnTo>
                    <a:pt x="103859" y="7737"/>
                  </a:lnTo>
                  <a:lnTo>
                    <a:pt x="62160" y="29289"/>
                  </a:lnTo>
                  <a:lnTo>
                    <a:pt x="29289" y="62160"/>
                  </a:lnTo>
                  <a:lnTo>
                    <a:pt x="7737" y="103859"/>
                  </a:lnTo>
                  <a:lnTo>
                    <a:pt x="0" y="151892"/>
                  </a:lnTo>
                  <a:lnTo>
                    <a:pt x="0" y="759459"/>
                  </a:lnTo>
                  <a:lnTo>
                    <a:pt x="7737" y="807492"/>
                  </a:lnTo>
                  <a:lnTo>
                    <a:pt x="29289" y="849191"/>
                  </a:lnTo>
                  <a:lnTo>
                    <a:pt x="62160" y="882062"/>
                  </a:lnTo>
                  <a:lnTo>
                    <a:pt x="103859" y="903614"/>
                  </a:lnTo>
                  <a:lnTo>
                    <a:pt x="151892" y="911351"/>
                  </a:lnTo>
                  <a:lnTo>
                    <a:pt x="2740660" y="911351"/>
                  </a:lnTo>
                  <a:lnTo>
                    <a:pt x="2788692" y="903614"/>
                  </a:lnTo>
                  <a:lnTo>
                    <a:pt x="2830391" y="882062"/>
                  </a:lnTo>
                  <a:lnTo>
                    <a:pt x="2863262" y="849191"/>
                  </a:lnTo>
                  <a:lnTo>
                    <a:pt x="2884814" y="807492"/>
                  </a:lnTo>
                  <a:lnTo>
                    <a:pt x="2892552" y="759459"/>
                  </a:lnTo>
                  <a:lnTo>
                    <a:pt x="2892552" y="151892"/>
                  </a:lnTo>
                  <a:lnTo>
                    <a:pt x="2884814" y="103859"/>
                  </a:lnTo>
                  <a:lnTo>
                    <a:pt x="2863262" y="62160"/>
                  </a:lnTo>
                  <a:lnTo>
                    <a:pt x="2830391" y="29289"/>
                  </a:lnTo>
                  <a:lnTo>
                    <a:pt x="2788692" y="7737"/>
                  </a:lnTo>
                  <a:lnTo>
                    <a:pt x="2740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4" name="object 63"/>
            <p:cNvSpPr/>
            <p:nvPr/>
          </p:nvSpPr>
          <p:spPr>
            <a:xfrm>
              <a:off x="2933700" y="4192523"/>
              <a:ext cx="2893060" cy="911860"/>
            </a:xfrm>
            <a:custGeom>
              <a:avLst/>
              <a:gdLst/>
              <a:ahLst/>
              <a:cxnLst/>
              <a:rect l="l" t="t" r="r" b="b"/>
              <a:pathLst>
                <a:path w="2893060" h="911860">
                  <a:moveTo>
                    <a:pt x="0" y="151892"/>
                  </a:moveTo>
                  <a:lnTo>
                    <a:pt x="7737" y="103859"/>
                  </a:lnTo>
                  <a:lnTo>
                    <a:pt x="29289" y="62160"/>
                  </a:lnTo>
                  <a:lnTo>
                    <a:pt x="62160" y="29289"/>
                  </a:lnTo>
                  <a:lnTo>
                    <a:pt x="103859" y="7737"/>
                  </a:lnTo>
                  <a:lnTo>
                    <a:pt x="151892" y="0"/>
                  </a:lnTo>
                  <a:lnTo>
                    <a:pt x="2740660" y="0"/>
                  </a:lnTo>
                  <a:lnTo>
                    <a:pt x="2788692" y="7737"/>
                  </a:lnTo>
                  <a:lnTo>
                    <a:pt x="2830391" y="29289"/>
                  </a:lnTo>
                  <a:lnTo>
                    <a:pt x="2863262" y="62160"/>
                  </a:lnTo>
                  <a:lnTo>
                    <a:pt x="2884814" y="103859"/>
                  </a:lnTo>
                  <a:lnTo>
                    <a:pt x="2892552" y="151892"/>
                  </a:lnTo>
                  <a:lnTo>
                    <a:pt x="2892552" y="759459"/>
                  </a:lnTo>
                  <a:lnTo>
                    <a:pt x="2884814" y="807492"/>
                  </a:lnTo>
                  <a:lnTo>
                    <a:pt x="2863262" y="849191"/>
                  </a:lnTo>
                  <a:lnTo>
                    <a:pt x="2830391" y="882062"/>
                  </a:lnTo>
                  <a:lnTo>
                    <a:pt x="2788692" y="903614"/>
                  </a:lnTo>
                  <a:lnTo>
                    <a:pt x="2740660" y="911351"/>
                  </a:lnTo>
                  <a:lnTo>
                    <a:pt x="151892" y="911351"/>
                  </a:lnTo>
                  <a:lnTo>
                    <a:pt x="103859" y="903614"/>
                  </a:lnTo>
                  <a:lnTo>
                    <a:pt x="62160" y="882062"/>
                  </a:lnTo>
                  <a:lnTo>
                    <a:pt x="29289" y="849191"/>
                  </a:lnTo>
                  <a:lnTo>
                    <a:pt x="7737" y="807492"/>
                  </a:lnTo>
                  <a:lnTo>
                    <a:pt x="0" y="759459"/>
                  </a:lnTo>
                  <a:lnTo>
                    <a:pt x="0" y="151892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5" name="object 64"/>
          <p:cNvSpPr txBox="1"/>
          <p:nvPr/>
        </p:nvSpPr>
        <p:spPr>
          <a:xfrm>
            <a:off x="2292667" y="4295039"/>
            <a:ext cx="1748790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исключение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повторного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прохождения </a:t>
            </a:r>
            <a:r>
              <a:rPr sz="750" spc="-38" dirty="0">
                <a:latin typeface="Calibri"/>
                <a:cs typeface="Calibri"/>
              </a:rPr>
              <a:t>в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dirty="0">
                <a:latin typeface="Calibri"/>
                <a:cs typeface="Calibri"/>
              </a:rPr>
              <a:t>текущем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году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ПМО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ДОГВН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одним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лицом</a:t>
            </a:r>
            <a:endParaRPr sz="750">
              <a:latin typeface="Calibri"/>
              <a:cs typeface="Calibri"/>
            </a:endParaRPr>
          </a:p>
          <a:p>
            <a:pPr marL="9525" marR="218123"/>
            <a:r>
              <a:rPr sz="750" spc="-8" dirty="0">
                <a:latin typeface="Calibri"/>
                <a:cs typeface="Calibri"/>
              </a:rPr>
              <a:t>-формируется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итоговый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список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spc="-19" dirty="0">
                <a:latin typeface="Calibri"/>
                <a:cs typeface="Calibri"/>
              </a:rPr>
              <a:t>для</a:t>
            </a:r>
            <a:r>
              <a:rPr sz="750" spc="-8" dirty="0">
                <a:latin typeface="Calibri"/>
                <a:cs typeface="Calibri"/>
              </a:rPr>
              <a:t> прохождения</a:t>
            </a:r>
            <a:r>
              <a:rPr sz="750" dirty="0">
                <a:latin typeface="Calibri"/>
                <a:cs typeface="Calibri"/>
              </a:rPr>
              <a:t> ПМО/ДОГВН вне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места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spc="-8" dirty="0">
                <a:latin typeface="Calibri"/>
                <a:cs typeface="Calibri"/>
              </a:rPr>
              <a:t>прикрепления,</a:t>
            </a:r>
            <a:r>
              <a:rPr sz="750" spc="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т.ч.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передается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</a:t>
            </a:r>
            <a:r>
              <a:rPr sz="750" spc="-19" dirty="0">
                <a:latin typeface="Calibri"/>
                <a:cs typeface="Calibri"/>
              </a:rPr>
              <a:t> СМО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96" name="object 65"/>
          <p:cNvGrpSpPr/>
          <p:nvPr/>
        </p:nvGrpSpPr>
        <p:grpSpPr>
          <a:xfrm>
            <a:off x="4944427" y="3613049"/>
            <a:ext cx="2145983" cy="628174"/>
            <a:chOff x="6592569" y="3354070"/>
            <a:chExt cx="2861310" cy="837565"/>
          </a:xfrm>
        </p:grpSpPr>
        <p:sp>
          <p:nvSpPr>
            <p:cNvPr id="97" name="object 66"/>
            <p:cNvSpPr/>
            <p:nvPr/>
          </p:nvSpPr>
          <p:spPr>
            <a:xfrm>
              <a:off x="6598919" y="3360420"/>
              <a:ext cx="2848610" cy="824865"/>
            </a:xfrm>
            <a:custGeom>
              <a:avLst/>
              <a:gdLst/>
              <a:ahLst/>
              <a:cxnLst/>
              <a:rect l="l" t="t" r="r" b="b"/>
              <a:pathLst>
                <a:path w="2848609" h="824864">
                  <a:moveTo>
                    <a:pt x="2710941" y="0"/>
                  </a:moveTo>
                  <a:lnTo>
                    <a:pt x="137413" y="0"/>
                  </a:lnTo>
                  <a:lnTo>
                    <a:pt x="93959" y="7000"/>
                  </a:lnTo>
                  <a:lnTo>
                    <a:pt x="56235" y="26497"/>
                  </a:lnTo>
                  <a:lnTo>
                    <a:pt x="26497" y="56235"/>
                  </a:lnTo>
                  <a:lnTo>
                    <a:pt x="7000" y="93959"/>
                  </a:lnTo>
                  <a:lnTo>
                    <a:pt x="0" y="137413"/>
                  </a:lnTo>
                  <a:lnTo>
                    <a:pt x="0" y="687069"/>
                  </a:lnTo>
                  <a:lnTo>
                    <a:pt x="7000" y="730524"/>
                  </a:lnTo>
                  <a:lnTo>
                    <a:pt x="26497" y="768248"/>
                  </a:lnTo>
                  <a:lnTo>
                    <a:pt x="56235" y="797986"/>
                  </a:lnTo>
                  <a:lnTo>
                    <a:pt x="93959" y="817483"/>
                  </a:lnTo>
                  <a:lnTo>
                    <a:pt x="137413" y="824483"/>
                  </a:lnTo>
                  <a:lnTo>
                    <a:pt x="2710941" y="824483"/>
                  </a:lnTo>
                  <a:lnTo>
                    <a:pt x="2754396" y="817483"/>
                  </a:lnTo>
                  <a:lnTo>
                    <a:pt x="2792120" y="797986"/>
                  </a:lnTo>
                  <a:lnTo>
                    <a:pt x="2821858" y="768248"/>
                  </a:lnTo>
                  <a:lnTo>
                    <a:pt x="2841355" y="730524"/>
                  </a:lnTo>
                  <a:lnTo>
                    <a:pt x="2848355" y="687069"/>
                  </a:lnTo>
                  <a:lnTo>
                    <a:pt x="2848355" y="137413"/>
                  </a:lnTo>
                  <a:lnTo>
                    <a:pt x="2841355" y="93959"/>
                  </a:lnTo>
                  <a:lnTo>
                    <a:pt x="2821858" y="56235"/>
                  </a:lnTo>
                  <a:lnTo>
                    <a:pt x="2792120" y="26497"/>
                  </a:lnTo>
                  <a:lnTo>
                    <a:pt x="2754396" y="7000"/>
                  </a:lnTo>
                  <a:lnTo>
                    <a:pt x="2710941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8" name="object 67"/>
            <p:cNvSpPr/>
            <p:nvPr/>
          </p:nvSpPr>
          <p:spPr>
            <a:xfrm>
              <a:off x="6598919" y="3360420"/>
              <a:ext cx="2848610" cy="824865"/>
            </a:xfrm>
            <a:custGeom>
              <a:avLst/>
              <a:gdLst/>
              <a:ahLst/>
              <a:cxnLst/>
              <a:rect l="l" t="t" r="r" b="b"/>
              <a:pathLst>
                <a:path w="2848609" h="824864">
                  <a:moveTo>
                    <a:pt x="0" y="137413"/>
                  </a:moveTo>
                  <a:lnTo>
                    <a:pt x="7000" y="93959"/>
                  </a:lnTo>
                  <a:lnTo>
                    <a:pt x="26497" y="56235"/>
                  </a:lnTo>
                  <a:lnTo>
                    <a:pt x="56235" y="26497"/>
                  </a:lnTo>
                  <a:lnTo>
                    <a:pt x="93959" y="7000"/>
                  </a:lnTo>
                  <a:lnTo>
                    <a:pt x="137413" y="0"/>
                  </a:lnTo>
                  <a:lnTo>
                    <a:pt x="2710941" y="0"/>
                  </a:lnTo>
                  <a:lnTo>
                    <a:pt x="2754396" y="7000"/>
                  </a:lnTo>
                  <a:lnTo>
                    <a:pt x="2792120" y="26497"/>
                  </a:lnTo>
                  <a:lnTo>
                    <a:pt x="2821858" y="56235"/>
                  </a:lnTo>
                  <a:lnTo>
                    <a:pt x="2841355" y="93959"/>
                  </a:lnTo>
                  <a:lnTo>
                    <a:pt x="2848355" y="137413"/>
                  </a:lnTo>
                  <a:lnTo>
                    <a:pt x="2848355" y="687069"/>
                  </a:lnTo>
                  <a:lnTo>
                    <a:pt x="2841355" y="730524"/>
                  </a:lnTo>
                  <a:lnTo>
                    <a:pt x="2821858" y="768248"/>
                  </a:lnTo>
                  <a:lnTo>
                    <a:pt x="2792120" y="797986"/>
                  </a:lnTo>
                  <a:lnTo>
                    <a:pt x="2754396" y="817483"/>
                  </a:lnTo>
                  <a:lnTo>
                    <a:pt x="2710941" y="824483"/>
                  </a:lnTo>
                  <a:lnTo>
                    <a:pt x="137413" y="824483"/>
                  </a:lnTo>
                  <a:lnTo>
                    <a:pt x="93959" y="817483"/>
                  </a:lnTo>
                  <a:lnTo>
                    <a:pt x="56235" y="797986"/>
                  </a:lnTo>
                  <a:lnTo>
                    <a:pt x="26497" y="768248"/>
                  </a:lnTo>
                  <a:lnTo>
                    <a:pt x="7000" y="730524"/>
                  </a:lnTo>
                  <a:lnTo>
                    <a:pt x="0" y="687069"/>
                  </a:lnTo>
                  <a:lnTo>
                    <a:pt x="0" y="137413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9" name="object 68"/>
          <p:cNvSpPr txBox="1"/>
          <p:nvPr/>
        </p:nvSpPr>
        <p:spPr>
          <a:xfrm>
            <a:off x="5123879" y="3798215"/>
            <a:ext cx="1787366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27146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6.</a:t>
            </a:r>
            <a:r>
              <a:rPr sz="750" b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формирует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график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проведения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ПМО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ДОГВН</a:t>
            </a:r>
            <a:r>
              <a:rPr sz="750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территории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работодателя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0" name="object 69"/>
          <p:cNvGrpSpPr/>
          <p:nvPr/>
        </p:nvGrpSpPr>
        <p:grpSpPr>
          <a:xfrm>
            <a:off x="2184082" y="3884129"/>
            <a:ext cx="2557463" cy="1780223"/>
            <a:chOff x="2912110" y="3715511"/>
            <a:chExt cx="3409950" cy="2373630"/>
          </a:xfrm>
        </p:grpSpPr>
        <p:sp>
          <p:nvSpPr>
            <p:cNvPr id="101" name="object 70"/>
            <p:cNvSpPr/>
            <p:nvPr/>
          </p:nvSpPr>
          <p:spPr>
            <a:xfrm>
              <a:off x="2918460" y="3715511"/>
              <a:ext cx="3403600" cy="2367280"/>
            </a:xfrm>
            <a:custGeom>
              <a:avLst/>
              <a:gdLst/>
              <a:ahLst/>
              <a:cxnLst/>
              <a:rect l="l" t="t" r="r" b="b"/>
              <a:pathLst>
                <a:path w="3403600" h="2367279">
                  <a:moveTo>
                    <a:pt x="2848356" y="1679702"/>
                  </a:moveTo>
                  <a:lnTo>
                    <a:pt x="2841345" y="1636255"/>
                  </a:lnTo>
                  <a:lnTo>
                    <a:pt x="2821851" y="1598523"/>
                  </a:lnTo>
                  <a:lnTo>
                    <a:pt x="2792120" y="1568792"/>
                  </a:lnTo>
                  <a:lnTo>
                    <a:pt x="2754388" y="1549298"/>
                  </a:lnTo>
                  <a:lnTo>
                    <a:pt x="2710942" y="1542288"/>
                  </a:lnTo>
                  <a:lnTo>
                    <a:pt x="137414" y="1542288"/>
                  </a:lnTo>
                  <a:lnTo>
                    <a:pt x="93954" y="1549298"/>
                  </a:lnTo>
                  <a:lnTo>
                    <a:pt x="56235" y="1568792"/>
                  </a:lnTo>
                  <a:lnTo>
                    <a:pt x="26492" y="1598523"/>
                  </a:lnTo>
                  <a:lnTo>
                    <a:pt x="6997" y="1636255"/>
                  </a:lnTo>
                  <a:lnTo>
                    <a:pt x="0" y="1679702"/>
                  </a:lnTo>
                  <a:lnTo>
                    <a:pt x="0" y="2229358"/>
                  </a:lnTo>
                  <a:lnTo>
                    <a:pt x="6997" y="2272804"/>
                  </a:lnTo>
                  <a:lnTo>
                    <a:pt x="26492" y="2310523"/>
                  </a:lnTo>
                  <a:lnTo>
                    <a:pt x="56222" y="2340267"/>
                  </a:lnTo>
                  <a:lnTo>
                    <a:pt x="93954" y="2359774"/>
                  </a:lnTo>
                  <a:lnTo>
                    <a:pt x="137414" y="2366772"/>
                  </a:lnTo>
                  <a:lnTo>
                    <a:pt x="2710942" y="2366772"/>
                  </a:lnTo>
                  <a:lnTo>
                    <a:pt x="2754388" y="2359774"/>
                  </a:lnTo>
                  <a:lnTo>
                    <a:pt x="2792120" y="2340267"/>
                  </a:lnTo>
                  <a:lnTo>
                    <a:pt x="2821851" y="2310523"/>
                  </a:lnTo>
                  <a:lnTo>
                    <a:pt x="2841345" y="2272804"/>
                  </a:lnTo>
                  <a:lnTo>
                    <a:pt x="2848356" y="2229358"/>
                  </a:lnTo>
                  <a:lnTo>
                    <a:pt x="2848356" y="1679702"/>
                  </a:lnTo>
                  <a:close/>
                </a:path>
                <a:path w="3403600" h="2367279">
                  <a:moveTo>
                    <a:pt x="3111500" y="31750"/>
                  </a:moveTo>
                  <a:lnTo>
                    <a:pt x="3009900" y="31750"/>
                  </a:lnTo>
                  <a:lnTo>
                    <a:pt x="3009900" y="44450"/>
                  </a:lnTo>
                  <a:lnTo>
                    <a:pt x="3111500" y="44450"/>
                  </a:lnTo>
                  <a:lnTo>
                    <a:pt x="3111500" y="31750"/>
                  </a:lnTo>
                  <a:close/>
                </a:path>
                <a:path w="3403600" h="2367279">
                  <a:moveTo>
                    <a:pt x="3251200" y="31750"/>
                  </a:moveTo>
                  <a:lnTo>
                    <a:pt x="3149600" y="31750"/>
                  </a:lnTo>
                  <a:lnTo>
                    <a:pt x="3149600" y="44450"/>
                  </a:lnTo>
                  <a:lnTo>
                    <a:pt x="3251200" y="44450"/>
                  </a:lnTo>
                  <a:lnTo>
                    <a:pt x="3251200" y="31750"/>
                  </a:lnTo>
                  <a:close/>
                </a:path>
                <a:path w="3403600" h="2367279">
                  <a:moveTo>
                    <a:pt x="3403600" y="38100"/>
                  </a:moveTo>
                  <a:lnTo>
                    <a:pt x="3390900" y="31750"/>
                  </a:lnTo>
                  <a:lnTo>
                    <a:pt x="3327400" y="0"/>
                  </a:lnTo>
                  <a:lnTo>
                    <a:pt x="3327400" y="31750"/>
                  </a:lnTo>
                  <a:lnTo>
                    <a:pt x="3289300" y="31750"/>
                  </a:lnTo>
                  <a:lnTo>
                    <a:pt x="3289300" y="44450"/>
                  </a:lnTo>
                  <a:lnTo>
                    <a:pt x="3327400" y="44450"/>
                  </a:lnTo>
                  <a:lnTo>
                    <a:pt x="3327400" y="76200"/>
                  </a:lnTo>
                  <a:lnTo>
                    <a:pt x="3390900" y="44450"/>
                  </a:lnTo>
                  <a:lnTo>
                    <a:pt x="3403600" y="3810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2" name="object 71"/>
            <p:cNvSpPr/>
            <p:nvPr/>
          </p:nvSpPr>
          <p:spPr>
            <a:xfrm>
              <a:off x="2918460" y="5257800"/>
              <a:ext cx="2848610" cy="824865"/>
            </a:xfrm>
            <a:custGeom>
              <a:avLst/>
              <a:gdLst/>
              <a:ahLst/>
              <a:cxnLst/>
              <a:rect l="l" t="t" r="r" b="b"/>
              <a:pathLst>
                <a:path w="2848610" h="824864">
                  <a:moveTo>
                    <a:pt x="0" y="137413"/>
                  </a:moveTo>
                  <a:lnTo>
                    <a:pt x="7000" y="93959"/>
                  </a:lnTo>
                  <a:lnTo>
                    <a:pt x="26497" y="56235"/>
                  </a:lnTo>
                  <a:lnTo>
                    <a:pt x="56235" y="26497"/>
                  </a:lnTo>
                  <a:lnTo>
                    <a:pt x="93959" y="7000"/>
                  </a:lnTo>
                  <a:lnTo>
                    <a:pt x="137413" y="0"/>
                  </a:lnTo>
                  <a:lnTo>
                    <a:pt x="2710941" y="0"/>
                  </a:lnTo>
                  <a:lnTo>
                    <a:pt x="2754396" y="7000"/>
                  </a:lnTo>
                  <a:lnTo>
                    <a:pt x="2792120" y="26497"/>
                  </a:lnTo>
                  <a:lnTo>
                    <a:pt x="2821858" y="56235"/>
                  </a:lnTo>
                  <a:lnTo>
                    <a:pt x="2841355" y="93959"/>
                  </a:lnTo>
                  <a:lnTo>
                    <a:pt x="2848355" y="137413"/>
                  </a:lnTo>
                  <a:lnTo>
                    <a:pt x="2848355" y="687069"/>
                  </a:lnTo>
                  <a:lnTo>
                    <a:pt x="2841355" y="730504"/>
                  </a:lnTo>
                  <a:lnTo>
                    <a:pt x="2821858" y="768226"/>
                  </a:lnTo>
                  <a:lnTo>
                    <a:pt x="2792120" y="797972"/>
                  </a:lnTo>
                  <a:lnTo>
                    <a:pt x="2754396" y="817478"/>
                  </a:lnTo>
                  <a:lnTo>
                    <a:pt x="2710941" y="824484"/>
                  </a:lnTo>
                  <a:lnTo>
                    <a:pt x="137413" y="824484"/>
                  </a:lnTo>
                  <a:lnTo>
                    <a:pt x="93959" y="817478"/>
                  </a:lnTo>
                  <a:lnTo>
                    <a:pt x="56235" y="797972"/>
                  </a:lnTo>
                  <a:lnTo>
                    <a:pt x="26497" y="768226"/>
                  </a:lnTo>
                  <a:lnTo>
                    <a:pt x="7000" y="730504"/>
                  </a:lnTo>
                  <a:lnTo>
                    <a:pt x="0" y="687069"/>
                  </a:lnTo>
                  <a:lnTo>
                    <a:pt x="0" y="137413"/>
                  </a:lnTo>
                  <a:close/>
                </a:path>
              </a:pathLst>
            </a:custGeom>
            <a:ln w="12191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3" name="object 72"/>
          <p:cNvSpPr txBox="1"/>
          <p:nvPr/>
        </p:nvSpPr>
        <p:spPr>
          <a:xfrm>
            <a:off x="2321052" y="5164386"/>
            <a:ext cx="1872139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 7.</a:t>
            </a:r>
            <a:r>
              <a:rPr sz="750" b="1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МО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согласовывает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график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проведения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ПМО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ДОГВН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работодателем, в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т.ч.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38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вечернее время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субботу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4" name="object 73"/>
          <p:cNvGrpSpPr/>
          <p:nvPr/>
        </p:nvGrpSpPr>
        <p:grpSpPr>
          <a:xfrm>
            <a:off x="2184083" y="5654447"/>
            <a:ext cx="2179320" cy="541020"/>
            <a:chOff x="2912110" y="6075934"/>
            <a:chExt cx="2905760" cy="721360"/>
          </a:xfrm>
        </p:grpSpPr>
        <p:sp>
          <p:nvSpPr>
            <p:cNvPr id="105" name="object 74"/>
            <p:cNvSpPr/>
            <p:nvPr/>
          </p:nvSpPr>
          <p:spPr>
            <a:xfrm>
              <a:off x="2918460" y="6082284"/>
              <a:ext cx="2893060" cy="708660"/>
            </a:xfrm>
            <a:custGeom>
              <a:avLst/>
              <a:gdLst/>
              <a:ahLst/>
              <a:cxnLst/>
              <a:rect l="l" t="t" r="r" b="b"/>
              <a:pathLst>
                <a:path w="2893060" h="708659">
                  <a:moveTo>
                    <a:pt x="2774441" y="0"/>
                  </a:moveTo>
                  <a:lnTo>
                    <a:pt x="118109" y="0"/>
                  </a:lnTo>
                  <a:lnTo>
                    <a:pt x="72116" y="9282"/>
                  </a:lnTo>
                  <a:lnTo>
                    <a:pt x="34575" y="34594"/>
                  </a:lnTo>
                  <a:lnTo>
                    <a:pt x="9274" y="72137"/>
                  </a:lnTo>
                  <a:lnTo>
                    <a:pt x="0" y="118109"/>
                  </a:lnTo>
                  <a:lnTo>
                    <a:pt x="0" y="590549"/>
                  </a:lnTo>
                  <a:lnTo>
                    <a:pt x="9274" y="636523"/>
                  </a:lnTo>
                  <a:lnTo>
                    <a:pt x="34575" y="674066"/>
                  </a:lnTo>
                  <a:lnTo>
                    <a:pt x="72116" y="699378"/>
                  </a:lnTo>
                  <a:lnTo>
                    <a:pt x="118109" y="708659"/>
                  </a:lnTo>
                  <a:lnTo>
                    <a:pt x="2774441" y="708659"/>
                  </a:lnTo>
                  <a:lnTo>
                    <a:pt x="2820435" y="699378"/>
                  </a:lnTo>
                  <a:lnTo>
                    <a:pt x="2857976" y="674066"/>
                  </a:lnTo>
                  <a:lnTo>
                    <a:pt x="2883277" y="636523"/>
                  </a:lnTo>
                  <a:lnTo>
                    <a:pt x="2892552" y="590549"/>
                  </a:lnTo>
                  <a:lnTo>
                    <a:pt x="2892552" y="118109"/>
                  </a:lnTo>
                  <a:lnTo>
                    <a:pt x="2883277" y="72137"/>
                  </a:lnTo>
                  <a:lnTo>
                    <a:pt x="2857976" y="34594"/>
                  </a:lnTo>
                  <a:lnTo>
                    <a:pt x="2820435" y="9282"/>
                  </a:lnTo>
                  <a:lnTo>
                    <a:pt x="27744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6" name="object 75"/>
            <p:cNvSpPr/>
            <p:nvPr/>
          </p:nvSpPr>
          <p:spPr>
            <a:xfrm>
              <a:off x="2918460" y="6082284"/>
              <a:ext cx="2893060" cy="708660"/>
            </a:xfrm>
            <a:custGeom>
              <a:avLst/>
              <a:gdLst/>
              <a:ahLst/>
              <a:cxnLst/>
              <a:rect l="l" t="t" r="r" b="b"/>
              <a:pathLst>
                <a:path w="2893060" h="708659">
                  <a:moveTo>
                    <a:pt x="0" y="118109"/>
                  </a:moveTo>
                  <a:lnTo>
                    <a:pt x="9274" y="72137"/>
                  </a:lnTo>
                  <a:lnTo>
                    <a:pt x="34575" y="34594"/>
                  </a:lnTo>
                  <a:lnTo>
                    <a:pt x="72116" y="9282"/>
                  </a:lnTo>
                  <a:lnTo>
                    <a:pt x="118109" y="0"/>
                  </a:lnTo>
                  <a:lnTo>
                    <a:pt x="2774441" y="0"/>
                  </a:lnTo>
                  <a:lnTo>
                    <a:pt x="2820435" y="9282"/>
                  </a:lnTo>
                  <a:lnTo>
                    <a:pt x="2857976" y="34594"/>
                  </a:lnTo>
                  <a:lnTo>
                    <a:pt x="2883277" y="72137"/>
                  </a:lnTo>
                  <a:lnTo>
                    <a:pt x="2892552" y="118109"/>
                  </a:lnTo>
                  <a:lnTo>
                    <a:pt x="2892552" y="590549"/>
                  </a:lnTo>
                  <a:lnTo>
                    <a:pt x="2883277" y="636523"/>
                  </a:lnTo>
                  <a:lnTo>
                    <a:pt x="2857976" y="674066"/>
                  </a:lnTo>
                  <a:lnTo>
                    <a:pt x="2820435" y="699378"/>
                  </a:lnTo>
                  <a:lnTo>
                    <a:pt x="2774441" y="708659"/>
                  </a:lnTo>
                  <a:lnTo>
                    <a:pt x="118109" y="708659"/>
                  </a:lnTo>
                  <a:lnTo>
                    <a:pt x="72116" y="699378"/>
                  </a:lnTo>
                  <a:lnTo>
                    <a:pt x="34575" y="674066"/>
                  </a:lnTo>
                  <a:lnTo>
                    <a:pt x="9274" y="636523"/>
                  </a:lnTo>
                  <a:lnTo>
                    <a:pt x="0" y="590549"/>
                  </a:lnTo>
                  <a:lnTo>
                    <a:pt x="0" y="118109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7" name="object 76"/>
          <p:cNvSpPr txBox="1"/>
          <p:nvPr/>
        </p:nvSpPr>
        <p:spPr>
          <a:xfrm>
            <a:off x="2274188" y="5705691"/>
            <a:ext cx="1961198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-сотрудники/учащиеся</a:t>
            </a:r>
            <a:r>
              <a:rPr sz="750" spc="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из</a:t>
            </a:r>
            <a:r>
              <a:rPr sz="750" spc="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списка</a:t>
            </a:r>
            <a:r>
              <a:rPr sz="750" spc="11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распределены </a:t>
            </a:r>
            <a:r>
              <a:rPr sz="750" dirty="0">
                <a:latin typeface="Calibri"/>
                <a:cs typeface="Calibri"/>
              </a:rPr>
              <a:t>на</a:t>
            </a:r>
            <a:r>
              <a:rPr sz="750" spc="-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конкретные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временные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слоты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выделенных </a:t>
            </a:r>
            <a:r>
              <a:rPr sz="750" dirty="0">
                <a:latin typeface="Calibri"/>
                <a:cs typeface="Calibri"/>
              </a:rPr>
              <a:t>дней для </a:t>
            </a:r>
            <a:r>
              <a:rPr sz="750" spc="-8" dirty="0">
                <a:latin typeface="Calibri"/>
                <a:cs typeface="Calibri"/>
              </a:rPr>
              <a:t>прохождения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ПМО/ДОГВН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8" name="object 77"/>
          <p:cNvGrpSpPr/>
          <p:nvPr/>
        </p:nvGrpSpPr>
        <p:grpSpPr>
          <a:xfrm>
            <a:off x="4932998" y="5030368"/>
            <a:ext cx="2146935" cy="629126"/>
            <a:chOff x="6577330" y="5243829"/>
            <a:chExt cx="2862580" cy="838835"/>
          </a:xfrm>
        </p:grpSpPr>
        <p:sp>
          <p:nvSpPr>
            <p:cNvPr id="109" name="object 78"/>
            <p:cNvSpPr/>
            <p:nvPr/>
          </p:nvSpPr>
          <p:spPr>
            <a:xfrm>
              <a:off x="6583680" y="5250179"/>
              <a:ext cx="2849880" cy="826135"/>
            </a:xfrm>
            <a:custGeom>
              <a:avLst/>
              <a:gdLst/>
              <a:ahLst/>
              <a:cxnLst/>
              <a:rect l="l" t="t" r="r" b="b"/>
              <a:pathLst>
                <a:path w="2849879" h="826135">
                  <a:moveTo>
                    <a:pt x="2712212" y="0"/>
                  </a:moveTo>
                  <a:lnTo>
                    <a:pt x="137668" y="0"/>
                  </a:lnTo>
                  <a:lnTo>
                    <a:pt x="94138" y="7014"/>
                  </a:lnTo>
                  <a:lnTo>
                    <a:pt x="56345" y="26550"/>
                  </a:lnTo>
                  <a:lnTo>
                    <a:pt x="26550" y="56345"/>
                  </a:lnTo>
                  <a:lnTo>
                    <a:pt x="7014" y="94138"/>
                  </a:lnTo>
                  <a:lnTo>
                    <a:pt x="0" y="137668"/>
                  </a:lnTo>
                  <a:lnTo>
                    <a:pt x="0" y="688340"/>
                  </a:lnTo>
                  <a:lnTo>
                    <a:pt x="7014" y="731854"/>
                  </a:lnTo>
                  <a:lnTo>
                    <a:pt x="26550" y="769646"/>
                  </a:lnTo>
                  <a:lnTo>
                    <a:pt x="56345" y="799446"/>
                  </a:lnTo>
                  <a:lnTo>
                    <a:pt x="94138" y="818989"/>
                  </a:lnTo>
                  <a:lnTo>
                    <a:pt x="137668" y="826008"/>
                  </a:lnTo>
                  <a:lnTo>
                    <a:pt x="2712212" y="826008"/>
                  </a:lnTo>
                  <a:lnTo>
                    <a:pt x="2755741" y="818989"/>
                  </a:lnTo>
                  <a:lnTo>
                    <a:pt x="2793534" y="799446"/>
                  </a:lnTo>
                  <a:lnTo>
                    <a:pt x="2823329" y="769646"/>
                  </a:lnTo>
                  <a:lnTo>
                    <a:pt x="2842865" y="731854"/>
                  </a:lnTo>
                  <a:lnTo>
                    <a:pt x="2849879" y="688340"/>
                  </a:lnTo>
                  <a:lnTo>
                    <a:pt x="2849879" y="137668"/>
                  </a:lnTo>
                  <a:lnTo>
                    <a:pt x="2842865" y="94138"/>
                  </a:lnTo>
                  <a:lnTo>
                    <a:pt x="2823329" y="56345"/>
                  </a:lnTo>
                  <a:lnTo>
                    <a:pt x="2793534" y="26550"/>
                  </a:lnTo>
                  <a:lnTo>
                    <a:pt x="2755741" y="7014"/>
                  </a:lnTo>
                  <a:lnTo>
                    <a:pt x="271221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0" name="object 79"/>
            <p:cNvSpPr/>
            <p:nvPr/>
          </p:nvSpPr>
          <p:spPr>
            <a:xfrm>
              <a:off x="6583680" y="5250179"/>
              <a:ext cx="2849880" cy="826135"/>
            </a:xfrm>
            <a:custGeom>
              <a:avLst/>
              <a:gdLst/>
              <a:ahLst/>
              <a:cxnLst/>
              <a:rect l="l" t="t" r="r" b="b"/>
              <a:pathLst>
                <a:path w="2849879" h="826135">
                  <a:moveTo>
                    <a:pt x="0" y="137668"/>
                  </a:moveTo>
                  <a:lnTo>
                    <a:pt x="7014" y="94138"/>
                  </a:lnTo>
                  <a:lnTo>
                    <a:pt x="26550" y="56345"/>
                  </a:lnTo>
                  <a:lnTo>
                    <a:pt x="56345" y="26550"/>
                  </a:lnTo>
                  <a:lnTo>
                    <a:pt x="94138" y="7014"/>
                  </a:lnTo>
                  <a:lnTo>
                    <a:pt x="137668" y="0"/>
                  </a:lnTo>
                  <a:lnTo>
                    <a:pt x="2712212" y="0"/>
                  </a:lnTo>
                  <a:lnTo>
                    <a:pt x="2755741" y="7014"/>
                  </a:lnTo>
                  <a:lnTo>
                    <a:pt x="2793534" y="26550"/>
                  </a:lnTo>
                  <a:lnTo>
                    <a:pt x="2823329" y="56345"/>
                  </a:lnTo>
                  <a:lnTo>
                    <a:pt x="2842865" y="94138"/>
                  </a:lnTo>
                  <a:lnTo>
                    <a:pt x="2849879" y="137668"/>
                  </a:lnTo>
                  <a:lnTo>
                    <a:pt x="2849879" y="688340"/>
                  </a:lnTo>
                  <a:lnTo>
                    <a:pt x="2842865" y="731854"/>
                  </a:lnTo>
                  <a:lnTo>
                    <a:pt x="2823329" y="769646"/>
                  </a:lnTo>
                  <a:lnTo>
                    <a:pt x="2793534" y="799446"/>
                  </a:lnTo>
                  <a:lnTo>
                    <a:pt x="2755741" y="818989"/>
                  </a:lnTo>
                  <a:lnTo>
                    <a:pt x="2712212" y="826008"/>
                  </a:lnTo>
                  <a:lnTo>
                    <a:pt x="137668" y="826008"/>
                  </a:lnTo>
                  <a:lnTo>
                    <a:pt x="94138" y="818989"/>
                  </a:lnTo>
                  <a:lnTo>
                    <a:pt x="56345" y="799446"/>
                  </a:lnTo>
                  <a:lnTo>
                    <a:pt x="26550" y="769646"/>
                  </a:lnTo>
                  <a:lnTo>
                    <a:pt x="7014" y="731854"/>
                  </a:lnTo>
                  <a:lnTo>
                    <a:pt x="0" y="688340"/>
                  </a:lnTo>
                  <a:lnTo>
                    <a:pt x="0" y="137668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11" name="object 80"/>
          <p:cNvSpPr txBox="1"/>
          <p:nvPr/>
        </p:nvSpPr>
        <p:spPr>
          <a:xfrm>
            <a:off x="5042058" y="5159146"/>
            <a:ext cx="1928813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8.</a:t>
            </a:r>
            <a:r>
              <a:rPr sz="7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Уведомление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сотрудников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учащихся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38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возможности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пройти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ПМО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ДОГВН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месту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работы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учебы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соответствии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графиком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12" name="object 81"/>
          <p:cNvGrpSpPr/>
          <p:nvPr/>
        </p:nvGrpSpPr>
        <p:grpSpPr>
          <a:xfrm>
            <a:off x="4932998" y="5641873"/>
            <a:ext cx="2179320" cy="540068"/>
            <a:chOff x="6577330" y="6059170"/>
            <a:chExt cx="2905760" cy="720090"/>
          </a:xfrm>
        </p:grpSpPr>
        <p:sp>
          <p:nvSpPr>
            <p:cNvPr id="113" name="object 82"/>
            <p:cNvSpPr/>
            <p:nvPr/>
          </p:nvSpPr>
          <p:spPr>
            <a:xfrm>
              <a:off x="6583680" y="6065520"/>
              <a:ext cx="2893060" cy="707390"/>
            </a:xfrm>
            <a:custGeom>
              <a:avLst/>
              <a:gdLst/>
              <a:ahLst/>
              <a:cxnLst/>
              <a:rect l="l" t="t" r="r" b="b"/>
              <a:pathLst>
                <a:path w="2893059" h="707390">
                  <a:moveTo>
                    <a:pt x="2774696" y="0"/>
                  </a:moveTo>
                  <a:lnTo>
                    <a:pt x="117855" y="0"/>
                  </a:lnTo>
                  <a:lnTo>
                    <a:pt x="71955" y="9262"/>
                  </a:lnTo>
                  <a:lnTo>
                    <a:pt x="34496" y="34520"/>
                  </a:lnTo>
                  <a:lnTo>
                    <a:pt x="9253" y="71982"/>
                  </a:lnTo>
                  <a:lnTo>
                    <a:pt x="0" y="117855"/>
                  </a:lnTo>
                  <a:lnTo>
                    <a:pt x="0" y="589279"/>
                  </a:lnTo>
                  <a:lnTo>
                    <a:pt x="9253" y="635153"/>
                  </a:lnTo>
                  <a:lnTo>
                    <a:pt x="34496" y="672615"/>
                  </a:lnTo>
                  <a:lnTo>
                    <a:pt x="71955" y="697873"/>
                  </a:lnTo>
                  <a:lnTo>
                    <a:pt x="117855" y="707135"/>
                  </a:lnTo>
                  <a:lnTo>
                    <a:pt x="2774696" y="707135"/>
                  </a:lnTo>
                  <a:lnTo>
                    <a:pt x="2820596" y="697873"/>
                  </a:lnTo>
                  <a:lnTo>
                    <a:pt x="2858055" y="672615"/>
                  </a:lnTo>
                  <a:lnTo>
                    <a:pt x="2883298" y="635153"/>
                  </a:lnTo>
                  <a:lnTo>
                    <a:pt x="2892552" y="589279"/>
                  </a:lnTo>
                  <a:lnTo>
                    <a:pt x="2892552" y="117855"/>
                  </a:lnTo>
                  <a:lnTo>
                    <a:pt x="2883298" y="71982"/>
                  </a:lnTo>
                  <a:lnTo>
                    <a:pt x="2858055" y="34520"/>
                  </a:lnTo>
                  <a:lnTo>
                    <a:pt x="2820596" y="9262"/>
                  </a:lnTo>
                  <a:lnTo>
                    <a:pt x="27746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4" name="object 83"/>
            <p:cNvSpPr/>
            <p:nvPr/>
          </p:nvSpPr>
          <p:spPr>
            <a:xfrm>
              <a:off x="6583680" y="6065520"/>
              <a:ext cx="2893060" cy="707390"/>
            </a:xfrm>
            <a:custGeom>
              <a:avLst/>
              <a:gdLst/>
              <a:ahLst/>
              <a:cxnLst/>
              <a:rect l="l" t="t" r="r" b="b"/>
              <a:pathLst>
                <a:path w="2893059" h="707390">
                  <a:moveTo>
                    <a:pt x="0" y="117855"/>
                  </a:moveTo>
                  <a:lnTo>
                    <a:pt x="9253" y="71982"/>
                  </a:lnTo>
                  <a:lnTo>
                    <a:pt x="34496" y="34520"/>
                  </a:lnTo>
                  <a:lnTo>
                    <a:pt x="71955" y="9262"/>
                  </a:lnTo>
                  <a:lnTo>
                    <a:pt x="117855" y="0"/>
                  </a:lnTo>
                  <a:lnTo>
                    <a:pt x="2774696" y="0"/>
                  </a:lnTo>
                  <a:lnTo>
                    <a:pt x="2820596" y="9262"/>
                  </a:lnTo>
                  <a:lnTo>
                    <a:pt x="2858055" y="34520"/>
                  </a:lnTo>
                  <a:lnTo>
                    <a:pt x="2883298" y="71982"/>
                  </a:lnTo>
                  <a:lnTo>
                    <a:pt x="2892552" y="117855"/>
                  </a:lnTo>
                  <a:lnTo>
                    <a:pt x="2892552" y="589279"/>
                  </a:lnTo>
                  <a:lnTo>
                    <a:pt x="2883298" y="635153"/>
                  </a:lnTo>
                  <a:lnTo>
                    <a:pt x="2858055" y="672615"/>
                  </a:lnTo>
                  <a:lnTo>
                    <a:pt x="2820596" y="697873"/>
                  </a:lnTo>
                  <a:lnTo>
                    <a:pt x="2774696" y="707135"/>
                  </a:lnTo>
                  <a:lnTo>
                    <a:pt x="117855" y="707135"/>
                  </a:lnTo>
                  <a:lnTo>
                    <a:pt x="71955" y="697873"/>
                  </a:lnTo>
                  <a:lnTo>
                    <a:pt x="34496" y="672615"/>
                  </a:lnTo>
                  <a:lnTo>
                    <a:pt x="9253" y="635153"/>
                  </a:lnTo>
                  <a:lnTo>
                    <a:pt x="0" y="589279"/>
                  </a:lnTo>
                  <a:lnTo>
                    <a:pt x="0" y="117855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15" name="object 84"/>
          <p:cNvSpPr txBox="1"/>
          <p:nvPr/>
        </p:nvSpPr>
        <p:spPr>
          <a:xfrm>
            <a:off x="5024057" y="5692432"/>
            <a:ext cx="1909286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-сотрудники/учащиеся</a:t>
            </a:r>
            <a:r>
              <a:rPr sz="750" spc="68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проинформированы</a:t>
            </a:r>
            <a:r>
              <a:rPr sz="750" spc="53" dirty="0">
                <a:latin typeface="Calibri"/>
                <a:cs typeface="Calibri"/>
              </a:rPr>
              <a:t> </a:t>
            </a:r>
            <a:r>
              <a:rPr sz="750" spc="-19" dirty="0">
                <a:latin typeface="Calibri"/>
                <a:cs typeface="Calibri"/>
              </a:rPr>
              <a:t>со</a:t>
            </a:r>
            <a:r>
              <a:rPr sz="750" dirty="0">
                <a:latin typeface="Calibri"/>
                <a:cs typeface="Calibri"/>
              </a:rPr>
              <a:t> стороны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работодателя/руководителя</a:t>
            </a:r>
            <a:endParaRPr sz="750">
              <a:latin typeface="Calibri"/>
              <a:cs typeface="Calibri"/>
            </a:endParaRPr>
          </a:p>
          <a:p>
            <a:pPr marL="9525" marR="19526"/>
            <a:r>
              <a:rPr sz="750" spc="-8" dirty="0">
                <a:latin typeface="Calibri"/>
                <a:cs typeface="Calibri"/>
              </a:rPr>
              <a:t>организации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о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месте</a:t>
            </a:r>
            <a:r>
              <a:rPr sz="750" spc="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времени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прохождения ПМО/ДОГВН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16" name="object 85"/>
          <p:cNvGrpSpPr/>
          <p:nvPr/>
        </p:nvGrpSpPr>
        <p:grpSpPr>
          <a:xfrm>
            <a:off x="984122" y="2286502"/>
            <a:ext cx="7159943" cy="3072289"/>
            <a:chOff x="1312163" y="1585341"/>
            <a:chExt cx="9546590" cy="4096385"/>
          </a:xfrm>
        </p:grpSpPr>
        <p:sp>
          <p:nvSpPr>
            <p:cNvPr id="117" name="object 86"/>
            <p:cNvSpPr/>
            <p:nvPr/>
          </p:nvSpPr>
          <p:spPr>
            <a:xfrm>
              <a:off x="5735193" y="1585340"/>
              <a:ext cx="854710" cy="4096385"/>
            </a:xfrm>
            <a:custGeom>
              <a:avLst/>
              <a:gdLst/>
              <a:ahLst/>
              <a:cxnLst/>
              <a:rect l="l" t="t" r="r" b="b"/>
              <a:pathLst>
                <a:path w="854709" h="4096385">
                  <a:moveTo>
                    <a:pt x="69215" y="1721993"/>
                  </a:moveTo>
                  <a:lnTo>
                    <a:pt x="65354" y="1720215"/>
                  </a:lnTo>
                  <a:lnTo>
                    <a:pt x="40347" y="1708708"/>
                  </a:lnTo>
                  <a:lnTo>
                    <a:pt x="65278" y="1654556"/>
                  </a:lnTo>
                  <a:lnTo>
                    <a:pt x="53848" y="1649222"/>
                  </a:lnTo>
                  <a:lnTo>
                    <a:pt x="28841" y="1703412"/>
                  </a:lnTo>
                  <a:lnTo>
                    <a:pt x="0" y="1690116"/>
                  </a:lnTo>
                  <a:lnTo>
                    <a:pt x="2667" y="1775333"/>
                  </a:lnTo>
                  <a:lnTo>
                    <a:pt x="69215" y="1721993"/>
                  </a:lnTo>
                  <a:close/>
                </a:path>
                <a:path w="854709" h="4096385">
                  <a:moveTo>
                    <a:pt x="123825" y="1527683"/>
                  </a:moveTo>
                  <a:lnTo>
                    <a:pt x="112268" y="1522349"/>
                  </a:lnTo>
                  <a:lnTo>
                    <a:pt x="69723" y="1614678"/>
                  </a:lnTo>
                  <a:lnTo>
                    <a:pt x="81280" y="1619885"/>
                  </a:lnTo>
                  <a:lnTo>
                    <a:pt x="123825" y="1527683"/>
                  </a:lnTo>
                  <a:close/>
                </a:path>
                <a:path w="854709" h="4096385">
                  <a:moveTo>
                    <a:pt x="130556" y="3657473"/>
                  </a:moveTo>
                  <a:lnTo>
                    <a:pt x="62611" y="3623068"/>
                  </a:lnTo>
                  <a:lnTo>
                    <a:pt x="62103" y="3708273"/>
                  </a:lnTo>
                  <a:lnTo>
                    <a:pt x="130556" y="3657473"/>
                  </a:lnTo>
                  <a:close/>
                </a:path>
                <a:path w="854709" h="4096385">
                  <a:moveTo>
                    <a:pt x="159258" y="3530854"/>
                  </a:moveTo>
                  <a:lnTo>
                    <a:pt x="147955" y="3525139"/>
                  </a:lnTo>
                  <a:lnTo>
                    <a:pt x="101981" y="3615690"/>
                  </a:lnTo>
                  <a:lnTo>
                    <a:pt x="113284" y="3621544"/>
                  </a:lnTo>
                  <a:lnTo>
                    <a:pt x="159258" y="3530854"/>
                  </a:lnTo>
                  <a:close/>
                </a:path>
                <a:path w="854709" h="4096385">
                  <a:moveTo>
                    <a:pt x="182372" y="1400810"/>
                  </a:moveTo>
                  <a:lnTo>
                    <a:pt x="170815" y="1395476"/>
                  </a:lnTo>
                  <a:lnTo>
                    <a:pt x="128270" y="1487805"/>
                  </a:lnTo>
                  <a:lnTo>
                    <a:pt x="139827" y="1493139"/>
                  </a:lnTo>
                  <a:lnTo>
                    <a:pt x="182372" y="1400810"/>
                  </a:lnTo>
                  <a:close/>
                </a:path>
                <a:path w="854709" h="4096385">
                  <a:moveTo>
                    <a:pt x="222377" y="3406267"/>
                  </a:moveTo>
                  <a:lnTo>
                    <a:pt x="211074" y="3400552"/>
                  </a:lnTo>
                  <a:lnTo>
                    <a:pt x="165100" y="3491103"/>
                  </a:lnTo>
                  <a:lnTo>
                    <a:pt x="176403" y="3496945"/>
                  </a:lnTo>
                  <a:lnTo>
                    <a:pt x="222377" y="3406267"/>
                  </a:lnTo>
                  <a:close/>
                </a:path>
                <a:path w="854709" h="4096385">
                  <a:moveTo>
                    <a:pt x="240792" y="1273937"/>
                  </a:moveTo>
                  <a:lnTo>
                    <a:pt x="229235" y="1268603"/>
                  </a:lnTo>
                  <a:lnTo>
                    <a:pt x="186690" y="1360932"/>
                  </a:lnTo>
                  <a:lnTo>
                    <a:pt x="198247" y="1366266"/>
                  </a:lnTo>
                  <a:lnTo>
                    <a:pt x="240792" y="1273937"/>
                  </a:lnTo>
                  <a:close/>
                </a:path>
                <a:path w="854709" h="4096385">
                  <a:moveTo>
                    <a:pt x="279527" y="4051681"/>
                  </a:moveTo>
                  <a:lnTo>
                    <a:pt x="177927" y="4051681"/>
                  </a:lnTo>
                  <a:lnTo>
                    <a:pt x="177927" y="4064381"/>
                  </a:lnTo>
                  <a:lnTo>
                    <a:pt x="279527" y="4064381"/>
                  </a:lnTo>
                  <a:lnTo>
                    <a:pt x="279527" y="4051681"/>
                  </a:lnTo>
                  <a:close/>
                </a:path>
                <a:path w="854709" h="4096385">
                  <a:moveTo>
                    <a:pt x="285623" y="3281680"/>
                  </a:moveTo>
                  <a:lnTo>
                    <a:pt x="274320" y="3275965"/>
                  </a:lnTo>
                  <a:lnTo>
                    <a:pt x="228346" y="3366516"/>
                  </a:lnTo>
                  <a:lnTo>
                    <a:pt x="239649" y="3372358"/>
                  </a:lnTo>
                  <a:lnTo>
                    <a:pt x="285623" y="3281680"/>
                  </a:lnTo>
                  <a:close/>
                </a:path>
                <a:path w="854709" h="4096385">
                  <a:moveTo>
                    <a:pt x="299339" y="1147064"/>
                  </a:moveTo>
                  <a:lnTo>
                    <a:pt x="287782" y="1141730"/>
                  </a:lnTo>
                  <a:lnTo>
                    <a:pt x="245237" y="1234059"/>
                  </a:lnTo>
                  <a:lnTo>
                    <a:pt x="256794" y="1239393"/>
                  </a:lnTo>
                  <a:lnTo>
                    <a:pt x="299339" y="1147064"/>
                  </a:lnTo>
                  <a:close/>
                </a:path>
                <a:path w="854709" h="4096385">
                  <a:moveTo>
                    <a:pt x="348869" y="3157093"/>
                  </a:moveTo>
                  <a:lnTo>
                    <a:pt x="337566" y="3151378"/>
                  </a:lnTo>
                  <a:lnTo>
                    <a:pt x="291592" y="3241929"/>
                  </a:lnTo>
                  <a:lnTo>
                    <a:pt x="302895" y="3247771"/>
                  </a:lnTo>
                  <a:lnTo>
                    <a:pt x="348869" y="3157093"/>
                  </a:lnTo>
                  <a:close/>
                </a:path>
                <a:path w="854709" h="4096385">
                  <a:moveTo>
                    <a:pt x="357759" y="1020191"/>
                  </a:moveTo>
                  <a:lnTo>
                    <a:pt x="346329" y="1014857"/>
                  </a:lnTo>
                  <a:lnTo>
                    <a:pt x="303784" y="1107186"/>
                  </a:lnTo>
                  <a:lnTo>
                    <a:pt x="315214" y="1112520"/>
                  </a:lnTo>
                  <a:lnTo>
                    <a:pt x="357759" y="1020191"/>
                  </a:lnTo>
                  <a:close/>
                </a:path>
                <a:path w="854709" h="4096385">
                  <a:moveTo>
                    <a:pt x="412115" y="3032506"/>
                  </a:moveTo>
                  <a:lnTo>
                    <a:pt x="400685" y="3026791"/>
                  </a:lnTo>
                  <a:lnTo>
                    <a:pt x="354711" y="3117342"/>
                  </a:lnTo>
                  <a:lnTo>
                    <a:pt x="366141" y="3123184"/>
                  </a:lnTo>
                  <a:lnTo>
                    <a:pt x="412115" y="3032506"/>
                  </a:lnTo>
                  <a:close/>
                </a:path>
                <a:path w="854709" h="4096385">
                  <a:moveTo>
                    <a:pt x="416306" y="893318"/>
                  </a:moveTo>
                  <a:lnTo>
                    <a:pt x="404749" y="887984"/>
                  </a:lnTo>
                  <a:lnTo>
                    <a:pt x="362204" y="980313"/>
                  </a:lnTo>
                  <a:lnTo>
                    <a:pt x="373761" y="985647"/>
                  </a:lnTo>
                  <a:lnTo>
                    <a:pt x="416306" y="893318"/>
                  </a:lnTo>
                  <a:close/>
                </a:path>
                <a:path w="854709" h="4096385">
                  <a:moveTo>
                    <a:pt x="419227" y="4051681"/>
                  </a:moveTo>
                  <a:lnTo>
                    <a:pt x="317627" y="4051681"/>
                  </a:lnTo>
                  <a:lnTo>
                    <a:pt x="317627" y="4064381"/>
                  </a:lnTo>
                  <a:lnTo>
                    <a:pt x="419227" y="4064381"/>
                  </a:lnTo>
                  <a:lnTo>
                    <a:pt x="419227" y="4051681"/>
                  </a:lnTo>
                  <a:close/>
                </a:path>
                <a:path w="854709" h="4096385">
                  <a:moveTo>
                    <a:pt x="474853" y="766445"/>
                  </a:moveTo>
                  <a:lnTo>
                    <a:pt x="463296" y="761238"/>
                  </a:lnTo>
                  <a:lnTo>
                    <a:pt x="420751" y="853440"/>
                  </a:lnTo>
                  <a:lnTo>
                    <a:pt x="432308" y="858774"/>
                  </a:lnTo>
                  <a:lnTo>
                    <a:pt x="474853" y="766445"/>
                  </a:lnTo>
                  <a:close/>
                </a:path>
                <a:path w="854709" h="4096385">
                  <a:moveTo>
                    <a:pt x="475234" y="2907919"/>
                  </a:moveTo>
                  <a:lnTo>
                    <a:pt x="463931" y="2902204"/>
                  </a:lnTo>
                  <a:lnTo>
                    <a:pt x="417957" y="2992882"/>
                  </a:lnTo>
                  <a:lnTo>
                    <a:pt x="429260" y="2998597"/>
                  </a:lnTo>
                  <a:lnTo>
                    <a:pt x="475234" y="2907919"/>
                  </a:lnTo>
                  <a:close/>
                </a:path>
                <a:path w="854709" h="4096385">
                  <a:moveTo>
                    <a:pt x="533273" y="639699"/>
                  </a:moveTo>
                  <a:lnTo>
                    <a:pt x="521716" y="634365"/>
                  </a:lnTo>
                  <a:lnTo>
                    <a:pt x="479298" y="726567"/>
                  </a:lnTo>
                  <a:lnTo>
                    <a:pt x="490728" y="731901"/>
                  </a:lnTo>
                  <a:lnTo>
                    <a:pt x="533273" y="639699"/>
                  </a:lnTo>
                  <a:close/>
                </a:path>
                <a:path w="854709" h="4096385">
                  <a:moveTo>
                    <a:pt x="538480" y="2783332"/>
                  </a:moveTo>
                  <a:lnTo>
                    <a:pt x="527177" y="2777617"/>
                  </a:lnTo>
                  <a:lnTo>
                    <a:pt x="481203" y="2868295"/>
                  </a:lnTo>
                  <a:lnTo>
                    <a:pt x="492506" y="2874010"/>
                  </a:lnTo>
                  <a:lnTo>
                    <a:pt x="538480" y="2783332"/>
                  </a:lnTo>
                  <a:close/>
                </a:path>
                <a:path w="854709" h="4096385">
                  <a:moveTo>
                    <a:pt x="571627" y="4058031"/>
                  </a:moveTo>
                  <a:lnTo>
                    <a:pt x="558927" y="4051681"/>
                  </a:lnTo>
                  <a:lnTo>
                    <a:pt x="495427" y="4019931"/>
                  </a:lnTo>
                  <a:lnTo>
                    <a:pt x="495427" y="4051681"/>
                  </a:lnTo>
                  <a:lnTo>
                    <a:pt x="457327" y="4051681"/>
                  </a:lnTo>
                  <a:lnTo>
                    <a:pt x="457327" y="4064381"/>
                  </a:lnTo>
                  <a:lnTo>
                    <a:pt x="495427" y="4064381"/>
                  </a:lnTo>
                  <a:lnTo>
                    <a:pt x="495427" y="4096131"/>
                  </a:lnTo>
                  <a:lnTo>
                    <a:pt x="558927" y="4064381"/>
                  </a:lnTo>
                  <a:lnTo>
                    <a:pt x="571627" y="4058031"/>
                  </a:lnTo>
                  <a:close/>
                </a:path>
                <a:path w="854709" h="4096385">
                  <a:moveTo>
                    <a:pt x="591820" y="512826"/>
                  </a:moveTo>
                  <a:lnTo>
                    <a:pt x="580263" y="507492"/>
                  </a:lnTo>
                  <a:lnTo>
                    <a:pt x="537718" y="599694"/>
                  </a:lnTo>
                  <a:lnTo>
                    <a:pt x="549275" y="605028"/>
                  </a:lnTo>
                  <a:lnTo>
                    <a:pt x="591820" y="512826"/>
                  </a:lnTo>
                  <a:close/>
                </a:path>
                <a:path w="854709" h="4096385">
                  <a:moveTo>
                    <a:pt x="601726" y="2658745"/>
                  </a:moveTo>
                  <a:lnTo>
                    <a:pt x="590423" y="2653030"/>
                  </a:lnTo>
                  <a:lnTo>
                    <a:pt x="544449" y="2743708"/>
                  </a:lnTo>
                  <a:lnTo>
                    <a:pt x="555752" y="2749423"/>
                  </a:lnTo>
                  <a:lnTo>
                    <a:pt x="601726" y="2658745"/>
                  </a:lnTo>
                  <a:close/>
                </a:path>
                <a:path w="854709" h="4096385">
                  <a:moveTo>
                    <a:pt x="650367" y="385953"/>
                  </a:moveTo>
                  <a:lnTo>
                    <a:pt x="638810" y="380619"/>
                  </a:lnTo>
                  <a:lnTo>
                    <a:pt x="596265" y="472821"/>
                  </a:lnTo>
                  <a:lnTo>
                    <a:pt x="607822" y="478155"/>
                  </a:lnTo>
                  <a:lnTo>
                    <a:pt x="650367" y="385953"/>
                  </a:lnTo>
                  <a:close/>
                </a:path>
                <a:path w="854709" h="4096385">
                  <a:moveTo>
                    <a:pt x="664845" y="2534158"/>
                  </a:moveTo>
                  <a:lnTo>
                    <a:pt x="653542" y="2528443"/>
                  </a:lnTo>
                  <a:lnTo>
                    <a:pt x="607568" y="2619121"/>
                  </a:lnTo>
                  <a:lnTo>
                    <a:pt x="618871" y="2624836"/>
                  </a:lnTo>
                  <a:lnTo>
                    <a:pt x="664845" y="2534158"/>
                  </a:lnTo>
                  <a:close/>
                </a:path>
                <a:path w="854709" h="4096385">
                  <a:moveTo>
                    <a:pt x="708787" y="259080"/>
                  </a:moveTo>
                  <a:lnTo>
                    <a:pt x="697230" y="253746"/>
                  </a:lnTo>
                  <a:lnTo>
                    <a:pt x="654685" y="345948"/>
                  </a:lnTo>
                  <a:lnTo>
                    <a:pt x="666242" y="351282"/>
                  </a:lnTo>
                  <a:lnTo>
                    <a:pt x="708787" y="259080"/>
                  </a:lnTo>
                  <a:close/>
                </a:path>
                <a:path w="854709" h="4096385">
                  <a:moveTo>
                    <a:pt x="728091" y="2409698"/>
                  </a:moveTo>
                  <a:lnTo>
                    <a:pt x="716788" y="2403856"/>
                  </a:lnTo>
                  <a:lnTo>
                    <a:pt x="670814" y="2494534"/>
                  </a:lnTo>
                  <a:lnTo>
                    <a:pt x="682117" y="2500249"/>
                  </a:lnTo>
                  <a:lnTo>
                    <a:pt x="728091" y="2409698"/>
                  </a:lnTo>
                  <a:close/>
                </a:path>
                <a:path w="854709" h="4096385">
                  <a:moveTo>
                    <a:pt x="767334" y="132207"/>
                  </a:moveTo>
                  <a:lnTo>
                    <a:pt x="755777" y="126873"/>
                  </a:lnTo>
                  <a:lnTo>
                    <a:pt x="713232" y="219075"/>
                  </a:lnTo>
                  <a:lnTo>
                    <a:pt x="724789" y="224409"/>
                  </a:lnTo>
                  <a:lnTo>
                    <a:pt x="767334" y="132207"/>
                  </a:lnTo>
                  <a:close/>
                </a:path>
                <a:path w="854709" h="4096385">
                  <a:moveTo>
                    <a:pt x="791337" y="2285111"/>
                  </a:moveTo>
                  <a:lnTo>
                    <a:pt x="780034" y="2279269"/>
                  </a:lnTo>
                  <a:lnTo>
                    <a:pt x="734060" y="2369947"/>
                  </a:lnTo>
                  <a:lnTo>
                    <a:pt x="745363" y="2375662"/>
                  </a:lnTo>
                  <a:lnTo>
                    <a:pt x="791337" y="2285111"/>
                  </a:lnTo>
                  <a:close/>
                </a:path>
                <a:path w="854709" h="4096385">
                  <a:moveTo>
                    <a:pt x="825754" y="5334"/>
                  </a:moveTo>
                  <a:lnTo>
                    <a:pt x="814324" y="0"/>
                  </a:lnTo>
                  <a:lnTo>
                    <a:pt x="771779" y="92329"/>
                  </a:lnTo>
                  <a:lnTo>
                    <a:pt x="783209" y="97536"/>
                  </a:lnTo>
                  <a:lnTo>
                    <a:pt x="825754" y="5334"/>
                  </a:lnTo>
                  <a:close/>
                </a:path>
                <a:path w="854709" h="4096385">
                  <a:moveTo>
                    <a:pt x="854583" y="2160524"/>
                  </a:moveTo>
                  <a:lnTo>
                    <a:pt x="843153" y="2154682"/>
                  </a:lnTo>
                  <a:lnTo>
                    <a:pt x="797179" y="2245360"/>
                  </a:lnTo>
                  <a:lnTo>
                    <a:pt x="808609" y="2251075"/>
                  </a:lnTo>
                  <a:lnTo>
                    <a:pt x="854583" y="2160524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8" name="object 87"/>
            <p:cNvSpPr/>
            <p:nvPr/>
          </p:nvSpPr>
          <p:spPr>
            <a:xfrm>
              <a:off x="1312163" y="3160776"/>
              <a:ext cx="76200" cy="661670"/>
            </a:xfrm>
            <a:custGeom>
              <a:avLst/>
              <a:gdLst/>
              <a:ahLst/>
              <a:cxnLst/>
              <a:rect l="l" t="t" r="r" b="b"/>
              <a:pathLst>
                <a:path w="76200" h="661670">
                  <a:moveTo>
                    <a:pt x="44450" y="0"/>
                  </a:moveTo>
                  <a:lnTo>
                    <a:pt x="31750" y="0"/>
                  </a:lnTo>
                  <a:lnTo>
                    <a:pt x="31750" y="101600"/>
                  </a:lnTo>
                  <a:lnTo>
                    <a:pt x="44450" y="101600"/>
                  </a:lnTo>
                  <a:lnTo>
                    <a:pt x="44450" y="0"/>
                  </a:lnTo>
                  <a:close/>
                </a:path>
                <a:path w="76200" h="661670">
                  <a:moveTo>
                    <a:pt x="44450" y="139700"/>
                  </a:moveTo>
                  <a:lnTo>
                    <a:pt x="31750" y="139700"/>
                  </a:lnTo>
                  <a:lnTo>
                    <a:pt x="31750" y="241300"/>
                  </a:lnTo>
                  <a:lnTo>
                    <a:pt x="44450" y="241300"/>
                  </a:lnTo>
                  <a:lnTo>
                    <a:pt x="44450" y="139700"/>
                  </a:lnTo>
                  <a:close/>
                </a:path>
                <a:path w="76200" h="661670">
                  <a:moveTo>
                    <a:pt x="44450" y="279400"/>
                  </a:moveTo>
                  <a:lnTo>
                    <a:pt x="31750" y="279400"/>
                  </a:lnTo>
                  <a:lnTo>
                    <a:pt x="31750" y="381000"/>
                  </a:lnTo>
                  <a:lnTo>
                    <a:pt x="44450" y="381000"/>
                  </a:lnTo>
                  <a:lnTo>
                    <a:pt x="44450" y="279400"/>
                  </a:lnTo>
                  <a:close/>
                </a:path>
                <a:path w="76200" h="661670">
                  <a:moveTo>
                    <a:pt x="44450" y="419100"/>
                  </a:moveTo>
                  <a:lnTo>
                    <a:pt x="31750" y="419100"/>
                  </a:lnTo>
                  <a:lnTo>
                    <a:pt x="31750" y="520700"/>
                  </a:lnTo>
                  <a:lnTo>
                    <a:pt x="44450" y="520700"/>
                  </a:lnTo>
                  <a:lnTo>
                    <a:pt x="44450" y="419100"/>
                  </a:lnTo>
                  <a:close/>
                </a:path>
                <a:path w="76200" h="661670">
                  <a:moveTo>
                    <a:pt x="31750" y="585343"/>
                  </a:moveTo>
                  <a:lnTo>
                    <a:pt x="0" y="585343"/>
                  </a:lnTo>
                  <a:lnTo>
                    <a:pt x="38100" y="661543"/>
                  </a:lnTo>
                  <a:lnTo>
                    <a:pt x="69850" y="598043"/>
                  </a:lnTo>
                  <a:lnTo>
                    <a:pt x="31750" y="598043"/>
                  </a:lnTo>
                  <a:lnTo>
                    <a:pt x="31750" y="585343"/>
                  </a:lnTo>
                  <a:close/>
                </a:path>
                <a:path w="76200" h="661670">
                  <a:moveTo>
                    <a:pt x="44450" y="558800"/>
                  </a:moveTo>
                  <a:lnTo>
                    <a:pt x="31750" y="558800"/>
                  </a:lnTo>
                  <a:lnTo>
                    <a:pt x="31750" y="598043"/>
                  </a:lnTo>
                  <a:lnTo>
                    <a:pt x="44450" y="598043"/>
                  </a:lnTo>
                  <a:lnTo>
                    <a:pt x="44450" y="558800"/>
                  </a:lnTo>
                  <a:close/>
                </a:path>
                <a:path w="76200" h="661670">
                  <a:moveTo>
                    <a:pt x="76200" y="585343"/>
                  </a:moveTo>
                  <a:lnTo>
                    <a:pt x="44450" y="585343"/>
                  </a:lnTo>
                  <a:lnTo>
                    <a:pt x="44450" y="598043"/>
                  </a:lnTo>
                  <a:lnTo>
                    <a:pt x="69850" y="598043"/>
                  </a:lnTo>
                  <a:lnTo>
                    <a:pt x="76200" y="585343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9" name="object 88"/>
            <p:cNvSpPr/>
            <p:nvPr/>
          </p:nvSpPr>
          <p:spPr>
            <a:xfrm>
              <a:off x="10782299" y="3160776"/>
              <a:ext cx="76200" cy="661670"/>
            </a:xfrm>
            <a:custGeom>
              <a:avLst/>
              <a:gdLst/>
              <a:ahLst/>
              <a:cxnLst/>
              <a:rect l="l" t="t" r="r" b="b"/>
              <a:pathLst>
                <a:path w="76200" h="661670">
                  <a:moveTo>
                    <a:pt x="44450" y="0"/>
                  </a:moveTo>
                  <a:lnTo>
                    <a:pt x="31750" y="0"/>
                  </a:lnTo>
                  <a:lnTo>
                    <a:pt x="31750" y="101600"/>
                  </a:lnTo>
                  <a:lnTo>
                    <a:pt x="44450" y="101600"/>
                  </a:lnTo>
                  <a:lnTo>
                    <a:pt x="44450" y="0"/>
                  </a:lnTo>
                  <a:close/>
                </a:path>
                <a:path w="76200" h="661670">
                  <a:moveTo>
                    <a:pt x="44450" y="139700"/>
                  </a:moveTo>
                  <a:lnTo>
                    <a:pt x="31750" y="139700"/>
                  </a:lnTo>
                  <a:lnTo>
                    <a:pt x="31750" y="241300"/>
                  </a:lnTo>
                  <a:lnTo>
                    <a:pt x="44450" y="241300"/>
                  </a:lnTo>
                  <a:lnTo>
                    <a:pt x="44450" y="139700"/>
                  </a:lnTo>
                  <a:close/>
                </a:path>
                <a:path w="76200" h="661670">
                  <a:moveTo>
                    <a:pt x="44450" y="279400"/>
                  </a:moveTo>
                  <a:lnTo>
                    <a:pt x="31750" y="279400"/>
                  </a:lnTo>
                  <a:lnTo>
                    <a:pt x="31750" y="381000"/>
                  </a:lnTo>
                  <a:lnTo>
                    <a:pt x="44450" y="381000"/>
                  </a:lnTo>
                  <a:lnTo>
                    <a:pt x="44450" y="279400"/>
                  </a:lnTo>
                  <a:close/>
                </a:path>
                <a:path w="76200" h="661670">
                  <a:moveTo>
                    <a:pt x="44450" y="419100"/>
                  </a:moveTo>
                  <a:lnTo>
                    <a:pt x="31750" y="419100"/>
                  </a:lnTo>
                  <a:lnTo>
                    <a:pt x="31750" y="520700"/>
                  </a:lnTo>
                  <a:lnTo>
                    <a:pt x="44450" y="520700"/>
                  </a:lnTo>
                  <a:lnTo>
                    <a:pt x="44450" y="419100"/>
                  </a:lnTo>
                  <a:close/>
                </a:path>
                <a:path w="76200" h="661670">
                  <a:moveTo>
                    <a:pt x="31750" y="585343"/>
                  </a:moveTo>
                  <a:lnTo>
                    <a:pt x="0" y="585343"/>
                  </a:lnTo>
                  <a:lnTo>
                    <a:pt x="38100" y="661543"/>
                  </a:lnTo>
                  <a:lnTo>
                    <a:pt x="69850" y="598043"/>
                  </a:lnTo>
                  <a:lnTo>
                    <a:pt x="31750" y="598043"/>
                  </a:lnTo>
                  <a:lnTo>
                    <a:pt x="31750" y="585343"/>
                  </a:lnTo>
                  <a:close/>
                </a:path>
                <a:path w="76200" h="661670">
                  <a:moveTo>
                    <a:pt x="44450" y="558800"/>
                  </a:moveTo>
                  <a:lnTo>
                    <a:pt x="31750" y="558800"/>
                  </a:lnTo>
                  <a:lnTo>
                    <a:pt x="31750" y="598043"/>
                  </a:lnTo>
                  <a:lnTo>
                    <a:pt x="44450" y="598043"/>
                  </a:lnTo>
                  <a:lnTo>
                    <a:pt x="44450" y="558800"/>
                  </a:lnTo>
                  <a:close/>
                </a:path>
                <a:path w="76200" h="661670">
                  <a:moveTo>
                    <a:pt x="76200" y="585343"/>
                  </a:moveTo>
                  <a:lnTo>
                    <a:pt x="44450" y="585343"/>
                  </a:lnTo>
                  <a:lnTo>
                    <a:pt x="44450" y="598043"/>
                  </a:lnTo>
                  <a:lnTo>
                    <a:pt x="69850" y="598043"/>
                  </a:lnTo>
                  <a:lnTo>
                    <a:pt x="76200" y="585343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0" name="object 89"/>
            <p:cNvSpPr/>
            <p:nvPr/>
          </p:nvSpPr>
          <p:spPr>
            <a:xfrm>
              <a:off x="2459608" y="1962912"/>
              <a:ext cx="412750" cy="2025650"/>
            </a:xfrm>
            <a:custGeom>
              <a:avLst/>
              <a:gdLst/>
              <a:ahLst/>
              <a:cxnLst/>
              <a:rect l="l" t="t" r="r" b="b"/>
              <a:pathLst>
                <a:path w="412750" h="2025650">
                  <a:moveTo>
                    <a:pt x="18923" y="1923414"/>
                  </a:moveTo>
                  <a:lnTo>
                    <a:pt x="0" y="2023237"/>
                  </a:lnTo>
                  <a:lnTo>
                    <a:pt x="12446" y="2025650"/>
                  </a:lnTo>
                  <a:lnTo>
                    <a:pt x="31368" y="1925827"/>
                  </a:lnTo>
                  <a:lnTo>
                    <a:pt x="18923" y="1923414"/>
                  </a:lnTo>
                  <a:close/>
                </a:path>
                <a:path w="412750" h="2025650">
                  <a:moveTo>
                    <a:pt x="44831" y="1786127"/>
                  </a:moveTo>
                  <a:lnTo>
                    <a:pt x="25908" y="1885950"/>
                  </a:lnTo>
                  <a:lnTo>
                    <a:pt x="38481" y="1888363"/>
                  </a:lnTo>
                  <a:lnTo>
                    <a:pt x="57277" y="1788540"/>
                  </a:lnTo>
                  <a:lnTo>
                    <a:pt x="44831" y="1786127"/>
                  </a:lnTo>
                  <a:close/>
                </a:path>
                <a:path w="412750" h="2025650">
                  <a:moveTo>
                    <a:pt x="70866" y="1648968"/>
                  </a:moveTo>
                  <a:lnTo>
                    <a:pt x="51943" y="1748789"/>
                  </a:lnTo>
                  <a:lnTo>
                    <a:pt x="64389" y="1751076"/>
                  </a:lnTo>
                  <a:lnTo>
                    <a:pt x="83312" y="1651254"/>
                  </a:lnTo>
                  <a:lnTo>
                    <a:pt x="70866" y="1648968"/>
                  </a:lnTo>
                  <a:close/>
                </a:path>
                <a:path w="412750" h="2025650">
                  <a:moveTo>
                    <a:pt x="96774" y="1511680"/>
                  </a:moveTo>
                  <a:lnTo>
                    <a:pt x="77851" y="1611502"/>
                  </a:lnTo>
                  <a:lnTo>
                    <a:pt x="90424" y="1613789"/>
                  </a:lnTo>
                  <a:lnTo>
                    <a:pt x="109220" y="1513966"/>
                  </a:lnTo>
                  <a:lnTo>
                    <a:pt x="96774" y="1511680"/>
                  </a:lnTo>
                  <a:close/>
                </a:path>
                <a:path w="412750" h="2025650">
                  <a:moveTo>
                    <a:pt x="122809" y="1374393"/>
                  </a:moveTo>
                  <a:lnTo>
                    <a:pt x="103886" y="1474215"/>
                  </a:lnTo>
                  <a:lnTo>
                    <a:pt x="116332" y="1476628"/>
                  </a:lnTo>
                  <a:lnTo>
                    <a:pt x="135255" y="1376807"/>
                  </a:lnTo>
                  <a:lnTo>
                    <a:pt x="122809" y="1374393"/>
                  </a:lnTo>
                  <a:close/>
                </a:path>
                <a:path w="412750" h="2025650">
                  <a:moveTo>
                    <a:pt x="148717" y="1237107"/>
                  </a:moveTo>
                  <a:lnTo>
                    <a:pt x="129793" y="1336928"/>
                  </a:lnTo>
                  <a:lnTo>
                    <a:pt x="142367" y="1339341"/>
                  </a:lnTo>
                  <a:lnTo>
                    <a:pt x="161163" y="1239520"/>
                  </a:lnTo>
                  <a:lnTo>
                    <a:pt x="148717" y="1237107"/>
                  </a:lnTo>
                  <a:close/>
                </a:path>
                <a:path w="412750" h="2025650">
                  <a:moveTo>
                    <a:pt x="174625" y="1099820"/>
                  </a:moveTo>
                  <a:lnTo>
                    <a:pt x="155829" y="1199641"/>
                  </a:lnTo>
                  <a:lnTo>
                    <a:pt x="168275" y="1202054"/>
                  </a:lnTo>
                  <a:lnTo>
                    <a:pt x="187198" y="1102233"/>
                  </a:lnTo>
                  <a:lnTo>
                    <a:pt x="174625" y="1099820"/>
                  </a:lnTo>
                  <a:close/>
                </a:path>
                <a:path w="412750" h="2025650">
                  <a:moveTo>
                    <a:pt x="200660" y="962533"/>
                  </a:moveTo>
                  <a:lnTo>
                    <a:pt x="181737" y="1062482"/>
                  </a:lnTo>
                  <a:lnTo>
                    <a:pt x="194310" y="1064767"/>
                  </a:lnTo>
                  <a:lnTo>
                    <a:pt x="213106" y="964946"/>
                  </a:lnTo>
                  <a:lnTo>
                    <a:pt x="200660" y="962533"/>
                  </a:lnTo>
                  <a:close/>
                </a:path>
                <a:path w="412750" h="2025650">
                  <a:moveTo>
                    <a:pt x="226568" y="825373"/>
                  </a:moveTo>
                  <a:lnTo>
                    <a:pt x="207772" y="925195"/>
                  </a:lnTo>
                  <a:lnTo>
                    <a:pt x="220218" y="927480"/>
                  </a:lnTo>
                  <a:lnTo>
                    <a:pt x="239141" y="827659"/>
                  </a:lnTo>
                  <a:lnTo>
                    <a:pt x="226568" y="825373"/>
                  </a:lnTo>
                  <a:close/>
                </a:path>
                <a:path w="412750" h="2025650">
                  <a:moveTo>
                    <a:pt x="252603" y="688086"/>
                  </a:moveTo>
                  <a:lnTo>
                    <a:pt x="233680" y="787908"/>
                  </a:lnTo>
                  <a:lnTo>
                    <a:pt x="246126" y="790193"/>
                  </a:lnTo>
                  <a:lnTo>
                    <a:pt x="265049" y="690372"/>
                  </a:lnTo>
                  <a:lnTo>
                    <a:pt x="252603" y="688086"/>
                  </a:lnTo>
                  <a:close/>
                </a:path>
                <a:path w="412750" h="2025650">
                  <a:moveTo>
                    <a:pt x="278511" y="550799"/>
                  </a:moveTo>
                  <a:lnTo>
                    <a:pt x="259715" y="650621"/>
                  </a:lnTo>
                  <a:lnTo>
                    <a:pt x="272161" y="653034"/>
                  </a:lnTo>
                  <a:lnTo>
                    <a:pt x="291084" y="553212"/>
                  </a:lnTo>
                  <a:lnTo>
                    <a:pt x="278511" y="550799"/>
                  </a:lnTo>
                  <a:close/>
                </a:path>
                <a:path w="412750" h="2025650">
                  <a:moveTo>
                    <a:pt x="304546" y="413512"/>
                  </a:moveTo>
                  <a:lnTo>
                    <a:pt x="285623" y="513334"/>
                  </a:lnTo>
                  <a:lnTo>
                    <a:pt x="298069" y="515747"/>
                  </a:lnTo>
                  <a:lnTo>
                    <a:pt x="316992" y="415925"/>
                  </a:lnTo>
                  <a:lnTo>
                    <a:pt x="304546" y="413512"/>
                  </a:lnTo>
                  <a:close/>
                </a:path>
                <a:path w="412750" h="2025650">
                  <a:moveTo>
                    <a:pt x="330454" y="276225"/>
                  </a:moveTo>
                  <a:lnTo>
                    <a:pt x="311658" y="376047"/>
                  </a:lnTo>
                  <a:lnTo>
                    <a:pt x="324104" y="378460"/>
                  </a:lnTo>
                  <a:lnTo>
                    <a:pt x="343027" y="278638"/>
                  </a:lnTo>
                  <a:lnTo>
                    <a:pt x="330454" y="276225"/>
                  </a:lnTo>
                  <a:close/>
                </a:path>
                <a:path w="412750" h="2025650">
                  <a:moveTo>
                    <a:pt x="356489" y="138937"/>
                  </a:moveTo>
                  <a:lnTo>
                    <a:pt x="337566" y="238887"/>
                  </a:lnTo>
                  <a:lnTo>
                    <a:pt x="350012" y="241173"/>
                  </a:lnTo>
                  <a:lnTo>
                    <a:pt x="368935" y="141350"/>
                  </a:lnTo>
                  <a:lnTo>
                    <a:pt x="356489" y="138937"/>
                  </a:lnTo>
                  <a:close/>
                </a:path>
                <a:path w="412750" h="2025650">
                  <a:moveTo>
                    <a:pt x="368866" y="73692"/>
                  </a:moveTo>
                  <a:lnTo>
                    <a:pt x="363601" y="101600"/>
                  </a:lnTo>
                  <a:lnTo>
                    <a:pt x="376047" y="103886"/>
                  </a:lnTo>
                  <a:lnTo>
                    <a:pt x="381317" y="76039"/>
                  </a:lnTo>
                  <a:lnTo>
                    <a:pt x="368866" y="73692"/>
                  </a:lnTo>
                  <a:close/>
                </a:path>
                <a:path w="412750" h="2025650">
                  <a:moveTo>
                    <a:pt x="406622" y="61213"/>
                  </a:moveTo>
                  <a:lnTo>
                    <a:pt x="371221" y="61213"/>
                  </a:lnTo>
                  <a:lnTo>
                    <a:pt x="383667" y="63626"/>
                  </a:lnTo>
                  <a:lnTo>
                    <a:pt x="381317" y="76039"/>
                  </a:lnTo>
                  <a:lnTo>
                    <a:pt x="412496" y="81914"/>
                  </a:lnTo>
                  <a:lnTo>
                    <a:pt x="406622" y="61213"/>
                  </a:lnTo>
                  <a:close/>
                </a:path>
                <a:path w="412750" h="2025650">
                  <a:moveTo>
                    <a:pt x="371221" y="61213"/>
                  </a:moveTo>
                  <a:lnTo>
                    <a:pt x="368866" y="73692"/>
                  </a:lnTo>
                  <a:lnTo>
                    <a:pt x="381317" y="76039"/>
                  </a:lnTo>
                  <a:lnTo>
                    <a:pt x="383667" y="63626"/>
                  </a:lnTo>
                  <a:lnTo>
                    <a:pt x="371221" y="61213"/>
                  </a:lnTo>
                  <a:close/>
                </a:path>
                <a:path w="412750" h="2025650">
                  <a:moveTo>
                    <a:pt x="389255" y="0"/>
                  </a:moveTo>
                  <a:lnTo>
                    <a:pt x="337693" y="67817"/>
                  </a:lnTo>
                  <a:lnTo>
                    <a:pt x="368866" y="73692"/>
                  </a:lnTo>
                  <a:lnTo>
                    <a:pt x="371221" y="61213"/>
                  </a:lnTo>
                  <a:lnTo>
                    <a:pt x="406622" y="61213"/>
                  </a:lnTo>
                  <a:lnTo>
                    <a:pt x="38925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1" name="object 90"/>
            <p:cNvSpPr/>
            <p:nvPr/>
          </p:nvSpPr>
          <p:spPr>
            <a:xfrm>
              <a:off x="9376918" y="1866900"/>
              <a:ext cx="320675" cy="3406775"/>
            </a:xfrm>
            <a:custGeom>
              <a:avLst/>
              <a:gdLst/>
              <a:ahLst/>
              <a:cxnLst/>
              <a:rect l="l" t="t" r="r" b="b"/>
              <a:pathLst>
                <a:path w="320675" h="3406775">
                  <a:moveTo>
                    <a:pt x="8381" y="3304540"/>
                  </a:moveTo>
                  <a:lnTo>
                    <a:pt x="0" y="3405759"/>
                  </a:lnTo>
                  <a:lnTo>
                    <a:pt x="12700" y="3406775"/>
                  </a:lnTo>
                  <a:lnTo>
                    <a:pt x="21081" y="3305555"/>
                  </a:lnTo>
                  <a:lnTo>
                    <a:pt x="8381" y="3304540"/>
                  </a:lnTo>
                  <a:close/>
                </a:path>
                <a:path w="320675" h="3406775">
                  <a:moveTo>
                    <a:pt x="19938" y="3165221"/>
                  </a:moveTo>
                  <a:lnTo>
                    <a:pt x="11556" y="3266567"/>
                  </a:lnTo>
                  <a:lnTo>
                    <a:pt x="24256" y="3267582"/>
                  </a:lnTo>
                  <a:lnTo>
                    <a:pt x="32638" y="3166364"/>
                  </a:lnTo>
                  <a:lnTo>
                    <a:pt x="19938" y="3165221"/>
                  </a:lnTo>
                  <a:close/>
                </a:path>
                <a:path w="320675" h="3406775">
                  <a:moveTo>
                    <a:pt x="31496" y="3026029"/>
                  </a:moveTo>
                  <a:lnTo>
                    <a:pt x="23113" y="3127375"/>
                  </a:lnTo>
                  <a:lnTo>
                    <a:pt x="35813" y="3128391"/>
                  </a:lnTo>
                  <a:lnTo>
                    <a:pt x="44196" y="3027172"/>
                  </a:lnTo>
                  <a:lnTo>
                    <a:pt x="31496" y="3026029"/>
                  </a:lnTo>
                  <a:close/>
                </a:path>
                <a:path w="320675" h="3406775">
                  <a:moveTo>
                    <a:pt x="43052" y="2886837"/>
                  </a:moveTo>
                  <a:lnTo>
                    <a:pt x="34671" y="2988056"/>
                  </a:lnTo>
                  <a:lnTo>
                    <a:pt x="47243" y="2989199"/>
                  </a:lnTo>
                  <a:lnTo>
                    <a:pt x="55625" y="2887853"/>
                  </a:lnTo>
                  <a:lnTo>
                    <a:pt x="43052" y="2886837"/>
                  </a:lnTo>
                  <a:close/>
                </a:path>
                <a:path w="320675" h="3406775">
                  <a:moveTo>
                    <a:pt x="54609" y="2747645"/>
                  </a:moveTo>
                  <a:lnTo>
                    <a:pt x="46227" y="2848864"/>
                  </a:lnTo>
                  <a:lnTo>
                    <a:pt x="58800" y="2849880"/>
                  </a:lnTo>
                  <a:lnTo>
                    <a:pt x="67182" y="2748661"/>
                  </a:lnTo>
                  <a:lnTo>
                    <a:pt x="54609" y="2747645"/>
                  </a:lnTo>
                  <a:close/>
                </a:path>
                <a:path w="320675" h="3406775">
                  <a:moveTo>
                    <a:pt x="66166" y="2608453"/>
                  </a:moveTo>
                  <a:lnTo>
                    <a:pt x="57657" y="2709672"/>
                  </a:lnTo>
                  <a:lnTo>
                    <a:pt x="70357" y="2710688"/>
                  </a:lnTo>
                  <a:lnTo>
                    <a:pt x="78739" y="2609469"/>
                  </a:lnTo>
                  <a:lnTo>
                    <a:pt x="66166" y="2608453"/>
                  </a:lnTo>
                  <a:close/>
                </a:path>
                <a:path w="320675" h="3406775">
                  <a:moveTo>
                    <a:pt x="77597" y="2469134"/>
                  </a:moveTo>
                  <a:lnTo>
                    <a:pt x="69214" y="2570480"/>
                  </a:lnTo>
                  <a:lnTo>
                    <a:pt x="81914" y="2571496"/>
                  </a:lnTo>
                  <a:lnTo>
                    <a:pt x="90297" y="2470277"/>
                  </a:lnTo>
                  <a:lnTo>
                    <a:pt x="77597" y="2469134"/>
                  </a:lnTo>
                  <a:close/>
                </a:path>
                <a:path w="320675" h="3406775">
                  <a:moveTo>
                    <a:pt x="89153" y="2329942"/>
                  </a:moveTo>
                  <a:lnTo>
                    <a:pt x="80772" y="2431161"/>
                  </a:lnTo>
                  <a:lnTo>
                    <a:pt x="93472" y="2432304"/>
                  </a:lnTo>
                  <a:lnTo>
                    <a:pt x="101853" y="2330958"/>
                  </a:lnTo>
                  <a:lnTo>
                    <a:pt x="89153" y="2329942"/>
                  </a:lnTo>
                  <a:close/>
                </a:path>
                <a:path w="320675" h="3406775">
                  <a:moveTo>
                    <a:pt x="100710" y="2190750"/>
                  </a:moveTo>
                  <a:lnTo>
                    <a:pt x="92328" y="2291969"/>
                  </a:lnTo>
                  <a:lnTo>
                    <a:pt x="105028" y="2292985"/>
                  </a:lnTo>
                  <a:lnTo>
                    <a:pt x="113410" y="2191766"/>
                  </a:lnTo>
                  <a:lnTo>
                    <a:pt x="100710" y="2190750"/>
                  </a:lnTo>
                  <a:close/>
                </a:path>
                <a:path w="320675" h="3406775">
                  <a:moveTo>
                    <a:pt x="112267" y="2051558"/>
                  </a:moveTo>
                  <a:lnTo>
                    <a:pt x="103885" y="2152777"/>
                  </a:lnTo>
                  <a:lnTo>
                    <a:pt x="116585" y="2153793"/>
                  </a:lnTo>
                  <a:lnTo>
                    <a:pt x="124967" y="2052574"/>
                  </a:lnTo>
                  <a:lnTo>
                    <a:pt x="112267" y="2051558"/>
                  </a:lnTo>
                  <a:close/>
                </a:path>
                <a:path w="320675" h="3406775">
                  <a:moveTo>
                    <a:pt x="123825" y="1912239"/>
                  </a:moveTo>
                  <a:lnTo>
                    <a:pt x="115442" y="2013585"/>
                  </a:lnTo>
                  <a:lnTo>
                    <a:pt x="128015" y="2014601"/>
                  </a:lnTo>
                  <a:lnTo>
                    <a:pt x="136525" y="1913382"/>
                  </a:lnTo>
                  <a:lnTo>
                    <a:pt x="123825" y="1912239"/>
                  </a:lnTo>
                  <a:close/>
                </a:path>
                <a:path w="320675" h="3406775">
                  <a:moveTo>
                    <a:pt x="135381" y="1773047"/>
                  </a:moveTo>
                  <a:lnTo>
                    <a:pt x="127000" y="1874266"/>
                  </a:lnTo>
                  <a:lnTo>
                    <a:pt x="139573" y="1875408"/>
                  </a:lnTo>
                  <a:lnTo>
                    <a:pt x="147954" y="1774063"/>
                  </a:lnTo>
                  <a:lnTo>
                    <a:pt x="135381" y="1773047"/>
                  </a:lnTo>
                  <a:close/>
                </a:path>
                <a:path w="320675" h="3406775">
                  <a:moveTo>
                    <a:pt x="146938" y="1633854"/>
                  </a:moveTo>
                  <a:lnTo>
                    <a:pt x="138556" y="1735074"/>
                  </a:lnTo>
                  <a:lnTo>
                    <a:pt x="151129" y="1736089"/>
                  </a:lnTo>
                  <a:lnTo>
                    <a:pt x="159511" y="1634871"/>
                  </a:lnTo>
                  <a:lnTo>
                    <a:pt x="146938" y="1633854"/>
                  </a:lnTo>
                  <a:close/>
                </a:path>
                <a:path w="320675" h="3406775">
                  <a:moveTo>
                    <a:pt x="158496" y="1494663"/>
                  </a:moveTo>
                  <a:lnTo>
                    <a:pt x="149986" y="1595882"/>
                  </a:lnTo>
                  <a:lnTo>
                    <a:pt x="162686" y="1596898"/>
                  </a:lnTo>
                  <a:lnTo>
                    <a:pt x="171068" y="1495678"/>
                  </a:lnTo>
                  <a:lnTo>
                    <a:pt x="158496" y="1494663"/>
                  </a:lnTo>
                  <a:close/>
                </a:path>
                <a:path w="320675" h="3406775">
                  <a:moveTo>
                    <a:pt x="169925" y="1355344"/>
                  </a:moveTo>
                  <a:lnTo>
                    <a:pt x="161543" y="1456689"/>
                  </a:lnTo>
                  <a:lnTo>
                    <a:pt x="174243" y="1457705"/>
                  </a:lnTo>
                  <a:lnTo>
                    <a:pt x="182625" y="1356487"/>
                  </a:lnTo>
                  <a:lnTo>
                    <a:pt x="169925" y="1355344"/>
                  </a:lnTo>
                  <a:close/>
                </a:path>
                <a:path w="320675" h="3406775">
                  <a:moveTo>
                    <a:pt x="181482" y="1216152"/>
                  </a:moveTo>
                  <a:lnTo>
                    <a:pt x="173100" y="1317371"/>
                  </a:lnTo>
                  <a:lnTo>
                    <a:pt x="185800" y="1318514"/>
                  </a:lnTo>
                  <a:lnTo>
                    <a:pt x="194182" y="1217167"/>
                  </a:lnTo>
                  <a:lnTo>
                    <a:pt x="181482" y="1216152"/>
                  </a:lnTo>
                  <a:close/>
                </a:path>
                <a:path w="320675" h="3406775">
                  <a:moveTo>
                    <a:pt x="193039" y="1076960"/>
                  </a:moveTo>
                  <a:lnTo>
                    <a:pt x="184657" y="1178178"/>
                  </a:lnTo>
                  <a:lnTo>
                    <a:pt x="197357" y="1179195"/>
                  </a:lnTo>
                  <a:lnTo>
                    <a:pt x="205739" y="1077976"/>
                  </a:lnTo>
                  <a:lnTo>
                    <a:pt x="193039" y="1076960"/>
                  </a:lnTo>
                  <a:close/>
                </a:path>
                <a:path w="320675" h="3406775">
                  <a:moveTo>
                    <a:pt x="204597" y="937767"/>
                  </a:moveTo>
                  <a:lnTo>
                    <a:pt x="196214" y="1038987"/>
                  </a:lnTo>
                  <a:lnTo>
                    <a:pt x="208914" y="1040002"/>
                  </a:lnTo>
                  <a:lnTo>
                    <a:pt x="217297" y="938784"/>
                  </a:lnTo>
                  <a:lnTo>
                    <a:pt x="204597" y="937767"/>
                  </a:lnTo>
                  <a:close/>
                </a:path>
                <a:path w="320675" h="3406775">
                  <a:moveTo>
                    <a:pt x="216153" y="798449"/>
                  </a:moveTo>
                  <a:lnTo>
                    <a:pt x="207772" y="899795"/>
                  </a:lnTo>
                  <a:lnTo>
                    <a:pt x="220345" y="900811"/>
                  </a:lnTo>
                  <a:lnTo>
                    <a:pt x="228853" y="799591"/>
                  </a:lnTo>
                  <a:lnTo>
                    <a:pt x="216153" y="798449"/>
                  </a:lnTo>
                  <a:close/>
                </a:path>
                <a:path w="320675" h="3406775">
                  <a:moveTo>
                    <a:pt x="227710" y="659257"/>
                  </a:moveTo>
                  <a:lnTo>
                    <a:pt x="219328" y="760476"/>
                  </a:lnTo>
                  <a:lnTo>
                    <a:pt x="231901" y="761619"/>
                  </a:lnTo>
                  <a:lnTo>
                    <a:pt x="240283" y="660273"/>
                  </a:lnTo>
                  <a:lnTo>
                    <a:pt x="227710" y="659257"/>
                  </a:lnTo>
                  <a:close/>
                </a:path>
                <a:path w="320675" h="3406775">
                  <a:moveTo>
                    <a:pt x="239267" y="520064"/>
                  </a:moveTo>
                  <a:lnTo>
                    <a:pt x="230885" y="621284"/>
                  </a:lnTo>
                  <a:lnTo>
                    <a:pt x="243458" y="622300"/>
                  </a:lnTo>
                  <a:lnTo>
                    <a:pt x="251840" y="521080"/>
                  </a:lnTo>
                  <a:lnTo>
                    <a:pt x="239267" y="520064"/>
                  </a:lnTo>
                  <a:close/>
                </a:path>
                <a:path w="320675" h="3406775">
                  <a:moveTo>
                    <a:pt x="250825" y="380873"/>
                  </a:moveTo>
                  <a:lnTo>
                    <a:pt x="242315" y="482091"/>
                  </a:lnTo>
                  <a:lnTo>
                    <a:pt x="255015" y="483108"/>
                  </a:lnTo>
                  <a:lnTo>
                    <a:pt x="263398" y="381888"/>
                  </a:lnTo>
                  <a:lnTo>
                    <a:pt x="250825" y="380873"/>
                  </a:lnTo>
                  <a:close/>
                </a:path>
                <a:path w="320675" h="3406775">
                  <a:moveTo>
                    <a:pt x="262254" y="241553"/>
                  </a:moveTo>
                  <a:lnTo>
                    <a:pt x="253873" y="342900"/>
                  </a:lnTo>
                  <a:lnTo>
                    <a:pt x="266573" y="343915"/>
                  </a:lnTo>
                  <a:lnTo>
                    <a:pt x="274954" y="242697"/>
                  </a:lnTo>
                  <a:lnTo>
                    <a:pt x="262254" y="241553"/>
                  </a:lnTo>
                  <a:close/>
                </a:path>
                <a:path w="320675" h="3406775">
                  <a:moveTo>
                    <a:pt x="273811" y="102362"/>
                  </a:moveTo>
                  <a:lnTo>
                    <a:pt x="265429" y="203580"/>
                  </a:lnTo>
                  <a:lnTo>
                    <a:pt x="278129" y="204724"/>
                  </a:lnTo>
                  <a:lnTo>
                    <a:pt x="286511" y="103377"/>
                  </a:lnTo>
                  <a:lnTo>
                    <a:pt x="273811" y="102362"/>
                  </a:lnTo>
                  <a:close/>
                </a:path>
                <a:path w="320675" h="3406775">
                  <a:moveTo>
                    <a:pt x="288671" y="0"/>
                  </a:moveTo>
                  <a:lnTo>
                    <a:pt x="244475" y="72771"/>
                  </a:lnTo>
                  <a:lnTo>
                    <a:pt x="320421" y="79121"/>
                  </a:lnTo>
                  <a:lnTo>
                    <a:pt x="314916" y="65404"/>
                  </a:lnTo>
                  <a:lnTo>
                    <a:pt x="289686" y="65404"/>
                  </a:lnTo>
                  <a:lnTo>
                    <a:pt x="276986" y="64388"/>
                  </a:lnTo>
                  <a:lnTo>
                    <a:pt x="277113" y="62737"/>
                  </a:lnTo>
                  <a:lnTo>
                    <a:pt x="313846" y="62737"/>
                  </a:lnTo>
                  <a:lnTo>
                    <a:pt x="288671" y="0"/>
                  </a:lnTo>
                  <a:close/>
                </a:path>
                <a:path w="320675" h="3406775">
                  <a:moveTo>
                    <a:pt x="277113" y="62737"/>
                  </a:moveTo>
                  <a:lnTo>
                    <a:pt x="276986" y="64388"/>
                  </a:lnTo>
                  <a:lnTo>
                    <a:pt x="289686" y="65404"/>
                  </a:lnTo>
                  <a:lnTo>
                    <a:pt x="289813" y="63753"/>
                  </a:lnTo>
                  <a:lnTo>
                    <a:pt x="277113" y="62737"/>
                  </a:lnTo>
                  <a:close/>
                </a:path>
                <a:path w="320675" h="3406775">
                  <a:moveTo>
                    <a:pt x="313846" y="62737"/>
                  </a:moveTo>
                  <a:lnTo>
                    <a:pt x="277113" y="62737"/>
                  </a:lnTo>
                  <a:lnTo>
                    <a:pt x="289813" y="63753"/>
                  </a:lnTo>
                  <a:lnTo>
                    <a:pt x="289686" y="65404"/>
                  </a:lnTo>
                  <a:lnTo>
                    <a:pt x="314916" y="65404"/>
                  </a:lnTo>
                  <a:lnTo>
                    <a:pt x="313846" y="62737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2" name="object 91"/>
            <p:cNvSpPr/>
            <p:nvPr/>
          </p:nvSpPr>
          <p:spPr>
            <a:xfrm>
              <a:off x="6598919" y="4174236"/>
              <a:ext cx="2893060" cy="929640"/>
            </a:xfrm>
            <a:custGeom>
              <a:avLst/>
              <a:gdLst/>
              <a:ahLst/>
              <a:cxnLst/>
              <a:rect l="l" t="t" r="r" b="b"/>
              <a:pathLst>
                <a:path w="2893059" h="929639">
                  <a:moveTo>
                    <a:pt x="2737611" y="0"/>
                  </a:moveTo>
                  <a:lnTo>
                    <a:pt x="154939" y="0"/>
                  </a:lnTo>
                  <a:lnTo>
                    <a:pt x="105956" y="7896"/>
                  </a:lnTo>
                  <a:lnTo>
                    <a:pt x="63422" y="29886"/>
                  </a:lnTo>
                  <a:lnTo>
                    <a:pt x="29886" y="63422"/>
                  </a:lnTo>
                  <a:lnTo>
                    <a:pt x="7896" y="105956"/>
                  </a:lnTo>
                  <a:lnTo>
                    <a:pt x="0" y="154939"/>
                  </a:lnTo>
                  <a:lnTo>
                    <a:pt x="0" y="774700"/>
                  </a:lnTo>
                  <a:lnTo>
                    <a:pt x="7896" y="823683"/>
                  </a:lnTo>
                  <a:lnTo>
                    <a:pt x="29886" y="866217"/>
                  </a:lnTo>
                  <a:lnTo>
                    <a:pt x="63422" y="899753"/>
                  </a:lnTo>
                  <a:lnTo>
                    <a:pt x="105956" y="921743"/>
                  </a:lnTo>
                  <a:lnTo>
                    <a:pt x="154939" y="929639"/>
                  </a:lnTo>
                  <a:lnTo>
                    <a:pt x="2737611" y="929639"/>
                  </a:lnTo>
                  <a:lnTo>
                    <a:pt x="2786595" y="921743"/>
                  </a:lnTo>
                  <a:lnTo>
                    <a:pt x="2829129" y="899753"/>
                  </a:lnTo>
                  <a:lnTo>
                    <a:pt x="2862665" y="866217"/>
                  </a:lnTo>
                  <a:lnTo>
                    <a:pt x="2884655" y="823683"/>
                  </a:lnTo>
                  <a:lnTo>
                    <a:pt x="2892552" y="774700"/>
                  </a:lnTo>
                  <a:lnTo>
                    <a:pt x="2892552" y="154939"/>
                  </a:lnTo>
                  <a:lnTo>
                    <a:pt x="2884655" y="105956"/>
                  </a:lnTo>
                  <a:lnTo>
                    <a:pt x="2862665" y="63422"/>
                  </a:lnTo>
                  <a:lnTo>
                    <a:pt x="2829129" y="29886"/>
                  </a:lnTo>
                  <a:lnTo>
                    <a:pt x="2786595" y="7896"/>
                  </a:lnTo>
                  <a:lnTo>
                    <a:pt x="27376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3" name="object 92"/>
            <p:cNvSpPr/>
            <p:nvPr/>
          </p:nvSpPr>
          <p:spPr>
            <a:xfrm>
              <a:off x="6598919" y="4174236"/>
              <a:ext cx="2893060" cy="929640"/>
            </a:xfrm>
            <a:custGeom>
              <a:avLst/>
              <a:gdLst/>
              <a:ahLst/>
              <a:cxnLst/>
              <a:rect l="l" t="t" r="r" b="b"/>
              <a:pathLst>
                <a:path w="2893059" h="929639">
                  <a:moveTo>
                    <a:pt x="0" y="154939"/>
                  </a:moveTo>
                  <a:lnTo>
                    <a:pt x="7896" y="105956"/>
                  </a:lnTo>
                  <a:lnTo>
                    <a:pt x="29886" y="63422"/>
                  </a:lnTo>
                  <a:lnTo>
                    <a:pt x="63422" y="29886"/>
                  </a:lnTo>
                  <a:lnTo>
                    <a:pt x="105956" y="7896"/>
                  </a:lnTo>
                  <a:lnTo>
                    <a:pt x="154939" y="0"/>
                  </a:lnTo>
                  <a:lnTo>
                    <a:pt x="2737611" y="0"/>
                  </a:lnTo>
                  <a:lnTo>
                    <a:pt x="2786595" y="7896"/>
                  </a:lnTo>
                  <a:lnTo>
                    <a:pt x="2829129" y="29886"/>
                  </a:lnTo>
                  <a:lnTo>
                    <a:pt x="2862665" y="63422"/>
                  </a:lnTo>
                  <a:lnTo>
                    <a:pt x="2884655" y="105956"/>
                  </a:lnTo>
                  <a:lnTo>
                    <a:pt x="2892552" y="154939"/>
                  </a:lnTo>
                  <a:lnTo>
                    <a:pt x="2892552" y="774700"/>
                  </a:lnTo>
                  <a:lnTo>
                    <a:pt x="2884655" y="823683"/>
                  </a:lnTo>
                  <a:lnTo>
                    <a:pt x="2862665" y="866217"/>
                  </a:lnTo>
                  <a:lnTo>
                    <a:pt x="2829129" y="899753"/>
                  </a:lnTo>
                  <a:lnTo>
                    <a:pt x="2786595" y="921743"/>
                  </a:lnTo>
                  <a:lnTo>
                    <a:pt x="2737611" y="929639"/>
                  </a:lnTo>
                  <a:lnTo>
                    <a:pt x="154939" y="929639"/>
                  </a:lnTo>
                  <a:lnTo>
                    <a:pt x="105956" y="921743"/>
                  </a:lnTo>
                  <a:lnTo>
                    <a:pt x="63422" y="899753"/>
                  </a:lnTo>
                  <a:lnTo>
                    <a:pt x="29886" y="866217"/>
                  </a:lnTo>
                  <a:lnTo>
                    <a:pt x="7896" y="823683"/>
                  </a:lnTo>
                  <a:lnTo>
                    <a:pt x="0" y="774700"/>
                  </a:lnTo>
                  <a:lnTo>
                    <a:pt x="0" y="154939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4" name="object 93"/>
          <p:cNvSpPr txBox="1"/>
          <p:nvPr/>
        </p:nvSpPr>
        <p:spPr>
          <a:xfrm>
            <a:off x="92659" y="1634801"/>
            <a:ext cx="1862138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06229" marR="3810" indent="-297180">
              <a:spcBef>
                <a:spcPts val="71"/>
              </a:spcBef>
            </a:pP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Ответственный</a:t>
            </a:r>
            <a:r>
              <a:rPr sz="750" i="1" u="sng" spc="-2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исполнитель: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ОИВ</a:t>
            </a:r>
            <a:r>
              <a:rPr sz="750" i="1" u="sng" spc="1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</a:t>
            </a:r>
            <a:r>
              <a:rPr sz="750" i="1" u="sng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сфере</a:t>
            </a:r>
            <a:r>
              <a:rPr sz="750" i="1" spc="-15" dirty="0">
                <a:latin typeface="Calibri"/>
                <a:cs typeface="Calibri"/>
              </a:rPr>
              <a:t>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охраны</a:t>
            </a:r>
            <a:r>
              <a:rPr sz="750" i="1" u="sng" spc="-3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здоровья</a:t>
            </a:r>
            <a:r>
              <a:rPr sz="750" i="1" u="sng" spc="-3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субъекта</a:t>
            </a:r>
            <a:r>
              <a:rPr sz="750" i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spc="-1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РФ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5" name="object 94"/>
          <p:cNvSpPr txBox="1"/>
          <p:nvPr/>
        </p:nvSpPr>
        <p:spPr>
          <a:xfrm>
            <a:off x="5043011" y="4282466"/>
            <a:ext cx="1924050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МО</a:t>
            </a:r>
            <a:r>
              <a:rPr sz="750" spc="-8" dirty="0">
                <a:latin typeface="Calibri"/>
                <a:cs typeface="Calibri"/>
              </a:rPr>
              <a:t> согласовывает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работодателем</a:t>
            </a:r>
            <a:r>
              <a:rPr sz="750" spc="19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формат </a:t>
            </a:r>
            <a:r>
              <a:rPr sz="750" dirty="0">
                <a:latin typeface="Calibri"/>
                <a:cs typeface="Calibri"/>
              </a:rPr>
              <a:t>проведения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ПМО/ДОГВН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среди</a:t>
            </a:r>
            <a:r>
              <a:rPr sz="750" spc="-3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сотрудников</a:t>
            </a:r>
            <a:r>
              <a:rPr sz="750" spc="-41" dirty="0">
                <a:latin typeface="Calibri"/>
                <a:cs typeface="Calibri"/>
              </a:rPr>
              <a:t> </a:t>
            </a:r>
            <a:r>
              <a:rPr sz="750" spc="-38" dirty="0">
                <a:latin typeface="Calibri"/>
                <a:cs typeface="Calibri"/>
              </a:rPr>
              <a:t>и</a:t>
            </a:r>
            <a:r>
              <a:rPr sz="750" dirty="0">
                <a:latin typeface="Calibri"/>
                <a:cs typeface="Calibri"/>
              </a:rPr>
              <a:t> учащихся</a:t>
            </a:r>
            <a:r>
              <a:rPr sz="750" spc="-41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организации</a:t>
            </a:r>
            <a:endParaRPr sz="750">
              <a:latin typeface="Calibri"/>
              <a:cs typeface="Calibri"/>
            </a:endParaRPr>
          </a:p>
          <a:p>
            <a:pPr marL="9525" marR="441960"/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на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основании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выбранного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формата определяется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график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прохождения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6" name="object 95"/>
          <p:cNvSpPr txBox="1"/>
          <p:nvPr/>
        </p:nvSpPr>
        <p:spPr>
          <a:xfrm>
            <a:off x="2881598" y="1691951"/>
            <a:ext cx="6014561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4527709" algn="l"/>
              </a:tabLst>
            </a:pP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Ответственный</a:t>
            </a:r>
            <a:r>
              <a:rPr sz="750" i="1" u="sng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исполнитель:</a:t>
            </a:r>
            <a:r>
              <a:rPr sz="750" i="1" u="sng" spc="1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МО</a:t>
            </a:r>
            <a:r>
              <a:rPr sz="750" i="1" u="sng" spc="1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</a:t>
            </a:r>
            <a:r>
              <a:rPr sz="750" i="1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работодателя/руководителя</a:t>
            </a:r>
            <a:r>
              <a:rPr sz="750" i="1" u="sng" spc="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организации</a:t>
            </a:r>
            <a:r>
              <a:rPr sz="750" i="1" dirty="0">
                <a:latin typeface="Calibri"/>
                <a:cs typeface="Calibri"/>
              </a:rPr>
              <a:t>	</a:t>
            </a:r>
            <a:r>
              <a:rPr sz="1125" i="1" u="sng" baseline="277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Ответственный</a:t>
            </a:r>
            <a:r>
              <a:rPr sz="1125" i="1" u="sng" spc="-17" baseline="277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25" i="1" u="sng" spc="-11" baseline="277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исполнитель:</a:t>
            </a:r>
            <a:r>
              <a:rPr sz="1125" i="1" u="sng" spc="11" baseline="277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25" i="1" u="sng" spc="-28" baseline="277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МО</a:t>
            </a:r>
            <a:endParaRPr sz="1125" baseline="2777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22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pic>
        <p:nvPicPr>
          <p:cNvPr id="4" name="Slide"/>
          <p:cNvPicPr>
            <a:picLocks noChangeAspect="1"/>
          </p:cNvPicPr>
          <p:nvPr/>
        </p:nvPicPr>
        <p:blipFill rotWithShape="1">
          <a:blip r:embed="rId3"/>
          <a:srcRect t="8647"/>
          <a:stretch/>
        </p:blipFill>
        <p:spPr>
          <a:xfrm>
            <a:off x="0" y="764704"/>
            <a:ext cx="9144000" cy="59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3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 rotWithShape="1">
          <a:blip r:embed="rId3"/>
          <a:srcRect t="8647"/>
          <a:stretch/>
        </p:blipFill>
        <p:spPr>
          <a:xfrm>
            <a:off x="0" y="764704"/>
            <a:ext cx="9144000" cy="59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31740" y="69269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Уровни информирования и мотивации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1" name="object 3"/>
          <p:cNvGrpSpPr/>
          <p:nvPr/>
        </p:nvGrpSpPr>
        <p:grpSpPr>
          <a:xfrm>
            <a:off x="1818434" y="1397382"/>
            <a:ext cx="3600449" cy="4591848"/>
            <a:chOff x="1408175" y="1499616"/>
            <a:chExt cx="4400130" cy="3499485"/>
          </a:xfrm>
        </p:grpSpPr>
        <p:sp>
          <p:nvSpPr>
            <p:cNvPr id="142" name="object 4"/>
            <p:cNvSpPr/>
            <p:nvPr/>
          </p:nvSpPr>
          <p:spPr>
            <a:xfrm>
              <a:off x="1408175" y="1499616"/>
              <a:ext cx="3499485" cy="3499485"/>
            </a:xfrm>
            <a:custGeom>
              <a:avLst/>
              <a:gdLst/>
              <a:ahLst/>
              <a:cxnLst/>
              <a:rect l="l" t="t" r="r" b="b"/>
              <a:pathLst>
                <a:path w="3499485" h="3499485">
                  <a:moveTo>
                    <a:pt x="1749552" y="0"/>
                  </a:moveTo>
                  <a:lnTo>
                    <a:pt x="0" y="3499104"/>
                  </a:lnTo>
                  <a:lnTo>
                    <a:pt x="3499104" y="3499104"/>
                  </a:lnTo>
                  <a:lnTo>
                    <a:pt x="1749552" y="0"/>
                  </a:lnTo>
                  <a:close/>
                </a:path>
              </a:pathLst>
            </a:custGeom>
            <a:solidFill>
              <a:srgbClr val="A8D08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3" name="object 5"/>
            <p:cNvSpPr/>
            <p:nvPr/>
          </p:nvSpPr>
          <p:spPr>
            <a:xfrm>
              <a:off x="1408175" y="1499616"/>
              <a:ext cx="3499485" cy="3499485"/>
            </a:xfrm>
            <a:custGeom>
              <a:avLst/>
              <a:gdLst/>
              <a:ahLst/>
              <a:cxnLst/>
              <a:rect l="l" t="t" r="r" b="b"/>
              <a:pathLst>
                <a:path w="3499485" h="3499485">
                  <a:moveTo>
                    <a:pt x="0" y="3499104"/>
                  </a:moveTo>
                  <a:lnTo>
                    <a:pt x="1749552" y="0"/>
                  </a:lnTo>
                  <a:lnTo>
                    <a:pt x="3499104" y="3499104"/>
                  </a:lnTo>
                  <a:lnTo>
                    <a:pt x="0" y="349910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4" name="object 6"/>
            <p:cNvSpPr/>
            <p:nvPr/>
          </p:nvSpPr>
          <p:spPr>
            <a:xfrm>
              <a:off x="1783040" y="2039945"/>
              <a:ext cx="4025265" cy="622300"/>
            </a:xfrm>
            <a:custGeom>
              <a:avLst/>
              <a:gdLst/>
              <a:ahLst/>
              <a:cxnLst/>
              <a:rect l="l" t="t" r="r" b="b"/>
              <a:pathLst>
                <a:path w="4025265" h="622300">
                  <a:moveTo>
                    <a:pt x="3921252" y="0"/>
                  </a:moveTo>
                  <a:lnTo>
                    <a:pt x="103631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1"/>
                  </a:lnTo>
                  <a:lnTo>
                    <a:pt x="0" y="518160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1" y="621791"/>
                  </a:lnTo>
                  <a:lnTo>
                    <a:pt x="3921252" y="621791"/>
                  </a:lnTo>
                  <a:lnTo>
                    <a:pt x="3961608" y="613654"/>
                  </a:lnTo>
                  <a:lnTo>
                    <a:pt x="3994546" y="591454"/>
                  </a:lnTo>
                  <a:lnTo>
                    <a:pt x="4016746" y="558516"/>
                  </a:lnTo>
                  <a:lnTo>
                    <a:pt x="4024883" y="518160"/>
                  </a:lnTo>
                  <a:lnTo>
                    <a:pt x="4024883" y="103631"/>
                  </a:lnTo>
                  <a:lnTo>
                    <a:pt x="4016746" y="63275"/>
                  </a:lnTo>
                  <a:lnTo>
                    <a:pt x="3994546" y="30337"/>
                  </a:lnTo>
                  <a:lnTo>
                    <a:pt x="3961608" y="8137"/>
                  </a:lnTo>
                  <a:lnTo>
                    <a:pt x="392125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6" name="object 8"/>
          <p:cNvSpPr txBox="1"/>
          <p:nvPr/>
        </p:nvSpPr>
        <p:spPr>
          <a:xfrm>
            <a:off x="2133311" y="2364435"/>
            <a:ext cx="26860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Индивидуальное</a:t>
            </a:r>
            <a:r>
              <a:rPr sz="1350" b="1" spc="1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информирование</a:t>
            </a:r>
            <a:endParaRPr sz="135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52" name="object 14"/>
          <p:cNvSpPr txBox="1"/>
          <p:nvPr/>
        </p:nvSpPr>
        <p:spPr>
          <a:xfrm>
            <a:off x="1859471" y="2870645"/>
            <a:ext cx="2708909" cy="8226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Уровень</a:t>
            </a:r>
            <a:r>
              <a:rPr sz="1350" b="1" spc="-34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медицинской</a:t>
            </a:r>
            <a:r>
              <a:rPr sz="1350" b="1" spc="-3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организации</a:t>
            </a:r>
            <a:endParaRPr sz="135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spcBef>
                <a:spcPts val="285"/>
              </a:spcBef>
            </a:pPr>
            <a:endParaRPr sz="1350" dirty="0">
              <a:latin typeface="Calibri"/>
              <a:cs typeface="Calibri"/>
            </a:endParaRPr>
          </a:p>
          <a:p>
            <a:pPr marL="2381" algn="ctr">
              <a:lnSpc>
                <a:spcPts val="1579"/>
              </a:lnSpc>
            </a:pPr>
            <a:r>
              <a:rPr sz="135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Региональный</a:t>
            </a:r>
            <a:r>
              <a:rPr sz="1350" b="1" spc="266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уровень</a:t>
            </a:r>
            <a:endParaRPr sz="135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 marL="2381" algn="ctr">
              <a:lnSpc>
                <a:spcPts val="1219"/>
              </a:lnSpc>
            </a:pPr>
            <a:r>
              <a:rPr sz="105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+</a:t>
            </a:r>
            <a:r>
              <a:rPr sz="1050" b="1" spc="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0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взаимодействие </a:t>
            </a:r>
            <a:r>
              <a:rPr sz="105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с</a:t>
            </a:r>
            <a:r>
              <a:rPr sz="1050" b="1" spc="23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0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работодателями</a:t>
            </a:r>
            <a:endParaRPr sz="105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56" name="object 18"/>
          <p:cNvSpPr txBox="1"/>
          <p:nvPr/>
        </p:nvSpPr>
        <p:spPr>
          <a:xfrm>
            <a:off x="2349817" y="3920300"/>
            <a:ext cx="17283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Федеральный</a:t>
            </a:r>
            <a:r>
              <a:rPr sz="1350" b="1" spc="-26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уровень</a:t>
            </a:r>
            <a:endParaRPr sz="135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57" name="object 19"/>
          <p:cNvGrpSpPr/>
          <p:nvPr/>
        </p:nvGrpSpPr>
        <p:grpSpPr>
          <a:xfrm>
            <a:off x="4745734" y="2216086"/>
            <a:ext cx="3570681" cy="545783"/>
            <a:chOff x="6327647" y="1811782"/>
            <a:chExt cx="3647440" cy="727710"/>
          </a:xfrm>
          <a:solidFill>
            <a:srgbClr val="FF0000"/>
          </a:solidFill>
        </p:grpSpPr>
        <p:sp>
          <p:nvSpPr>
            <p:cNvPr id="158" name="object 20"/>
            <p:cNvSpPr/>
            <p:nvPr/>
          </p:nvSpPr>
          <p:spPr>
            <a:xfrm>
              <a:off x="6327647" y="2138172"/>
              <a:ext cx="1041400" cy="76200"/>
            </a:xfrm>
            <a:custGeom>
              <a:avLst/>
              <a:gdLst/>
              <a:ahLst/>
              <a:cxnLst/>
              <a:rect l="l" t="t" r="r" b="b"/>
              <a:pathLst>
                <a:path w="1041400" h="76200">
                  <a:moveTo>
                    <a:pt x="101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101600" y="44450"/>
                  </a:lnTo>
                  <a:lnTo>
                    <a:pt x="101600" y="31750"/>
                  </a:lnTo>
                  <a:close/>
                </a:path>
                <a:path w="1041400" h="76200">
                  <a:moveTo>
                    <a:pt x="241300" y="31750"/>
                  </a:moveTo>
                  <a:lnTo>
                    <a:pt x="139700" y="31750"/>
                  </a:lnTo>
                  <a:lnTo>
                    <a:pt x="139700" y="44450"/>
                  </a:lnTo>
                  <a:lnTo>
                    <a:pt x="241300" y="44450"/>
                  </a:lnTo>
                  <a:lnTo>
                    <a:pt x="241300" y="31750"/>
                  </a:lnTo>
                  <a:close/>
                </a:path>
                <a:path w="1041400" h="76200">
                  <a:moveTo>
                    <a:pt x="381000" y="31750"/>
                  </a:moveTo>
                  <a:lnTo>
                    <a:pt x="279400" y="31750"/>
                  </a:lnTo>
                  <a:lnTo>
                    <a:pt x="279400" y="44450"/>
                  </a:lnTo>
                  <a:lnTo>
                    <a:pt x="381000" y="44450"/>
                  </a:lnTo>
                  <a:lnTo>
                    <a:pt x="381000" y="31750"/>
                  </a:lnTo>
                  <a:close/>
                </a:path>
                <a:path w="1041400" h="76200">
                  <a:moveTo>
                    <a:pt x="520700" y="31750"/>
                  </a:moveTo>
                  <a:lnTo>
                    <a:pt x="419100" y="31750"/>
                  </a:lnTo>
                  <a:lnTo>
                    <a:pt x="419100" y="44450"/>
                  </a:lnTo>
                  <a:lnTo>
                    <a:pt x="520700" y="44450"/>
                  </a:lnTo>
                  <a:lnTo>
                    <a:pt x="520700" y="31750"/>
                  </a:lnTo>
                  <a:close/>
                </a:path>
                <a:path w="1041400" h="76200">
                  <a:moveTo>
                    <a:pt x="660400" y="31750"/>
                  </a:moveTo>
                  <a:lnTo>
                    <a:pt x="558800" y="31750"/>
                  </a:lnTo>
                  <a:lnTo>
                    <a:pt x="558800" y="44450"/>
                  </a:lnTo>
                  <a:lnTo>
                    <a:pt x="660400" y="44450"/>
                  </a:lnTo>
                  <a:lnTo>
                    <a:pt x="660400" y="31750"/>
                  </a:lnTo>
                  <a:close/>
                </a:path>
                <a:path w="1041400" h="76200">
                  <a:moveTo>
                    <a:pt x="800100" y="31750"/>
                  </a:moveTo>
                  <a:lnTo>
                    <a:pt x="698500" y="31750"/>
                  </a:lnTo>
                  <a:lnTo>
                    <a:pt x="698500" y="44450"/>
                  </a:lnTo>
                  <a:lnTo>
                    <a:pt x="800100" y="44450"/>
                  </a:lnTo>
                  <a:lnTo>
                    <a:pt x="800100" y="31750"/>
                  </a:lnTo>
                  <a:close/>
                </a:path>
                <a:path w="1041400" h="76200">
                  <a:moveTo>
                    <a:pt x="939800" y="31750"/>
                  </a:moveTo>
                  <a:lnTo>
                    <a:pt x="838200" y="31750"/>
                  </a:lnTo>
                  <a:lnTo>
                    <a:pt x="838200" y="44450"/>
                  </a:lnTo>
                  <a:lnTo>
                    <a:pt x="939800" y="44450"/>
                  </a:lnTo>
                  <a:lnTo>
                    <a:pt x="939800" y="31750"/>
                  </a:lnTo>
                  <a:close/>
                </a:path>
                <a:path w="1041400" h="76200">
                  <a:moveTo>
                    <a:pt x="964946" y="0"/>
                  </a:moveTo>
                  <a:lnTo>
                    <a:pt x="964946" y="76200"/>
                  </a:lnTo>
                  <a:lnTo>
                    <a:pt x="1041146" y="38100"/>
                  </a:lnTo>
                  <a:lnTo>
                    <a:pt x="96494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9" name="object 21"/>
            <p:cNvSpPr/>
            <p:nvPr/>
          </p:nvSpPr>
          <p:spPr>
            <a:xfrm>
              <a:off x="7370063" y="1818132"/>
              <a:ext cx="2598420" cy="715010"/>
            </a:xfrm>
            <a:custGeom>
              <a:avLst/>
              <a:gdLst/>
              <a:ahLst/>
              <a:cxnLst/>
              <a:rect l="l" t="t" r="r" b="b"/>
              <a:pathLst>
                <a:path w="2598420" h="715010">
                  <a:moveTo>
                    <a:pt x="2479293" y="0"/>
                  </a:moveTo>
                  <a:lnTo>
                    <a:pt x="119125" y="0"/>
                  </a:lnTo>
                  <a:lnTo>
                    <a:pt x="72759" y="9362"/>
                  </a:lnTo>
                  <a:lnTo>
                    <a:pt x="34893" y="34893"/>
                  </a:lnTo>
                  <a:lnTo>
                    <a:pt x="9362" y="72759"/>
                  </a:lnTo>
                  <a:lnTo>
                    <a:pt x="0" y="119125"/>
                  </a:lnTo>
                  <a:lnTo>
                    <a:pt x="0" y="595629"/>
                  </a:lnTo>
                  <a:lnTo>
                    <a:pt x="9362" y="641996"/>
                  </a:lnTo>
                  <a:lnTo>
                    <a:pt x="34893" y="679862"/>
                  </a:lnTo>
                  <a:lnTo>
                    <a:pt x="72759" y="705393"/>
                  </a:lnTo>
                  <a:lnTo>
                    <a:pt x="119125" y="714755"/>
                  </a:lnTo>
                  <a:lnTo>
                    <a:pt x="2479293" y="714755"/>
                  </a:lnTo>
                  <a:lnTo>
                    <a:pt x="2525660" y="705393"/>
                  </a:lnTo>
                  <a:lnTo>
                    <a:pt x="2563526" y="679862"/>
                  </a:lnTo>
                  <a:lnTo>
                    <a:pt x="2589057" y="641996"/>
                  </a:lnTo>
                  <a:lnTo>
                    <a:pt x="2598419" y="595629"/>
                  </a:lnTo>
                  <a:lnTo>
                    <a:pt x="2598419" y="119125"/>
                  </a:lnTo>
                  <a:lnTo>
                    <a:pt x="2589057" y="72759"/>
                  </a:lnTo>
                  <a:lnTo>
                    <a:pt x="2563526" y="34893"/>
                  </a:lnTo>
                  <a:lnTo>
                    <a:pt x="2525660" y="9362"/>
                  </a:lnTo>
                  <a:lnTo>
                    <a:pt x="247929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0" name="object 22"/>
            <p:cNvSpPr/>
            <p:nvPr/>
          </p:nvSpPr>
          <p:spPr>
            <a:xfrm>
              <a:off x="7370063" y="1818132"/>
              <a:ext cx="2598420" cy="715010"/>
            </a:xfrm>
            <a:custGeom>
              <a:avLst/>
              <a:gdLst/>
              <a:ahLst/>
              <a:cxnLst/>
              <a:rect l="l" t="t" r="r" b="b"/>
              <a:pathLst>
                <a:path w="2598420" h="715010">
                  <a:moveTo>
                    <a:pt x="0" y="119125"/>
                  </a:moveTo>
                  <a:lnTo>
                    <a:pt x="9362" y="72759"/>
                  </a:lnTo>
                  <a:lnTo>
                    <a:pt x="34893" y="34893"/>
                  </a:lnTo>
                  <a:lnTo>
                    <a:pt x="72759" y="9362"/>
                  </a:lnTo>
                  <a:lnTo>
                    <a:pt x="119125" y="0"/>
                  </a:lnTo>
                  <a:lnTo>
                    <a:pt x="2479293" y="0"/>
                  </a:lnTo>
                  <a:lnTo>
                    <a:pt x="2525660" y="9362"/>
                  </a:lnTo>
                  <a:lnTo>
                    <a:pt x="2563526" y="34893"/>
                  </a:lnTo>
                  <a:lnTo>
                    <a:pt x="2589057" y="72759"/>
                  </a:lnTo>
                  <a:lnTo>
                    <a:pt x="2598419" y="119125"/>
                  </a:lnTo>
                  <a:lnTo>
                    <a:pt x="2598419" y="595629"/>
                  </a:lnTo>
                  <a:lnTo>
                    <a:pt x="2589057" y="641996"/>
                  </a:lnTo>
                  <a:lnTo>
                    <a:pt x="2563526" y="679862"/>
                  </a:lnTo>
                  <a:lnTo>
                    <a:pt x="2525660" y="705393"/>
                  </a:lnTo>
                  <a:lnTo>
                    <a:pt x="2479293" y="714755"/>
                  </a:lnTo>
                  <a:lnTo>
                    <a:pt x="119125" y="714755"/>
                  </a:lnTo>
                  <a:lnTo>
                    <a:pt x="72759" y="705393"/>
                  </a:lnTo>
                  <a:lnTo>
                    <a:pt x="34893" y="679862"/>
                  </a:lnTo>
                  <a:lnTo>
                    <a:pt x="9362" y="641996"/>
                  </a:lnTo>
                  <a:lnTo>
                    <a:pt x="0" y="595629"/>
                  </a:lnTo>
                  <a:lnTo>
                    <a:pt x="0" y="119125"/>
                  </a:lnTo>
                  <a:close/>
                </a:path>
              </a:pathLst>
            </a:custGeom>
            <a:grpFill/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1" name="object 23"/>
          <p:cNvSpPr txBox="1"/>
          <p:nvPr/>
        </p:nvSpPr>
        <p:spPr>
          <a:xfrm>
            <a:off x="5991892" y="2260663"/>
            <a:ext cx="102060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10001">
              <a:spcBef>
                <a:spcPts val="75"/>
              </a:spcBef>
            </a:pPr>
            <a:r>
              <a:rPr sz="1350" b="1" spc="-8" dirty="0">
                <a:solidFill>
                  <a:srgbClr val="0C0C0C"/>
                </a:solidFill>
                <a:latin typeface="Calibri"/>
                <a:cs typeface="Calibri"/>
              </a:rPr>
              <a:t>Проактивное приглашение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62" name="object 24"/>
          <p:cNvSpPr/>
          <p:nvPr/>
        </p:nvSpPr>
        <p:spPr>
          <a:xfrm>
            <a:off x="5672709" y="3425571"/>
            <a:ext cx="2876074" cy="1181100"/>
          </a:xfrm>
          <a:custGeom>
            <a:avLst/>
            <a:gdLst/>
            <a:ahLst/>
            <a:cxnLst/>
            <a:rect l="l" t="t" r="r" b="b"/>
            <a:pathLst>
              <a:path w="3834765" h="1574800">
                <a:moveTo>
                  <a:pt x="1917192" y="0"/>
                </a:moveTo>
                <a:lnTo>
                  <a:pt x="1851283" y="456"/>
                </a:lnTo>
                <a:lnTo>
                  <a:pt x="1785933" y="1816"/>
                </a:lnTo>
                <a:lnTo>
                  <a:pt x="1721176" y="4064"/>
                </a:lnTo>
                <a:lnTo>
                  <a:pt x="1657048" y="7185"/>
                </a:lnTo>
                <a:lnTo>
                  <a:pt x="1593584" y="11166"/>
                </a:lnTo>
                <a:lnTo>
                  <a:pt x="1530821" y="15992"/>
                </a:lnTo>
                <a:lnTo>
                  <a:pt x="1468794" y="21647"/>
                </a:lnTo>
                <a:lnTo>
                  <a:pt x="1407539" y="28118"/>
                </a:lnTo>
                <a:lnTo>
                  <a:pt x="1347091" y="35389"/>
                </a:lnTo>
                <a:lnTo>
                  <a:pt x="1287486" y="43446"/>
                </a:lnTo>
                <a:lnTo>
                  <a:pt x="1228761" y="52274"/>
                </a:lnTo>
                <a:lnTo>
                  <a:pt x="1170949" y="61858"/>
                </a:lnTo>
                <a:lnTo>
                  <a:pt x="1114089" y="72185"/>
                </a:lnTo>
                <a:lnTo>
                  <a:pt x="1058214" y="83239"/>
                </a:lnTo>
                <a:lnTo>
                  <a:pt x="1003360" y="95005"/>
                </a:lnTo>
                <a:lnTo>
                  <a:pt x="949564" y="107470"/>
                </a:lnTo>
                <a:lnTo>
                  <a:pt x="896862" y="120617"/>
                </a:lnTo>
                <a:lnTo>
                  <a:pt x="845287" y="134434"/>
                </a:lnTo>
                <a:lnTo>
                  <a:pt x="794878" y="148904"/>
                </a:lnTo>
                <a:lnTo>
                  <a:pt x="745668" y="164014"/>
                </a:lnTo>
                <a:lnTo>
                  <a:pt x="697695" y="179748"/>
                </a:lnTo>
                <a:lnTo>
                  <a:pt x="650993" y="196092"/>
                </a:lnTo>
                <a:lnTo>
                  <a:pt x="605598" y="213032"/>
                </a:lnTo>
                <a:lnTo>
                  <a:pt x="561546" y="230552"/>
                </a:lnTo>
                <a:lnTo>
                  <a:pt x="518873" y="248639"/>
                </a:lnTo>
                <a:lnTo>
                  <a:pt x="477614" y="267276"/>
                </a:lnTo>
                <a:lnTo>
                  <a:pt x="437805" y="286451"/>
                </a:lnTo>
                <a:lnTo>
                  <a:pt x="399482" y="306147"/>
                </a:lnTo>
                <a:lnTo>
                  <a:pt x="362680" y="326351"/>
                </a:lnTo>
                <a:lnTo>
                  <a:pt x="327436" y="347048"/>
                </a:lnTo>
                <a:lnTo>
                  <a:pt x="293784" y="368223"/>
                </a:lnTo>
                <a:lnTo>
                  <a:pt x="261761" y="389861"/>
                </a:lnTo>
                <a:lnTo>
                  <a:pt x="202743" y="434470"/>
                </a:lnTo>
                <a:lnTo>
                  <a:pt x="150667" y="480756"/>
                </a:lnTo>
                <a:lnTo>
                  <a:pt x="105820" y="528603"/>
                </a:lnTo>
                <a:lnTo>
                  <a:pt x="68486" y="577894"/>
                </a:lnTo>
                <a:lnTo>
                  <a:pt x="38952" y="628510"/>
                </a:lnTo>
                <a:lnTo>
                  <a:pt x="17502" y="680336"/>
                </a:lnTo>
                <a:lnTo>
                  <a:pt x="4423" y="733254"/>
                </a:lnTo>
                <a:lnTo>
                  <a:pt x="0" y="787146"/>
                </a:lnTo>
                <a:lnTo>
                  <a:pt x="1111" y="814206"/>
                </a:lnTo>
                <a:lnTo>
                  <a:pt x="9898" y="867625"/>
                </a:lnTo>
                <a:lnTo>
                  <a:pt x="27198" y="920012"/>
                </a:lnTo>
                <a:lnTo>
                  <a:pt x="52726" y="971247"/>
                </a:lnTo>
                <a:lnTo>
                  <a:pt x="86196" y="1021216"/>
                </a:lnTo>
                <a:lnTo>
                  <a:pt x="127322" y="1069799"/>
                </a:lnTo>
                <a:lnTo>
                  <a:pt x="175819" y="1116881"/>
                </a:lnTo>
                <a:lnTo>
                  <a:pt x="231402" y="1162343"/>
                </a:lnTo>
                <a:lnTo>
                  <a:pt x="293784" y="1206068"/>
                </a:lnTo>
                <a:lnTo>
                  <a:pt x="327436" y="1227243"/>
                </a:lnTo>
                <a:lnTo>
                  <a:pt x="362680" y="1247940"/>
                </a:lnTo>
                <a:lnTo>
                  <a:pt x="399482" y="1268144"/>
                </a:lnTo>
                <a:lnTo>
                  <a:pt x="437805" y="1287840"/>
                </a:lnTo>
                <a:lnTo>
                  <a:pt x="477614" y="1307015"/>
                </a:lnTo>
                <a:lnTo>
                  <a:pt x="518873" y="1325652"/>
                </a:lnTo>
                <a:lnTo>
                  <a:pt x="561546" y="1343739"/>
                </a:lnTo>
                <a:lnTo>
                  <a:pt x="605598" y="1361259"/>
                </a:lnTo>
                <a:lnTo>
                  <a:pt x="650993" y="1378199"/>
                </a:lnTo>
                <a:lnTo>
                  <a:pt x="697695" y="1394543"/>
                </a:lnTo>
                <a:lnTo>
                  <a:pt x="745668" y="1410277"/>
                </a:lnTo>
                <a:lnTo>
                  <a:pt x="794878" y="1425387"/>
                </a:lnTo>
                <a:lnTo>
                  <a:pt x="845287" y="1439857"/>
                </a:lnTo>
                <a:lnTo>
                  <a:pt x="896862" y="1453674"/>
                </a:lnTo>
                <a:lnTo>
                  <a:pt x="949564" y="1466821"/>
                </a:lnTo>
                <a:lnTo>
                  <a:pt x="1003360" y="1479286"/>
                </a:lnTo>
                <a:lnTo>
                  <a:pt x="1058214" y="1491052"/>
                </a:lnTo>
                <a:lnTo>
                  <a:pt x="1114089" y="1502106"/>
                </a:lnTo>
                <a:lnTo>
                  <a:pt x="1170949" y="1512433"/>
                </a:lnTo>
                <a:lnTo>
                  <a:pt x="1228761" y="1522017"/>
                </a:lnTo>
                <a:lnTo>
                  <a:pt x="1287486" y="1530845"/>
                </a:lnTo>
                <a:lnTo>
                  <a:pt x="1347091" y="1538902"/>
                </a:lnTo>
                <a:lnTo>
                  <a:pt x="1407539" y="1546173"/>
                </a:lnTo>
                <a:lnTo>
                  <a:pt x="1468794" y="1552644"/>
                </a:lnTo>
                <a:lnTo>
                  <a:pt x="1530821" y="1558299"/>
                </a:lnTo>
                <a:lnTo>
                  <a:pt x="1593584" y="1563125"/>
                </a:lnTo>
                <a:lnTo>
                  <a:pt x="1657048" y="1567106"/>
                </a:lnTo>
                <a:lnTo>
                  <a:pt x="1721176" y="1570227"/>
                </a:lnTo>
                <a:lnTo>
                  <a:pt x="1785933" y="1572475"/>
                </a:lnTo>
                <a:lnTo>
                  <a:pt x="1851283" y="1573835"/>
                </a:lnTo>
                <a:lnTo>
                  <a:pt x="1917192" y="1574292"/>
                </a:lnTo>
                <a:lnTo>
                  <a:pt x="1983100" y="1573835"/>
                </a:lnTo>
                <a:lnTo>
                  <a:pt x="2048450" y="1572475"/>
                </a:lnTo>
                <a:lnTo>
                  <a:pt x="2113207" y="1570227"/>
                </a:lnTo>
                <a:lnTo>
                  <a:pt x="2177335" y="1567106"/>
                </a:lnTo>
                <a:lnTo>
                  <a:pt x="2240799" y="1563125"/>
                </a:lnTo>
                <a:lnTo>
                  <a:pt x="2303562" y="1558299"/>
                </a:lnTo>
                <a:lnTo>
                  <a:pt x="2365589" y="1552644"/>
                </a:lnTo>
                <a:lnTo>
                  <a:pt x="2426844" y="1546173"/>
                </a:lnTo>
                <a:lnTo>
                  <a:pt x="2487292" y="1538902"/>
                </a:lnTo>
                <a:lnTo>
                  <a:pt x="2546897" y="1530845"/>
                </a:lnTo>
                <a:lnTo>
                  <a:pt x="2605622" y="1522017"/>
                </a:lnTo>
                <a:lnTo>
                  <a:pt x="2663434" y="1512433"/>
                </a:lnTo>
                <a:lnTo>
                  <a:pt x="2720294" y="1502106"/>
                </a:lnTo>
                <a:lnTo>
                  <a:pt x="2776169" y="1491052"/>
                </a:lnTo>
                <a:lnTo>
                  <a:pt x="2831023" y="1479286"/>
                </a:lnTo>
                <a:lnTo>
                  <a:pt x="2884819" y="1466821"/>
                </a:lnTo>
                <a:lnTo>
                  <a:pt x="2937521" y="1453674"/>
                </a:lnTo>
                <a:lnTo>
                  <a:pt x="2989096" y="1439857"/>
                </a:lnTo>
                <a:lnTo>
                  <a:pt x="3039505" y="1425387"/>
                </a:lnTo>
                <a:lnTo>
                  <a:pt x="3088715" y="1410277"/>
                </a:lnTo>
                <a:lnTo>
                  <a:pt x="3136688" y="1394543"/>
                </a:lnTo>
                <a:lnTo>
                  <a:pt x="3183390" y="1378199"/>
                </a:lnTo>
                <a:lnTo>
                  <a:pt x="3228785" y="1361259"/>
                </a:lnTo>
                <a:lnTo>
                  <a:pt x="3272837" y="1343739"/>
                </a:lnTo>
                <a:lnTo>
                  <a:pt x="3315510" y="1325652"/>
                </a:lnTo>
                <a:lnTo>
                  <a:pt x="3356769" y="1307015"/>
                </a:lnTo>
                <a:lnTo>
                  <a:pt x="3396578" y="1287840"/>
                </a:lnTo>
                <a:lnTo>
                  <a:pt x="3434901" y="1268144"/>
                </a:lnTo>
                <a:lnTo>
                  <a:pt x="3471703" y="1247940"/>
                </a:lnTo>
                <a:lnTo>
                  <a:pt x="3506947" y="1227243"/>
                </a:lnTo>
                <a:lnTo>
                  <a:pt x="3540599" y="1206068"/>
                </a:lnTo>
                <a:lnTo>
                  <a:pt x="3572622" y="1184430"/>
                </a:lnTo>
                <a:lnTo>
                  <a:pt x="3631640" y="1139821"/>
                </a:lnTo>
                <a:lnTo>
                  <a:pt x="3683716" y="1093535"/>
                </a:lnTo>
                <a:lnTo>
                  <a:pt x="3728563" y="1045688"/>
                </a:lnTo>
                <a:lnTo>
                  <a:pt x="3765897" y="996397"/>
                </a:lnTo>
                <a:lnTo>
                  <a:pt x="3795431" y="945781"/>
                </a:lnTo>
                <a:lnTo>
                  <a:pt x="3816881" y="893955"/>
                </a:lnTo>
                <a:lnTo>
                  <a:pt x="3829960" y="841037"/>
                </a:lnTo>
                <a:lnTo>
                  <a:pt x="3834384" y="787146"/>
                </a:lnTo>
                <a:lnTo>
                  <a:pt x="3833272" y="760085"/>
                </a:lnTo>
                <a:lnTo>
                  <a:pt x="3824485" y="706666"/>
                </a:lnTo>
                <a:lnTo>
                  <a:pt x="3807185" y="654279"/>
                </a:lnTo>
                <a:lnTo>
                  <a:pt x="3781657" y="603044"/>
                </a:lnTo>
                <a:lnTo>
                  <a:pt x="3748187" y="553075"/>
                </a:lnTo>
                <a:lnTo>
                  <a:pt x="3707061" y="504492"/>
                </a:lnTo>
                <a:lnTo>
                  <a:pt x="3658564" y="457410"/>
                </a:lnTo>
                <a:lnTo>
                  <a:pt x="3602981" y="411948"/>
                </a:lnTo>
                <a:lnTo>
                  <a:pt x="3540599" y="368223"/>
                </a:lnTo>
                <a:lnTo>
                  <a:pt x="3506947" y="347048"/>
                </a:lnTo>
                <a:lnTo>
                  <a:pt x="3471703" y="326351"/>
                </a:lnTo>
                <a:lnTo>
                  <a:pt x="3434901" y="306147"/>
                </a:lnTo>
                <a:lnTo>
                  <a:pt x="3396578" y="286451"/>
                </a:lnTo>
                <a:lnTo>
                  <a:pt x="3356769" y="267276"/>
                </a:lnTo>
                <a:lnTo>
                  <a:pt x="3315510" y="248639"/>
                </a:lnTo>
                <a:lnTo>
                  <a:pt x="3272837" y="230552"/>
                </a:lnTo>
                <a:lnTo>
                  <a:pt x="3228785" y="213032"/>
                </a:lnTo>
                <a:lnTo>
                  <a:pt x="3183390" y="196092"/>
                </a:lnTo>
                <a:lnTo>
                  <a:pt x="3136688" y="179748"/>
                </a:lnTo>
                <a:lnTo>
                  <a:pt x="3088715" y="164014"/>
                </a:lnTo>
                <a:lnTo>
                  <a:pt x="3039505" y="148904"/>
                </a:lnTo>
                <a:lnTo>
                  <a:pt x="2989096" y="134434"/>
                </a:lnTo>
                <a:lnTo>
                  <a:pt x="2937521" y="120617"/>
                </a:lnTo>
                <a:lnTo>
                  <a:pt x="2884819" y="107470"/>
                </a:lnTo>
                <a:lnTo>
                  <a:pt x="2831023" y="95005"/>
                </a:lnTo>
                <a:lnTo>
                  <a:pt x="2776169" y="83239"/>
                </a:lnTo>
                <a:lnTo>
                  <a:pt x="2720294" y="72185"/>
                </a:lnTo>
                <a:lnTo>
                  <a:pt x="2663434" y="61858"/>
                </a:lnTo>
                <a:lnTo>
                  <a:pt x="2605622" y="52274"/>
                </a:lnTo>
                <a:lnTo>
                  <a:pt x="2546897" y="43446"/>
                </a:lnTo>
                <a:lnTo>
                  <a:pt x="2487292" y="35389"/>
                </a:lnTo>
                <a:lnTo>
                  <a:pt x="2426844" y="28118"/>
                </a:lnTo>
                <a:lnTo>
                  <a:pt x="2365589" y="21647"/>
                </a:lnTo>
                <a:lnTo>
                  <a:pt x="2303562" y="15992"/>
                </a:lnTo>
                <a:lnTo>
                  <a:pt x="2240799" y="11166"/>
                </a:lnTo>
                <a:lnTo>
                  <a:pt x="2177335" y="7185"/>
                </a:lnTo>
                <a:lnTo>
                  <a:pt x="2113207" y="4064"/>
                </a:lnTo>
                <a:lnTo>
                  <a:pt x="2048450" y="1816"/>
                </a:lnTo>
                <a:lnTo>
                  <a:pt x="1983100" y="456"/>
                </a:lnTo>
                <a:lnTo>
                  <a:pt x="1917192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3" name="object 25"/>
          <p:cNvSpPr txBox="1"/>
          <p:nvPr/>
        </p:nvSpPr>
        <p:spPr>
          <a:xfrm>
            <a:off x="6311075" y="3789616"/>
            <a:ext cx="1601629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350" b="1" dirty="0">
                <a:solidFill>
                  <a:srgbClr val="0C0C0C"/>
                </a:solidFill>
                <a:latin typeface="Calibri"/>
                <a:cs typeface="Calibri"/>
              </a:rPr>
              <a:t>ЗАПИСЬ</a:t>
            </a:r>
            <a:r>
              <a:rPr sz="1350" b="1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350" b="1" spc="-19" dirty="0">
                <a:solidFill>
                  <a:srgbClr val="0C0C0C"/>
                </a:solidFill>
                <a:latin typeface="Calibri"/>
                <a:cs typeface="Calibri"/>
              </a:rPr>
              <a:t>НА</a:t>
            </a:r>
            <a:endParaRPr sz="13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50" b="1" spc="-8" dirty="0">
                <a:solidFill>
                  <a:srgbClr val="0C0C0C"/>
                </a:solidFill>
                <a:latin typeface="Calibri"/>
                <a:cs typeface="Calibri"/>
              </a:rPr>
              <a:t>ДИСПАНСЕРИЗАЦИЮ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64" name="object 26"/>
          <p:cNvSpPr/>
          <p:nvPr/>
        </p:nvSpPr>
        <p:spPr>
          <a:xfrm>
            <a:off x="4772787" y="2753677"/>
            <a:ext cx="2338388" cy="1338263"/>
          </a:xfrm>
          <a:custGeom>
            <a:avLst/>
            <a:gdLst/>
            <a:ahLst/>
            <a:cxnLst/>
            <a:rect l="l" t="t" r="r" b="b"/>
            <a:pathLst>
              <a:path w="3117850" h="1784350">
                <a:moveTo>
                  <a:pt x="102235" y="1776095"/>
                </a:moveTo>
                <a:lnTo>
                  <a:pt x="101219" y="1763395"/>
                </a:lnTo>
                <a:lnTo>
                  <a:pt x="0" y="1771523"/>
                </a:lnTo>
                <a:lnTo>
                  <a:pt x="1016" y="1784096"/>
                </a:lnTo>
                <a:lnTo>
                  <a:pt x="102235" y="1776095"/>
                </a:lnTo>
                <a:close/>
              </a:path>
              <a:path w="3117850" h="1784350">
                <a:moveTo>
                  <a:pt x="241554" y="1765046"/>
                </a:moveTo>
                <a:lnTo>
                  <a:pt x="240538" y="1752346"/>
                </a:lnTo>
                <a:lnTo>
                  <a:pt x="139306" y="1760347"/>
                </a:lnTo>
                <a:lnTo>
                  <a:pt x="140208" y="1773047"/>
                </a:lnTo>
                <a:lnTo>
                  <a:pt x="241554" y="1765046"/>
                </a:lnTo>
                <a:close/>
              </a:path>
              <a:path w="3117850" h="1784350">
                <a:moveTo>
                  <a:pt x="380746" y="1753870"/>
                </a:moveTo>
                <a:lnTo>
                  <a:pt x="379857" y="1741297"/>
                </a:lnTo>
                <a:lnTo>
                  <a:pt x="278511" y="1749298"/>
                </a:lnTo>
                <a:lnTo>
                  <a:pt x="279527" y="1761998"/>
                </a:lnTo>
                <a:lnTo>
                  <a:pt x="380746" y="1753870"/>
                </a:lnTo>
                <a:close/>
              </a:path>
              <a:path w="3117850" h="1784350">
                <a:moveTo>
                  <a:pt x="520065" y="1742821"/>
                </a:moveTo>
                <a:lnTo>
                  <a:pt x="519049" y="1730121"/>
                </a:lnTo>
                <a:lnTo>
                  <a:pt x="417830" y="1738249"/>
                </a:lnTo>
                <a:lnTo>
                  <a:pt x="418846" y="1750822"/>
                </a:lnTo>
                <a:lnTo>
                  <a:pt x="520065" y="1742821"/>
                </a:lnTo>
                <a:close/>
              </a:path>
              <a:path w="3117850" h="1784350">
                <a:moveTo>
                  <a:pt x="659384" y="1731645"/>
                </a:moveTo>
                <a:lnTo>
                  <a:pt x="658368" y="1719072"/>
                </a:lnTo>
                <a:lnTo>
                  <a:pt x="557022" y="1727073"/>
                </a:lnTo>
                <a:lnTo>
                  <a:pt x="558038" y="1739773"/>
                </a:lnTo>
                <a:lnTo>
                  <a:pt x="659384" y="1731645"/>
                </a:lnTo>
                <a:close/>
              </a:path>
              <a:path w="3117850" h="1784350">
                <a:moveTo>
                  <a:pt x="798576" y="1720596"/>
                </a:moveTo>
                <a:lnTo>
                  <a:pt x="797560" y="1707896"/>
                </a:lnTo>
                <a:lnTo>
                  <a:pt x="696341" y="1716024"/>
                </a:lnTo>
                <a:lnTo>
                  <a:pt x="697357" y="1728724"/>
                </a:lnTo>
                <a:lnTo>
                  <a:pt x="798576" y="1720596"/>
                </a:lnTo>
                <a:close/>
              </a:path>
              <a:path w="3117850" h="1784350">
                <a:moveTo>
                  <a:pt x="937895" y="1709547"/>
                </a:moveTo>
                <a:lnTo>
                  <a:pt x="936879" y="1696847"/>
                </a:lnTo>
                <a:lnTo>
                  <a:pt x="835533" y="1704975"/>
                </a:lnTo>
                <a:lnTo>
                  <a:pt x="836549" y="1717548"/>
                </a:lnTo>
                <a:lnTo>
                  <a:pt x="937895" y="1709547"/>
                </a:lnTo>
                <a:close/>
              </a:path>
              <a:path w="3117850" h="1784350">
                <a:moveTo>
                  <a:pt x="1077087" y="1698371"/>
                </a:moveTo>
                <a:lnTo>
                  <a:pt x="1076071" y="1685798"/>
                </a:lnTo>
                <a:lnTo>
                  <a:pt x="974852" y="1693799"/>
                </a:lnTo>
                <a:lnTo>
                  <a:pt x="975868" y="1706499"/>
                </a:lnTo>
                <a:lnTo>
                  <a:pt x="1077087" y="1698371"/>
                </a:lnTo>
                <a:close/>
              </a:path>
              <a:path w="3117850" h="1784350">
                <a:moveTo>
                  <a:pt x="1200150" y="1682242"/>
                </a:moveTo>
                <a:lnTo>
                  <a:pt x="1197000" y="1680972"/>
                </a:lnTo>
                <a:lnTo>
                  <a:pt x="1121156" y="1650365"/>
                </a:lnTo>
                <a:lnTo>
                  <a:pt x="1123556" y="1680972"/>
                </a:lnTo>
                <a:lnTo>
                  <a:pt x="1123632" y="1681988"/>
                </a:lnTo>
                <a:lnTo>
                  <a:pt x="1114044" y="1682750"/>
                </a:lnTo>
                <a:lnTo>
                  <a:pt x="1114920" y="1693672"/>
                </a:lnTo>
                <a:lnTo>
                  <a:pt x="1114996" y="1694624"/>
                </a:lnTo>
                <a:lnTo>
                  <a:pt x="1115060" y="1695323"/>
                </a:lnTo>
                <a:lnTo>
                  <a:pt x="1124623" y="1694624"/>
                </a:lnTo>
                <a:lnTo>
                  <a:pt x="1123873" y="1685137"/>
                </a:lnTo>
                <a:lnTo>
                  <a:pt x="1124559" y="1693672"/>
                </a:lnTo>
                <a:lnTo>
                  <a:pt x="1124623" y="1694624"/>
                </a:lnTo>
                <a:lnTo>
                  <a:pt x="1127125" y="1726311"/>
                </a:lnTo>
                <a:lnTo>
                  <a:pt x="1200150" y="1682242"/>
                </a:lnTo>
                <a:close/>
              </a:path>
              <a:path w="3117850" h="1784350">
                <a:moveTo>
                  <a:pt x="2377948" y="75057"/>
                </a:moveTo>
                <a:lnTo>
                  <a:pt x="2309495" y="0"/>
                </a:lnTo>
                <a:lnTo>
                  <a:pt x="2300097" y="8636"/>
                </a:lnTo>
                <a:lnTo>
                  <a:pt x="2368550" y="83693"/>
                </a:lnTo>
                <a:lnTo>
                  <a:pt x="2377948" y="75057"/>
                </a:lnTo>
                <a:close/>
              </a:path>
              <a:path w="3117850" h="1784350">
                <a:moveTo>
                  <a:pt x="2472055" y="178308"/>
                </a:moveTo>
                <a:lnTo>
                  <a:pt x="2403602" y="103251"/>
                </a:lnTo>
                <a:lnTo>
                  <a:pt x="2394204" y="111760"/>
                </a:lnTo>
                <a:lnTo>
                  <a:pt x="2462657" y="186944"/>
                </a:lnTo>
                <a:lnTo>
                  <a:pt x="2472055" y="178308"/>
                </a:lnTo>
                <a:close/>
              </a:path>
              <a:path w="3117850" h="1784350">
                <a:moveTo>
                  <a:pt x="2566289" y="281559"/>
                </a:moveTo>
                <a:lnTo>
                  <a:pt x="2497709" y="206502"/>
                </a:lnTo>
                <a:lnTo>
                  <a:pt x="2488438" y="215011"/>
                </a:lnTo>
                <a:lnTo>
                  <a:pt x="2556891" y="290068"/>
                </a:lnTo>
                <a:lnTo>
                  <a:pt x="2566289" y="281559"/>
                </a:lnTo>
                <a:close/>
              </a:path>
              <a:path w="3117850" h="1784350">
                <a:moveTo>
                  <a:pt x="2660396" y="384810"/>
                </a:moveTo>
                <a:lnTo>
                  <a:pt x="2591943" y="309753"/>
                </a:lnTo>
                <a:lnTo>
                  <a:pt x="2582545" y="318262"/>
                </a:lnTo>
                <a:lnTo>
                  <a:pt x="2650998" y="393319"/>
                </a:lnTo>
                <a:lnTo>
                  <a:pt x="2660396" y="384810"/>
                </a:lnTo>
                <a:close/>
              </a:path>
              <a:path w="3117850" h="1784350">
                <a:moveTo>
                  <a:pt x="2754503" y="487934"/>
                </a:moveTo>
                <a:lnTo>
                  <a:pt x="2686050" y="412877"/>
                </a:lnTo>
                <a:lnTo>
                  <a:pt x="2676652" y="421513"/>
                </a:lnTo>
                <a:lnTo>
                  <a:pt x="2745105" y="496570"/>
                </a:lnTo>
                <a:lnTo>
                  <a:pt x="2754503" y="487934"/>
                </a:lnTo>
                <a:close/>
              </a:path>
              <a:path w="3117850" h="1784350">
                <a:moveTo>
                  <a:pt x="2848610" y="591185"/>
                </a:moveTo>
                <a:lnTo>
                  <a:pt x="2780157" y="516128"/>
                </a:lnTo>
                <a:lnTo>
                  <a:pt x="2770759" y="524637"/>
                </a:lnTo>
                <a:lnTo>
                  <a:pt x="2839212" y="599694"/>
                </a:lnTo>
                <a:lnTo>
                  <a:pt x="2848610" y="591185"/>
                </a:lnTo>
                <a:close/>
              </a:path>
              <a:path w="3117850" h="1784350">
                <a:moveTo>
                  <a:pt x="2942844" y="694436"/>
                </a:moveTo>
                <a:lnTo>
                  <a:pt x="2874264" y="619379"/>
                </a:lnTo>
                <a:lnTo>
                  <a:pt x="2864993" y="627888"/>
                </a:lnTo>
                <a:lnTo>
                  <a:pt x="2933446" y="702945"/>
                </a:lnTo>
                <a:lnTo>
                  <a:pt x="2942844" y="694436"/>
                </a:lnTo>
                <a:close/>
              </a:path>
              <a:path w="3117850" h="1784350">
                <a:moveTo>
                  <a:pt x="3036951" y="797687"/>
                </a:moveTo>
                <a:lnTo>
                  <a:pt x="2968498" y="722503"/>
                </a:lnTo>
                <a:lnTo>
                  <a:pt x="2959100" y="731139"/>
                </a:lnTo>
                <a:lnTo>
                  <a:pt x="3027553" y="806196"/>
                </a:lnTo>
                <a:lnTo>
                  <a:pt x="3036951" y="797687"/>
                </a:lnTo>
                <a:close/>
              </a:path>
              <a:path w="3117850" h="1784350">
                <a:moveTo>
                  <a:pt x="3117342" y="895223"/>
                </a:moveTo>
                <a:lnTo>
                  <a:pt x="3105226" y="852551"/>
                </a:lnTo>
                <a:lnTo>
                  <a:pt x="3094101" y="813308"/>
                </a:lnTo>
                <a:lnTo>
                  <a:pt x="3070695" y="834656"/>
                </a:lnTo>
                <a:lnTo>
                  <a:pt x="3062605" y="825754"/>
                </a:lnTo>
                <a:lnTo>
                  <a:pt x="3053207" y="834390"/>
                </a:lnTo>
                <a:lnTo>
                  <a:pt x="3061297" y="843229"/>
                </a:lnTo>
                <a:lnTo>
                  <a:pt x="3037840" y="864616"/>
                </a:lnTo>
                <a:lnTo>
                  <a:pt x="3117342" y="895223"/>
                </a:lnTo>
                <a:close/>
              </a:path>
            </a:pathLst>
          </a:custGeom>
          <a:solidFill>
            <a:srgbClr val="005E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5" name="object 27"/>
          <p:cNvSpPr/>
          <p:nvPr/>
        </p:nvSpPr>
        <p:spPr>
          <a:xfrm>
            <a:off x="4743259" y="2485357"/>
            <a:ext cx="1652588" cy="1284923"/>
          </a:xfrm>
          <a:custGeom>
            <a:avLst/>
            <a:gdLst/>
            <a:ahLst/>
            <a:cxnLst/>
            <a:rect l="l" t="t" r="r" b="b"/>
            <a:pathLst>
              <a:path w="2203450" h="1713229">
                <a:moveTo>
                  <a:pt x="92964" y="53594"/>
                </a:moveTo>
                <a:lnTo>
                  <a:pt x="6604" y="0"/>
                </a:lnTo>
                <a:lnTo>
                  <a:pt x="0" y="10795"/>
                </a:lnTo>
                <a:lnTo>
                  <a:pt x="86360" y="64389"/>
                </a:lnTo>
                <a:lnTo>
                  <a:pt x="92964" y="53594"/>
                </a:lnTo>
                <a:close/>
              </a:path>
              <a:path w="2203450" h="1713229">
                <a:moveTo>
                  <a:pt x="104394" y="1445641"/>
                </a:moveTo>
                <a:lnTo>
                  <a:pt x="4445" y="1427226"/>
                </a:lnTo>
                <a:lnTo>
                  <a:pt x="2159" y="1439672"/>
                </a:lnTo>
                <a:lnTo>
                  <a:pt x="102108" y="1458087"/>
                </a:lnTo>
                <a:lnTo>
                  <a:pt x="104394" y="1445641"/>
                </a:lnTo>
                <a:close/>
              </a:path>
              <a:path w="2203450" h="1713229">
                <a:moveTo>
                  <a:pt x="117348" y="748538"/>
                </a:moveTo>
                <a:lnTo>
                  <a:pt x="24130" y="708279"/>
                </a:lnTo>
                <a:lnTo>
                  <a:pt x="19050" y="719963"/>
                </a:lnTo>
                <a:lnTo>
                  <a:pt x="112268" y="760222"/>
                </a:lnTo>
                <a:lnTo>
                  <a:pt x="117348" y="748538"/>
                </a:lnTo>
                <a:close/>
              </a:path>
              <a:path w="2203450" h="1713229">
                <a:moveTo>
                  <a:pt x="211709" y="127254"/>
                </a:moveTo>
                <a:lnTo>
                  <a:pt x="125349" y="73660"/>
                </a:lnTo>
                <a:lnTo>
                  <a:pt x="118618" y="84455"/>
                </a:lnTo>
                <a:lnTo>
                  <a:pt x="204978" y="138049"/>
                </a:lnTo>
                <a:lnTo>
                  <a:pt x="211709" y="127254"/>
                </a:lnTo>
                <a:close/>
              </a:path>
              <a:path w="2203450" h="1713229">
                <a:moveTo>
                  <a:pt x="241681" y="1471041"/>
                </a:moveTo>
                <a:lnTo>
                  <a:pt x="141859" y="1452626"/>
                </a:lnTo>
                <a:lnTo>
                  <a:pt x="139573" y="1465072"/>
                </a:lnTo>
                <a:lnTo>
                  <a:pt x="239395" y="1483487"/>
                </a:lnTo>
                <a:lnTo>
                  <a:pt x="241681" y="1471041"/>
                </a:lnTo>
                <a:close/>
              </a:path>
              <a:path w="2203450" h="1713229">
                <a:moveTo>
                  <a:pt x="245618" y="804037"/>
                </a:moveTo>
                <a:lnTo>
                  <a:pt x="152400" y="763651"/>
                </a:lnTo>
                <a:lnTo>
                  <a:pt x="147320" y="775335"/>
                </a:lnTo>
                <a:lnTo>
                  <a:pt x="240525" y="815721"/>
                </a:lnTo>
                <a:lnTo>
                  <a:pt x="245618" y="804037"/>
                </a:lnTo>
                <a:close/>
              </a:path>
              <a:path w="2203450" h="1713229">
                <a:moveTo>
                  <a:pt x="330454" y="200914"/>
                </a:moveTo>
                <a:lnTo>
                  <a:pt x="244094" y="147320"/>
                </a:lnTo>
                <a:lnTo>
                  <a:pt x="237350" y="158115"/>
                </a:lnTo>
                <a:lnTo>
                  <a:pt x="323723" y="211709"/>
                </a:lnTo>
                <a:lnTo>
                  <a:pt x="330454" y="200914"/>
                </a:lnTo>
                <a:close/>
              </a:path>
              <a:path w="2203450" h="1713229">
                <a:moveTo>
                  <a:pt x="373888" y="859409"/>
                </a:moveTo>
                <a:lnTo>
                  <a:pt x="280543" y="819150"/>
                </a:lnTo>
                <a:lnTo>
                  <a:pt x="275577" y="830834"/>
                </a:lnTo>
                <a:lnTo>
                  <a:pt x="368808" y="871093"/>
                </a:lnTo>
                <a:lnTo>
                  <a:pt x="373888" y="859409"/>
                </a:lnTo>
                <a:close/>
              </a:path>
              <a:path w="2203450" h="1713229">
                <a:moveTo>
                  <a:pt x="379095" y="1496441"/>
                </a:moveTo>
                <a:lnTo>
                  <a:pt x="279146" y="1477899"/>
                </a:lnTo>
                <a:lnTo>
                  <a:pt x="276860" y="1490472"/>
                </a:lnTo>
                <a:lnTo>
                  <a:pt x="376809" y="1508887"/>
                </a:lnTo>
                <a:lnTo>
                  <a:pt x="379095" y="1496441"/>
                </a:lnTo>
                <a:close/>
              </a:path>
              <a:path w="2203450" h="1713229">
                <a:moveTo>
                  <a:pt x="449199" y="274447"/>
                </a:moveTo>
                <a:lnTo>
                  <a:pt x="362839" y="220980"/>
                </a:lnTo>
                <a:lnTo>
                  <a:pt x="356108" y="231775"/>
                </a:lnTo>
                <a:lnTo>
                  <a:pt x="442468" y="285242"/>
                </a:lnTo>
                <a:lnTo>
                  <a:pt x="449199" y="274447"/>
                </a:lnTo>
                <a:close/>
              </a:path>
              <a:path w="2203450" h="1713229">
                <a:moveTo>
                  <a:pt x="502031" y="914908"/>
                </a:moveTo>
                <a:lnTo>
                  <a:pt x="408813" y="874522"/>
                </a:lnTo>
                <a:lnTo>
                  <a:pt x="403733" y="886206"/>
                </a:lnTo>
                <a:lnTo>
                  <a:pt x="497078" y="926465"/>
                </a:lnTo>
                <a:lnTo>
                  <a:pt x="502031" y="914908"/>
                </a:lnTo>
                <a:close/>
              </a:path>
              <a:path w="2203450" h="1713229">
                <a:moveTo>
                  <a:pt x="516509" y="1521714"/>
                </a:moveTo>
                <a:lnTo>
                  <a:pt x="416560" y="1503299"/>
                </a:lnTo>
                <a:lnTo>
                  <a:pt x="414274" y="1515872"/>
                </a:lnTo>
                <a:lnTo>
                  <a:pt x="514223" y="1534287"/>
                </a:lnTo>
                <a:lnTo>
                  <a:pt x="516509" y="1521714"/>
                </a:lnTo>
                <a:close/>
              </a:path>
              <a:path w="2203450" h="1713229">
                <a:moveTo>
                  <a:pt x="567944" y="348107"/>
                </a:moveTo>
                <a:lnTo>
                  <a:pt x="481584" y="294513"/>
                </a:lnTo>
                <a:lnTo>
                  <a:pt x="474853" y="305308"/>
                </a:lnTo>
                <a:lnTo>
                  <a:pt x="561213" y="358902"/>
                </a:lnTo>
                <a:lnTo>
                  <a:pt x="567944" y="348107"/>
                </a:lnTo>
                <a:close/>
              </a:path>
              <a:path w="2203450" h="1713229">
                <a:moveTo>
                  <a:pt x="630301" y="970280"/>
                </a:moveTo>
                <a:lnTo>
                  <a:pt x="537083" y="930021"/>
                </a:lnTo>
                <a:lnTo>
                  <a:pt x="532003" y="941578"/>
                </a:lnTo>
                <a:lnTo>
                  <a:pt x="625221" y="981964"/>
                </a:lnTo>
                <a:lnTo>
                  <a:pt x="630301" y="970280"/>
                </a:lnTo>
                <a:close/>
              </a:path>
              <a:path w="2203450" h="1713229">
                <a:moveTo>
                  <a:pt x="653923" y="1547114"/>
                </a:moveTo>
                <a:lnTo>
                  <a:pt x="553974" y="1528699"/>
                </a:lnTo>
                <a:lnTo>
                  <a:pt x="551688" y="1541145"/>
                </a:lnTo>
                <a:lnTo>
                  <a:pt x="651510" y="1559687"/>
                </a:lnTo>
                <a:lnTo>
                  <a:pt x="653923" y="1547114"/>
                </a:lnTo>
                <a:close/>
              </a:path>
              <a:path w="2203450" h="1713229">
                <a:moveTo>
                  <a:pt x="686562" y="421767"/>
                </a:moveTo>
                <a:lnTo>
                  <a:pt x="600202" y="368173"/>
                </a:lnTo>
                <a:lnTo>
                  <a:pt x="593598" y="378968"/>
                </a:lnTo>
                <a:lnTo>
                  <a:pt x="679958" y="432562"/>
                </a:lnTo>
                <a:lnTo>
                  <a:pt x="686562" y="421767"/>
                </a:lnTo>
                <a:close/>
              </a:path>
              <a:path w="2203450" h="1713229">
                <a:moveTo>
                  <a:pt x="758571" y="1025652"/>
                </a:moveTo>
                <a:lnTo>
                  <a:pt x="665226" y="985393"/>
                </a:lnTo>
                <a:lnTo>
                  <a:pt x="660273" y="997077"/>
                </a:lnTo>
                <a:lnTo>
                  <a:pt x="753491" y="1037336"/>
                </a:lnTo>
                <a:lnTo>
                  <a:pt x="758571" y="1025652"/>
                </a:lnTo>
                <a:close/>
              </a:path>
              <a:path w="2203450" h="1713229">
                <a:moveTo>
                  <a:pt x="791210" y="1572514"/>
                </a:moveTo>
                <a:lnTo>
                  <a:pt x="691388" y="1554099"/>
                </a:lnTo>
                <a:lnTo>
                  <a:pt x="688975" y="1566545"/>
                </a:lnTo>
                <a:lnTo>
                  <a:pt x="788924" y="1584960"/>
                </a:lnTo>
                <a:lnTo>
                  <a:pt x="791210" y="1572514"/>
                </a:lnTo>
                <a:close/>
              </a:path>
              <a:path w="2203450" h="1713229">
                <a:moveTo>
                  <a:pt x="805307" y="495427"/>
                </a:moveTo>
                <a:lnTo>
                  <a:pt x="718947" y="441833"/>
                </a:lnTo>
                <a:lnTo>
                  <a:pt x="712343" y="452628"/>
                </a:lnTo>
                <a:lnTo>
                  <a:pt x="798576" y="506095"/>
                </a:lnTo>
                <a:lnTo>
                  <a:pt x="805307" y="495427"/>
                </a:lnTo>
                <a:close/>
              </a:path>
              <a:path w="2203450" h="1713229">
                <a:moveTo>
                  <a:pt x="886841" y="1081151"/>
                </a:moveTo>
                <a:lnTo>
                  <a:pt x="793496" y="1040765"/>
                </a:lnTo>
                <a:lnTo>
                  <a:pt x="788543" y="1052449"/>
                </a:lnTo>
                <a:lnTo>
                  <a:pt x="881761" y="1092835"/>
                </a:lnTo>
                <a:lnTo>
                  <a:pt x="886841" y="1081151"/>
                </a:lnTo>
                <a:close/>
              </a:path>
              <a:path w="2203450" h="1713229">
                <a:moveTo>
                  <a:pt x="924052" y="568960"/>
                </a:moveTo>
                <a:lnTo>
                  <a:pt x="837692" y="515493"/>
                </a:lnTo>
                <a:lnTo>
                  <a:pt x="830961" y="526288"/>
                </a:lnTo>
                <a:lnTo>
                  <a:pt x="917321" y="579755"/>
                </a:lnTo>
                <a:lnTo>
                  <a:pt x="924052" y="568960"/>
                </a:lnTo>
                <a:close/>
              </a:path>
              <a:path w="2203450" h="1713229">
                <a:moveTo>
                  <a:pt x="928624" y="1597914"/>
                </a:moveTo>
                <a:lnTo>
                  <a:pt x="828675" y="1579499"/>
                </a:lnTo>
                <a:lnTo>
                  <a:pt x="826389" y="1591945"/>
                </a:lnTo>
                <a:lnTo>
                  <a:pt x="926338" y="1610360"/>
                </a:lnTo>
                <a:lnTo>
                  <a:pt x="928624" y="1597914"/>
                </a:lnTo>
                <a:close/>
              </a:path>
              <a:path w="2203450" h="1713229">
                <a:moveTo>
                  <a:pt x="1014984" y="1136523"/>
                </a:moveTo>
                <a:lnTo>
                  <a:pt x="921766" y="1096264"/>
                </a:lnTo>
                <a:lnTo>
                  <a:pt x="916686" y="1107948"/>
                </a:lnTo>
                <a:lnTo>
                  <a:pt x="1010031" y="1148207"/>
                </a:lnTo>
                <a:lnTo>
                  <a:pt x="1014984" y="1136523"/>
                </a:lnTo>
                <a:close/>
              </a:path>
              <a:path w="2203450" h="1713229">
                <a:moveTo>
                  <a:pt x="1042797" y="642620"/>
                </a:moveTo>
                <a:lnTo>
                  <a:pt x="956437" y="589026"/>
                </a:lnTo>
                <a:lnTo>
                  <a:pt x="949706" y="599821"/>
                </a:lnTo>
                <a:lnTo>
                  <a:pt x="1036066" y="653415"/>
                </a:lnTo>
                <a:lnTo>
                  <a:pt x="1042797" y="642620"/>
                </a:lnTo>
                <a:close/>
              </a:path>
              <a:path w="2203450" h="1713229">
                <a:moveTo>
                  <a:pt x="1066038" y="1623314"/>
                </a:moveTo>
                <a:lnTo>
                  <a:pt x="966089" y="1604772"/>
                </a:lnTo>
                <a:lnTo>
                  <a:pt x="963803" y="1617345"/>
                </a:lnTo>
                <a:lnTo>
                  <a:pt x="1063752" y="1635760"/>
                </a:lnTo>
                <a:lnTo>
                  <a:pt x="1066038" y="1623314"/>
                </a:lnTo>
                <a:close/>
              </a:path>
              <a:path w="2203450" h="1713229">
                <a:moveTo>
                  <a:pt x="1143254" y="1192022"/>
                </a:moveTo>
                <a:lnTo>
                  <a:pt x="1050036" y="1151636"/>
                </a:lnTo>
                <a:lnTo>
                  <a:pt x="1044956" y="1163320"/>
                </a:lnTo>
                <a:lnTo>
                  <a:pt x="1138174" y="1203579"/>
                </a:lnTo>
                <a:lnTo>
                  <a:pt x="1143254" y="1192022"/>
                </a:lnTo>
                <a:close/>
              </a:path>
              <a:path w="2203450" h="1713229">
                <a:moveTo>
                  <a:pt x="1161542" y="716280"/>
                </a:moveTo>
                <a:lnTo>
                  <a:pt x="1075182" y="662686"/>
                </a:lnTo>
                <a:lnTo>
                  <a:pt x="1068451" y="673481"/>
                </a:lnTo>
                <a:lnTo>
                  <a:pt x="1154811" y="727075"/>
                </a:lnTo>
                <a:lnTo>
                  <a:pt x="1161542" y="716280"/>
                </a:lnTo>
                <a:close/>
              </a:path>
              <a:path w="2203450" h="1713229">
                <a:moveTo>
                  <a:pt x="1203325" y="1648587"/>
                </a:moveTo>
                <a:lnTo>
                  <a:pt x="1103503" y="1630172"/>
                </a:lnTo>
                <a:lnTo>
                  <a:pt x="1101217" y="1642618"/>
                </a:lnTo>
                <a:lnTo>
                  <a:pt x="1201039" y="1661160"/>
                </a:lnTo>
                <a:lnTo>
                  <a:pt x="1203325" y="1648587"/>
                </a:lnTo>
                <a:close/>
              </a:path>
              <a:path w="2203450" h="1713229">
                <a:moveTo>
                  <a:pt x="1271524" y="1247394"/>
                </a:moveTo>
                <a:lnTo>
                  <a:pt x="1178179" y="1207135"/>
                </a:lnTo>
                <a:lnTo>
                  <a:pt x="1173226" y="1218692"/>
                </a:lnTo>
                <a:lnTo>
                  <a:pt x="1266444" y="1259078"/>
                </a:lnTo>
                <a:lnTo>
                  <a:pt x="1271524" y="1247394"/>
                </a:lnTo>
                <a:close/>
              </a:path>
              <a:path w="2203450" h="1713229">
                <a:moveTo>
                  <a:pt x="1280287" y="789813"/>
                </a:moveTo>
                <a:lnTo>
                  <a:pt x="1193927" y="736346"/>
                </a:lnTo>
                <a:lnTo>
                  <a:pt x="1187196" y="747141"/>
                </a:lnTo>
                <a:lnTo>
                  <a:pt x="1273556" y="800608"/>
                </a:lnTo>
                <a:lnTo>
                  <a:pt x="1280287" y="789813"/>
                </a:lnTo>
                <a:close/>
              </a:path>
              <a:path w="2203450" h="1713229">
                <a:moveTo>
                  <a:pt x="1388491" y="1689227"/>
                </a:moveTo>
                <a:lnTo>
                  <a:pt x="1381556" y="1684020"/>
                </a:lnTo>
                <a:lnTo>
                  <a:pt x="1320419" y="1638046"/>
                </a:lnTo>
                <a:lnTo>
                  <a:pt x="1314640" y="1669262"/>
                </a:lnTo>
                <a:lnTo>
                  <a:pt x="1240790" y="1655572"/>
                </a:lnTo>
                <a:lnTo>
                  <a:pt x="1238504" y="1668018"/>
                </a:lnTo>
                <a:lnTo>
                  <a:pt x="1312341" y="1681708"/>
                </a:lnTo>
                <a:lnTo>
                  <a:pt x="1306576" y="1712976"/>
                </a:lnTo>
                <a:lnTo>
                  <a:pt x="1388491" y="1689227"/>
                </a:lnTo>
                <a:close/>
              </a:path>
              <a:path w="2203450" h="1713229">
                <a:moveTo>
                  <a:pt x="1398905" y="863473"/>
                </a:moveTo>
                <a:lnTo>
                  <a:pt x="1312545" y="810006"/>
                </a:lnTo>
                <a:lnTo>
                  <a:pt x="1305941" y="820801"/>
                </a:lnTo>
                <a:lnTo>
                  <a:pt x="1392301" y="874268"/>
                </a:lnTo>
                <a:lnTo>
                  <a:pt x="1398905" y="863473"/>
                </a:lnTo>
                <a:close/>
              </a:path>
              <a:path w="2203450" h="1713229">
                <a:moveTo>
                  <a:pt x="1399667" y="1302766"/>
                </a:moveTo>
                <a:lnTo>
                  <a:pt x="1306449" y="1262507"/>
                </a:lnTo>
                <a:lnTo>
                  <a:pt x="1301369" y="1274191"/>
                </a:lnTo>
                <a:lnTo>
                  <a:pt x="1394714" y="1314450"/>
                </a:lnTo>
                <a:lnTo>
                  <a:pt x="1399667" y="1302766"/>
                </a:lnTo>
                <a:close/>
              </a:path>
              <a:path w="2203450" h="1713229">
                <a:moveTo>
                  <a:pt x="1517650" y="937133"/>
                </a:moveTo>
                <a:lnTo>
                  <a:pt x="1431290" y="883539"/>
                </a:lnTo>
                <a:lnTo>
                  <a:pt x="1424686" y="894334"/>
                </a:lnTo>
                <a:lnTo>
                  <a:pt x="1510919" y="947928"/>
                </a:lnTo>
                <a:lnTo>
                  <a:pt x="1517650" y="937133"/>
                </a:lnTo>
                <a:close/>
              </a:path>
              <a:path w="2203450" h="1713229">
                <a:moveTo>
                  <a:pt x="1527937" y="1358265"/>
                </a:moveTo>
                <a:lnTo>
                  <a:pt x="1434719" y="1317879"/>
                </a:lnTo>
                <a:lnTo>
                  <a:pt x="1429639" y="1329563"/>
                </a:lnTo>
                <a:lnTo>
                  <a:pt x="1522984" y="1369949"/>
                </a:lnTo>
                <a:lnTo>
                  <a:pt x="1527937" y="1358265"/>
                </a:lnTo>
                <a:close/>
              </a:path>
              <a:path w="2203450" h="1713229">
                <a:moveTo>
                  <a:pt x="1636395" y="1010793"/>
                </a:moveTo>
                <a:lnTo>
                  <a:pt x="1550035" y="957199"/>
                </a:lnTo>
                <a:lnTo>
                  <a:pt x="1543304" y="967994"/>
                </a:lnTo>
                <a:lnTo>
                  <a:pt x="1629664" y="1021588"/>
                </a:lnTo>
                <a:lnTo>
                  <a:pt x="1636395" y="1010793"/>
                </a:lnTo>
                <a:close/>
              </a:path>
              <a:path w="2203450" h="1713229">
                <a:moveTo>
                  <a:pt x="1656207" y="1413637"/>
                </a:moveTo>
                <a:lnTo>
                  <a:pt x="1562989" y="1373378"/>
                </a:lnTo>
                <a:lnTo>
                  <a:pt x="1557909" y="1385062"/>
                </a:lnTo>
                <a:lnTo>
                  <a:pt x="1651127" y="1425333"/>
                </a:lnTo>
                <a:lnTo>
                  <a:pt x="1656207" y="1413637"/>
                </a:lnTo>
                <a:close/>
              </a:path>
              <a:path w="2203450" h="1713229">
                <a:moveTo>
                  <a:pt x="1755140" y="1084326"/>
                </a:moveTo>
                <a:lnTo>
                  <a:pt x="1668780" y="1030859"/>
                </a:lnTo>
                <a:lnTo>
                  <a:pt x="1662049" y="1041654"/>
                </a:lnTo>
                <a:lnTo>
                  <a:pt x="1748409" y="1095121"/>
                </a:lnTo>
                <a:lnTo>
                  <a:pt x="1755140" y="1084326"/>
                </a:lnTo>
                <a:close/>
              </a:path>
              <a:path w="2203450" h="1713229">
                <a:moveTo>
                  <a:pt x="1800733" y="1483106"/>
                </a:moveTo>
                <a:lnTo>
                  <a:pt x="1784438" y="1463675"/>
                </a:lnTo>
                <a:lnTo>
                  <a:pt x="1745996" y="1417828"/>
                </a:lnTo>
                <a:lnTo>
                  <a:pt x="1733397" y="1446999"/>
                </a:lnTo>
                <a:lnTo>
                  <a:pt x="1691132" y="1428750"/>
                </a:lnTo>
                <a:lnTo>
                  <a:pt x="1686179" y="1440434"/>
                </a:lnTo>
                <a:lnTo>
                  <a:pt x="1728355" y="1458645"/>
                </a:lnTo>
                <a:lnTo>
                  <a:pt x="1715770" y="1487805"/>
                </a:lnTo>
                <a:lnTo>
                  <a:pt x="1800733" y="1483106"/>
                </a:lnTo>
                <a:close/>
              </a:path>
              <a:path w="2203450" h="1713229">
                <a:moveTo>
                  <a:pt x="1873885" y="1157986"/>
                </a:moveTo>
                <a:lnTo>
                  <a:pt x="1787525" y="1104392"/>
                </a:lnTo>
                <a:lnTo>
                  <a:pt x="1780794" y="1115187"/>
                </a:lnTo>
                <a:lnTo>
                  <a:pt x="1867154" y="1168781"/>
                </a:lnTo>
                <a:lnTo>
                  <a:pt x="1873885" y="1157986"/>
                </a:lnTo>
                <a:close/>
              </a:path>
              <a:path w="2203450" h="1713229">
                <a:moveTo>
                  <a:pt x="1992630" y="1231646"/>
                </a:moveTo>
                <a:lnTo>
                  <a:pt x="1906270" y="1178052"/>
                </a:lnTo>
                <a:lnTo>
                  <a:pt x="1899539" y="1188847"/>
                </a:lnTo>
                <a:lnTo>
                  <a:pt x="1985899" y="1242441"/>
                </a:lnTo>
                <a:lnTo>
                  <a:pt x="1992630" y="1231646"/>
                </a:lnTo>
                <a:close/>
              </a:path>
              <a:path w="2203450" h="1713229">
                <a:moveTo>
                  <a:pt x="2111248" y="1305306"/>
                </a:moveTo>
                <a:lnTo>
                  <a:pt x="2024888" y="1251712"/>
                </a:lnTo>
                <a:lnTo>
                  <a:pt x="2018284" y="1262507"/>
                </a:lnTo>
                <a:lnTo>
                  <a:pt x="2104644" y="1316101"/>
                </a:lnTo>
                <a:lnTo>
                  <a:pt x="2111248" y="1305306"/>
                </a:lnTo>
                <a:close/>
              </a:path>
              <a:path w="2203450" h="1713229">
                <a:moveTo>
                  <a:pt x="2203323" y="1369834"/>
                </a:moveTo>
                <a:lnTo>
                  <a:pt x="2186051" y="1341755"/>
                </a:lnTo>
                <a:lnTo>
                  <a:pt x="2175967" y="1325372"/>
                </a:lnTo>
                <a:lnTo>
                  <a:pt x="2158619" y="1297178"/>
                </a:lnTo>
                <a:lnTo>
                  <a:pt x="2118487" y="1361960"/>
                </a:lnTo>
                <a:lnTo>
                  <a:pt x="2203323" y="1369834"/>
                </a:lnTo>
                <a:close/>
              </a:path>
            </a:pathLst>
          </a:custGeom>
          <a:solidFill>
            <a:srgbClr val="005E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8076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31740" y="692696"/>
            <a:ext cx="507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Информирование. Федеральный уровень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object 2"/>
          <p:cNvGrpSpPr/>
          <p:nvPr/>
        </p:nvGrpSpPr>
        <p:grpSpPr>
          <a:xfrm>
            <a:off x="4509135" y="1188593"/>
            <a:ext cx="4344829" cy="2997041"/>
            <a:chOff x="6012179" y="74676"/>
            <a:chExt cx="5793105" cy="3996054"/>
          </a:xfrm>
        </p:grpSpPr>
        <p:pic>
          <p:nvPicPr>
            <p:cNvPr id="30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2179" y="1307592"/>
              <a:ext cx="5792724" cy="2763011"/>
            </a:xfrm>
            <a:prstGeom prst="rect">
              <a:avLst/>
            </a:prstGeom>
          </p:spPr>
        </p:pic>
        <p:pic>
          <p:nvPicPr>
            <p:cNvPr id="31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08791" y="74676"/>
              <a:ext cx="896111" cy="896112"/>
            </a:xfrm>
            <a:prstGeom prst="rect">
              <a:avLst/>
            </a:prstGeom>
          </p:spPr>
        </p:pic>
        <p:pic>
          <p:nvPicPr>
            <p:cNvPr id="32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83879" y="225564"/>
              <a:ext cx="1971294" cy="511289"/>
            </a:xfrm>
            <a:prstGeom prst="rect">
              <a:avLst/>
            </a:prstGeom>
          </p:spPr>
        </p:pic>
        <p:pic>
          <p:nvPicPr>
            <p:cNvPr id="33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49611" y="225564"/>
              <a:ext cx="419849" cy="511289"/>
            </a:xfrm>
            <a:prstGeom prst="rect">
              <a:avLst/>
            </a:prstGeom>
          </p:spPr>
        </p:pic>
        <p:pic>
          <p:nvPicPr>
            <p:cNvPr id="34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83879" y="499884"/>
              <a:ext cx="2451354" cy="511289"/>
            </a:xfrm>
            <a:prstGeom prst="rect">
              <a:avLst/>
            </a:prstGeom>
          </p:spPr>
        </p:pic>
        <p:pic>
          <p:nvPicPr>
            <p:cNvPr id="35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83879" y="774204"/>
              <a:ext cx="3283458" cy="511289"/>
            </a:xfrm>
            <a:prstGeom prst="rect">
              <a:avLst/>
            </a:prstGeom>
          </p:spPr>
        </p:pic>
      </p:grpSp>
      <p:sp>
        <p:nvSpPr>
          <p:cNvPr id="36" name="object 9"/>
          <p:cNvSpPr txBox="1"/>
          <p:nvPr/>
        </p:nvSpPr>
        <p:spPr>
          <a:xfrm>
            <a:off x="951250" y="1867404"/>
            <a:ext cx="3110389" cy="278008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</a:t>
            </a:r>
            <a:r>
              <a:rPr sz="1500" b="1" spc="-3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b="1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информирования: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СМИ</a:t>
            </a:r>
            <a:r>
              <a:rPr sz="1500" spc="-1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(ТВ,</a:t>
            </a:r>
            <a:r>
              <a:rPr sz="15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радио)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</a:t>
            </a:r>
            <a:r>
              <a:rPr sz="1500" spc="-4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сети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</a:t>
            </a:r>
            <a:r>
              <a:rPr sz="1500" spc="-56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«Национальные</a:t>
            </a:r>
            <a:r>
              <a:rPr sz="1500" spc="-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приоритеты»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</a:t>
            </a:r>
            <a:r>
              <a:rPr sz="1500" spc="-4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b="1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TAKZDOROVO.RU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>
              <a:spcBef>
                <a:spcPts val="1800"/>
              </a:spcBef>
            </a:pPr>
            <a:r>
              <a:rPr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Инструменты</a:t>
            </a:r>
            <a:r>
              <a:rPr sz="1500" b="1" spc="-6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b="1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информирования: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Видеоролики</a:t>
            </a:r>
            <a:r>
              <a:rPr sz="1500" spc="-4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15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рекламные</a:t>
            </a:r>
            <a:r>
              <a:rPr sz="1500" spc="-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ролики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r>
              <a:rPr sz="1500" spc="-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5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экспертом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</a:t>
            </a:r>
            <a:r>
              <a:rPr sz="1500" spc="-7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11"/>
          <p:cNvSpPr txBox="1"/>
          <p:nvPr/>
        </p:nvSpPr>
        <p:spPr>
          <a:xfrm>
            <a:off x="6236969" y="1338669"/>
            <a:ext cx="2252663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9" dirty="0">
                <a:solidFill>
                  <a:srgbClr val="C00000"/>
                </a:solidFill>
                <a:latin typeface="Calibri"/>
                <a:cs typeface="Calibri"/>
              </a:rPr>
              <a:t>TAKZDOROVO.RU</a:t>
            </a:r>
            <a:r>
              <a:rPr sz="1350" spc="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spc="-38" dirty="0">
                <a:solidFill>
                  <a:srgbClr val="C00000"/>
                </a:solidFill>
                <a:latin typeface="Calibri"/>
                <a:cs typeface="Calibri"/>
              </a:rPr>
              <a:t>–</a:t>
            </a:r>
            <a:endParaRPr sz="135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1350" dirty="0">
                <a:solidFill>
                  <a:srgbClr val="C00000"/>
                </a:solidFill>
                <a:latin typeface="Calibri"/>
                <a:cs typeface="Calibri"/>
              </a:rPr>
              <a:t>официальный</a:t>
            </a:r>
            <a:r>
              <a:rPr sz="1350" spc="-7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C00000"/>
                </a:solidFill>
                <a:latin typeface="Calibri"/>
                <a:cs typeface="Calibri"/>
              </a:rPr>
              <a:t>портал</a:t>
            </a:r>
            <a:endParaRPr sz="1350">
              <a:latin typeface="Calibri"/>
              <a:cs typeface="Calibri"/>
            </a:endParaRPr>
          </a:p>
          <a:p>
            <a:pPr marL="9525"/>
            <a:r>
              <a:rPr sz="1350" dirty="0">
                <a:solidFill>
                  <a:srgbClr val="C00000"/>
                </a:solidFill>
                <a:latin typeface="Calibri"/>
                <a:cs typeface="Calibri"/>
              </a:rPr>
              <a:t>Минздрава</a:t>
            </a:r>
            <a:r>
              <a:rPr sz="1350" spc="-5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C00000"/>
                </a:solidFill>
                <a:latin typeface="Calibri"/>
                <a:cs typeface="Calibri"/>
              </a:rPr>
              <a:t>России</a:t>
            </a:r>
            <a:r>
              <a:rPr sz="1350" spc="-3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1350" spc="-5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C00000"/>
                </a:solidFill>
                <a:latin typeface="Calibri"/>
                <a:cs typeface="Calibri"/>
              </a:rPr>
              <a:t>здоровье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9" name="object 12"/>
          <p:cNvGrpSpPr/>
          <p:nvPr/>
        </p:nvGrpSpPr>
        <p:grpSpPr>
          <a:xfrm>
            <a:off x="950880" y="5013176"/>
            <a:ext cx="2961799" cy="1237298"/>
            <a:chOff x="385572" y="4309871"/>
            <a:chExt cx="3949065" cy="1649730"/>
          </a:xfrm>
        </p:grpSpPr>
        <p:pic>
          <p:nvPicPr>
            <p:cNvPr id="40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01339" y="4332731"/>
              <a:ext cx="1232915" cy="1231391"/>
            </a:xfrm>
            <a:prstGeom prst="rect">
              <a:avLst/>
            </a:prstGeom>
          </p:spPr>
        </p:pic>
        <p:pic>
          <p:nvPicPr>
            <p:cNvPr id="41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5572" y="4357115"/>
              <a:ext cx="1135380" cy="1135380"/>
            </a:xfrm>
            <a:prstGeom prst="rect">
              <a:avLst/>
            </a:prstGeom>
          </p:spPr>
        </p:pic>
        <p:pic>
          <p:nvPicPr>
            <p:cNvPr id="42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6963" y="4309871"/>
              <a:ext cx="1232915" cy="1231391"/>
            </a:xfrm>
            <a:prstGeom prst="rect">
              <a:avLst/>
            </a:prstGeom>
          </p:spPr>
        </p:pic>
        <p:pic>
          <p:nvPicPr>
            <p:cNvPr id="43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21891" y="5426963"/>
              <a:ext cx="1651254" cy="258318"/>
            </a:xfrm>
            <a:prstGeom prst="rect">
              <a:avLst/>
            </a:prstGeom>
          </p:spPr>
        </p:pic>
        <p:pic>
          <p:nvPicPr>
            <p:cNvPr id="44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78863" y="5564123"/>
              <a:ext cx="1340358" cy="258318"/>
            </a:xfrm>
            <a:prstGeom prst="rect">
              <a:avLst/>
            </a:prstGeom>
          </p:spPr>
        </p:pic>
        <p:pic>
          <p:nvPicPr>
            <p:cNvPr id="45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5732" y="5701283"/>
              <a:ext cx="1142238" cy="258318"/>
            </a:xfrm>
            <a:prstGeom prst="rect">
              <a:avLst/>
            </a:prstGeom>
          </p:spPr>
        </p:pic>
      </p:grpSp>
      <p:sp>
        <p:nvSpPr>
          <p:cNvPr id="46" name="object 19"/>
          <p:cNvSpPr txBox="1"/>
          <p:nvPr/>
        </p:nvSpPr>
        <p:spPr>
          <a:xfrm>
            <a:off x="1773460" y="5864998"/>
            <a:ext cx="1124426" cy="3212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Коммуникационная</a:t>
            </a:r>
            <a:r>
              <a:rPr sz="675" spc="5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кампания</a:t>
            </a:r>
            <a:r>
              <a:rPr sz="675" spc="37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национального</a:t>
            </a:r>
            <a:r>
              <a:rPr sz="675" spc="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проекта</a:t>
            </a:r>
            <a:endParaRPr sz="675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«Здравоохранение»</a:t>
            </a:r>
            <a:endParaRPr sz="675">
              <a:latin typeface="Calibri"/>
              <a:cs typeface="Calibri"/>
            </a:endParaRPr>
          </a:p>
        </p:txBody>
      </p:sp>
      <p:grpSp>
        <p:nvGrpSpPr>
          <p:cNvPr id="47" name="object 20"/>
          <p:cNvGrpSpPr/>
          <p:nvPr/>
        </p:nvGrpSpPr>
        <p:grpSpPr>
          <a:xfrm>
            <a:off x="921162" y="5815563"/>
            <a:ext cx="764381" cy="298133"/>
            <a:chOff x="345947" y="5379720"/>
            <a:chExt cx="1019175" cy="397510"/>
          </a:xfrm>
        </p:grpSpPr>
        <p:pic>
          <p:nvPicPr>
            <p:cNvPr id="48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5947" y="5379720"/>
              <a:ext cx="1018794" cy="259829"/>
            </a:xfrm>
            <a:prstGeom prst="rect">
              <a:avLst/>
            </a:prstGeom>
          </p:spPr>
        </p:pic>
        <p:pic>
          <p:nvPicPr>
            <p:cNvPr id="49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8243" y="5516880"/>
              <a:ext cx="829818" cy="259829"/>
            </a:xfrm>
            <a:prstGeom prst="rect">
              <a:avLst/>
            </a:prstGeom>
          </p:spPr>
        </p:pic>
      </p:grpSp>
      <p:sp>
        <p:nvSpPr>
          <p:cNvPr id="50" name="object 23"/>
          <p:cNvSpPr txBox="1"/>
          <p:nvPr/>
        </p:nvSpPr>
        <p:spPr>
          <a:xfrm>
            <a:off x="966272" y="5830517"/>
            <a:ext cx="64627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Информация</a:t>
            </a:r>
            <a:r>
              <a:rPr sz="675" spc="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spc="-19" dirty="0">
                <a:solidFill>
                  <a:srgbClr val="0C0C0C"/>
                </a:solidFill>
                <a:latin typeface="Calibri"/>
                <a:cs typeface="Calibri"/>
              </a:rPr>
              <a:t>для</a:t>
            </a:r>
            <a:endParaRPr sz="675">
              <a:latin typeface="Calibri"/>
              <a:cs typeface="Calibri"/>
            </a:endParaRPr>
          </a:p>
          <a:p>
            <a:pPr marL="1429" algn="ctr"/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специалистов</a:t>
            </a:r>
            <a:endParaRPr sz="675">
              <a:latin typeface="Calibri"/>
              <a:cs typeface="Calibri"/>
            </a:endParaRPr>
          </a:p>
        </p:txBody>
      </p:sp>
      <p:grpSp>
        <p:nvGrpSpPr>
          <p:cNvPr id="51" name="object 24"/>
          <p:cNvGrpSpPr/>
          <p:nvPr/>
        </p:nvGrpSpPr>
        <p:grpSpPr>
          <a:xfrm>
            <a:off x="2907696" y="5844138"/>
            <a:ext cx="1082040" cy="503873"/>
            <a:chOff x="2994660" y="5417820"/>
            <a:chExt cx="1442720" cy="671830"/>
          </a:xfrm>
        </p:grpSpPr>
        <p:pic>
          <p:nvPicPr>
            <p:cNvPr id="52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94660" y="5417820"/>
              <a:ext cx="1442465" cy="259829"/>
            </a:xfrm>
            <a:prstGeom prst="rect">
              <a:avLst/>
            </a:prstGeom>
          </p:spPr>
        </p:pic>
        <p:pic>
          <p:nvPicPr>
            <p:cNvPr id="53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66872" y="5554980"/>
              <a:ext cx="1099565" cy="259829"/>
            </a:xfrm>
            <a:prstGeom prst="rect">
              <a:avLst/>
            </a:prstGeom>
          </p:spPr>
        </p:pic>
        <p:pic>
          <p:nvPicPr>
            <p:cNvPr id="54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91256" y="5692140"/>
              <a:ext cx="1041654" cy="259829"/>
            </a:xfrm>
            <a:prstGeom prst="rect">
              <a:avLst/>
            </a:prstGeom>
          </p:spPr>
        </p:pic>
        <p:pic>
          <p:nvPicPr>
            <p:cNvPr id="55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69920" y="5829300"/>
              <a:ext cx="1064513" cy="259829"/>
            </a:xfrm>
            <a:prstGeom prst="rect">
              <a:avLst/>
            </a:prstGeom>
          </p:spPr>
        </p:pic>
      </p:grpSp>
      <p:sp>
        <p:nvSpPr>
          <p:cNvPr id="56" name="object 29"/>
          <p:cNvSpPr txBox="1"/>
          <p:nvPr/>
        </p:nvSpPr>
        <p:spPr>
          <a:xfrm>
            <a:off x="2953226" y="5859091"/>
            <a:ext cx="963930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675" dirty="0">
                <a:solidFill>
                  <a:srgbClr val="0C0C0C"/>
                </a:solidFill>
                <a:latin typeface="Calibri"/>
                <a:cs typeface="Calibri"/>
              </a:rPr>
              <a:t>Полезные</a:t>
            </a:r>
            <a:r>
              <a:rPr sz="675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dirty="0">
                <a:solidFill>
                  <a:srgbClr val="0C0C0C"/>
                </a:solidFill>
                <a:latin typeface="Calibri"/>
                <a:cs typeface="Calibri"/>
              </a:rPr>
              <a:t>материалы</a:t>
            </a:r>
            <a:r>
              <a:rPr sz="675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spc="-19" dirty="0">
                <a:solidFill>
                  <a:srgbClr val="0C0C0C"/>
                </a:solidFill>
                <a:latin typeface="Calibri"/>
                <a:cs typeface="Calibri"/>
              </a:rPr>
              <a:t>для</a:t>
            </a:r>
            <a:r>
              <a:rPr sz="675" spc="37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dirty="0">
                <a:solidFill>
                  <a:srgbClr val="0C0C0C"/>
                </a:solidFill>
                <a:latin typeface="Calibri"/>
                <a:cs typeface="Calibri"/>
              </a:rPr>
              <a:t>населения</a:t>
            </a:r>
            <a:r>
              <a:rPr sz="675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dirty="0">
                <a:solidFill>
                  <a:srgbClr val="0C0C0C"/>
                </a:solidFill>
                <a:latin typeface="Calibri"/>
                <a:cs typeface="Calibri"/>
              </a:rPr>
              <a:t>по</a:t>
            </a:r>
            <a:r>
              <a:rPr sz="675" spc="-15" dirty="0">
                <a:solidFill>
                  <a:srgbClr val="0C0C0C"/>
                </a:solidFill>
                <a:latin typeface="Calibri"/>
                <a:cs typeface="Calibri"/>
              </a:rPr>
              <a:t> теме</a:t>
            </a:r>
            <a:endParaRPr sz="675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диспансеризации</a:t>
            </a:r>
            <a:endParaRPr sz="675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675" b="1" dirty="0">
                <a:solidFill>
                  <a:srgbClr val="0C0C0C"/>
                </a:solidFill>
                <a:latin typeface="Calibri"/>
                <a:cs typeface="Calibri"/>
              </a:rPr>
              <a:t>(сайт</a:t>
            </a:r>
            <a:r>
              <a:rPr sz="675" b="1" spc="13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b="1" dirty="0">
                <a:solidFill>
                  <a:srgbClr val="0C0C0C"/>
                </a:solidFill>
                <a:latin typeface="Calibri"/>
                <a:cs typeface="Calibri"/>
              </a:rPr>
              <a:t>НМИЦ</a:t>
            </a:r>
            <a:r>
              <a:rPr sz="675" b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b="1" spc="-15" dirty="0">
                <a:solidFill>
                  <a:srgbClr val="0C0C0C"/>
                </a:solidFill>
                <a:latin typeface="Calibri"/>
                <a:cs typeface="Calibri"/>
              </a:rPr>
              <a:t>ТПМ)</a:t>
            </a:r>
            <a:endParaRPr sz="675">
              <a:latin typeface="Calibri"/>
              <a:cs typeface="Calibri"/>
            </a:endParaRPr>
          </a:p>
        </p:txBody>
      </p:sp>
      <p:pic>
        <p:nvPicPr>
          <p:cNvPr id="57" name="object 3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511058" y="4606282"/>
            <a:ext cx="1199007" cy="1687068"/>
          </a:xfrm>
          <a:prstGeom prst="rect">
            <a:avLst/>
          </a:prstGeom>
        </p:spPr>
      </p:pic>
      <p:pic>
        <p:nvPicPr>
          <p:cNvPr id="58" name="object 3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151548" y="4567421"/>
            <a:ext cx="1199007" cy="171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grpSp>
        <p:nvGrpSpPr>
          <p:cNvPr id="67" name="object 3"/>
          <p:cNvGrpSpPr/>
          <p:nvPr/>
        </p:nvGrpSpPr>
        <p:grpSpPr>
          <a:xfrm>
            <a:off x="75698" y="1711951"/>
            <a:ext cx="4343076" cy="4093313"/>
            <a:chOff x="62484" y="1095756"/>
            <a:chExt cx="5629910" cy="5458460"/>
          </a:xfrm>
        </p:grpSpPr>
        <p:pic>
          <p:nvPicPr>
            <p:cNvPr id="6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286255"/>
              <a:ext cx="4851654" cy="1130046"/>
            </a:xfrm>
            <a:prstGeom prst="rect">
              <a:avLst/>
            </a:prstGeom>
          </p:spPr>
        </p:pic>
        <p:pic>
          <p:nvPicPr>
            <p:cNvPr id="6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339" y="1274063"/>
              <a:ext cx="4876800" cy="1155191"/>
            </a:xfrm>
            <a:prstGeom prst="rect">
              <a:avLst/>
            </a:prstGeom>
          </p:spPr>
        </p:pic>
        <p:pic>
          <p:nvPicPr>
            <p:cNvPr id="7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4" y="1095756"/>
              <a:ext cx="1788286" cy="1645158"/>
            </a:xfrm>
            <a:prstGeom prst="rect">
              <a:avLst/>
            </a:prstGeom>
          </p:spPr>
        </p:pic>
        <p:pic>
          <p:nvPicPr>
            <p:cNvPr id="7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363" y="1278635"/>
              <a:ext cx="1293114" cy="1149858"/>
            </a:xfrm>
            <a:prstGeom prst="rect">
              <a:avLst/>
            </a:prstGeom>
          </p:spPr>
        </p:pic>
        <p:pic>
          <p:nvPicPr>
            <p:cNvPr id="72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604" y="1286243"/>
              <a:ext cx="1255776" cy="1126248"/>
            </a:xfrm>
            <a:prstGeom prst="rect">
              <a:avLst/>
            </a:prstGeom>
          </p:spPr>
        </p:pic>
        <p:pic>
          <p:nvPicPr>
            <p:cNvPr id="73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804" y="1359407"/>
              <a:ext cx="1105662" cy="982218"/>
            </a:xfrm>
            <a:prstGeom prst="rect">
              <a:avLst/>
            </a:prstGeom>
          </p:spPr>
        </p:pic>
        <p:pic>
          <p:nvPicPr>
            <p:cNvPr id="74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5488" y="1435607"/>
              <a:ext cx="832104" cy="832103"/>
            </a:xfrm>
            <a:prstGeom prst="rect">
              <a:avLst/>
            </a:prstGeom>
          </p:spPr>
        </p:pic>
        <p:pic>
          <p:nvPicPr>
            <p:cNvPr id="75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2564891"/>
              <a:ext cx="4851654" cy="1130046"/>
            </a:xfrm>
            <a:prstGeom prst="rect">
              <a:avLst/>
            </a:prstGeom>
          </p:spPr>
        </p:pic>
        <p:pic>
          <p:nvPicPr>
            <p:cNvPr id="76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5339" y="2552700"/>
              <a:ext cx="4876800" cy="1155192"/>
            </a:xfrm>
            <a:prstGeom prst="rect">
              <a:avLst/>
            </a:prstGeom>
          </p:spPr>
        </p:pic>
        <p:pic>
          <p:nvPicPr>
            <p:cNvPr id="77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4" y="2374391"/>
              <a:ext cx="1788287" cy="1645157"/>
            </a:xfrm>
            <a:prstGeom prst="rect">
              <a:avLst/>
            </a:prstGeom>
          </p:spPr>
        </p:pic>
        <p:pic>
          <p:nvPicPr>
            <p:cNvPr id="78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363" y="2557272"/>
              <a:ext cx="1293114" cy="1149858"/>
            </a:xfrm>
            <a:prstGeom prst="rect">
              <a:avLst/>
            </a:prstGeom>
          </p:spPr>
        </p:pic>
        <p:pic>
          <p:nvPicPr>
            <p:cNvPr id="79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604" y="2564879"/>
              <a:ext cx="1255776" cy="1124724"/>
            </a:xfrm>
            <a:prstGeom prst="rect">
              <a:avLst/>
            </a:prstGeom>
          </p:spPr>
        </p:pic>
        <p:pic>
          <p:nvPicPr>
            <p:cNvPr id="80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804" y="2638044"/>
              <a:ext cx="1105662" cy="980693"/>
            </a:xfrm>
            <a:prstGeom prst="rect">
              <a:avLst/>
            </a:prstGeom>
          </p:spPr>
        </p:pic>
        <p:pic>
          <p:nvPicPr>
            <p:cNvPr id="81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5488" y="2712719"/>
              <a:ext cx="832104" cy="833627"/>
            </a:xfrm>
            <a:prstGeom prst="rect">
              <a:avLst/>
            </a:prstGeom>
          </p:spPr>
        </p:pic>
        <p:pic>
          <p:nvPicPr>
            <p:cNvPr id="82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7532" y="3820668"/>
              <a:ext cx="4851654" cy="1130046"/>
            </a:xfrm>
            <a:prstGeom prst="rect">
              <a:avLst/>
            </a:prstGeom>
          </p:spPr>
        </p:pic>
        <p:pic>
          <p:nvPicPr>
            <p:cNvPr id="83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339" y="3808475"/>
              <a:ext cx="4876800" cy="1155192"/>
            </a:xfrm>
            <a:prstGeom prst="rect">
              <a:avLst/>
            </a:prstGeom>
          </p:spPr>
        </p:pic>
        <p:pic>
          <p:nvPicPr>
            <p:cNvPr id="84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484" y="3628643"/>
              <a:ext cx="1788287" cy="1646682"/>
            </a:xfrm>
            <a:prstGeom prst="rect">
              <a:avLst/>
            </a:prstGeom>
          </p:spPr>
        </p:pic>
        <p:pic>
          <p:nvPicPr>
            <p:cNvPr id="85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63" y="3811524"/>
              <a:ext cx="1293114" cy="1151382"/>
            </a:xfrm>
            <a:prstGeom prst="rect">
              <a:avLst/>
            </a:prstGeom>
          </p:spPr>
        </p:pic>
        <p:pic>
          <p:nvPicPr>
            <p:cNvPr id="86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604" y="3819131"/>
              <a:ext cx="1255776" cy="1126248"/>
            </a:xfrm>
            <a:prstGeom prst="rect">
              <a:avLst/>
            </a:prstGeom>
          </p:spPr>
        </p:pic>
        <p:pic>
          <p:nvPicPr>
            <p:cNvPr id="87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804" y="3892296"/>
              <a:ext cx="1105662" cy="982218"/>
            </a:xfrm>
            <a:prstGeom prst="rect">
              <a:avLst/>
            </a:prstGeom>
          </p:spPr>
        </p:pic>
        <p:pic>
          <p:nvPicPr>
            <p:cNvPr id="88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5488" y="3968496"/>
              <a:ext cx="832104" cy="832103"/>
            </a:xfrm>
            <a:prstGeom prst="rect">
              <a:avLst/>
            </a:prstGeom>
          </p:spPr>
        </p:pic>
        <p:pic>
          <p:nvPicPr>
            <p:cNvPr id="89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7532" y="5097780"/>
              <a:ext cx="4851654" cy="1131570"/>
            </a:xfrm>
            <a:prstGeom prst="rect">
              <a:avLst/>
            </a:prstGeom>
          </p:spPr>
        </p:pic>
        <p:pic>
          <p:nvPicPr>
            <p:cNvPr id="90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5339" y="5085588"/>
              <a:ext cx="4876800" cy="1156716"/>
            </a:xfrm>
            <a:prstGeom prst="rect">
              <a:avLst/>
            </a:prstGeom>
          </p:spPr>
        </p:pic>
        <p:pic>
          <p:nvPicPr>
            <p:cNvPr id="91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484" y="4907292"/>
              <a:ext cx="1788287" cy="1646682"/>
            </a:xfrm>
            <a:prstGeom prst="rect">
              <a:avLst/>
            </a:prstGeom>
          </p:spPr>
        </p:pic>
        <p:pic>
          <p:nvPicPr>
            <p:cNvPr id="92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63" y="5090159"/>
              <a:ext cx="1293114" cy="1151382"/>
            </a:xfrm>
            <a:prstGeom prst="rect">
              <a:avLst/>
            </a:prstGeom>
          </p:spPr>
        </p:pic>
        <p:pic>
          <p:nvPicPr>
            <p:cNvPr id="93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604" y="5097780"/>
              <a:ext cx="1255776" cy="1126248"/>
            </a:xfrm>
            <a:prstGeom prst="rect">
              <a:avLst/>
            </a:prstGeom>
          </p:spPr>
        </p:pic>
        <p:pic>
          <p:nvPicPr>
            <p:cNvPr id="94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804" y="5170932"/>
              <a:ext cx="1105662" cy="982218"/>
            </a:xfrm>
            <a:prstGeom prst="rect">
              <a:avLst/>
            </a:prstGeom>
          </p:spPr>
        </p:pic>
        <p:pic>
          <p:nvPicPr>
            <p:cNvPr id="95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5488" y="5247132"/>
              <a:ext cx="832104" cy="832104"/>
            </a:xfrm>
            <a:prstGeom prst="rect">
              <a:avLst/>
            </a:prstGeom>
          </p:spPr>
        </p:pic>
      </p:grpSp>
      <p:grpSp>
        <p:nvGrpSpPr>
          <p:cNvPr id="96" name="object 32"/>
          <p:cNvGrpSpPr/>
          <p:nvPr/>
        </p:nvGrpSpPr>
        <p:grpSpPr>
          <a:xfrm>
            <a:off x="4810004" y="1711951"/>
            <a:ext cx="4442516" cy="4093313"/>
            <a:chOff x="6374891" y="1095756"/>
            <a:chExt cx="5758815" cy="5458460"/>
          </a:xfrm>
        </p:grpSpPr>
        <p:pic>
          <p:nvPicPr>
            <p:cNvPr id="97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87083" y="1286255"/>
              <a:ext cx="4851654" cy="1130046"/>
            </a:xfrm>
            <a:prstGeom prst="rect">
              <a:avLst/>
            </a:prstGeom>
          </p:spPr>
        </p:pic>
        <p:pic>
          <p:nvPicPr>
            <p:cNvPr id="98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4891" y="1274063"/>
              <a:ext cx="4876800" cy="1155191"/>
            </a:xfrm>
            <a:prstGeom prst="rect">
              <a:avLst/>
            </a:prstGeom>
          </p:spPr>
        </p:pic>
        <p:pic>
          <p:nvPicPr>
            <p:cNvPr id="99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87083" y="2564891"/>
              <a:ext cx="4851654" cy="1130046"/>
            </a:xfrm>
            <a:prstGeom prst="rect">
              <a:avLst/>
            </a:prstGeom>
          </p:spPr>
        </p:pic>
        <p:pic>
          <p:nvPicPr>
            <p:cNvPr id="100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74891" y="2552700"/>
              <a:ext cx="4876800" cy="1155192"/>
            </a:xfrm>
            <a:prstGeom prst="rect">
              <a:avLst/>
            </a:prstGeom>
          </p:spPr>
        </p:pic>
        <p:pic>
          <p:nvPicPr>
            <p:cNvPr id="101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87083" y="3820668"/>
              <a:ext cx="4851654" cy="1130046"/>
            </a:xfrm>
            <a:prstGeom prst="rect">
              <a:avLst/>
            </a:prstGeom>
          </p:spPr>
        </p:pic>
        <p:pic>
          <p:nvPicPr>
            <p:cNvPr id="102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4891" y="3808475"/>
              <a:ext cx="4876800" cy="1155192"/>
            </a:xfrm>
            <a:prstGeom prst="rect">
              <a:avLst/>
            </a:prstGeom>
          </p:spPr>
        </p:pic>
        <p:pic>
          <p:nvPicPr>
            <p:cNvPr id="103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87083" y="5097780"/>
              <a:ext cx="4851654" cy="1131570"/>
            </a:xfrm>
            <a:prstGeom prst="rect">
              <a:avLst/>
            </a:prstGeom>
          </p:spPr>
        </p:pic>
        <p:pic>
          <p:nvPicPr>
            <p:cNvPr id="104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74891" y="5085588"/>
              <a:ext cx="4876800" cy="1156716"/>
            </a:xfrm>
            <a:prstGeom prst="rect">
              <a:avLst/>
            </a:prstGeom>
          </p:spPr>
        </p:pic>
        <p:pic>
          <p:nvPicPr>
            <p:cNvPr id="105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43388" y="1095756"/>
              <a:ext cx="1789810" cy="1645158"/>
            </a:xfrm>
            <a:prstGeom prst="rect">
              <a:avLst/>
            </a:prstGeom>
          </p:spPr>
        </p:pic>
        <p:pic>
          <p:nvPicPr>
            <p:cNvPr id="106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526267" y="1278635"/>
              <a:ext cx="1294637" cy="1149858"/>
            </a:xfrm>
            <a:prstGeom prst="rect">
              <a:avLst/>
            </a:prstGeom>
          </p:spPr>
        </p:pic>
        <p:pic>
          <p:nvPicPr>
            <p:cNvPr id="107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41507" y="1286243"/>
              <a:ext cx="1255776" cy="1126248"/>
            </a:xfrm>
            <a:prstGeom prst="rect">
              <a:avLst/>
            </a:prstGeom>
          </p:spPr>
        </p:pic>
        <p:pic>
          <p:nvPicPr>
            <p:cNvPr id="108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17707" y="1359407"/>
              <a:ext cx="1105661" cy="982218"/>
            </a:xfrm>
            <a:prstGeom prst="rect">
              <a:avLst/>
            </a:prstGeom>
          </p:spPr>
        </p:pic>
        <p:pic>
          <p:nvPicPr>
            <p:cNvPr id="109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56391" y="1435607"/>
              <a:ext cx="832103" cy="832103"/>
            </a:xfrm>
            <a:prstGeom prst="rect">
              <a:avLst/>
            </a:prstGeom>
          </p:spPr>
        </p:pic>
        <p:pic>
          <p:nvPicPr>
            <p:cNvPr id="110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43388" y="2374391"/>
              <a:ext cx="1789811" cy="1645157"/>
            </a:xfrm>
            <a:prstGeom prst="rect">
              <a:avLst/>
            </a:prstGeom>
          </p:spPr>
        </p:pic>
        <p:pic>
          <p:nvPicPr>
            <p:cNvPr id="111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526267" y="2557272"/>
              <a:ext cx="1294637" cy="1149858"/>
            </a:xfrm>
            <a:prstGeom prst="rect">
              <a:avLst/>
            </a:prstGeom>
          </p:spPr>
        </p:pic>
        <p:pic>
          <p:nvPicPr>
            <p:cNvPr id="112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41507" y="2564879"/>
              <a:ext cx="1255776" cy="1124724"/>
            </a:xfrm>
            <a:prstGeom prst="rect">
              <a:avLst/>
            </a:prstGeom>
          </p:spPr>
        </p:pic>
        <p:pic>
          <p:nvPicPr>
            <p:cNvPr id="113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17707" y="2638044"/>
              <a:ext cx="1105661" cy="980693"/>
            </a:xfrm>
            <a:prstGeom prst="rect">
              <a:avLst/>
            </a:prstGeom>
          </p:spPr>
        </p:pic>
        <p:pic>
          <p:nvPicPr>
            <p:cNvPr id="114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56391" y="2712719"/>
              <a:ext cx="832103" cy="833627"/>
            </a:xfrm>
            <a:prstGeom prst="rect">
              <a:avLst/>
            </a:prstGeom>
          </p:spPr>
        </p:pic>
        <p:pic>
          <p:nvPicPr>
            <p:cNvPr id="115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43388" y="3628643"/>
              <a:ext cx="1789811" cy="1646682"/>
            </a:xfrm>
            <a:prstGeom prst="rect">
              <a:avLst/>
            </a:prstGeom>
          </p:spPr>
        </p:pic>
        <p:pic>
          <p:nvPicPr>
            <p:cNvPr id="116" name="object 5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526267" y="3811524"/>
              <a:ext cx="1294637" cy="1151382"/>
            </a:xfrm>
            <a:prstGeom prst="rect">
              <a:avLst/>
            </a:prstGeom>
          </p:spPr>
        </p:pic>
        <p:pic>
          <p:nvPicPr>
            <p:cNvPr id="117" name="object 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41507" y="3819131"/>
              <a:ext cx="1255776" cy="1126248"/>
            </a:xfrm>
            <a:prstGeom prst="rect">
              <a:avLst/>
            </a:prstGeom>
          </p:spPr>
        </p:pic>
        <p:pic>
          <p:nvPicPr>
            <p:cNvPr id="118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17707" y="3892296"/>
              <a:ext cx="1105661" cy="982218"/>
            </a:xfrm>
            <a:prstGeom prst="rect">
              <a:avLst/>
            </a:prstGeom>
          </p:spPr>
        </p:pic>
        <p:pic>
          <p:nvPicPr>
            <p:cNvPr id="119" name="object 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56391" y="3968496"/>
              <a:ext cx="832103" cy="832103"/>
            </a:xfrm>
            <a:prstGeom prst="rect">
              <a:avLst/>
            </a:prstGeom>
          </p:spPr>
        </p:pic>
        <p:pic>
          <p:nvPicPr>
            <p:cNvPr id="120" name="object 5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43388" y="4907292"/>
              <a:ext cx="1789811" cy="1646682"/>
            </a:xfrm>
            <a:prstGeom prst="rect">
              <a:avLst/>
            </a:prstGeom>
          </p:spPr>
        </p:pic>
        <p:pic>
          <p:nvPicPr>
            <p:cNvPr id="121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526267" y="5090159"/>
              <a:ext cx="1294637" cy="1151382"/>
            </a:xfrm>
            <a:prstGeom prst="rect">
              <a:avLst/>
            </a:prstGeom>
          </p:spPr>
        </p:pic>
        <p:pic>
          <p:nvPicPr>
            <p:cNvPr id="122" name="object 5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41507" y="5097780"/>
              <a:ext cx="1255776" cy="1126248"/>
            </a:xfrm>
            <a:prstGeom prst="rect">
              <a:avLst/>
            </a:prstGeom>
          </p:spPr>
        </p:pic>
        <p:pic>
          <p:nvPicPr>
            <p:cNvPr id="123" name="object 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17707" y="5170932"/>
              <a:ext cx="1105661" cy="982218"/>
            </a:xfrm>
            <a:prstGeom prst="rect">
              <a:avLst/>
            </a:prstGeom>
          </p:spPr>
        </p:pic>
        <p:pic>
          <p:nvPicPr>
            <p:cNvPr id="124" name="object 6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56391" y="5247132"/>
              <a:ext cx="832103" cy="832104"/>
            </a:xfrm>
            <a:prstGeom prst="rect">
              <a:avLst/>
            </a:prstGeom>
          </p:spPr>
        </p:pic>
      </p:grpSp>
      <p:sp>
        <p:nvSpPr>
          <p:cNvPr id="126" name="object 62"/>
          <p:cNvSpPr txBox="1"/>
          <p:nvPr/>
        </p:nvSpPr>
        <p:spPr>
          <a:xfrm>
            <a:off x="4943353" y="1908834"/>
            <a:ext cx="3032707" cy="3669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590"/>
              </a:lnSpc>
              <a:spcBef>
                <a:spcPts val="75"/>
              </a:spcBef>
            </a:pPr>
            <a:r>
              <a:rPr sz="1350" b="1" spc="-8" dirty="0">
                <a:solidFill>
                  <a:srgbClr val="005E22"/>
                </a:solidFill>
                <a:latin typeface="Calibri"/>
                <a:cs typeface="Calibri"/>
              </a:rPr>
              <a:t>Родителям</a:t>
            </a:r>
            <a:endParaRPr sz="1350" dirty="0">
              <a:latin typeface="Calibri"/>
              <a:cs typeface="Calibri"/>
            </a:endParaRPr>
          </a:p>
          <a:p>
            <a:pPr marL="11430" marR="3810">
              <a:lnSpc>
                <a:spcPts val="1080"/>
              </a:lnSpc>
              <a:spcBef>
                <a:spcPts val="8"/>
              </a:spcBef>
            </a:pP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репродуктивное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здоровье,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подготовка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к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планированию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беременности,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советы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родителям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детей</a:t>
            </a:r>
            <a:r>
              <a:rPr sz="9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разных</a:t>
            </a:r>
            <a:r>
              <a:rPr sz="900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возрастных категорий</a:t>
            </a:r>
            <a:r>
              <a:rPr sz="900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(до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1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года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жизни,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дети,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подростки)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>
              <a:spcBef>
                <a:spcPts val="514"/>
              </a:spcBef>
            </a:pPr>
            <a:endParaRPr sz="900" dirty="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1350" b="1" dirty="0">
                <a:solidFill>
                  <a:srgbClr val="005E22"/>
                </a:solidFill>
                <a:latin typeface="Calibri"/>
                <a:cs typeface="Calibri"/>
              </a:rPr>
              <a:t>Для</a:t>
            </a:r>
            <a:r>
              <a:rPr sz="1350" b="1" spc="-26" dirty="0">
                <a:solidFill>
                  <a:srgbClr val="005E22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005E22"/>
                </a:solidFill>
                <a:latin typeface="Calibri"/>
                <a:cs typeface="Calibri"/>
              </a:rPr>
              <a:t>тех,</a:t>
            </a:r>
            <a:r>
              <a:rPr sz="1350" b="1" spc="-45" dirty="0">
                <a:solidFill>
                  <a:srgbClr val="005E22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005E22"/>
                </a:solidFill>
                <a:latin typeface="Calibri"/>
                <a:cs typeface="Calibri"/>
              </a:rPr>
              <a:t>кому</a:t>
            </a:r>
            <a:r>
              <a:rPr sz="1350" b="1" spc="-34" dirty="0">
                <a:solidFill>
                  <a:srgbClr val="005E22"/>
                </a:solidFill>
                <a:latin typeface="Calibri"/>
                <a:cs typeface="Calibri"/>
              </a:rPr>
              <a:t> </a:t>
            </a:r>
            <a:r>
              <a:rPr sz="1350" b="1" spc="-15" dirty="0">
                <a:solidFill>
                  <a:srgbClr val="005E22"/>
                </a:solidFill>
                <a:latin typeface="Calibri"/>
                <a:cs typeface="Calibri"/>
              </a:rPr>
              <a:t>за….</a:t>
            </a:r>
            <a:endParaRPr sz="1350" dirty="0">
              <a:latin typeface="Calibri"/>
              <a:cs typeface="Calibri"/>
            </a:endParaRPr>
          </a:p>
          <a:p>
            <a:pPr marL="11430" marR="309086">
              <a:spcBef>
                <a:spcPts val="348"/>
              </a:spcBef>
            </a:pP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физиологические</a:t>
            </a:r>
            <a:r>
              <a:rPr sz="900" spc="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аспекты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старения,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психологические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аспекты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старения,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старческие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заболевания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и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их</a:t>
            </a:r>
            <a:endParaRPr sz="900" dirty="0">
              <a:latin typeface="Calibri"/>
              <a:cs typeface="Calibri"/>
            </a:endParaRPr>
          </a:p>
          <a:p>
            <a:pPr marL="11430"/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профилактика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>
              <a:spcBef>
                <a:spcPts val="8"/>
              </a:spcBef>
            </a:pPr>
            <a:endParaRPr sz="900" dirty="0">
              <a:latin typeface="Calibri"/>
              <a:cs typeface="Calibri"/>
            </a:endParaRPr>
          </a:p>
          <a:p>
            <a:pPr marL="9525">
              <a:lnSpc>
                <a:spcPts val="1553"/>
              </a:lnSpc>
            </a:pPr>
            <a:r>
              <a:rPr sz="1350" b="1" spc="-8" dirty="0">
                <a:solidFill>
                  <a:srgbClr val="005E22"/>
                </a:solidFill>
                <a:latin typeface="Calibri"/>
                <a:cs typeface="Calibri"/>
              </a:rPr>
              <a:t>Новости</a:t>
            </a:r>
            <a:endParaRPr sz="1350" dirty="0">
              <a:latin typeface="Calibri"/>
              <a:cs typeface="Calibri"/>
            </a:endParaRPr>
          </a:p>
          <a:p>
            <a:pPr marL="11430">
              <a:lnSpc>
                <a:spcPts val="1013"/>
              </a:lnSpc>
            </a:pP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рубрикатор</a:t>
            </a:r>
            <a:r>
              <a:rPr sz="90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для поиска</a:t>
            </a:r>
            <a:r>
              <a:rPr sz="900" spc="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всех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материалов: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новости,</a:t>
            </a:r>
            <a:endParaRPr sz="900" dirty="0">
              <a:latin typeface="Calibri"/>
              <a:cs typeface="Calibri"/>
            </a:endParaRPr>
          </a:p>
          <a:p>
            <a:pPr marL="11430" marR="338138"/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статьи,</a:t>
            </a:r>
            <a:r>
              <a:rPr sz="90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авторские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–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список статей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</a:t>
            </a:r>
            <a:r>
              <a:rPr sz="9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авторами;</a:t>
            </a:r>
            <a:r>
              <a:rPr sz="90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видео- материалы,</a:t>
            </a:r>
            <a:r>
              <a:rPr sz="900" spc="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онлайн-конференции,</a:t>
            </a:r>
            <a:r>
              <a:rPr sz="900" spc="5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инфографика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>
              <a:spcBef>
                <a:spcPts val="626"/>
              </a:spcBef>
            </a:pPr>
            <a:endParaRPr sz="900" dirty="0">
              <a:latin typeface="Calibri"/>
              <a:cs typeface="Calibri"/>
            </a:endParaRPr>
          </a:p>
          <a:p>
            <a:pPr marL="9525"/>
            <a:r>
              <a:rPr sz="1350" b="1" dirty="0">
                <a:solidFill>
                  <a:srgbClr val="005E22"/>
                </a:solidFill>
                <a:latin typeface="Calibri"/>
                <a:cs typeface="Calibri"/>
              </a:rPr>
              <a:t>Сервисы</a:t>
            </a:r>
            <a:r>
              <a:rPr sz="1350" b="1" spc="-30" dirty="0">
                <a:solidFill>
                  <a:srgbClr val="005E22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005E22"/>
                </a:solidFill>
                <a:latin typeface="Calibri"/>
                <a:cs typeface="Calibri"/>
              </a:rPr>
              <a:t>здоровья</a:t>
            </a:r>
            <a:endParaRPr sz="1350" dirty="0">
              <a:latin typeface="Calibri"/>
              <a:cs typeface="Calibri"/>
            </a:endParaRPr>
          </a:p>
          <a:p>
            <a:pPr marL="11430" marR="29051">
              <a:spcBef>
                <a:spcPts val="172"/>
              </a:spcBef>
            </a:pP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интерактивные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сервисы,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которые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помогут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вести</a:t>
            </a:r>
            <a:r>
              <a:rPr sz="900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здоровый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образ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жизни.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разделе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можно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фиксировать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и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отслеживать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спортивные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результаты,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вести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календарь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самочувствия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и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проверить</a:t>
            </a:r>
            <a:r>
              <a:rPr sz="9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свои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знания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86" name="object 61"/>
          <p:cNvSpPr txBox="1">
            <a:spLocks/>
          </p:cNvSpPr>
          <p:nvPr/>
        </p:nvSpPr>
        <p:spPr>
          <a:xfrm>
            <a:off x="1072644" y="2845658"/>
            <a:ext cx="3284653" cy="2697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indent="-324900" algn="ctr">
              <a:defRPr sz="3200" kern="1200">
                <a:solidFill>
                  <a:schemeClr val="tx1"/>
                </a:solidFill>
              </a:defRPr>
            </a:lvl1pPr>
            <a:extLst/>
          </a:lstStyle>
          <a:p>
            <a:pPr marL="1675448">
              <a:lnSpc>
                <a:spcPts val="1564"/>
              </a:lnSpc>
              <a:spcBef>
                <a:spcPts val="75"/>
              </a:spcBef>
            </a:pPr>
            <a:r>
              <a:rPr lang="ru-RU" sz="1300" b="1" dirty="0" smtClean="0">
                <a:solidFill>
                  <a:srgbClr val="005E22"/>
                </a:solidFill>
                <a:latin typeface="+mj-lt"/>
                <a:cs typeface="Arial" panose="020B0604020202020204" pitchFamily="34" charset="0"/>
              </a:rPr>
              <a:t>Зависимостям</a:t>
            </a:r>
            <a:r>
              <a:rPr lang="ru-RU" sz="1300" b="1" spc="-45" dirty="0" smtClean="0">
                <a:solidFill>
                  <a:srgbClr val="005E2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300" b="1" spc="-19" dirty="0" smtClean="0">
                <a:solidFill>
                  <a:srgbClr val="005E22"/>
                </a:solidFill>
                <a:latin typeface="+mj-lt"/>
                <a:cs typeface="Arial" panose="020B0604020202020204" pitchFamily="34" charset="0"/>
              </a:rPr>
              <a:t>нет</a:t>
            </a:r>
          </a:p>
          <a:p>
            <a:pPr marR="16193" algn="r">
              <a:lnSpc>
                <a:spcPts val="1024"/>
              </a:lnSpc>
            </a:pP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какие</a:t>
            </a:r>
            <a:r>
              <a:rPr lang="ru-RU" sz="900" spc="-26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существуют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зависимости,</a:t>
            </a:r>
            <a:r>
              <a:rPr lang="ru-RU" sz="900" spc="-15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как</a:t>
            </a:r>
            <a:r>
              <a:rPr lang="ru-RU" sz="900" spc="-26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правильно</a:t>
            </a:r>
            <a:r>
              <a:rPr lang="ru-RU" sz="900" spc="-3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вести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себя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3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L="110014" marR="17145" indent="167640" algn="r"/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зависимым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человеком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и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куда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обращаться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помощью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3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в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сложившейся</a:t>
            </a:r>
            <a:r>
              <a:rPr lang="ru-RU" sz="900" spc="-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ситуации,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шаги,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чтобы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навсегда</a:t>
            </a:r>
            <a:r>
              <a:rPr lang="ru-RU" sz="900" spc="-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избавиться</a:t>
            </a:r>
            <a:r>
              <a:rPr lang="ru-RU" sz="900" spc="-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от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R="16193" algn="r"/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этих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пагубных</a:t>
            </a:r>
            <a:r>
              <a:rPr lang="ru-RU" sz="900" spc="-41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пристрастий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491"/>
              </a:spcBef>
            </a:pP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R="31909" algn="r"/>
            <a:r>
              <a:rPr lang="ru-RU" sz="1300" b="1" spc="-8" dirty="0" smtClean="0">
                <a:solidFill>
                  <a:srgbClr val="005E22"/>
                </a:solidFill>
                <a:latin typeface="+mj-lt"/>
                <a:cs typeface="Arial" panose="020B0604020202020204" pitchFamily="34" charset="0"/>
              </a:rPr>
              <a:t>Заболевания</a:t>
            </a:r>
          </a:p>
          <a:p>
            <a:pPr marL="9525" marR="4763" indent="573881" algn="r">
              <a:spcBef>
                <a:spcPts val="19"/>
              </a:spcBef>
            </a:pP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перечень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заболеваний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по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блокам: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инфекционные, неинфекционные.</a:t>
            </a:r>
            <a:r>
              <a:rPr lang="ru-RU" sz="900" spc="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Каждое</a:t>
            </a:r>
            <a:r>
              <a:rPr lang="ru-RU" sz="900" spc="-11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заболевание</a:t>
            </a:r>
            <a:r>
              <a:rPr lang="ru-RU" sz="900" spc="-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описано</a:t>
            </a:r>
            <a:r>
              <a:rPr lang="ru-RU" sz="900" spc="-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по</a:t>
            </a:r>
            <a:r>
              <a:rPr lang="ru-RU" sz="900" spc="-11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структуре: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общее</a:t>
            </a:r>
            <a:r>
              <a:rPr lang="ru-RU" sz="900" spc="-26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описание,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факторы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риска,</a:t>
            </a:r>
            <a:r>
              <a:rPr lang="ru-RU" sz="900" spc="-26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профилактика,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симптомы,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R="3810" algn="r"/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диагностика,</a:t>
            </a:r>
            <a:r>
              <a:rPr lang="ru-RU" sz="900" spc="-5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лечение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495"/>
              </a:spcBef>
            </a:pP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R="31433" algn="r"/>
            <a:r>
              <a:rPr lang="ru-RU" sz="1400" b="1" spc="-8" dirty="0" err="1" smtClean="0">
                <a:solidFill>
                  <a:srgbClr val="005E22"/>
                </a:solidFill>
                <a:latin typeface="+mj-lt"/>
                <a:cs typeface="Arial" panose="020B0604020202020204" pitchFamily="34" charset="0"/>
              </a:rPr>
              <a:t>Меднавигатор</a:t>
            </a:r>
            <a:endParaRPr lang="ru-RU" sz="1400" b="1" spc="-8" dirty="0" smtClean="0">
              <a:solidFill>
                <a:srgbClr val="005E22"/>
              </a:solidFill>
              <a:latin typeface="+mj-lt"/>
              <a:cs typeface="Arial" panose="020B0604020202020204" pitchFamily="34" charset="0"/>
            </a:endParaRPr>
          </a:p>
          <a:p>
            <a:pPr marL="983933" marR="19050" indent="-823436" algn="r">
              <a:spcBef>
                <a:spcPts val="169"/>
              </a:spcBef>
            </a:pP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система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поиска</a:t>
            </a:r>
            <a:r>
              <a:rPr lang="ru-RU" sz="900" spc="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ближайшего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медицинского учреждения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на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карте.</a:t>
            </a:r>
            <a:r>
              <a:rPr lang="ru-RU" sz="900" spc="-3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Страница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позволяет</a:t>
            </a:r>
            <a:r>
              <a:rPr lang="ru-RU" sz="900" spc="-11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пользователям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R="19526" algn="r"/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сориентироваться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в</a:t>
            </a:r>
            <a:r>
              <a:rPr lang="ru-RU" sz="900" spc="-11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устройстве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медицинских</a:t>
            </a:r>
            <a:r>
              <a:rPr lang="ru-RU" sz="900" spc="11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организаций</a:t>
            </a:r>
            <a:r>
              <a:rPr lang="ru-RU" sz="900" spc="-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3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и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R="18574" algn="r"/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найти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нужные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15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карте</a:t>
            </a:r>
            <a:endParaRPr lang="ru-RU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7" name="object 63"/>
          <p:cNvSpPr txBox="1"/>
          <p:nvPr/>
        </p:nvSpPr>
        <p:spPr>
          <a:xfrm>
            <a:off x="1203933" y="1877244"/>
            <a:ext cx="3054191" cy="692978"/>
          </a:xfrm>
          <a:prstGeom prst="rect">
            <a:avLst/>
          </a:prstGeom>
        </p:spPr>
        <p:txBody>
          <a:bodyPr vert="horz" wrap="square" lIns="0" tIns="130016" rIns="0" bIns="0" rtlCol="0">
            <a:spAutoFit/>
          </a:bodyPr>
          <a:lstStyle/>
          <a:p>
            <a:pPr marL="1937385">
              <a:spcBef>
                <a:spcPts val="1024"/>
              </a:spcBef>
            </a:pPr>
            <a:r>
              <a:rPr sz="1350" b="1" spc="-8" dirty="0">
                <a:solidFill>
                  <a:srgbClr val="005E22"/>
                </a:solidFill>
                <a:latin typeface="Calibri"/>
                <a:cs typeface="Calibri"/>
              </a:rPr>
              <a:t>Профилактика</a:t>
            </a:r>
            <a:endParaRPr sz="1350" dirty="0">
              <a:latin typeface="Calibri"/>
              <a:cs typeface="Calibri"/>
            </a:endParaRPr>
          </a:p>
          <a:p>
            <a:pPr marL="9525" marR="3810" indent="527685">
              <a:spcBef>
                <a:spcPts val="630"/>
              </a:spcBef>
            </a:pP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ключевые</a:t>
            </a:r>
            <a:r>
              <a:rPr sz="900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аспекты,</a:t>
            </a:r>
            <a:r>
              <a:rPr sz="9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способствующие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укреплению</a:t>
            </a:r>
            <a:r>
              <a:rPr sz="900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и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сохранению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здоровья</a:t>
            </a:r>
            <a:r>
              <a:rPr sz="9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населения</a:t>
            </a:r>
            <a:r>
              <a:rPr sz="90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и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физических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возможностей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2231740" y="692696"/>
            <a:ext cx="507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b="1" spc="-8" dirty="0" err="1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айт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b="1" dirty="0" err="1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ТакЗдорово</a:t>
            </a:r>
            <a:r>
              <a:rPr lang="ru-RU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spc="-19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Разделы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2033718" y="692696"/>
            <a:ext cx="507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Информированность</a:t>
            </a:r>
            <a:endParaRPr lang="ru-RU" sz="3600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033718" y="1700539"/>
            <a:ext cx="507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>
              <a:spcBef>
                <a:spcPts val="71"/>
              </a:spcBef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Ожидание</a:t>
            </a:r>
            <a:r>
              <a:rPr lang="ru-RU" sz="2400" spc="-26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═</a:t>
            </a:r>
            <a:r>
              <a:rPr lang="ru-RU" sz="2400" spc="-83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8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реальность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0112" y="2420888"/>
            <a:ext cx="2736304" cy="374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5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833" y="2736687"/>
            <a:ext cx="2224278" cy="3128391"/>
          </a:xfrm>
          <a:prstGeom prst="rect">
            <a:avLst/>
          </a:prstGeom>
        </p:spPr>
      </p:pic>
      <p:pic>
        <p:nvPicPr>
          <p:cNvPr id="127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21583" y="2699777"/>
            <a:ext cx="2173986" cy="3110103"/>
          </a:xfrm>
          <a:prstGeom prst="rect">
            <a:avLst/>
          </a:prstGeom>
        </p:spPr>
      </p:pic>
      <p:grpSp>
        <p:nvGrpSpPr>
          <p:cNvPr id="133" name="object 10"/>
          <p:cNvGrpSpPr/>
          <p:nvPr/>
        </p:nvGrpSpPr>
        <p:grpSpPr>
          <a:xfrm>
            <a:off x="7763256" y="5007828"/>
            <a:ext cx="1016794" cy="1013460"/>
            <a:chOff x="10351007" y="4410455"/>
            <a:chExt cx="1355725" cy="1351280"/>
          </a:xfrm>
        </p:grpSpPr>
        <p:pic>
          <p:nvPicPr>
            <p:cNvPr id="134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50067" y="4410455"/>
              <a:ext cx="1141476" cy="1143000"/>
            </a:xfrm>
            <a:prstGeom prst="rect">
              <a:avLst/>
            </a:prstGeom>
          </p:spPr>
        </p:pic>
        <p:pic>
          <p:nvPicPr>
            <p:cNvPr id="135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51007" y="5536691"/>
              <a:ext cx="1355598" cy="148590"/>
            </a:xfrm>
            <a:prstGeom prst="rect">
              <a:avLst/>
            </a:prstGeom>
          </p:spPr>
        </p:pic>
        <p:pic>
          <p:nvPicPr>
            <p:cNvPr id="136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88751" y="5612891"/>
              <a:ext cx="870966" cy="148590"/>
            </a:xfrm>
            <a:prstGeom prst="rect">
              <a:avLst/>
            </a:prstGeom>
          </p:spPr>
        </p:pic>
      </p:grpSp>
      <p:grpSp>
        <p:nvGrpSpPr>
          <p:cNvPr id="137" name="object 14"/>
          <p:cNvGrpSpPr/>
          <p:nvPr/>
        </p:nvGrpSpPr>
        <p:grpSpPr>
          <a:xfrm>
            <a:off x="6076188" y="5010115"/>
            <a:ext cx="888206" cy="982504"/>
            <a:chOff x="8101583" y="4413503"/>
            <a:chExt cx="1184275" cy="1310005"/>
          </a:xfrm>
        </p:grpSpPr>
        <p:pic>
          <p:nvPicPr>
            <p:cNvPr id="138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01583" y="4413503"/>
              <a:ext cx="1184148" cy="1184148"/>
            </a:xfrm>
            <a:prstGeom prst="rect">
              <a:avLst/>
            </a:prstGeom>
          </p:spPr>
        </p:pic>
        <p:pic>
          <p:nvPicPr>
            <p:cNvPr id="139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84463" y="5574791"/>
              <a:ext cx="948690" cy="148590"/>
            </a:xfrm>
            <a:prstGeom prst="rect">
              <a:avLst/>
            </a:prstGeom>
          </p:spPr>
        </p:pic>
      </p:grpSp>
      <p:sp>
        <p:nvSpPr>
          <p:cNvPr id="140" name="object 17"/>
          <p:cNvSpPr txBox="1"/>
          <p:nvPr/>
        </p:nvSpPr>
        <p:spPr>
          <a:xfrm>
            <a:off x="7786402" y="5857840"/>
            <a:ext cx="958691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Коммуникационная</a:t>
            </a:r>
            <a:r>
              <a:rPr sz="375" spc="4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кампания</a:t>
            </a:r>
            <a:r>
              <a:rPr sz="375" spc="5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национального</a:t>
            </a:r>
            <a:endParaRPr sz="375">
              <a:latin typeface="Calibri"/>
              <a:cs typeface="Calibri"/>
            </a:endParaRPr>
          </a:p>
          <a:p>
            <a:pPr marL="1429" algn="ctr"/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проекта</a:t>
            </a:r>
            <a:r>
              <a:rPr sz="375" spc="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«Здравоохранение»</a:t>
            </a:r>
            <a:endParaRPr sz="375">
              <a:latin typeface="Calibri"/>
              <a:cs typeface="Calibri"/>
            </a:endParaRPr>
          </a:p>
        </p:txBody>
      </p:sp>
      <p:sp>
        <p:nvSpPr>
          <p:cNvPr id="141" name="object 18"/>
          <p:cNvSpPr txBox="1"/>
          <p:nvPr/>
        </p:nvSpPr>
        <p:spPr>
          <a:xfrm>
            <a:off x="6237161" y="5886872"/>
            <a:ext cx="661511" cy="6780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Информация</a:t>
            </a:r>
            <a:r>
              <a:rPr sz="375" spc="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375" dirty="0">
                <a:solidFill>
                  <a:srgbClr val="0C0C0C"/>
                </a:solidFill>
                <a:latin typeface="Calibri"/>
                <a:cs typeface="Calibri"/>
              </a:rPr>
              <a:t>для</a:t>
            </a:r>
            <a:r>
              <a:rPr sz="375" spc="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специалистов</a:t>
            </a:r>
            <a:endParaRPr sz="375">
              <a:latin typeface="Calibri"/>
              <a:cs typeface="Calibri"/>
            </a:endParaRPr>
          </a:p>
        </p:txBody>
      </p:sp>
      <p:sp>
        <p:nvSpPr>
          <p:cNvPr id="142" name="object 19"/>
          <p:cNvSpPr txBox="1"/>
          <p:nvPr/>
        </p:nvSpPr>
        <p:spPr>
          <a:xfrm>
            <a:off x="3851920" y="2516659"/>
            <a:ext cx="5032534" cy="232002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>
              <a:spcBef>
                <a:spcPts val="68"/>
              </a:spcBef>
            </a:pP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41258" indent="-257175">
              <a:lnSpc>
                <a:spcPts val="1369"/>
              </a:lnSpc>
              <a:buAutoNum type="arabicPeriod"/>
              <a:tabLst>
                <a:tab pos="2441258" algn="l"/>
              </a:tabLst>
            </a:pP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информационной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41258" marR="3810">
              <a:lnSpc>
                <a:spcPct val="90100"/>
              </a:lnSpc>
              <a:spcBef>
                <a:spcPts val="71"/>
              </a:spcBef>
            </a:pP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кампании</a:t>
            </a:r>
            <a:r>
              <a:rPr sz="1200" spc="-3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1200" spc="-4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уровне</a:t>
            </a:r>
            <a:r>
              <a:rPr sz="1200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sz="1200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r>
              <a:rPr sz="1200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3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sz="12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целях</a:t>
            </a:r>
            <a:r>
              <a:rPr sz="1200" b="1" spc="-2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диспансеризации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методах</a:t>
            </a:r>
            <a:r>
              <a:rPr sz="1200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200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нее 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входящих</a:t>
            </a:r>
            <a:r>
              <a:rPr sz="1200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sz="1200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значимости,</a:t>
            </a:r>
            <a:r>
              <a:rPr sz="1200" spc="-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200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</a:t>
            </a:r>
            <a:r>
              <a:rPr sz="12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кратности</a:t>
            </a:r>
            <a:r>
              <a:rPr sz="1200" b="1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</a:t>
            </a:r>
            <a:r>
              <a:rPr sz="1200" b="1" spc="-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41258" marR="364331" indent="-257175">
              <a:lnSpc>
                <a:spcPts val="1298"/>
              </a:lnSpc>
              <a:spcBef>
                <a:spcPts val="765"/>
              </a:spcBef>
              <a:buAutoNum type="arabicPeriod" startAt="2"/>
              <a:tabLst>
                <a:tab pos="2441258" algn="l"/>
              </a:tabLst>
            </a:pP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Информирование</a:t>
            </a:r>
            <a:r>
              <a:rPr sz="1200" spc="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пациентов,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начинающих</a:t>
            </a:r>
            <a:r>
              <a:rPr sz="1200" spc="-6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</a:t>
            </a:r>
            <a:r>
              <a:rPr sz="1200" spc="-3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 err="1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проходящих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 err="1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диспансеризации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200" spc="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200" spc="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видах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41258">
              <a:lnSpc>
                <a:spcPts val="1204"/>
              </a:lnSpc>
            </a:pP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исследований,</a:t>
            </a:r>
            <a:r>
              <a:rPr sz="1200" spc="-4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предстоит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41258">
              <a:lnSpc>
                <a:spcPts val="1369"/>
              </a:lnSpc>
            </a:pP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пройти</a:t>
            </a:r>
            <a:r>
              <a:rPr sz="1200" spc="23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целях</a:t>
            </a:r>
            <a:r>
              <a:rPr sz="1200" b="1" spc="-2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sz="1200" b="1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406793" y="722967"/>
            <a:ext cx="633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Полезные методические материалы для специалистов при проведении ПМО и</a:t>
            </a:r>
          </a:p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диспансеризации</a:t>
            </a:r>
          </a:p>
        </p:txBody>
      </p:sp>
      <p:grpSp>
        <p:nvGrpSpPr>
          <p:cNvPr id="33" name="object 2"/>
          <p:cNvGrpSpPr/>
          <p:nvPr/>
        </p:nvGrpSpPr>
        <p:grpSpPr>
          <a:xfrm>
            <a:off x="429386" y="4366384"/>
            <a:ext cx="1397317" cy="1397317"/>
            <a:chOff x="281940" y="3649979"/>
            <a:chExt cx="1863089" cy="1863089"/>
          </a:xfrm>
        </p:grpSpPr>
        <p:pic>
          <p:nvPicPr>
            <p:cNvPr id="34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940" y="3649979"/>
              <a:ext cx="1863089" cy="1863089"/>
            </a:xfrm>
            <a:prstGeom prst="rect">
              <a:avLst/>
            </a:prstGeom>
          </p:spPr>
        </p:pic>
        <p:pic>
          <p:nvPicPr>
            <p:cNvPr id="35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048" y="3698747"/>
              <a:ext cx="1714500" cy="1714500"/>
            </a:xfrm>
            <a:prstGeom prst="rect">
              <a:avLst/>
            </a:prstGeom>
          </p:spPr>
        </p:pic>
      </p:grpSp>
      <p:grpSp>
        <p:nvGrpSpPr>
          <p:cNvPr id="36" name="object 5"/>
          <p:cNvGrpSpPr/>
          <p:nvPr/>
        </p:nvGrpSpPr>
        <p:grpSpPr>
          <a:xfrm>
            <a:off x="505966" y="2184396"/>
            <a:ext cx="4210050" cy="3730943"/>
            <a:chOff x="384047" y="740663"/>
            <a:chExt cx="5613400" cy="4974590"/>
          </a:xfrm>
        </p:grpSpPr>
        <p:pic>
          <p:nvPicPr>
            <p:cNvPr id="37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25596" y="797051"/>
              <a:ext cx="1938527" cy="2319528"/>
            </a:xfrm>
            <a:prstGeom prst="rect">
              <a:avLst/>
            </a:prstGeom>
          </p:spPr>
        </p:pic>
        <p:pic>
          <p:nvPicPr>
            <p:cNvPr id="38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00500" y="3144012"/>
              <a:ext cx="1996439" cy="2570988"/>
            </a:xfrm>
            <a:prstGeom prst="rect">
              <a:avLst/>
            </a:prstGeom>
          </p:spPr>
        </p:pic>
        <p:pic>
          <p:nvPicPr>
            <p:cNvPr id="39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4047" y="740663"/>
              <a:ext cx="2375916" cy="2662428"/>
            </a:xfrm>
            <a:prstGeom prst="rect">
              <a:avLst/>
            </a:prstGeom>
          </p:spPr>
        </p:pic>
      </p:grpSp>
      <p:sp>
        <p:nvSpPr>
          <p:cNvPr id="41" name="object 11"/>
          <p:cNvSpPr txBox="1"/>
          <p:nvPr/>
        </p:nvSpPr>
        <p:spPr>
          <a:xfrm>
            <a:off x="294360" y="5932142"/>
            <a:ext cx="438197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Методические</a:t>
            </a:r>
            <a:r>
              <a:rPr sz="900" i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рекомендации</a:t>
            </a:r>
            <a:r>
              <a:rPr sz="90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по</a:t>
            </a:r>
            <a:r>
              <a:rPr sz="900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организации</a:t>
            </a:r>
            <a:r>
              <a:rPr sz="900" i="1" spc="-3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и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 проведению</a:t>
            </a:r>
            <a:r>
              <a:rPr sz="900" i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ПМО,</a:t>
            </a:r>
            <a:r>
              <a:rPr sz="900" i="1" spc="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ДОГВН,</a:t>
            </a:r>
            <a:r>
              <a:rPr sz="900" i="1" spc="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900" i="1" spc="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15" dirty="0">
                <a:solidFill>
                  <a:srgbClr val="0C0C0C"/>
                </a:solidFill>
                <a:latin typeface="Arial"/>
                <a:cs typeface="Arial"/>
              </a:rPr>
              <a:t>т.ч.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УД</a:t>
            </a:r>
            <a:r>
              <a:rPr sz="900" i="1" spc="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и</a:t>
            </a:r>
            <a:r>
              <a:rPr sz="900" i="1" spc="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диспансеризации</a:t>
            </a:r>
            <a:r>
              <a:rPr sz="90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лиц</a:t>
            </a:r>
            <a:r>
              <a:rPr sz="900" i="1" spc="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репродуктивного</a:t>
            </a:r>
            <a:r>
              <a:rPr sz="90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возраста,</a:t>
            </a:r>
            <a:r>
              <a:rPr sz="900" i="1" spc="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оптимальным</a:t>
            </a:r>
            <a:r>
              <a:rPr sz="900" i="1" spc="-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схемам маршрутизации</a:t>
            </a:r>
            <a:r>
              <a:rPr sz="900" i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пациентов</a:t>
            </a:r>
            <a:r>
              <a:rPr sz="90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900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рамках</a:t>
            </a:r>
            <a:r>
              <a:rPr sz="900" i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онкоскрининга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2" name="object 12"/>
          <p:cNvGrpSpPr/>
          <p:nvPr/>
        </p:nvGrpSpPr>
        <p:grpSpPr>
          <a:xfrm>
            <a:off x="4855464" y="2518153"/>
            <a:ext cx="4200049" cy="3218498"/>
            <a:chOff x="6473952" y="1185672"/>
            <a:chExt cx="5600065" cy="4291330"/>
          </a:xfrm>
        </p:grpSpPr>
        <p:pic>
          <p:nvPicPr>
            <p:cNvPr id="4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63200" y="3765804"/>
              <a:ext cx="1710690" cy="1710689"/>
            </a:xfrm>
            <a:prstGeom prst="rect">
              <a:avLst/>
            </a:prstGeom>
          </p:spPr>
        </p:pic>
        <p:pic>
          <p:nvPicPr>
            <p:cNvPr id="4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5308" y="3814572"/>
              <a:ext cx="1562100" cy="1562099"/>
            </a:xfrm>
            <a:prstGeom prst="rect">
              <a:avLst/>
            </a:prstGeom>
          </p:spPr>
        </p:pic>
        <p:pic>
          <p:nvPicPr>
            <p:cNvPr id="4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73952" y="2482596"/>
              <a:ext cx="2151888" cy="1609343"/>
            </a:xfrm>
            <a:prstGeom prst="rect">
              <a:avLst/>
            </a:prstGeom>
          </p:spPr>
        </p:pic>
        <p:pic>
          <p:nvPicPr>
            <p:cNvPr id="4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07296" y="1650491"/>
              <a:ext cx="2223516" cy="1662683"/>
            </a:xfrm>
            <a:prstGeom prst="rect">
              <a:avLst/>
            </a:prstGeom>
          </p:spPr>
        </p:pic>
        <p:pic>
          <p:nvPicPr>
            <p:cNvPr id="4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10272" y="3508248"/>
              <a:ext cx="2231135" cy="1670303"/>
            </a:xfrm>
            <a:prstGeom prst="rect">
              <a:avLst/>
            </a:prstGeom>
          </p:spPr>
        </p:pic>
        <p:pic>
          <p:nvPicPr>
            <p:cNvPr id="4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98764" y="2467355"/>
              <a:ext cx="2066544" cy="1546859"/>
            </a:xfrm>
            <a:prstGeom prst="rect">
              <a:avLst/>
            </a:prstGeom>
          </p:spPr>
        </p:pic>
        <p:pic>
          <p:nvPicPr>
            <p:cNvPr id="4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55864" y="1185672"/>
              <a:ext cx="2223516" cy="1661160"/>
            </a:xfrm>
            <a:prstGeom prst="rect">
              <a:avLst/>
            </a:prstGeom>
          </p:spPr>
        </p:pic>
      </p:grpSp>
      <p:sp>
        <p:nvSpPr>
          <p:cNvPr id="50" name="object 20"/>
          <p:cNvSpPr txBox="1"/>
          <p:nvPr/>
        </p:nvSpPr>
        <p:spPr>
          <a:xfrm>
            <a:off x="5850635" y="5926655"/>
            <a:ext cx="264033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Другие</a:t>
            </a:r>
            <a:r>
              <a:rPr sz="90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полезные</a:t>
            </a:r>
            <a:r>
              <a:rPr sz="900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материалы</a:t>
            </a:r>
            <a:r>
              <a:rPr sz="900" i="1" spc="-3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при</a:t>
            </a:r>
            <a:r>
              <a:rPr sz="900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организации</a:t>
            </a:r>
            <a:r>
              <a:rPr sz="900" i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38" dirty="0">
                <a:solidFill>
                  <a:srgbClr val="0C0C0C"/>
                </a:solidFill>
                <a:latin typeface="Arial"/>
                <a:cs typeface="Arial"/>
              </a:rPr>
              <a:t>и</a:t>
            </a:r>
            <a:endParaRPr sz="900">
              <a:latin typeface="Arial"/>
              <a:cs typeface="Arial"/>
            </a:endParaRPr>
          </a:p>
          <a:p>
            <a:pPr marL="953" algn="ctr">
              <a:spcBef>
                <a:spcPts val="4"/>
              </a:spcBef>
            </a:pP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проведению</a:t>
            </a:r>
            <a:r>
              <a:rPr sz="90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ПМО</a:t>
            </a:r>
            <a:r>
              <a:rPr sz="900" i="1" spc="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и</a:t>
            </a:r>
            <a:r>
              <a:rPr sz="900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15" dirty="0">
                <a:solidFill>
                  <a:srgbClr val="0C0C0C"/>
                </a:solidFill>
                <a:latin typeface="Arial"/>
                <a:cs typeface="Arial"/>
              </a:rPr>
              <a:t>ДОГВН</a:t>
            </a:r>
            <a:endParaRPr sz="900">
              <a:latin typeface="Arial"/>
              <a:cs typeface="Arial"/>
            </a:endParaRPr>
          </a:p>
        </p:txBody>
      </p:sp>
      <p:pic>
        <p:nvPicPr>
          <p:cNvPr id="5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981569" y="1662047"/>
            <a:ext cx="1114425" cy="310895"/>
          </a:xfrm>
          <a:prstGeom prst="rect">
            <a:avLst/>
          </a:prstGeom>
        </p:spPr>
      </p:pic>
      <p:grpSp>
        <p:nvGrpSpPr>
          <p:cNvPr id="52" name="object 22"/>
          <p:cNvGrpSpPr/>
          <p:nvPr/>
        </p:nvGrpSpPr>
        <p:grpSpPr>
          <a:xfrm>
            <a:off x="1690115" y="2574159"/>
            <a:ext cx="1842611" cy="3400425"/>
            <a:chOff x="1962911" y="1260347"/>
            <a:chExt cx="2456815" cy="4533900"/>
          </a:xfrm>
        </p:grpSpPr>
        <p:pic>
          <p:nvPicPr>
            <p:cNvPr id="5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62911" y="1260347"/>
              <a:ext cx="2078736" cy="2510028"/>
            </a:xfrm>
            <a:prstGeom prst="rect">
              <a:avLst/>
            </a:prstGeom>
          </p:spPr>
        </p:pic>
        <p:pic>
          <p:nvPicPr>
            <p:cNvPr id="5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61031" y="3064763"/>
              <a:ext cx="2258568" cy="2729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87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406793" y="722967"/>
            <a:ext cx="6330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развития профилактических</a:t>
            </a:r>
          </a:p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осмотров и диспансеризации</a:t>
            </a:r>
          </a:p>
        </p:txBody>
      </p:sp>
      <p:grpSp>
        <p:nvGrpSpPr>
          <p:cNvPr id="25" name="object 2"/>
          <p:cNvGrpSpPr/>
          <p:nvPr/>
        </p:nvGrpSpPr>
        <p:grpSpPr>
          <a:xfrm>
            <a:off x="90954" y="1813942"/>
            <a:ext cx="4622492" cy="1529077"/>
            <a:chOff x="193294" y="1788922"/>
            <a:chExt cx="5842000" cy="1549400"/>
          </a:xfrm>
        </p:grpSpPr>
        <p:sp>
          <p:nvSpPr>
            <p:cNvPr id="26" name="object 3"/>
            <p:cNvSpPr/>
            <p:nvPr/>
          </p:nvSpPr>
          <p:spPr>
            <a:xfrm>
              <a:off x="199644" y="1795272"/>
              <a:ext cx="5829300" cy="1536700"/>
            </a:xfrm>
            <a:custGeom>
              <a:avLst/>
              <a:gdLst/>
              <a:ahLst/>
              <a:cxnLst/>
              <a:rect l="l" t="t" r="r" b="b"/>
              <a:pathLst>
                <a:path w="5829300" h="1536700">
                  <a:moveTo>
                    <a:pt x="5573268" y="0"/>
                  </a:moveTo>
                  <a:lnTo>
                    <a:pt x="256044" y="0"/>
                  </a:lnTo>
                  <a:lnTo>
                    <a:pt x="210019" y="4126"/>
                  </a:lnTo>
                  <a:lnTo>
                    <a:pt x="166700" y="16023"/>
                  </a:lnTo>
                  <a:lnTo>
                    <a:pt x="126811" y="34967"/>
                  </a:lnTo>
                  <a:lnTo>
                    <a:pt x="91076" y="60232"/>
                  </a:lnTo>
                  <a:lnTo>
                    <a:pt x="60216" y="91095"/>
                  </a:lnTo>
                  <a:lnTo>
                    <a:pt x="34956" y="126830"/>
                  </a:lnTo>
                  <a:lnTo>
                    <a:pt x="16018" y="166714"/>
                  </a:lnTo>
                  <a:lnTo>
                    <a:pt x="4125" y="210023"/>
                  </a:lnTo>
                  <a:lnTo>
                    <a:pt x="0" y="256031"/>
                  </a:lnTo>
                  <a:lnTo>
                    <a:pt x="0" y="1280160"/>
                  </a:lnTo>
                  <a:lnTo>
                    <a:pt x="4125" y="1326168"/>
                  </a:lnTo>
                  <a:lnTo>
                    <a:pt x="16018" y="1369477"/>
                  </a:lnTo>
                  <a:lnTo>
                    <a:pt x="34956" y="1409361"/>
                  </a:lnTo>
                  <a:lnTo>
                    <a:pt x="60216" y="1445096"/>
                  </a:lnTo>
                  <a:lnTo>
                    <a:pt x="91076" y="1475959"/>
                  </a:lnTo>
                  <a:lnTo>
                    <a:pt x="126811" y="1501224"/>
                  </a:lnTo>
                  <a:lnTo>
                    <a:pt x="166700" y="1520168"/>
                  </a:lnTo>
                  <a:lnTo>
                    <a:pt x="210019" y="1532065"/>
                  </a:lnTo>
                  <a:lnTo>
                    <a:pt x="256044" y="1536191"/>
                  </a:lnTo>
                  <a:lnTo>
                    <a:pt x="5573268" y="1536191"/>
                  </a:lnTo>
                  <a:lnTo>
                    <a:pt x="5619276" y="1532065"/>
                  </a:lnTo>
                  <a:lnTo>
                    <a:pt x="5662585" y="1520168"/>
                  </a:lnTo>
                  <a:lnTo>
                    <a:pt x="5702469" y="1501224"/>
                  </a:lnTo>
                  <a:lnTo>
                    <a:pt x="5738204" y="1475959"/>
                  </a:lnTo>
                  <a:lnTo>
                    <a:pt x="5769067" y="1445096"/>
                  </a:lnTo>
                  <a:lnTo>
                    <a:pt x="5794332" y="1409361"/>
                  </a:lnTo>
                  <a:lnTo>
                    <a:pt x="5813276" y="1369477"/>
                  </a:lnTo>
                  <a:lnTo>
                    <a:pt x="5825173" y="1326168"/>
                  </a:lnTo>
                  <a:lnTo>
                    <a:pt x="5829300" y="1280160"/>
                  </a:lnTo>
                  <a:lnTo>
                    <a:pt x="5829300" y="256031"/>
                  </a:lnTo>
                  <a:lnTo>
                    <a:pt x="5825173" y="210023"/>
                  </a:lnTo>
                  <a:lnTo>
                    <a:pt x="5813276" y="166714"/>
                  </a:lnTo>
                  <a:lnTo>
                    <a:pt x="5794332" y="126830"/>
                  </a:lnTo>
                  <a:lnTo>
                    <a:pt x="5769067" y="91095"/>
                  </a:lnTo>
                  <a:lnTo>
                    <a:pt x="5738204" y="60232"/>
                  </a:lnTo>
                  <a:lnTo>
                    <a:pt x="5702469" y="34967"/>
                  </a:lnTo>
                  <a:lnTo>
                    <a:pt x="5662585" y="16023"/>
                  </a:lnTo>
                  <a:lnTo>
                    <a:pt x="5619276" y="4126"/>
                  </a:lnTo>
                  <a:lnTo>
                    <a:pt x="5573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4"/>
            <p:cNvSpPr/>
            <p:nvPr/>
          </p:nvSpPr>
          <p:spPr>
            <a:xfrm>
              <a:off x="199644" y="1795272"/>
              <a:ext cx="5829300" cy="1536700"/>
            </a:xfrm>
            <a:custGeom>
              <a:avLst/>
              <a:gdLst/>
              <a:ahLst/>
              <a:cxnLst/>
              <a:rect l="l" t="t" r="r" b="b"/>
              <a:pathLst>
                <a:path w="5829300" h="1536700">
                  <a:moveTo>
                    <a:pt x="0" y="256031"/>
                  </a:moveTo>
                  <a:lnTo>
                    <a:pt x="4125" y="210023"/>
                  </a:lnTo>
                  <a:lnTo>
                    <a:pt x="16018" y="166714"/>
                  </a:lnTo>
                  <a:lnTo>
                    <a:pt x="34956" y="126830"/>
                  </a:lnTo>
                  <a:lnTo>
                    <a:pt x="60216" y="91095"/>
                  </a:lnTo>
                  <a:lnTo>
                    <a:pt x="91076" y="60232"/>
                  </a:lnTo>
                  <a:lnTo>
                    <a:pt x="126811" y="34967"/>
                  </a:lnTo>
                  <a:lnTo>
                    <a:pt x="166700" y="16023"/>
                  </a:lnTo>
                  <a:lnTo>
                    <a:pt x="210019" y="4126"/>
                  </a:lnTo>
                  <a:lnTo>
                    <a:pt x="256044" y="0"/>
                  </a:lnTo>
                  <a:lnTo>
                    <a:pt x="5573268" y="0"/>
                  </a:lnTo>
                  <a:lnTo>
                    <a:pt x="5619276" y="4126"/>
                  </a:lnTo>
                  <a:lnTo>
                    <a:pt x="5662585" y="16023"/>
                  </a:lnTo>
                  <a:lnTo>
                    <a:pt x="5702469" y="34967"/>
                  </a:lnTo>
                  <a:lnTo>
                    <a:pt x="5738204" y="60232"/>
                  </a:lnTo>
                  <a:lnTo>
                    <a:pt x="5769067" y="91095"/>
                  </a:lnTo>
                  <a:lnTo>
                    <a:pt x="5794332" y="126830"/>
                  </a:lnTo>
                  <a:lnTo>
                    <a:pt x="5813276" y="166714"/>
                  </a:lnTo>
                  <a:lnTo>
                    <a:pt x="5825173" y="210023"/>
                  </a:lnTo>
                  <a:lnTo>
                    <a:pt x="5829300" y="256031"/>
                  </a:lnTo>
                  <a:lnTo>
                    <a:pt x="5829300" y="1280160"/>
                  </a:lnTo>
                  <a:lnTo>
                    <a:pt x="5825173" y="1326168"/>
                  </a:lnTo>
                  <a:lnTo>
                    <a:pt x="5813276" y="1369477"/>
                  </a:lnTo>
                  <a:lnTo>
                    <a:pt x="5794332" y="1409361"/>
                  </a:lnTo>
                  <a:lnTo>
                    <a:pt x="5769067" y="1445096"/>
                  </a:lnTo>
                  <a:lnTo>
                    <a:pt x="5738204" y="1475959"/>
                  </a:lnTo>
                  <a:lnTo>
                    <a:pt x="5702469" y="1501224"/>
                  </a:lnTo>
                  <a:lnTo>
                    <a:pt x="5662585" y="1520168"/>
                  </a:lnTo>
                  <a:lnTo>
                    <a:pt x="5619276" y="1532065"/>
                  </a:lnTo>
                  <a:lnTo>
                    <a:pt x="5573268" y="1536191"/>
                  </a:lnTo>
                  <a:lnTo>
                    <a:pt x="256044" y="1536191"/>
                  </a:lnTo>
                  <a:lnTo>
                    <a:pt x="210019" y="1532065"/>
                  </a:lnTo>
                  <a:lnTo>
                    <a:pt x="166700" y="1520168"/>
                  </a:lnTo>
                  <a:lnTo>
                    <a:pt x="126811" y="1501224"/>
                  </a:lnTo>
                  <a:lnTo>
                    <a:pt x="91076" y="1475959"/>
                  </a:lnTo>
                  <a:lnTo>
                    <a:pt x="60216" y="1445096"/>
                  </a:lnTo>
                  <a:lnTo>
                    <a:pt x="34956" y="1409361"/>
                  </a:lnTo>
                  <a:lnTo>
                    <a:pt x="16018" y="1369477"/>
                  </a:lnTo>
                  <a:lnTo>
                    <a:pt x="4125" y="1326168"/>
                  </a:lnTo>
                  <a:lnTo>
                    <a:pt x="0" y="1280160"/>
                  </a:lnTo>
                  <a:lnTo>
                    <a:pt x="0" y="256031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5"/>
            <p:cNvSpPr/>
            <p:nvPr/>
          </p:nvSpPr>
          <p:spPr>
            <a:xfrm>
              <a:off x="274320" y="1869948"/>
              <a:ext cx="5680075" cy="1386840"/>
            </a:xfrm>
            <a:custGeom>
              <a:avLst/>
              <a:gdLst/>
              <a:ahLst/>
              <a:cxnLst/>
              <a:rect l="l" t="t" r="r" b="b"/>
              <a:pathLst>
                <a:path w="5680075" h="1386839">
                  <a:moveTo>
                    <a:pt x="0" y="1386839"/>
                  </a:moveTo>
                  <a:lnTo>
                    <a:pt x="5679948" y="1386839"/>
                  </a:lnTo>
                  <a:lnTo>
                    <a:pt x="5679948" y="0"/>
                  </a:lnTo>
                  <a:lnTo>
                    <a:pt x="0" y="0"/>
                  </a:lnTo>
                  <a:lnTo>
                    <a:pt x="0" y="1386839"/>
                  </a:lnTo>
                  <a:close/>
                </a:path>
              </a:pathLst>
            </a:custGeom>
            <a:ln w="9144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9" name="object 6"/>
          <p:cNvSpPr txBox="1"/>
          <p:nvPr/>
        </p:nvSpPr>
        <p:spPr>
          <a:xfrm>
            <a:off x="247879" y="2186368"/>
            <a:ext cx="4067651" cy="1102866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15729">
              <a:spcBef>
                <a:spcPts val="900"/>
              </a:spcBef>
            </a:pPr>
            <a:r>
              <a:rPr sz="1350" b="1" spc="-8" dirty="0">
                <a:latin typeface="Calibri"/>
                <a:cs typeface="Calibri"/>
              </a:rPr>
              <a:t>Внедрение</a:t>
            </a:r>
            <a:r>
              <a:rPr sz="1350" b="1" spc="-41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дополнительных</a:t>
            </a:r>
            <a:r>
              <a:rPr sz="1350" b="1" spc="-26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методов</a:t>
            </a:r>
            <a:r>
              <a:rPr sz="1350" b="1" spc="-38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исследования:</a:t>
            </a:r>
            <a:endParaRPr sz="1350" dirty="0">
              <a:latin typeface="Calibri"/>
              <a:cs typeface="Calibri"/>
            </a:endParaRPr>
          </a:p>
          <a:p>
            <a:pPr marL="9525">
              <a:spcBef>
                <a:spcPts val="589"/>
              </a:spcBef>
            </a:pP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ндКТ-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рак</a:t>
            </a:r>
            <a:r>
              <a:rPr sz="975" spc="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легкого</a:t>
            </a:r>
            <a:endParaRPr sz="975" dirty="0">
              <a:latin typeface="Calibri"/>
              <a:cs typeface="Calibri"/>
            </a:endParaRPr>
          </a:p>
          <a:p>
            <a:pPr marL="9525">
              <a:spcBef>
                <a:spcPts val="416"/>
              </a:spcBef>
            </a:pPr>
            <a:r>
              <a:rPr sz="975" spc="-15" dirty="0">
                <a:solidFill>
                  <a:srgbClr val="0C0C0C"/>
                </a:solidFill>
                <a:latin typeface="Calibri"/>
                <a:cs typeface="Calibri"/>
              </a:rPr>
              <a:t>УЗИ-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исследование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 брюшной</a:t>
            </a:r>
            <a:r>
              <a:rPr sz="975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аорты,</a:t>
            </a:r>
            <a:r>
              <a:rPr sz="975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УЗАС</a:t>
            </a:r>
            <a:r>
              <a:rPr sz="975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БЦА</a:t>
            </a:r>
            <a:r>
              <a:rPr sz="975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(уточнение</a:t>
            </a:r>
            <a:r>
              <a:rPr sz="975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показаний)</a:t>
            </a:r>
            <a:endParaRPr sz="975" dirty="0">
              <a:latin typeface="Calibri"/>
              <a:cs typeface="Calibri"/>
            </a:endParaRPr>
          </a:p>
          <a:p>
            <a:pPr marL="9525"/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H.Pylori</a:t>
            </a:r>
            <a:r>
              <a:rPr sz="975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–скрининг</a:t>
            </a:r>
            <a:endParaRPr sz="975" dirty="0">
              <a:latin typeface="Calibri"/>
              <a:cs typeface="Calibri"/>
            </a:endParaRPr>
          </a:p>
          <a:p>
            <a:pPr marL="9525">
              <a:spcBef>
                <a:spcPts val="405"/>
              </a:spcBef>
            </a:pP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Вакцинация</a:t>
            </a:r>
            <a:r>
              <a:rPr sz="975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(грипп,</a:t>
            </a:r>
            <a:r>
              <a:rPr sz="975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пневмококк)</a:t>
            </a:r>
            <a:endParaRPr sz="975" dirty="0">
              <a:latin typeface="Calibri"/>
              <a:cs typeface="Calibri"/>
            </a:endParaRPr>
          </a:p>
        </p:txBody>
      </p:sp>
      <p:grpSp>
        <p:nvGrpSpPr>
          <p:cNvPr id="30" name="object 7"/>
          <p:cNvGrpSpPr/>
          <p:nvPr/>
        </p:nvGrpSpPr>
        <p:grpSpPr>
          <a:xfrm>
            <a:off x="200978" y="3552253"/>
            <a:ext cx="4325779" cy="760571"/>
            <a:chOff x="267970" y="3593338"/>
            <a:chExt cx="5767705" cy="1014094"/>
          </a:xfrm>
        </p:grpSpPr>
        <p:sp>
          <p:nvSpPr>
            <p:cNvPr id="31" name="object 8"/>
            <p:cNvSpPr/>
            <p:nvPr/>
          </p:nvSpPr>
          <p:spPr>
            <a:xfrm>
              <a:off x="274320" y="3599688"/>
              <a:ext cx="5755005" cy="1001394"/>
            </a:xfrm>
            <a:custGeom>
              <a:avLst/>
              <a:gdLst/>
              <a:ahLst/>
              <a:cxnLst/>
              <a:rect l="l" t="t" r="r" b="b"/>
              <a:pathLst>
                <a:path w="5755005" h="1001395">
                  <a:moveTo>
                    <a:pt x="5587745" y="0"/>
                  </a:moveTo>
                  <a:lnTo>
                    <a:pt x="166878" y="0"/>
                  </a:lnTo>
                  <a:lnTo>
                    <a:pt x="122515" y="5958"/>
                  </a:lnTo>
                  <a:lnTo>
                    <a:pt x="82651" y="22775"/>
                  </a:lnTo>
                  <a:lnTo>
                    <a:pt x="48877" y="48863"/>
                  </a:lnTo>
                  <a:lnTo>
                    <a:pt x="22783" y="82634"/>
                  </a:lnTo>
                  <a:lnTo>
                    <a:pt x="5961" y="122502"/>
                  </a:lnTo>
                  <a:lnTo>
                    <a:pt x="0" y="166878"/>
                  </a:lnTo>
                  <a:lnTo>
                    <a:pt x="0" y="834389"/>
                  </a:lnTo>
                  <a:lnTo>
                    <a:pt x="5961" y="878765"/>
                  </a:lnTo>
                  <a:lnTo>
                    <a:pt x="22783" y="918633"/>
                  </a:lnTo>
                  <a:lnTo>
                    <a:pt x="48877" y="952404"/>
                  </a:lnTo>
                  <a:lnTo>
                    <a:pt x="82651" y="978492"/>
                  </a:lnTo>
                  <a:lnTo>
                    <a:pt x="122515" y="995309"/>
                  </a:lnTo>
                  <a:lnTo>
                    <a:pt x="166878" y="1001268"/>
                  </a:lnTo>
                  <a:lnTo>
                    <a:pt x="5587745" y="1001268"/>
                  </a:lnTo>
                  <a:lnTo>
                    <a:pt x="5632121" y="995309"/>
                  </a:lnTo>
                  <a:lnTo>
                    <a:pt x="5671989" y="978492"/>
                  </a:lnTo>
                  <a:lnTo>
                    <a:pt x="5705760" y="952404"/>
                  </a:lnTo>
                  <a:lnTo>
                    <a:pt x="5731848" y="918633"/>
                  </a:lnTo>
                  <a:lnTo>
                    <a:pt x="5748665" y="878765"/>
                  </a:lnTo>
                  <a:lnTo>
                    <a:pt x="5754624" y="834389"/>
                  </a:lnTo>
                  <a:lnTo>
                    <a:pt x="5754624" y="166878"/>
                  </a:lnTo>
                  <a:lnTo>
                    <a:pt x="5748665" y="122502"/>
                  </a:lnTo>
                  <a:lnTo>
                    <a:pt x="5731848" y="82634"/>
                  </a:lnTo>
                  <a:lnTo>
                    <a:pt x="5705760" y="48863"/>
                  </a:lnTo>
                  <a:lnTo>
                    <a:pt x="5671989" y="22775"/>
                  </a:lnTo>
                  <a:lnTo>
                    <a:pt x="5632121" y="5958"/>
                  </a:lnTo>
                  <a:lnTo>
                    <a:pt x="55877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9"/>
            <p:cNvSpPr/>
            <p:nvPr/>
          </p:nvSpPr>
          <p:spPr>
            <a:xfrm>
              <a:off x="274320" y="3599688"/>
              <a:ext cx="5755005" cy="1001394"/>
            </a:xfrm>
            <a:custGeom>
              <a:avLst/>
              <a:gdLst/>
              <a:ahLst/>
              <a:cxnLst/>
              <a:rect l="l" t="t" r="r" b="b"/>
              <a:pathLst>
                <a:path w="5755005" h="1001395">
                  <a:moveTo>
                    <a:pt x="0" y="166878"/>
                  </a:moveTo>
                  <a:lnTo>
                    <a:pt x="5961" y="122502"/>
                  </a:lnTo>
                  <a:lnTo>
                    <a:pt x="22783" y="82634"/>
                  </a:lnTo>
                  <a:lnTo>
                    <a:pt x="48877" y="48863"/>
                  </a:lnTo>
                  <a:lnTo>
                    <a:pt x="82651" y="22775"/>
                  </a:lnTo>
                  <a:lnTo>
                    <a:pt x="122515" y="5958"/>
                  </a:lnTo>
                  <a:lnTo>
                    <a:pt x="166878" y="0"/>
                  </a:lnTo>
                  <a:lnTo>
                    <a:pt x="5587745" y="0"/>
                  </a:lnTo>
                  <a:lnTo>
                    <a:pt x="5632121" y="5958"/>
                  </a:lnTo>
                  <a:lnTo>
                    <a:pt x="5671989" y="22775"/>
                  </a:lnTo>
                  <a:lnTo>
                    <a:pt x="5705760" y="48863"/>
                  </a:lnTo>
                  <a:lnTo>
                    <a:pt x="5731848" y="82634"/>
                  </a:lnTo>
                  <a:lnTo>
                    <a:pt x="5748665" y="122502"/>
                  </a:lnTo>
                  <a:lnTo>
                    <a:pt x="5754624" y="166878"/>
                  </a:lnTo>
                  <a:lnTo>
                    <a:pt x="5754624" y="834389"/>
                  </a:lnTo>
                  <a:lnTo>
                    <a:pt x="5748665" y="878765"/>
                  </a:lnTo>
                  <a:lnTo>
                    <a:pt x="5731848" y="918633"/>
                  </a:lnTo>
                  <a:lnTo>
                    <a:pt x="5705760" y="952404"/>
                  </a:lnTo>
                  <a:lnTo>
                    <a:pt x="5671989" y="978492"/>
                  </a:lnTo>
                  <a:lnTo>
                    <a:pt x="5632121" y="995309"/>
                  </a:lnTo>
                  <a:lnTo>
                    <a:pt x="5587745" y="1001268"/>
                  </a:lnTo>
                  <a:lnTo>
                    <a:pt x="166878" y="1001268"/>
                  </a:lnTo>
                  <a:lnTo>
                    <a:pt x="122515" y="995309"/>
                  </a:lnTo>
                  <a:lnTo>
                    <a:pt x="82651" y="978492"/>
                  </a:lnTo>
                  <a:lnTo>
                    <a:pt x="48877" y="952404"/>
                  </a:lnTo>
                  <a:lnTo>
                    <a:pt x="22783" y="918633"/>
                  </a:lnTo>
                  <a:lnTo>
                    <a:pt x="5961" y="878765"/>
                  </a:lnTo>
                  <a:lnTo>
                    <a:pt x="0" y="834389"/>
                  </a:lnTo>
                  <a:lnTo>
                    <a:pt x="0" y="166878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10"/>
            <p:cNvSpPr/>
            <p:nvPr/>
          </p:nvSpPr>
          <p:spPr>
            <a:xfrm>
              <a:off x="330708" y="3648456"/>
              <a:ext cx="5641975" cy="904240"/>
            </a:xfrm>
            <a:custGeom>
              <a:avLst/>
              <a:gdLst/>
              <a:ahLst/>
              <a:cxnLst/>
              <a:rect l="l" t="t" r="r" b="b"/>
              <a:pathLst>
                <a:path w="5641975" h="904239">
                  <a:moveTo>
                    <a:pt x="0" y="903732"/>
                  </a:moveTo>
                  <a:lnTo>
                    <a:pt x="5641848" y="903732"/>
                  </a:lnTo>
                  <a:lnTo>
                    <a:pt x="5641848" y="0"/>
                  </a:lnTo>
                  <a:lnTo>
                    <a:pt x="0" y="0"/>
                  </a:lnTo>
                  <a:lnTo>
                    <a:pt x="0" y="903732"/>
                  </a:lnTo>
                  <a:close/>
                </a:path>
              </a:pathLst>
            </a:custGeom>
            <a:ln w="9144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5" name="object 11"/>
          <p:cNvSpPr txBox="1"/>
          <p:nvPr/>
        </p:nvSpPr>
        <p:spPr>
          <a:xfrm>
            <a:off x="1235392" y="3546768"/>
            <a:ext cx="2255520" cy="680795"/>
          </a:xfrm>
          <a:prstGeom prst="rect">
            <a:avLst/>
          </a:prstGeom>
        </p:spPr>
        <p:txBody>
          <a:bodyPr vert="horz" wrap="square" lIns="0" tIns="59531" rIns="0" bIns="0" rtlCol="0">
            <a:spAutoFit/>
          </a:bodyPr>
          <a:lstStyle/>
          <a:p>
            <a:pPr algn="ctr">
              <a:spcBef>
                <a:spcPts val="469"/>
              </a:spcBef>
            </a:pPr>
            <a:r>
              <a:rPr sz="1200" b="1" dirty="0">
                <a:solidFill>
                  <a:srgbClr val="0C0C0C"/>
                </a:solidFill>
                <a:latin typeface="Calibri"/>
                <a:cs typeface="Calibri"/>
              </a:rPr>
              <a:t>Оценка</a:t>
            </a:r>
            <a:r>
              <a:rPr sz="1200" b="1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Calibri"/>
                <a:cs typeface="Calibri"/>
              </a:rPr>
              <a:t>генетических</a:t>
            </a:r>
            <a:r>
              <a:rPr sz="1200" b="1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Calibri"/>
                <a:cs typeface="Calibri"/>
              </a:rPr>
              <a:t>параметров</a:t>
            </a:r>
            <a:endParaRPr sz="1200" dirty="0">
              <a:latin typeface="Calibri"/>
              <a:cs typeface="Calibri"/>
            </a:endParaRPr>
          </a:p>
          <a:p>
            <a:pPr marL="476" algn="ctr">
              <a:spcBef>
                <a:spcPts val="371"/>
              </a:spcBef>
            </a:pPr>
            <a:r>
              <a:rPr sz="1125" spc="-8" dirty="0">
                <a:solidFill>
                  <a:srgbClr val="0C0C0C"/>
                </a:solidFill>
                <a:latin typeface="Calibri"/>
                <a:cs typeface="Calibri"/>
              </a:rPr>
              <a:t>-</a:t>
            </a:r>
            <a:r>
              <a:rPr sz="1125" dirty="0">
                <a:solidFill>
                  <a:srgbClr val="0C0C0C"/>
                </a:solidFill>
                <a:latin typeface="Calibri"/>
                <a:cs typeface="Calibri"/>
              </a:rPr>
              <a:t>панели</a:t>
            </a:r>
            <a:r>
              <a:rPr sz="1125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0C0C0C"/>
                </a:solidFill>
                <a:latin typeface="Calibri"/>
                <a:cs typeface="Calibri"/>
              </a:rPr>
              <a:t>исследований</a:t>
            </a:r>
            <a:endParaRPr sz="1125" dirty="0">
              <a:latin typeface="Calibri"/>
              <a:cs typeface="Calibri"/>
            </a:endParaRPr>
          </a:p>
          <a:p>
            <a:pPr marL="2381" algn="ctr">
              <a:spcBef>
                <a:spcPts val="341"/>
              </a:spcBef>
            </a:pPr>
            <a:r>
              <a:rPr sz="1125" spc="-8" dirty="0">
                <a:solidFill>
                  <a:srgbClr val="0C0C0C"/>
                </a:solidFill>
                <a:latin typeface="Calibri"/>
                <a:cs typeface="Calibri"/>
              </a:rPr>
              <a:t>-</a:t>
            </a:r>
            <a:r>
              <a:rPr sz="1125" spc="-15" dirty="0">
                <a:solidFill>
                  <a:srgbClr val="0C0C0C"/>
                </a:solidFill>
                <a:latin typeface="Calibri"/>
                <a:cs typeface="Calibri"/>
              </a:rPr>
              <a:t>BRCA</a:t>
            </a:r>
            <a:endParaRPr sz="1125" dirty="0">
              <a:latin typeface="Calibri"/>
              <a:cs typeface="Calibri"/>
            </a:endParaRPr>
          </a:p>
        </p:txBody>
      </p:sp>
      <p:grpSp>
        <p:nvGrpSpPr>
          <p:cNvPr id="56" name="object 12"/>
          <p:cNvGrpSpPr/>
          <p:nvPr/>
        </p:nvGrpSpPr>
        <p:grpSpPr>
          <a:xfrm>
            <a:off x="4888420" y="1730312"/>
            <a:ext cx="4028599" cy="1630680"/>
            <a:chOff x="6517893" y="1164082"/>
            <a:chExt cx="5371465" cy="2174240"/>
          </a:xfrm>
        </p:grpSpPr>
        <p:sp>
          <p:nvSpPr>
            <p:cNvPr id="57" name="object 13"/>
            <p:cNvSpPr/>
            <p:nvPr/>
          </p:nvSpPr>
          <p:spPr>
            <a:xfrm>
              <a:off x="6524243" y="1170432"/>
              <a:ext cx="5358765" cy="2161540"/>
            </a:xfrm>
            <a:custGeom>
              <a:avLst/>
              <a:gdLst/>
              <a:ahLst/>
              <a:cxnLst/>
              <a:rect l="l" t="t" r="r" b="b"/>
              <a:pathLst>
                <a:path w="5358765" h="2161540">
                  <a:moveTo>
                    <a:pt x="4998211" y="0"/>
                  </a:moveTo>
                  <a:lnTo>
                    <a:pt x="360172" y="0"/>
                  </a:lnTo>
                  <a:lnTo>
                    <a:pt x="311306" y="3288"/>
                  </a:lnTo>
                  <a:lnTo>
                    <a:pt x="264436" y="12868"/>
                  </a:lnTo>
                  <a:lnTo>
                    <a:pt x="219991" y="28309"/>
                  </a:lnTo>
                  <a:lnTo>
                    <a:pt x="178402" y="49181"/>
                  </a:lnTo>
                  <a:lnTo>
                    <a:pt x="140096" y="75057"/>
                  </a:lnTo>
                  <a:lnTo>
                    <a:pt x="105505" y="105505"/>
                  </a:lnTo>
                  <a:lnTo>
                    <a:pt x="75057" y="140096"/>
                  </a:lnTo>
                  <a:lnTo>
                    <a:pt x="49181" y="178402"/>
                  </a:lnTo>
                  <a:lnTo>
                    <a:pt x="28309" y="219991"/>
                  </a:lnTo>
                  <a:lnTo>
                    <a:pt x="12868" y="264436"/>
                  </a:lnTo>
                  <a:lnTo>
                    <a:pt x="3288" y="311306"/>
                  </a:lnTo>
                  <a:lnTo>
                    <a:pt x="0" y="360171"/>
                  </a:lnTo>
                  <a:lnTo>
                    <a:pt x="0" y="1800859"/>
                  </a:lnTo>
                  <a:lnTo>
                    <a:pt x="3288" y="1849725"/>
                  </a:lnTo>
                  <a:lnTo>
                    <a:pt x="12868" y="1896595"/>
                  </a:lnTo>
                  <a:lnTo>
                    <a:pt x="28309" y="1941040"/>
                  </a:lnTo>
                  <a:lnTo>
                    <a:pt x="49181" y="1982629"/>
                  </a:lnTo>
                  <a:lnTo>
                    <a:pt x="75057" y="2020935"/>
                  </a:lnTo>
                  <a:lnTo>
                    <a:pt x="105505" y="2055526"/>
                  </a:lnTo>
                  <a:lnTo>
                    <a:pt x="140096" y="2085974"/>
                  </a:lnTo>
                  <a:lnTo>
                    <a:pt x="178402" y="2111850"/>
                  </a:lnTo>
                  <a:lnTo>
                    <a:pt x="219991" y="2132722"/>
                  </a:lnTo>
                  <a:lnTo>
                    <a:pt x="264436" y="2148163"/>
                  </a:lnTo>
                  <a:lnTo>
                    <a:pt x="311306" y="2157743"/>
                  </a:lnTo>
                  <a:lnTo>
                    <a:pt x="360172" y="2161031"/>
                  </a:lnTo>
                  <a:lnTo>
                    <a:pt x="4998211" y="2161031"/>
                  </a:lnTo>
                  <a:lnTo>
                    <a:pt x="5047077" y="2157743"/>
                  </a:lnTo>
                  <a:lnTo>
                    <a:pt x="5093947" y="2148163"/>
                  </a:lnTo>
                  <a:lnTo>
                    <a:pt x="5138392" y="2132722"/>
                  </a:lnTo>
                  <a:lnTo>
                    <a:pt x="5179981" y="2111850"/>
                  </a:lnTo>
                  <a:lnTo>
                    <a:pt x="5218287" y="2085974"/>
                  </a:lnTo>
                  <a:lnTo>
                    <a:pt x="5252878" y="2055526"/>
                  </a:lnTo>
                  <a:lnTo>
                    <a:pt x="5283326" y="2020935"/>
                  </a:lnTo>
                  <a:lnTo>
                    <a:pt x="5309202" y="1982629"/>
                  </a:lnTo>
                  <a:lnTo>
                    <a:pt x="5330074" y="1941040"/>
                  </a:lnTo>
                  <a:lnTo>
                    <a:pt x="5345515" y="1896595"/>
                  </a:lnTo>
                  <a:lnTo>
                    <a:pt x="5355095" y="1849725"/>
                  </a:lnTo>
                  <a:lnTo>
                    <a:pt x="5358383" y="1800859"/>
                  </a:lnTo>
                  <a:lnTo>
                    <a:pt x="5358383" y="360171"/>
                  </a:lnTo>
                  <a:lnTo>
                    <a:pt x="5355095" y="311306"/>
                  </a:lnTo>
                  <a:lnTo>
                    <a:pt x="5345515" y="264436"/>
                  </a:lnTo>
                  <a:lnTo>
                    <a:pt x="5330074" y="219991"/>
                  </a:lnTo>
                  <a:lnTo>
                    <a:pt x="5309202" y="178402"/>
                  </a:lnTo>
                  <a:lnTo>
                    <a:pt x="5283326" y="140096"/>
                  </a:lnTo>
                  <a:lnTo>
                    <a:pt x="5252878" y="105505"/>
                  </a:lnTo>
                  <a:lnTo>
                    <a:pt x="5218287" y="75057"/>
                  </a:lnTo>
                  <a:lnTo>
                    <a:pt x="5179981" y="49181"/>
                  </a:lnTo>
                  <a:lnTo>
                    <a:pt x="5138392" y="28309"/>
                  </a:lnTo>
                  <a:lnTo>
                    <a:pt x="5093947" y="12868"/>
                  </a:lnTo>
                  <a:lnTo>
                    <a:pt x="5047077" y="3288"/>
                  </a:lnTo>
                  <a:lnTo>
                    <a:pt x="4998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object 14"/>
            <p:cNvSpPr/>
            <p:nvPr/>
          </p:nvSpPr>
          <p:spPr>
            <a:xfrm>
              <a:off x="6524243" y="1170432"/>
              <a:ext cx="5358765" cy="2161540"/>
            </a:xfrm>
            <a:custGeom>
              <a:avLst/>
              <a:gdLst/>
              <a:ahLst/>
              <a:cxnLst/>
              <a:rect l="l" t="t" r="r" b="b"/>
              <a:pathLst>
                <a:path w="5358765" h="2161540">
                  <a:moveTo>
                    <a:pt x="0" y="360171"/>
                  </a:moveTo>
                  <a:lnTo>
                    <a:pt x="3288" y="311306"/>
                  </a:lnTo>
                  <a:lnTo>
                    <a:pt x="12868" y="264436"/>
                  </a:lnTo>
                  <a:lnTo>
                    <a:pt x="28309" y="219991"/>
                  </a:lnTo>
                  <a:lnTo>
                    <a:pt x="49181" y="178402"/>
                  </a:lnTo>
                  <a:lnTo>
                    <a:pt x="75057" y="140096"/>
                  </a:lnTo>
                  <a:lnTo>
                    <a:pt x="105505" y="105505"/>
                  </a:lnTo>
                  <a:lnTo>
                    <a:pt x="140096" y="75057"/>
                  </a:lnTo>
                  <a:lnTo>
                    <a:pt x="178402" y="49181"/>
                  </a:lnTo>
                  <a:lnTo>
                    <a:pt x="219991" y="28309"/>
                  </a:lnTo>
                  <a:lnTo>
                    <a:pt x="264436" y="12868"/>
                  </a:lnTo>
                  <a:lnTo>
                    <a:pt x="311306" y="3288"/>
                  </a:lnTo>
                  <a:lnTo>
                    <a:pt x="360172" y="0"/>
                  </a:lnTo>
                  <a:lnTo>
                    <a:pt x="4998211" y="0"/>
                  </a:lnTo>
                  <a:lnTo>
                    <a:pt x="5047077" y="3288"/>
                  </a:lnTo>
                  <a:lnTo>
                    <a:pt x="5093947" y="12868"/>
                  </a:lnTo>
                  <a:lnTo>
                    <a:pt x="5138392" y="28309"/>
                  </a:lnTo>
                  <a:lnTo>
                    <a:pt x="5179981" y="49181"/>
                  </a:lnTo>
                  <a:lnTo>
                    <a:pt x="5218287" y="75057"/>
                  </a:lnTo>
                  <a:lnTo>
                    <a:pt x="5252878" y="105505"/>
                  </a:lnTo>
                  <a:lnTo>
                    <a:pt x="5283326" y="140096"/>
                  </a:lnTo>
                  <a:lnTo>
                    <a:pt x="5309202" y="178402"/>
                  </a:lnTo>
                  <a:lnTo>
                    <a:pt x="5330074" y="219991"/>
                  </a:lnTo>
                  <a:lnTo>
                    <a:pt x="5345515" y="264436"/>
                  </a:lnTo>
                  <a:lnTo>
                    <a:pt x="5355095" y="311306"/>
                  </a:lnTo>
                  <a:lnTo>
                    <a:pt x="5358383" y="360171"/>
                  </a:lnTo>
                  <a:lnTo>
                    <a:pt x="5358383" y="1800859"/>
                  </a:lnTo>
                  <a:lnTo>
                    <a:pt x="5355095" y="1849725"/>
                  </a:lnTo>
                  <a:lnTo>
                    <a:pt x="5345515" y="1896595"/>
                  </a:lnTo>
                  <a:lnTo>
                    <a:pt x="5330074" y="1941040"/>
                  </a:lnTo>
                  <a:lnTo>
                    <a:pt x="5309202" y="1982629"/>
                  </a:lnTo>
                  <a:lnTo>
                    <a:pt x="5283326" y="2020935"/>
                  </a:lnTo>
                  <a:lnTo>
                    <a:pt x="5252878" y="2055526"/>
                  </a:lnTo>
                  <a:lnTo>
                    <a:pt x="5218287" y="2085974"/>
                  </a:lnTo>
                  <a:lnTo>
                    <a:pt x="5179981" y="2111850"/>
                  </a:lnTo>
                  <a:lnTo>
                    <a:pt x="5138392" y="2132722"/>
                  </a:lnTo>
                  <a:lnTo>
                    <a:pt x="5093947" y="2148163"/>
                  </a:lnTo>
                  <a:lnTo>
                    <a:pt x="5047077" y="2157743"/>
                  </a:lnTo>
                  <a:lnTo>
                    <a:pt x="4998211" y="2161031"/>
                  </a:lnTo>
                  <a:lnTo>
                    <a:pt x="360172" y="2161031"/>
                  </a:lnTo>
                  <a:lnTo>
                    <a:pt x="311306" y="2157743"/>
                  </a:lnTo>
                  <a:lnTo>
                    <a:pt x="264436" y="2148163"/>
                  </a:lnTo>
                  <a:lnTo>
                    <a:pt x="219991" y="2132722"/>
                  </a:lnTo>
                  <a:lnTo>
                    <a:pt x="178402" y="2111850"/>
                  </a:lnTo>
                  <a:lnTo>
                    <a:pt x="140096" y="2085974"/>
                  </a:lnTo>
                  <a:lnTo>
                    <a:pt x="105505" y="2055526"/>
                  </a:lnTo>
                  <a:lnTo>
                    <a:pt x="75057" y="2020935"/>
                  </a:lnTo>
                  <a:lnTo>
                    <a:pt x="49181" y="1982629"/>
                  </a:lnTo>
                  <a:lnTo>
                    <a:pt x="28309" y="1941040"/>
                  </a:lnTo>
                  <a:lnTo>
                    <a:pt x="12868" y="1896595"/>
                  </a:lnTo>
                  <a:lnTo>
                    <a:pt x="3288" y="1849725"/>
                  </a:lnTo>
                  <a:lnTo>
                    <a:pt x="0" y="1800859"/>
                  </a:lnTo>
                  <a:lnTo>
                    <a:pt x="0" y="360171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9" name="object 15"/>
            <p:cNvSpPr/>
            <p:nvPr/>
          </p:nvSpPr>
          <p:spPr>
            <a:xfrm>
              <a:off x="6592823" y="1275588"/>
              <a:ext cx="5221605" cy="1950720"/>
            </a:xfrm>
            <a:custGeom>
              <a:avLst/>
              <a:gdLst/>
              <a:ahLst/>
              <a:cxnLst/>
              <a:rect l="l" t="t" r="r" b="b"/>
              <a:pathLst>
                <a:path w="5221605" h="1950720">
                  <a:moveTo>
                    <a:pt x="0" y="1950719"/>
                  </a:moveTo>
                  <a:lnTo>
                    <a:pt x="5221224" y="1950719"/>
                  </a:lnTo>
                  <a:lnTo>
                    <a:pt x="5221224" y="0"/>
                  </a:lnTo>
                  <a:lnTo>
                    <a:pt x="0" y="0"/>
                  </a:lnTo>
                  <a:lnTo>
                    <a:pt x="0" y="1950719"/>
                  </a:lnTo>
                  <a:close/>
                </a:path>
              </a:pathLst>
            </a:custGeom>
            <a:ln w="9144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0" name="object 16"/>
          <p:cNvSpPr txBox="1"/>
          <p:nvPr/>
        </p:nvSpPr>
        <p:spPr>
          <a:xfrm>
            <a:off x="5072062" y="1716309"/>
            <a:ext cx="3660458" cy="1544012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sz="1350" b="1" spc="-8" dirty="0">
                <a:latin typeface="Calibri"/>
                <a:cs typeface="Calibri"/>
              </a:rPr>
              <a:t>Внедрение</a:t>
            </a:r>
            <a:r>
              <a:rPr sz="1350" b="1" spc="-53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дополнительных</a:t>
            </a:r>
            <a:r>
              <a:rPr sz="1350" b="1" spc="-34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шкал</a:t>
            </a:r>
            <a:r>
              <a:rPr sz="1350" b="1" spc="-26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риска</a:t>
            </a:r>
            <a:endParaRPr sz="1350">
              <a:latin typeface="Calibri"/>
              <a:cs typeface="Calibri"/>
            </a:endParaRPr>
          </a:p>
          <a:p>
            <a:pPr algn="ctr">
              <a:spcBef>
                <a:spcPts val="589"/>
              </a:spcBef>
            </a:pPr>
            <a:r>
              <a:rPr sz="975" spc="-15" dirty="0">
                <a:solidFill>
                  <a:srgbClr val="0C0C0C"/>
                </a:solidFill>
                <a:latin typeface="Calibri"/>
                <a:cs typeface="Calibri"/>
              </a:rPr>
              <a:t>(сердечно-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сосудистый</a:t>
            </a:r>
            <a:r>
              <a:rPr sz="975" spc="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риск,</a:t>
            </a:r>
            <a:r>
              <a:rPr sz="975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возраст-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ассоциированные</a:t>
            </a:r>
            <a:r>
              <a:rPr sz="975" spc="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заболевания,</a:t>
            </a:r>
            <a:endParaRPr sz="975">
              <a:latin typeface="Calibri"/>
              <a:cs typeface="Calibri"/>
            </a:endParaRPr>
          </a:p>
          <a:p>
            <a:pPr marL="953" algn="ctr"/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риски</a:t>
            </a:r>
            <a:r>
              <a:rPr sz="975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пагубного</a:t>
            </a:r>
            <a:r>
              <a:rPr sz="975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потребления</a:t>
            </a:r>
            <a:r>
              <a:rPr sz="975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алкоголя)</a:t>
            </a:r>
            <a:endParaRPr sz="975">
              <a:latin typeface="Calibri"/>
              <a:cs typeface="Calibri"/>
            </a:endParaRPr>
          </a:p>
          <a:p>
            <a:pPr marL="259556" marR="253841" algn="ctr">
              <a:spcBef>
                <a:spcPts val="394"/>
              </a:spcBef>
            </a:pPr>
            <a:r>
              <a:rPr sz="1350" b="1" spc="-8" dirty="0">
                <a:latin typeface="Calibri"/>
                <a:cs typeface="Calibri"/>
              </a:rPr>
              <a:t>Уточнение</a:t>
            </a:r>
            <a:r>
              <a:rPr sz="1350" b="1" spc="-49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категории</a:t>
            </a:r>
            <a:r>
              <a:rPr sz="1350" b="1" spc="-38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риска,</a:t>
            </a:r>
            <a:r>
              <a:rPr sz="1350" b="1" spc="-38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оценка</a:t>
            </a:r>
            <a:r>
              <a:rPr sz="1350" b="1" spc="-49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ранее проведенных</a:t>
            </a:r>
            <a:r>
              <a:rPr sz="1350" b="1" spc="-15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исследований</a:t>
            </a:r>
            <a:endParaRPr sz="1350">
              <a:latin typeface="Calibri"/>
              <a:cs typeface="Calibri"/>
            </a:endParaRPr>
          </a:p>
          <a:p>
            <a:pPr marL="1905" algn="ctr">
              <a:spcBef>
                <a:spcPts val="593"/>
              </a:spcBef>
            </a:pP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-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коронарный</a:t>
            </a:r>
            <a:r>
              <a:rPr sz="975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кальций</a:t>
            </a:r>
            <a:endParaRPr sz="975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-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формирование</a:t>
            </a:r>
            <a:r>
              <a:rPr sz="975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групп</a:t>
            </a:r>
            <a:r>
              <a:rPr sz="975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риска</a:t>
            </a:r>
            <a:r>
              <a:rPr sz="975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по</a:t>
            </a:r>
            <a:r>
              <a:rPr sz="975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данным</a:t>
            </a:r>
            <a:r>
              <a:rPr sz="975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регистров</a:t>
            </a:r>
            <a:endParaRPr sz="975">
              <a:latin typeface="Calibri"/>
              <a:cs typeface="Calibri"/>
            </a:endParaRPr>
          </a:p>
        </p:txBody>
      </p:sp>
      <p:grpSp>
        <p:nvGrpSpPr>
          <p:cNvPr id="61" name="object 17"/>
          <p:cNvGrpSpPr/>
          <p:nvPr/>
        </p:nvGrpSpPr>
        <p:grpSpPr>
          <a:xfrm>
            <a:off x="4913566" y="3588829"/>
            <a:ext cx="3977164" cy="816769"/>
            <a:chOff x="6551421" y="3642105"/>
            <a:chExt cx="5302885" cy="1089025"/>
          </a:xfrm>
        </p:grpSpPr>
        <p:sp>
          <p:nvSpPr>
            <p:cNvPr id="62" name="object 18"/>
            <p:cNvSpPr/>
            <p:nvPr/>
          </p:nvSpPr>
          <p:spPr>
            <a:xfrm>
              <a:off x="6557771" y="3648455"/>
              <a:ext cx="5290185" cy="1076325"/>
            </a:xfrm>
            <a:custGeom>
              <a:avLst/>
              <a:gdLst/>
              <a:ahLst/>
              <a:cxnLst/>
              <a:rect l="l" t="t" r="r" b="b"/>
              <a:pathLst>
                <a:path w="5290184" h="1076325">
                  <a:moveTo>
                    <a:pt x="5110480" y="0"/>
                  </a:moveTo>
                  <a:lnTo>
                    <a:pt x="179324" y="0"/>
                  </a:lnTo>
                  <a:lnTo>
                    <a:pt x="131644" y="6404"/>
                  </a:lnTo>
                  <a:lnTo>
                    <a:pt x="88805" y="24478"/>
                  </a:lnTo>
                  <a:lnTo>
                    <a:pt x="52514" y="52514"/>
                  </a:lnTo>
                  <a:lnTo>
                    <a:pt x="24478" y="88805"/>
                  </a:lnTo>
                  <a:lnTo>
                    <a:pt x="6404" y="131644"/>
                  </a:lnTo>
                  <a:lnTo>
                    <a:pt x="0" y="179324"/>
                  </a:lnTo>
                  <a:lnTo>
                    <a:pt x="0" y="896620"/>
                  </a:lnTo>
                  <a:lnTo>
                    <a:pt x="6404" y="944299"/>
                  </a:lnTo>
                  <a:lnTo>
                    <a:pt x="24478" y="987138"/>
                  </a:lnTo>
                  <a:lnTo>
                    <a:pt x="52514" y="1023429"/>
                  </a:lnTo>
                  <a:lnTo>
                    <a:pt x="88805" y="1051465"/>
                  </a:lnTo>
                  <a:lnTo>
                    <a:pt x="131644" y="1069539"/>
                  </a:lnTo>
                  <a:lnTo>
                    <a:pt x="179324" y="1075944"/>
                  </a:lnTo>
                  <a:lnTo>
                    <a:pt x="5110480" y="1075944"/>
                  </a:lnTo>
                  <a:lnTo>
                    <a:pt x="5158159" y="1069539"/>
                  </a:lnTo>
                  <a:lnTo>
                    <a:pt x="5200998" y="1051465"/>
                  </a:lnTo>
                  <a:lnTo>
                    <a:pt x="5237289" y="1023429"/>
                  </a:lnTo>
                  <a:lnTo>
                    <a:pt x="5265325" y="987138"/>
                  </a:lnTo>
                  <a:lnTo>
                    <a:pt x="5283399" y="944299"/>
                  </a:lnTo>
                  <a:lnTo>
                    <a:pt x="5289804" y="896620"/>
                  </a:lnTo>
                  <a:lnTo>
                    <a:pt x="5289804" y="179324"/>
                  </a:lnTo>
                  <a:lnTo>
                    <a:pt x="5283399" y="131644"/>
                  </a:lnTo>
                  <a:lnTo>
                    <a:pt x="5265325" y="88805"/>
                  </a:lnTo>
                  <a:lnTo>
                    <a:pt x="5237289" y="52514"/>
                  </a:lnTo>
                  <a:lnTo>
                    <a:pt x="5200998" y="24478"/>
                  </a:lnTo>
                  <a:lnTo>
                    <a:pt x="5158159" y="6404"/>
                  </a:lnTo>
                  <a:lnTo>
                    <a:pt x="51104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3" name="object 19"/>
            <p:cNvSpPr/>
            <p:nvPr/>
          </p:nvSpPr>
          <p:spPr>
            <a:xfrm>
              <a:off x="6557771" y="3648455"/>
              <a:ext cx="5290185" cy="1076325"/>
            </a:xfrm>
            <a:custGeom>
              <a:avLst/>
              <a:gdLst/>
              <a:ahLst/>
              <a:cxnLst/>
              <a:rect l="l" t="t" r="r" b="b"/>
              <a:pathLst>
                <a:path w="5290184" h="1076325">
                  <a:moveTo>
                    <a:pt x="0" y="179324"/>
                  </a:moveTo>
                  <a:lnTo>
                    <a:pt x="6404" y="131644"/>
                  </a:lnTo>
                  <a:lnTo>
                    <a:pt x="24478" y="88805"/>
                  </a:lnTo>
                  <a:lnTo>
                    <a:pt x="52514" y="52514"/>
                  </a:lnTo>
                  <a:lnTo>
                    <a:pt x="88805" y="24478"/>
                  </a:lnTo>
                  <a:lnTo>
                    <a:pt x="131644" y="6404"/>
                  </a:lnTo>
                  <a:lnTo>
                    <a:pt x="179324" y="0"/>
                  </a:lnTo>
                  <a:lnTo>
                    <a:pt x="5110480" y="0"/>
                  </a:lnTo>
                  <a:lnTo>
                    <a:pt x="5158159" y="6404"/>
                  </a:lnTo>
                  <a:lnTo>
                    <a:pt x="5200998" y="24478"/>
                  </a:lnTo>
                  <a:lnTo>
                    <a:pt x="5237289" y="52514"/>
                  </a:lnTo>
                  <a:lnTo>
                    <a:pt x="5265325" y="88805"/>
                  </a:lnTo>
                  <a:lnTo>
                    <a:pt x="5283399" y="131644"/>
                  </a:lnTo>
                  <a:lnTo>
                    <a:pt x="5289804" y="179324"/>
                  </a:lnTo>
                  <a:lnTo>
                    <a:pt x="5289804" y="896620"/>
                  </a:lnTo>
                  <a:lnTo>
                    <a:pt x="5283399" y="944299"/>
                  </a:lnTo>
                  <a:lnTo>
                    <a:pt x="5265325" y="987138"/>
                  </a:lnTo>
                  <a:lnTo>
                    <a:pt x="5237289" y="1023429"/>
                  </a:lnTo>
                  <a:lnTo>
                    <a:pt x="5200998" y="1051465"/>
                  </a:lnTo>
                  <a:lnTo>
                    <a:pt x="5158159" y="1069539"/>
                  </a:lnTo>
                  <a:lnTo>
                    <a:pt x="5110480" y="1075944"/>
                  </a:lnTo>
                  <a:lnTo>
                    <a:pt x="179324" y="1075944"/>
                  </a:lnTo>
                  <a:lnTo>
                    <a:pt x="131644" y="1069539"/>
                  </a:lnTo>
                  <a:lnTo>
                    <a:pt x="88805" y="1051465"/>
                  </a:lnTo>
                  <a:lnTo>
                    <a:pt x="52514" y="1023429"/>
                  </a:lnTo>
                  <a:lnTo>
                    <a:pt x="24478" y="987138"/>
                  </a:lnTo>
                  <a:lnTo>
                    <a:pt x="6404" y="944299"/>
                  </a:lnTo>
                  <a:lnTo>
                    <a:pt x="0" y="896620"/>
                  </a:lnTo>
                  <a:lnTo>
                    <a:pt x="0" y="179324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4" name="object 20"/>
            <p:cNvSpPr/>
            <p:nvPr/>
          </p:nvSpPr>
          <p:spPr>
            <a:xfrm>
              <a:off x="6635495" y="3700271"/>
              <a:ext cx="5135880" cy="970915"/>
            </a:xfrm>
            <a:custGeom>
              <a:avLst/>
              <a:gdLst/>
              <a:ahLst/>
              <a:cxnLst/>
              <a:rect l="l" t="t" r="r" b="b"/>
              <a:pathLst>
                <a:path w="5135880" h="970914">
                  <a:moveTo>
                    <a:pt x="0" y="970788"/>
                  </a:moveTo>
                  <a:lnTo>
                    <a:pt x="5135880" y="970788"/>
                  </a:lnTo>
                  <a:lnTo>
                    <a:pt x="5135880" y="0"/>
                  </a:lnTo>
                  <a:lnTo>
                    <a:pt x="0" y="0"/>
                  </a:lnTo>
                  <a:lnTo>
                    <a:pt x="0" y="970788"/>
                  </a:lnTo>
                  <a:close/>
                </a:path>
              </a:pathLst>
            </a:custGeom>
            <a:ln w="9144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5" name="object 21"/>
          <p:cNvSpPr txBox="1"/>
          <p:nvPr/>
        </p:nvSpPr>
        <p:spPr>
          <a:xfrm>
            <a:off x="6124289" y="3551111"/>
            <a:ext cx="1558290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b="1" dirty="0">
                <a:solidFill>
                  <a:srgbClr val="0C0C0C"/>
                </a:solidFill>
                <a:latin typeface="Calibri"/>
                <a:cs typeface="Calibri"/>
              </a:rPr>
              <a:t>Цифровые</a:t>
            </a:r>
            <a:r>
              <a:rPr sz="1200" b="1" spc="-6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Calibri"/>
                <a:cs typeface="Calibri"/>
              </a:rPr>
              <a:t>технологии: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6" name="object 22"/>
          <p:cNvSpPr txBox="1"/>
          <p:nvPr/>
        </p:nvSpPr>
        <p:spPr>
          <a:xfrm>
            <a:off x="5097589" y="3752575"/>
            <a:ext cx="3611404" cy="477214"/>
          </a:xfrm>
          <a:prstGeom prst="rect">
            <a:avLst/>
          </a:prstGeom>
        </p:spPr>
        <p:txBody>
          <a:bodyPr vert="horz" wrap="square" lIns="0" tIns="43339" rIns="0" bIns="0" rtlCol="0">
            <a:spAutoFit/>
          </a:bodyPr>
          <a:lstStyle/>
          <a:p>
            <a:pPr algn="ctr">
              <a:spcBef>
                <a:spcPts val="341"/>
              </a:spcBef>
            </a:pP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-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получение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данных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носимых</a:t>
            </a:r>
            <a:r>
              <a:rPr sz="900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устройств</a:t>
            </a:r>
            <a:endParaRPr sz="900" dirty="0">
              <a:latin typeface="Calibri"/>
              <a:cs typeface="Calibri"/>
            </a:endParaRPr>
          </a:p>
          <a:p>
            <a:pPr algn="ctr">
              <a:lnSpc>
                <a:spcPts val="1028"/>
              </a:lnSpc>
              <a:spcBef>
                <a:spcPts val="270"/>
              </a:spcBef>
            </a:pP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-выявление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групп</a:t>
            </a:r>
            <a:r>
              <a:rPr sz="9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риска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</a:t>
            </a:r>
            <a:r>
              <a:rPr sz="9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учетом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ранее</a:t>
            </a:r>
            <a:r>
              <a:rPr sz="9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оказанной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медицинской помощи</a:t>
            </a:r>
            <a:endParaRPr sz="900" dirty="0">
              <a:latin typeface="Calibri"/>
              <a:cs typeface="Calibri"/>
            </a:endParaRPr>
          </a:p>
          <a:p>
            <a:pPr marL="476" algn="ctr">
              <a:lnSpc>
                <a:spcPts val="1028"/>
              </a:lnSpc>
            </a:pP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(цифровой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профиль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ОМС,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ML</a:t>
            </a:r>
            <a:r>
              <a:rPr sz="90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технологии)</a:t>
            </a:r>
            <a:endParaRPr sz="900" dirty="0">
              <a:latin typeface="Calibri"/>
              <a:cs typeface="Calibri"/>
            </a:endParaRPr>
          </a:p>
        </p:txBody>
      </p:sp>
      <p:grpSp>
        <p:nvGrpSpPr>
          <p:cNvPr id="67" name="object 23"/>
          <p:cNvGrpSpPr/>
          <p:nvPr/>
        </p:nvGrpSpPr>
        <p:grpSpPr>
          <a:xfrm>
            <a:off x="2185225" y="2386441"/>
            <a:ext cx="5467350" cy="2469356"/>
            <a:chOff x="2913633" y="2038921"/>
            <a:chExt cx="7289800" cy="329247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68" name="object 24"/>
            <p:cNvSpPr/>
            <p:nvPr/>
          </p:nvSpPr>
          <p:spPr>
            <a:xfrm>
              <a:off x="4283963" y="2043683"/>
              <a:ext cx="3985260" cy="2914015"/>
            </a:xfrm>
            <a:custGeom>
              <a:avLst/>
              <a:gdLst/>
              <a:ahLst/>
              <a:cxnLst/>
              <a:rect l="l" t="t" r="r" b="b"/>
              <a:pathLst>
                <a:path w="3985259" h="2914015">
                  <a:moveTo>
                    <a:pt x="1992630" y="0"/>
                  </a:moveTo>
                  <a:lnTo>
                    <a:pt x="1876044" y="145668"/>
                  </a:lnTo>
                  <a:lnTo>
                    <a:pt x="1963547" y="145668"/>
                  </a:lnTo>
                  <a:lnTo>
                    <a:pt x="1963547" y="1427861"/>
                  </a:lnTo>
                  <a:lnTo>
                    <a:pt x="145669" y="1427861"/>
                  </a:lnTo>
                  <a:lnTo>
                    <a:pt x="145669" y="1340357"/>
                  </a:lnTo>
                  <a:lnTo>
                    <a:pt x="0" y="1456943"/>
                  </a:lnTo>
                  <a:lnTo>
                    <a:pt x="145669" y="1573529"/>
                  </a:lnTo>
                  <a:lnTo>
                    <a:pt x="145669" y="1486027"/>
                  </a:lnTo>
                  <a:lnTo>
                    <a:pt x="1963547" y="1486027"/>
                  </a:lnTo>
                  <a:lnTo>
                    <a:pt x="1963547" y="2768218"/>
                  </a:lnTo>
                  <a:lnTo>
                    <a:pt x="1876044" y="2768218"/>
                  </a:lnTo>
                  <a:lnTo>
                    <a:pt x="1992630" y="2913888"/>
                  </a:lnTo>
                  <a:lnTo>
                    <a:pt x="2109216" y="2768218"/>
                  </a:lnTo>
                  <a:lnTo>
                    <a:pt x="2021713" y="2768218"/>
                  </a:lnTo>
                  <a:lnTo>
                    <a:pt x="2021713" y="1486027"/>
                  </a:lnTo>
                  <a:lnTo>
                    <a:pt x="3839591" y="1486027"/>
                  </a:lnTo>
                  <a:lnTo>
                    <a:pt x="3839591" y="1573529"/>
                  </a:lnTo>
                  <a:lnTo>
                    <a:pt x="3985260" y="1456943"/>
                  </a:lnTo>
                  <a:lnTo>
                    <a:pt x="3839591" y="1340357"/>
                  </a:lnTo>
                  <a:lnTo>
                    <a:pt x="3839591" y="1427861"/>
                  </a:lnTo>
                  <a:lnTo>
                    <a:pt x="2021713" y="1427861"/>
                  </a:lnTo>
                  <a:lnTo>
                    <a:pt x="2021713" y="145668"/>
                  </a:lnTo>
                  <a:lnTo>
                    <a:pt x="2109216" y="145668"/>
                  </a:lnTo>
                  <a:lnTo>
                    <a:pt x="199263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9" name="object 25"/>
            <p:cNvSpPr/>
            <p:nvPr/>
          </p:nvSpPr>
          <p:spPr>
            <a:xfrm>
              <a:off x="4283963" y="2043683"/>
              <a:ext cx="3985260" cy="2914015"/>
            </a:xfrm>
            <a:custGeom>
              <a:avLst/>
              <a:gdLst/>
              <a:ahLst/>
              <a:cxnLst/>
              <a:rect l="l" t="t" r="r" b="b"/>
              <a:pathLst>
                <a:path w="3985259" h="2914015">
                  <a:moveTo>
                    <a:pt x="0" y="1456943"/>
                  </a:moveTo>
                  <a:lnTo>
                    <a:pt x="145669" y="1340357"/>
                  </a:lnTo>
                  <a:lnTo>
                    <a:pt x="145669" y="1427861"/>
                  </a:lnTo>
                  <a:lnTo>
                    <a:pt x="1963547" y="1427861"/>
                  </a:lnTo>
                  <a:lnTo>
                    <a:pt x="1963547" y="145668"/>
                  </a:lnTo>
                  <a:lnTo>
                    <a:pt x="1876044" y="145668"/>
                  </a:lnTo>
                  <a:lnTo>
                    <a:pt x="1992630" y="0"/>
                  </a:lnTo>
                  <a:lnTo>
                    <a:pt x="2109216" y="145668"/>
                  </a:lnTo>
                  <a:lnTo>
                    <a:pt x="2021713" y="145668"/>
                  </a:lnTo>
                  <a:lnTo>
                    <a:pt x="2021713" y="1427861"/>
                  </a:lnTo>
                  <a:lnTo>
                    <a:pt x="3839591" y="1427861"/>
                  </a:lnTo>
                  <a:lnTo>
                    <a:pt x="3839591" y="1340357"/>
                  </a:lnTo>
                  <a:lnTo>
                    <a:pt x="3985260" y="1456943"/>
                  </a:lnTo>
                  <a:lnTo>
                    <a:pt x="3839591" y="1573529"/>
                  </a:lnTo>
                  <a:lnTo>
                    <a:pt x="3839591" y="1486027"/>
                  </a:lnTo>
                  <a:lnTo>
                    <a:pt x="2021713" y="1486027"/>
                  </a:lnTo>
                  <a:lnTo>
                    <a:pt x="2021713" y="2768218"/>
                  </a:lnTo>
                  <a:lnTo>
                    <a:pt x="2109216" y="2768218"/>
                  </a:lnTo>
                  <a:lnTo>
                    <a:pt x="1992630" y="2913888"/>
                  </a:lnTo>
                  <a:lnTo>
                    <a:pt x="1876044" y="2768218"/>
                  </a:lnTo>
                  <a:lnTo>
                    <a:pt x="1963547" y="2768218"/>
                  </a:lnTo>
                  <a:lnTo>
                    <a:pt x="1963547" y="1486027"/>
                  </a:lnTo>
                  <a:lnTo>
                    <a:pt x="145669" y="1486027"/>
                  </a:lnTo>
                  <a:lnTo>
                    <a:pt x="145669" y="1573529"/>
                  </a:lnTo>
                  <a:lnTo>
                    <a:pt x="0" y="1456943"/>
                  </a:lnTo>
                  <a:close/>
                </a:path>
              </a:pathLst>
            </a:custGeom>
            <a:grpFill/>
            <a:ln w="9144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0" name="object 26"/>
            <p:cNvSpPr/>
            <p:nvPr/>
          </p:nvSpPr>
          <p:spPr>
            <a:xfrm>
              <a:off x="2919983" y="4916423"/>
              <a:ext cx="7277100" cy="408940"/>
            </a:xfrm>
            <a:custGeom>
              <a:avLst/>
              <a:gdLst/>
              <a:ahLst/>
              <a:cxnLst/>
              <a:rect l="l" t="t" r="r" b="b"/>
              <a:pathLst>
                <a:path w="7277100" h="408939">
                  <a:moveTo>
                    <a:pt x="7209028" y="0"/>
                  </a:moveTo>
                  <a:lnTo>
                    <a:pt x="68072" y="0"/>
                  </a:lnTo>
                  <a:lnTo>
                    <a:pt x="41576" y="5349"/>
                  </a:lnTo>
                  <a:lnTo>
                    <a:pt x="19939" y="19939"/>
                  </a:lnTo>
                  <a:lnTo>
                    <a:pt x="5349" y="41576"/>
                  </a:lnTo>
                  <a:lnTo>
                    <a:pt x="0" y="68071"/>
                  </a:lnTo>
                  <a:lnTo>
                    <a:pt x="0" y="340359"/>
                  </a:lnTo>
                  <a:lnTo>
                    <a:pt x="5349" y="366855"/>
                  </a:lnTo>
                  <a:lnTo>
                    <a:pt x="19938" y="388492"/>
                  </a:lnTo>
                  <a:lnTo>
                    <a:pt x="41576" y="403082"/>
                  </a:lnTo>
                  <a:lnTo>
                    <a:pt x="68072" y="408431"/>
                  </a:lnTo>
                  <a:lnTo>
                    <a:pt x="7209028" y="408431"/>
                  </a:lnTo>
                  <a:lnTo>
                    <a:pt x="7235523" y="403082"/>
                  </a:lnTo>
                  <a:lnTo>
                    <a:pt x="7257161" y="388492"/>
                  </a:lnTo>
                  <a:lnTo>
                    <a:pt x="7271750" y="366855"/>
                  </a:lnTo>
                  <a:lnTo>
                    <a:pt x="7277100" y="340359"/>
                  </a:lnTo>
                  <a:lnTo>
                    <a:pt x="7277100" y="68071"/>
                  </a:lnTo>
                  <a:lnTo>
                    <a:pt x="7271750" y="41576"/>
                  </a:lnTo>
                  <a:lnTo>
                    <a:pt x="7257161" y="19938"/>
                  </a:lnTo>
                  <a:lnTo>
                    <a:pt x="7235523" y="5349"/>
                  </a:lnTo>
                  <a:lnTo>
                    <a:pt x="72090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1" name="object 27"/>
            <p:cNvSpPr/>
            <p:nvPr/>
          </p:nvSpPr>
          <p:spPr>
            <a:xfrm>
              <a:off x="2919983" y="4916423"/>
              <a:ext cx="7277100" cy="408940"/>
            </a:xfrm>
            <a:custGeom>
              <a:avLst/>
              <a:gdLst/>
              <a:ahLst/>
              <a:cxnLst/>
              <a:rect l="l" t="t" r="r" b="b"/>
              <a:pathLst>
                <a:path w="7277100" h="408939">
                  <a:moveTo>
                    <a:pt x="0" y="68071"/>
                  </a:moveTo>
                  <a:lnTo>
                    <a:pt x="5349" y="41576"/>
                  </a:lnTo>
                  <a:lnTo>
                    <a:pt x="19939" y="19939"/>
                  </a:lnTo>
                  <a:lnTo>
                    <a:pt x="41576" y="5349"/>
                  </a:lnTo>
                  <a:lnTo>
                    <a:pt x="68072" y="0"/>
                  </a:lnTo>
                  <a:lnTo>
                    <a:pt x="7209028" y="0"/>
                  </a:lnTo>
                  <a:lnTo>
                    <a:pt x="7235523" y="5349"/>
                  </a:lnTo>
                  <a:lnTo>
                    <a:pt x="7257161" y="19938"/>
                  </a:lnTo>
                  <a:lnTo>
                    <a:pt x="7271750" y="41576"/>
                  </a:lnTo>
                  <a:lnTo>
                    <a:pt x="7277100" y="68071"/>
                  </a:lnTo>
                  <a:lnTo>
                    <a:pt x="7277100" y="340359"/>
                  </a:lnTo>
                  <a:lnTo>
                    <a:pt x="7271750" y="366855"/>
                  </a:lnTo>
                  <a:lnTo>
                    <a:pt x="7257161" y="388492"/>
                  </a:lnTo>
                  <a:lnTo>
                    <a:pt x="7235523" y="403082"/>
                  </a:lnTo>
                  <a:lnTo>
                    <a:pt x="7209028" y="408431"/>
                  </a:lnTo>
                  <a:lnTo>
                    <a:pt x="68072" y="408431"/>
                  </a:lnTo>
                  <a:lnTo>
                    <a:pt x="41576" y="403082"/>
                  </a:lnTo>
                  <a:lnTo>
                    <a:pt x="19938" y="388492"/>
                  </a:lnTo>
                  <a:lnTo>
                    <a:pt x="5349" y="366855"/>
                  </a:lnTo>
                  <a:lnTo>
                    <a:pt x="0" y="340359"/>
                  </a:lnTo>
                  <a:lnTo>
                    <a:pt x="0" y="68071"/>
                  </a:lnTo>
                  <a:close/>
                </a:path>
              </a:pathLst>
            </a:custGeom>
            <a:grpFill/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2" name="object 28"/>
          <p:cNvSpPr txBox="1"/>
          <p:nvPr/>
        </p:nvSpPr>
        <p:spPr>
          <a:xfrm>
            <a:off x="2952464" y="4573714"/>
            <a:ext cx="39338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8" dirty="0">
                <a:solidFill>
                  <a:srgbClr val="0C0C0C"/>
                </a:solidFill>
                <a:latin typeface="Calibri"/>
                <a:cs typeface="Calibri"/>
              </a:rPr>
              <a:t>Гармонизированный</a:t>
            </a:r>
            <a:r>
              <a:rPr sz="1350" b="1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0C0C0C"/>
                </a:solidFill>
                <a:latin typeface="Calibri"/>
                <a:cs typeface="Calibri"/>
              </a:rPr>
              <a:t>персонализированный</a:t>
            </a:r>
            <a:r>
              <a:rPr sz="1350" b="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0C0C0C"/>
                </a:solidFill>
                <a:latin typeface="Calibri"/>
                <a:cs typeface="Calibri"/>
              </a:rPr>
              <a:t>подход</a:t>
            </a:r>
            <a:endParaRPr sz="1350" dirty="0">
              <a:latin typeface="Calibri"/>
              <a:cs typeface="Calibri"/>
            </a:endParaRPr>
          </a:p>
        </p:txBody>
      </p:sp>
      <p:grpSp>
        <p:nvGrpSpPr>
          <p:cNvPr id="73" name="object 29"/>
          <p:cNvGrpSpPr/>
          <p:nvPr/>
        </p:nvGrpSpPr>
        <p:grpSpPr>
          <a:xfrm>
            <a:off x="2624137" y="5051870"/>
            <a:ext cx="2357438" cy="264795"/>
            <a:chOff x="3498850" y="5592826"/>
            <a:chExt cx="3143250" cy="353060"/>
          </a:xfrm>
        </p:grpSpPr>
        <p:sp>
          <p:nvSpPr>
            <p:cNvPr id="74" name="object 30"/>
            <p:cNvSpPr/>
            <p:nvPr/>
          </p:nvSpPr>
          <p:spPr>
            <a:xfrm>
              <a:off x="3505200" y="5599176"/>
              <a:ext cx="3130550" cy="340360"/>
            </a:xfrm>
            <a:custGeom>
              <a:avLst/>
              <a:gdLst/>
              <a:ahLst/>
              <a:cxnLst/>
              <a:rect l="l" t="t" r="r" b="b"/>
              <a:pathLst>
                <a:path w="3130550" h="340360">
                  <a:moveTo>
                    <a:pt x="3073654" y="0"/>
                  </a:moveTo>
                  <a:lnTo>
                    <a:pt x="56641" y="0"/>
                  </a:lnTo>
                  <a:lnTo>
                    <a:pt x="34611" y="4451"/>
                  </a:lnTo>
                  <a:lnTo>
                    <a:pt x="16605" y="16590"/>
                  </a:lnTo>
                  <a:lnTo>
                    <a:pt x="4456" y="34595"/>
                  </a:lnTo>
                  <a:lnTo>
                    <a:pt x="0" y="56642"/>
                  </a:lnTo>
                  <a:lnTo>
                    <a:pt x="0" y="283210"/>
                  </a:lnTo>
                  <a:lnTo>
                    <a:pt x="4456" y="305256"/>
                  </a:lnTo>
                  <a:lnTo>
                    <a:pt x="16605" y="323261"/>
                  </a:lnTo>
                  <a:lnTo>
                    <a:pt x="34611" y="335400"/>
                  </a:lnTo>
                  <a:lnTo>
                    <a:pt x="56641" y="339852"/>
                  </a:lnTo>
                  <a:lnTo>
                    <a:pt x="3073654" y="339852"/>
                  </a:lnTo>
                  <a:lnTo>
                    <a:pt x="3095684" y="335400"/>
                  </a:lnTo>
                  <a:lnTo>
                    <a:pt x="3113690" y="323261"/>
                  </a:lnTo>
                  <a:lnTo>
                    <a:pt x="3125839" y="305256"/>
                  </a:lnTo>
                  <a:lnTo>
                    <a:pt x="3130296" y="283210"/>
                  </a:lnTo>
                  <a:lnTo>
                    <a:pt x="3130296" y="56642"/>
                  </a:lnTo>
                  <a:lnTo>
                    <a:pt x="3125839" y="34595"/>
                  </a:lnTo>
                  <a:lnTo>
                    <a:pt x="3113690" y="16590"/>
                  </a:lnTo>
                  <a:lnTo>
                    <a:pt x="3095684" y="4451"/>
                  </a:lnTo>
                  <a:lnTo>
                    <a:pt x="3073654" y="0"/>
                  </a:lnTo>
                  <a:close/>
                </a:path>
              </a:pathLst>
            </a:custGeom>
            <a:solidFill>
              <a:srgbClr val="CED2C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5" name="object 31"/>
            <p:cNvSpPr/>
            <p:nvPr/>
          </p:nvSpPr>
          <p:spPr>
            <a:xfrm>
              <a:off x="3505200" y="5599176"/>
              <a:ext cx="3130550" cy="340360"/>
            </a:xfrm>
            <a:custGeom>
              <a:avLst/>
              <a:gdLst/>
              <a:ahLst/>
              <a:cxnLst/>
              <a:rect l="l" t="t" r="r" b="b"/>
              <a:pathLst>
                <a:path w="3130550" h="340360">
                  <a:moveTo>
                    <a:pt x="0" y="56642"/>
                  </a:moveTo>
                  <a:lnTo>
                    <a:pt x="4456" y="34595"/>
                  </a:lnTo>
                  <a:lnTo>
                    <a:pt x="16605" y="16590"/>
                  </a:lnTo>
                  <a:lnTo>
                    <a:pt x="34611" y="4451"/>
                  </a:lnTo>
                  <a:lnTo>
                    <a:pt x="56641" y="0"/>
                  </a:lnTo>
                  <a:lnTo>
                    <a:pt x="3073654" y="0"/>
                  </a:lnTo>
                  <a:lnTo>
                    <a:pt x="3095684" y="4451"/>
                  </a:lnTo>
                  <a:lnTo>
                    <a:pt x="3113690" y="16590"/>
                  </a:lnTo>
                  <a:lnTo>
                    <a:pt x="3125839" y="34595"/>
                  </a:lnTo>
                  <a:lnTo>
                    <a:pt x="3130296" y="56642"/>
                  </a:lnTo>
                  <a:lnTo>
                    <a:pt x="3130296" y="283210"/>
                  </a:lnTo>
                  <a:lnTo>
                    <a:pt x="3125839" y="305256"/>
                  </a:lnTo>
                  <a:lnTo>
                    <a:pt x="3113690" y="323261"/>
                  </a:lnTo>
                  <a:lnTo>
                    <a:pt x="3095684" y="335400"/>
                  </a:lnTo>
                  <a:lnTo>
                    <a:pt x="3073654" y="339852"/>
                  </a:lnTo>
                  <a:lnTo>
                    <a:pt x="56641" y="339852"/>
                  </a:lnTo>
                  <a:lnTo>
                    <a:pt x="34611" y="335400"/>
                  </a:lnTo>
                  <a:lnTo>
                    <a:pt x="16605" y="323261"/>
                  </a:lnTo>
                  <a:lnTo>
                    <a:pt x="4456" y="305256"/>
                  </a:lnTo>
                  <a:lnTo>
                    <a:pt x="0" y="283210"/>
                  </a:lnTo>
                  <a:lnTo>
                    <a:pt x="0" y="56642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6" name="object 32"/>
          <p:cNvSpPr txBox="1"/>
          <p:nvPr/>
        </p:nvSpPr>
        <p:spPr>
          <a:xfrm>
            <a:off x="2635143" y="5085741"/>
            <a:ext cx="2335530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6695">
              <a:spcBef>
                <a:spcPts val="75"/>
              </a:spcBef>
            </a:pP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Выявление</a:t>
            </a:r>
            <a:r>
              <a:rPr sz="1050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факторов</a:t>
            </a:r>
            <a:r>
              <a:rPr sz="105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риска</a:t>
            </a:r>
            <a:r>
              <a:rPr sz="105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spc="-15" dirty="0">
                <a:solidFill>
                  <a:srgbClr val="0C0C0C"/>
                </a:solidFill>
                <a:latin typeface="Calibri"/>
                <a:cs typeface="Calibri"/>
              </a:rPr>
              <a:t>ХНИЗ</a:t>
            </a:r>
            <a:endParaRPr sz="1050" dirty="0">
              <a:latin typeface="Calibri"/>
              <a:cs typeface="Calibri"/>
            </a:endParaRPr>
          </a:p>
        </p:txBody>
      </p:sp>
      <p:grpSp>
        <p:nvGrpSpPr>
          <p:cNvPr id="77" name="object 33"/>
          <p:cNvGrpSpPr/>
          <p:nvPr/>
        </p:nvGrpSpPr>
        <p:grpSpPr>
          <a:xfrm>
            <a:off x="5127307" y="5051870"/>
            <a:ext cx="2357438" cy="264795"/>
            <a:chOff x="6836409" y="5592826"/>
            <a:chExt cx="3143250" cy="353060"/>
          </a:xfrm>
        </p:grpSpPr>
        <p:sp>
          <p:nvSpPr>
            <p:cNvPr id="78" name="object 34"/>
            <p:cNvSpPr/>
            <p:nvPr/>
          </p:nvSpPr>
          <p:spPr>
            <a:xfrm>
              <a:off x="6842759" y="5599176"/>
              <a:ext cx="3130550" cy="340360"/>
            </a:xfrm>
            <a:custGeom>
              <a:avLst/>
              <a:gdLst/>
              <a:ahLst/>
              <a:cxnLst/>
              <a:rect l="l" t="t" r="r" b="b"/>
              <a:pathLst>
                <a:path w="3130550" h="340360">
                  <a:moveTo>
                    <a:pt x="3073654" y="0"/>
                  </a:moveTo>
                  <a:lnTo>
                    <a:pt x="56642" y="0"/>
                  </a:lnTo>
                  <a:lnTo>
                    <a:pt x="34611" y="4451"/>
                  </a:lnTo>
                  <a:lnTo>
                    <a:pt x="16605" y="16590"/>
                  </a:lnTo>
                  <a:lnTo>
                    <a:pt x="4456" y="34595"/>
                  </a:lnTo>
                  <a:lnTo>
                    <a:pt x="0" y="56642"/>
                  </a:lnTo>
                  <a:lnTo>
                    <a:pt x="0" y="283210"/>
                  </a:lnTo>
                  <a:lnTo>
                    <a:pt x="4456" y="305256"/>
                  </a:lnTo>
                  <a:lnTo>
                    <a:pt x="16605" y="323261"/>
                  </a:lnTo>
                  <a:lnTo>
                    <a:pt x="34611" y="335400"/>
                  </a:lnTo>
                  <a:lnTo>
                    <a:pt x="56642" y="339852"/>
                  </a:lnTo>
                  <a:lnTo>
                    <a:pt x="3073654" y="339852"/>
                  </a:lnTo>
                  <a:lnTo>
                    <a:pt x="3095684" y="335400"/>
                  </a:lnTo>
                  <a:lnTo>
                    <a:pt x="3113690" y="323261"/>
                  </a:lnTo>
                  <a:lnTo>
                    <a:pt x="3125839" y="305256"/>
                  </a:lnTo>
                  <a:lnTo>
                    <a:pt x="3130296" y="283210"/>
                  </a:lnTo>
                  <a:lnTo>
                    <a:pt x="3130296" y="56642"/>
                  </a:lnTo>
                  <a:lnTo>
                    <a:pt x="3125839" y="34595"/>
                  </a:lnTo>
                  <a:lnTo>
                    <a:pt x="3113690" y="16590"/>
                  </a:lnTo>
                  <a:lnTo>
                    <a:pt x="3095684" y="4451"/>
                  </a:lnTo>
                  <a:lnTo>
                    <a:pt x="3073654" y="0"/>
                  </a:lnTo>
                  <a:close/>
                </a:path>
              </a:pathLst>
            </a:custGeom>
            <a:solidFill>
              <a:srgbClr val="CED2C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9" name="object 35"/>
            <p:cNvSpPr/>
            <p:nvPr/>
          </p:nvSpPr>
          <p:spPr>
            <a:xfrm>
              <a:off x="6842759" y="5599176"/>
              <a:ext cx="3130550" cy="340360"/>
            </a:xfrm>
            <a:custGeom>
              <a:avLst/>
              <a:gdLst/>
              <a:ahLst/>
              <a:cxnLst/>
              <a:rect l="l" t="t" r="r" b="b"/>
              <a:pathLst>
                <a:path w="3130550" h="340360">
                  <a:moveTo>
                    <a:pt x="0" y="56642"/>
                  </a:moveTo>
                  <a:lnTo>
                    <a:pt x="4456" y="34595"/>
                  </a:lnTo>
                  <a:lnTo>
                    <a:pt x="16605" y="16590"/>
                  </a:lnTo>
                  <a:lnTo>
                    <a:pt x="34611" y="4451"/>
                  </a:lnTo>
                  <a:lnTo>
                    <a:pt x="56642" y="0"/>
                  </a:lnTo>
                  <a:lnTo>
                    <a:pt x="3073654" y="0"/>
                  </a:lnTo>
                  <a:lnTo>
                    <a:pt x="3095684" y="4451"/>
                  </a:lnTo>
                  <a:lnTo>
                    <a:pt x="3113690" y="16590"/>
                  </a:lnTo>
                  <a:lnTo>
                    <a:pt x="3125839" y="34595"/>
                  </a:lnTo>
                  <a:lnTo>
                    <a:pt x="3130296" y="56642"/>
                  </a:lnTo>
                  <a:lnTo>
                    <a:pt x="3130296" y="283210"/>
                  </a:lnTo>
                  <a:lnTo>
                    <a:pt x="3125839" y="305256"/>
                  </a:lnTo>
                  <a:lnTo>
                    <a:pt x="3113690" y="323261"/>
                  </a:lnTo>
                  <a:lnTo>
                    <a:pt x="3095684" y="335400"/>
                  </a:lnTo>
                  <a:lnTo>
                    <a:pt x="3073654" y="339852"/>
                  </a:lnTo>
                  <a:lnTo>
                    <a:pt x="56642" y="339852"/>
                  </a:lnTo>
                  <a:lnTo>
                    <a:pt x="34611" y="335400"/>
                  </a:lnTo>
                  <a:lnTo>
                    <a:pt x="16605" y="323261"/>
                  </a:lnTo>
                  <a:lnTo>
                    <a:pt x="4456" y="305256"/>
                  </a:lnTo>
                  <a:lnTo>
                    <a:pt x="0" y="283210"/>
                  </a:lnTo>
                  <a:lnTo>
                    <a:pt x="0" y="56642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0" name="object 36"/>
          <p:cNvSpPr txBox="1"/>
          <p:nvPr/>
        </p:nvSpPr>
        <p:spPr>
          <a:xfrm>
            <a:off x="5138313" y="5085741"/>
            <a:ext cx="2335530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66725">
              <a:spcBef>
                <a:spcPts val="75"/>
              </a:spcBef>
            </a:pP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Выявление</a:t>
            </a:r>
            <a:r>
              <a:rPr sz="1050" spc="-4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Calibri"/>
                <a:cs typeface="Calibri"/>
              </a:rPr>
              <a:t>заболеваний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81" name="object 37"/>
          <p:cNvGrpSpPr/>
          <p:nvPr/>
        </p:nvGrpSpPr>
        <p:grpSpPr>
          <a:xfrm>
            <a:off x="2624138" y="4860036"/>
            <a:ext cx="3892391" cy="801529"/>
            <a:chOff x="3498850" y="5337047"/>
            <a:chExt cx="5189855" cy="1068705"/>
          </a:xfrm>
        </p:grpSpPr>
        <p:pic>
          <p:nvPicPr>
            <p:cNvPr id="82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7680" y="5337047"/>
              <a:ext cx="152400" cy="225552"/>
            </a:xfrm>
            <a:prstGeom prst="rect">
              <a:avLst/>
            </a:prstGeom>
          </p:spPr>
        </p:pic>
        <p:pic>
          <p:nvPicPr>
            <p:cNvPr id="83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5923" y="5359907"/>
              <a:ext cx="152400" cy="22555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</p:pic>
        <p:sp>
          <p:nvSpPr>
            <p:cNvPr id="84" name="object 40"/>
            <p:cNvSpPr/>
            <p:nvPr/>
          </p:nvSpPr>
          <p:spPr>
            <a:xfrm>
              <a:off x="3505200" y="5939027"/>
              <a:ext cx="3130550" cy="460375"/>
            </a:xfrm>
            <a:custGeom>
              <a:avLst/>
              <a:gdLst/>
              <a:ahLst/>
              <a:cxnLst/>
              <a:rect l="l" t="t" r="r" b="b"/>
              <a:pathLst>
                <a:path w="3130550" h="460375">
                  <a:moveTo>
                    <a:pt x="3053588" y="0"/>
                  </a:moveTo>
                  <a:lnTo>
                    <a:pt x="76708" y="0"/>
                  </a:lnTo>
                  <a:lnTo>
                    <a:pt x="46827" y="6027"/>
                  </a:lnTo>
                  <a:lnTo>
                    <a:pt x="22447" y="22466"/>
                  </a:lnTo>
                  <a:lnTo>
                    <a:pt x="6020" y="46848"/>
                  </a:lnTo>
                  <a:lnTo>
                    <a:pt x="0" y="76708"/>
                  </a:lnTo>
                  <a:lnTo>
                    <a:pt x="0" y="383540"/>
                  </a:lnTo>
                  <a:lnTo>
                    <a:pt x="6020" y="413399"/>
                  </a:lnTo>
                  <a:lnTo>
                    <a:pt x="22447" y="437781"/>
                  </a:lnTo>
                  <a:lnTo>
                    <a:pt x="46827" y="454220"/>
                  </a:lnTo>
                  <a:lnTo>
                    <a:pt x="76708" y="460248"/>
                  </a:lnTo>
                  <a:lnTo>
                    <a:pt x="3053588" y="460248"/>
                  </a:lnTo>
                  <a:lnTo>
                    <a:pt x="3083468" y="454220"/>
                  </a:lnTo>
                  <a:lnTo>
                    <a:pt x="3107848" y="437781"/>
                  </a:lnTo>
                  <a:lnTo>
                    <a:pt x="3124275" y="413399"/>
                  </a:lnTo>
                  <a:lnTo>
                    <a:pt x="3130296" y="383540"/>
                  </a:lnTo>
                  <a:lnTo>
                    <a:pt x="3130296" y="76708"/>
                  </a:lnTo>
                  <a:lnTo>
                    <a:pt x="3124275" y="46848"/>
                  </a:lnTo>
                  <a:lnTo>
                    <a:pt x="3107848" y="22466"/>
                  </a:lnTo>
                  <a:lnTo>
                    <a:pt x="3083468" y="6027"/>
                  </a:lnTo>
                  <a:lnTo>
                    <a:pt x="3053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5" name="object 41"/>
            <p:cNvSpPr/>
            <p:nvPr/>
          </p:nvSpPr>
          <p:spPr>
            <a:xfrm>
              <a:off x="3505200" y="5939027"/>
              <a:ext cx="3130550" cy="460375"/>
            </a:xfrm>
            <a:custGeom>
              <a:avLst/>
              <a:gdLst/>
              <a:ahLst/>
              <a:cxnLst/>
              <a:rect l="l" t="t" r="r" b="b"/>
              <a:pathLst>
                <a:path w="3130550" h="460375">
                  <a:moveTo>
                    <a:pt x="0" y="76708"/>
                  </a:moveTo>
                  <a:lnTo>
                    <a:pt x="6020" y="46848"/>
                  </a:lnTo>
                  <a:lnTo>
                    <a:pt x="22447" y="22466"/>
                  </a:lnTo>
                  <a:lnTo>
                    <a:pt x="46827" y="6027"/>
                  </a:lnTo>
                  <a:lnTo>
                    <a:pt x="76708" y="0"/>
                  </a:lnTo>
                  <a:lnTo>
                    <a:pt x="3053588" y="0"/>
                  </a:lnTo>
                  <a:lnTo>
                    <a:pt x="3083468" y="6027"/>
                  </a:lnTo>
                  <a:lnTo>
                    <a:pt x="3107848" y="22466"/>
                  </a:lnTo>
                  <a:lnTo>
                    <a:pt x="3124275" y="46848"/>
                  </a:lnTo>
                  <a:lnTo>
                    <a:pt x="3130296" y="76708"/>
                  </a:lnTo>
                  <a:lnTo>
                    <a:pt x="3130296" y="383540"/>
                  </a:lnTo>
                  <a:lnTo>
                    <a:pt x="3124275" y="413399"/>
                  </a:lnTo>
                  <a:lnTo>
                    <a:pt x="3107848" y="437781"/>
                  </a:lnTo>
                  <a:lnTo>
                    <a:pt x="3083468" y="454220"/>
                  </a:lnTo>
                  <a:lnTo>
                    <a:pt x="3053588" y="460248"/>
                  </a:lnTo>
                  <a:lnTo>
                    <a:pt x="76708" y="460248"/>
                  </a:lnTo>
                  <a:lnTo>
                    <a:pt x="46827" y="454220"/>
                  </a:lnTo>
                  <a:lnTo>
                    <a:pt x="22447" y="437781"/>
                  </a:lnTo>
                  <a:lnTo>
                    <a:pt x="6020" y="413399"/>
                  </a:lnTo>
                  <a:lnTo>
                    <a:pt x="0" y="383540"/>
                  </a:lnTo>
                  <a:lnTo>
                    <a:pt x="0" y="76708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6" name="object 42"/>
          <p:cNvSpPr txBox="1"/>
          <p:nvPr/>
        </p:nvSpPr>
        <p:spPr>
          <a:xfrm>
            <a:off x="2804351" y="5347716"/>
            <a:ext cx="1999774" cy="25260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0" marR="3810" indent="-86201">
              <a:spcBef>
                <a:spcPts val="79"/>
              </a:spcBef>
            </a:pP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Динамический</a:t>
            </a:r>
            <a:r>
              <a:rPr sz="788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контроль</a:t>
            </a:r>
            <a:r>
              <a:rPr sz="788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788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Центрах</a:t>
            </a:r>
            <a:r>
              <a:rPr sz="788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здоровья</a:t>
            </a:r>
            <a:r>
              <a:rPr sz="788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spc="-38" dirty="0">
                <a:solidFill>
                  <a:srgbClr val="0C0C0C"/>
                </a:solidFill>
                <a:latin typeface="Calibri"/>
                <a:cs typeface="Calibri"/>
              </a:rPr>
              <a:t>с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 применением</a:t>
            </a:r>
            <a:r>
              <a:rPr sz="788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дистанционных</a:t>
            </a:r>
            <a:r>
              <a:rPr sz="788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spc="-8" dirty="0">
                <a:solidFill>
                  <a:srgbClr val="0C0C0C"/>
                </a:solidFill>
                <a:latin typeface="Calibri"/>
                <a:cs typeface="Calibri"/>
              </a:rPr>
              <a:t>технологий</a:t>
            </a:r>
            <a:endParaRPr sz="788" dirty="0">
              <a:latin typeface="Calibri"/>
              <a:cs typeface="Calibri"/>
            </a:endParaRPr>
          </a:p>
        </p:txBody>
      </p:sp>
      <p:grpSp>
        <p:nvGrpSpPr>
          <p:cNvPr id="87" name="object 43"/>
          <p:cNvGrpSpPr/>
          <p:nvPr/>
        </p:nvGrpSpPr>
        <p:grpSpPr>
          <a:xfrm>
            <a:off x="5127499" y="5306949"/>
            <a:ext cx="2356961" cy="220980"/>
            <a:chOff x="6836664" y="5932932"/>
            <a:chExt cx="3142615" cy="294640"/>
          </a:xfrm>
        </p:grpSpPr>
        <p:sp>
          <p:nvSpPr>
            <p:cNvPr id="88" name="object 44"/>
            <p:cNvSpPr/>
            <p:nvPr/>
          </p:nvSpPr>
          <p:spPr>
            <a:xfrm>
              <a:off x="6842760" y="5939028"/>
              <a:ext cx="3130550" cy="281940"/>
            </a:xfrm>
            <a:custGeom>
              <a:avLst/>
              <a:gdLst/>
              <a:ahLst/>
              <a:cxnLst/>
              <a:rect l="l" t="t" r="r" b="b"/>
              <a:pathLst>
                <a:path w="3130550" h="281939">
                  <a:moveTo>
                    <a:pt x="3083306" y="0"/>
                  </a:moveTo>
                  <a:lnTo>
                    <a:pt x="46990" y="0"/>
                  </a:lnTo>
                  <a:lnTo>
                    <a:pt x="28717" y="3693"/>
                  </a:lnTo>
                  <a:lnTo>
                    <a:pt x="13779" y="13765"/>
                  </a:lnTo>
                  <a:lnTo>
                    <a:pt x="3698" y="28701"/>
                  </a:lnTo>
                  <a:lnTo>
                    <a:pt x="0" y="46990"/>
                  </a:lnTo>
                  <a:lnTo>
                    <a:pt x="0" y="234950"/>
                  </a:lnTo>
                  <a:lnTo>
                    <a:pt x="3698" y="253238"/>
                  </a:lnTo>
                  <a:lnTo>
                    <a:pt x="13779" y="268174"/>
                  </a:lnTo>
                  <a:lnTo>
                    <a:pt x="28717" y="278246"/>
                  </a:lnTo>
                  <a:lnTo>
                    <a:pt x="46990" y="281940"/>
                  </a:lnTo>
                  <a:lnTo>
                    <a:pt x="3083306" y="281940"/>
                  </a:lnTo>
                  <a:lnTo>
                    <a:pt x="3101578" y="278246"/>
                  </a:lnTo>
                  <a:lnTo>
                    <a:pt x="3116516" y="268174"/>
                  </a:lnTo>
                  <a:lnTo>
                    <a:pt x="3126597" y="253238"/>
                  </a:lnTo>
                  <a:lnTo>
                    <a:pt x="3130296" y="234950"/>
                  </a:lnTo>
                  <a:lnTo>
                    <a:pt x="3130296" y="46990"/>
                  </a:lnTo>
                  <a:lnTo>
                    <a:pt x="3126597" y="28701"/>
                  </a:lnTo>
                  <a:lnTo>
                    <a:pt x="3116516" y="13765"/>
                  </a:lnTo>
                  <a:lnTo>
                    <a:pt x="3101578" y="3693"/>
                  </a:lnTo>
                  <a:lnTo>
                    <a:pt x="30833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9" name="object 45"/>
            <p:cNvSpPr/>
            <p:nvPr/>
          </p:nvSpPr>
          <p:spPr>
            <a:xfrm>
              <a:off x="6842760" y="5939028"/>
              <a:ext cx="3130550" cy="281940"/>
            </a:xfrm>
            <a:custGeom>
              <a:avLst/>
              <a:gdLst/>
              <a:ahLst/>
              <a:cxnLst/>
              <a:rect l="l" t="t" r="r" b="b"/>
              <a:pathLst>
                <a:path w="3130550" h="281939">
                  <a:moveTo>
                    <a:pt x="0" y="46990"/>
                  </a:moveTo>
                  <a:lnTo>
                    <a:pt x="3698" y="28701"/>
                  </a:lnTo>
                  <a:lnTo>
                    <a:pt x="13779" y="13765"/>
                  </a:lnTo>
                  <a:lnTo>
                    <a:pt x="28717" y="3693"/>
                  </a:lnTo>
                  <a:lnTo>
                    <a:pt x="46990" y="0"/>
                  </a:lnTo>
                  <a:lnTo>
                    <a:pt x="3083306" y="0"/>
                  </a:lnTo>
                  <a:lnTo>
                    <a:pt x="3101578" y="3693"/>
                  </a:lnTo>
                  <a:lnTo>
                    <a:pt x="3116516" y="13765"/>
                  </a:lnTo>
                  <a:lnTo>
                    <a:pt x="3126597" y="28701"/>
                  </a:lnTo>
                  <a:lnTo>
                    <a:pt x="3130296" y="46990"/>
                  </a:lnTo>
                  <a:lnTo>
                    <a:pt x="3130296" y="234950"/>
                  </a:lnTo>
                  <a:lnTo>
                    <a:pt x="3126597" y="253238"/>
                  </a:lnTo>
                  <a:lnTo>
                    <a:pt x="3116516" y="268174"/>
                  </a:lnTo>
                  <a:lnTo>
                    <a:pt x="3101578" y="278246"/>
                  </a:lnTo>
                  <a:lnTo>
                    <a:pt x="3083306" y="281940"/>
                  </a:lnTo>
                  <a:lnTo>
                    <a:pt x="46990" y="281940"/>
                  </a:lnTo>
                  <a:lnTo>
                    <a:pt x="28717" y="278246"/>
                  </a:lnTo>
                  <a:lnTo>
                    <a:pt x="13779" y="268174"/>
                  </a:lnTo>
                  <a:lnTo>
                    <a:pt x="3698" y="253238"/>
                  </a:lnTo>
                  <a:lnTo>
                    <a:pt x="0" y="234950"/>
                  </a:lnTo>
                  <a:lnTo>
                    <a:pt x="0" y="46990"/>
                  </a:lnTo>
                  <a:close/>
                </a:path>
              </a:pathLst>
            </a:custGeom>
            <a:ln w="12191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0" name="object 46"/>
          <p:cNvSpPr txBox="1"/>
          <p:nvPr/>
        </p:nvSpPr>
        <p:spPr>
          <a:xfrm>
            <a:off x="5138029" y="5340858"/>
            <a:ext cx="2336006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504825">
              <a:spcBef>
                <a:spcPts val="79"/>
              </a:spcBef>
            </a:pP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Лечение</a:t>
            </a:r>
            <a:r>
              <a:rPr sz="788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788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организациях</a:t>
            </a:r>
            <a:r>
              <a:rPr sz="788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spc="-15" dirty="0">
                <a:solidFill>
                  <a:srgbClr val="0C0C0C"/>
                </a:solidFill>
                <a:latin typeface="Calibri"/>
                <a:cs typeface="Calibri"/>
              </a:rPr>
              <a:t>ПМСП</a:t>
            </a:r>
            <a:endParaRPr sz="788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32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pic>
        <p:nvPicPr>
          <p:cNvPr id="5" name="Slide"/>
          <p:cNvPicPr>
            <a:picLocks noChangeAspect="1"/>
          </p:cNvPicPr>
          <p:nvPr/>
        </p:nvPicPr>
        <p:blipFill rotWithShape="1">
          <a:blip r:embed="rId3"/>
          <a:srcRect t="8230" b="-1"/>
          <a:stretch/>
        </p:blipFill>
        <p:spPr>
          <a:xfrm>
            <a:off x="0" y="1052736"/>
            <a:ext cx="9144000" cy="56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pic>
        <p:nvPicPr>
          <p:cNvPr id="4" name="Picture 3" descr="C:\Users\SShalnova\Pictures\маймони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2578100" cy="284581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03848" y="3789040"/>
            <a:ext cx="52565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Веди себя благоразумно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тысяч людей только один умирает естественной смертью, остальные погибают вследствие безрассудной манеры бытия.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eaLnBrk="0" hangingPunct="0"/>
            <a:r>
              <a:rPr lang="ru-RU" sz="1600" b="1" i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</a:t>
            </a:r>
          </a:p>
          <a:p>
            <a:pPr eaLnBrk="0" hangingPunct="0"/>
            <a:r>
              <a:rPr lang="ru-RU" sz="1600" b="1" i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algn="r" eaLnBrk="0" hangingPunct="0"/>
            <a:r>
              <a:rPr lang="ru-RU" sz="1600" b="1" i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ru-RU" sz="1600" b="1" i="1" dirty="0" err="1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Маймонид</a:t>
            </a:r>
            <a:r>
              <a:rPr lang="ru-RU" sz="1600" b="1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 eaLnBrk="0" hangingPunct="0"/>
            <a:r>
              <a:rPr lang="ru-RU" sz="1600" b="1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2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(средневековый философ, Испания, </a:t>
            </a:r>
            <a:r>
              <a:rPr lang="en-US" sz="12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lang="ru-RU" sz="12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</a:t>
            </a:r>
            <a:r>
              <a:rPr lang="ru-RU" sz="16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0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object 2"/>
          <p:cNvSpPr txBox="1">
            <a:spLocks/>
          </p:cNvSpPr>
          <p:nvPr/>
        </p:nvSpPr>
        <p:spPr>
          <a:xfrm>
            <a:off x="3716655" y="906494"/>
            <a:ext cx="1937385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pPr marL="9525">
              <a:spcBef>
                <a:spcPts val="71"/>
              </a:spcBef>
            </a:pPr>
            <a:r>
              <a:rPr lang="ru-RU" sz="2100" dirty="0" smtClean="0"/>
              <a:t>Процессы</a:t>
            </a:r>
            <a:r>
              <a:rPr lang="ru-RU" sz="2100" spc="-120" dirty="0" smtClean="0"/>
              <a:t> </a:t>
            </a:r>
            <a:r>
              <a:rPr lang="ru-RU" sz="2100" spc="-15" dirty="0" smtClean="0"/>
              <a:t>ПМСП</a:t>
            </a:r>
            <a:endParaRPr lang="ru-RU" sz="2100" dirty="0"/>
          </a:p>
        </p:txBody>
      </p:sp>
      <p:grpSp>
        <p:nvGrpSpPr>
          <p:cNvPr id="5" name="object 3"/>
          <p:cNvGrpSpPr/>
          <p:nvPr/>
        </p:nvGrpSpPr>
        <p:grpSpPr>
          <a:xfrm>
            <a:off x="4800601" y="1629918"/>
            <a:ext cx="1854041" cy="1854518"/>
            <a:chOff x="6400800" y="1030224"/>
            <a:chExt cx="2472055" cy="2472690"/>
          </a:xfrm>
        </p:grpSpPr>
        <p:sp>
          <p:nvSpPr>
            <p:cNvPr id="6" name="object 4"/>
            <p:cNvSpPr/>
            <p:nvPr/>
          </p:nvSpPr>
          <p:spPr>
            <a:xfrm>
              <a:off x="6410705" y="1040130"/>
              <a:ext cx="2452370" cy="2453005"/>
            </a:xfrm>
            <a:custGeom>
              <a:avLst/>
              <a:gdLst/>
              <a:ahLst/>
              <a:cxnLst/>
              <a:rect l="l" t="t" r="r" b="b"/>
              <a:pathLst>
                <a:path w="2452370" h="2453004">
                  <a:moveTo>
                    <a:pt x="0" y="0"/>
                  </a:moveTo>
                  <a:lnTo>
                    <a:pt x="0" y="2452878"/>
                  </a:lnTo>
                  <a:lnTo>
                    <a:pt x="2452116" y="2452878"/>
                  </a:lnTo>
                  <a:lnTo>
                    <a:pt x="2451650" y="2404606"/>
                  </a:lnTo>
                  <a:lnTo>
                    <a:pt x="2450260" y="2356560"/>
                  </a:lnTo>
                  <a:lnTo>
                    <a:pt x="2447953" y="2308750"/>
                  </a:lnTo>
                  <a:lnTo>
                    <a:pt x="2444738" y="2261184"/>
                  </a:lnTo>
                  <a:lnTo>
                    <a:pt x="2440624" y="2213870"/>
                  </a:lnTo>
                  <a:lnTo>
                    <a:pt x="2435619" y="2166816"/>
                  </a:lnTo>
                  <a:lnTo>
                    <a:pt x="2429732" y="2120032"/>
                  </a:lnTo>
                  <a:lnTo>
                    <a:pt x="2422970" y="2073525"/>
                  </a:lnTo>
                  <a:lnTo>
                    <a:pt x="2415344" y="2027305"/>
                  </a:lnTo>
                  <a:lnTo>
                    <a:pt x="2406860" y="1981380"/>
                  </a:lnTo>
                  <a:lnTo>
                    <a:pt x="2397528" y="1935758"/>
                  </a:lnTo>
                  <a:lnTo>
                    <a:pt x="2387357" y="1890448"/>
                  </a:lnTo>
                  <a:lnTo>
                    <a:pt x="2376354" y="1845459"/>
                  </a:lnTo>
                  <a:lnTo>
                    <a:pt x="2364528" y="1800798"/>
                  </a:lnTo>
                  <a:lnTo>
                    <a:pt x="2351888" y="1756474"/>
                  </a:lnTo>
                  <a:lnTo>
                    <a:pt x="2338442" y="1712497"/>
                  </a:lnTo>
                  <a:lnTo>
                    <a:pt x="2324199" y="1668874"/>
                  </a:lnTo>
                  <a:lnTo>
                    <a:pt x="2309167" y="1625614"/>
                  </a:lnTo>
                  <a:lnTo>
                    <a:pt x="2293355" y="1582726"/>
                  </a:lnTo>
                  <a:lnTo>
                    <a:pt x="2276772" y="1540217"/>
                  </a:lnTo>
                  <a:lnTo>
                    <a:pt x="2259425" y="1498097"/>
                  </a:lnTo>
                  <a:lnTo>
                    <a:pt x="2241323" y="1456375"/>
                  </a:lnTo>
                  <a:lnTo>
                    <a:pt x="2222476" y="1415057"/>
                  </a:lnTo>
                  <a:lnTo>
                    <a:pt x="2202890" y="1374154"/>
                  </a:lnTo>
                  <a:lnTo>
                    <a:pt x="2182576" y="1333674"/>
                  </a:lnTo>
                  <a:lnTo>
                    <a:pt x="2161541" y="1293624"/>
                  </a:lnTo>
                  <a:lnTo>
                    <a:pt x="2139794" y="1254015"/>
                  </a:lnTo>
                  <a:lnTo>
                    <a:pt x="2117344" y="1214853"/>
                  </a:lnTo>
                  <a:lnTo>
                    <a:pt x="2094198" y="1176148"/>
                  </a:lnTo>
                  <a:lnTo>
                    <a:pt x="2070366" y="1137909"/>
                  </a:lnTo>
                  <a:lnTo>
                    <a:pt x="2045856" y="1100143"/>
                  </a:lnTo>
                  <a:lnTo>
                    <a:pt x="2020676" y="1062859"/>
                  </a:lnTo>
                  <a:lnTo>
                    <a:pt x="1994835" y="1026067"/>
                  </a:lnTo>
                  <a:lnTo>
                    <a:pt x="1968342" y="989773"/>
                  </a:lnTo>
                  <a:lnTo>
                    <a:pt x="1941205" y="953988"/>
                  </a:lnTo>
                  <a:lnTo>
                    <a:pt x="1913433" y="918718"/>
                  </a:lnTo>
                  <a:lnTo>
                    <a:pt x="1885033" y="883974"/>
                  </a:lnTo>
                  <a:lnTo>
                    <a:pt x="1856015" y="849763"/>
                  </a:lnTo>
                  <a:lnTo>
                    <a:pt x="1826388" y="816094"/>
                  </a:lnTo>
                  <a:lnTo>
                    <a:pt x="1796159" y="782975"/>
                  </a:lnTo>
                  <a:lnTo>
                    <a:pt x="1765337" y="750415"/>
                  </a:lnTo>
                  <a:lnTo>
                    <a:pt x="1733930" y="718423"/>
                  </a:lnTo>
                  <a:lnTo>
                    <a:pt x="1701948" y="687006"/>
                  </a:lnTo>
                  <a:lnTo>
                    <a:pt x="1669399" y="656174"/>
                  </a:lnTo>
                  <a:lnTo>
                    <a:pt x="1636291" y="625936"/>
                  </a:lnTo>
                  <a:lnTo>
                    <a:pt x="1602632" y="596298"/>
                  </a:lnTo>
                  <a:lnTo>
                    <a:pt x="1568432" y="567271"/>
                  </a:lnTo>
                  <a:lnTo>
                    <a:pt x="1533699" y="538862"/>
                  </a:lnTo>
                  <a:lnTo>
                    <a:pt x="1498441" y="511081"/>
                  </a:lnTo>
                  <a:lnTo>
                    <a:pt x="1462666" y="483935"/>
                  </a:lnTo>
                  <a:lnTo>
                    <a:pt x="1426384" y="457433"/>
                  </a:lnTo>
                  <a:lnTo>
                    <a:pt x="1389603" y="431584"/>
                  </a:lnTo>
                  <a:lnTo>
                    <a:pt x="1352331" y="406396"/>
                  </a:lnTo>
                  <a:lnTo>
                    <a:pt x="1314577" y="381878"/>
                  </a:lnTo>
                  <a:lnTo>
                    <a:pt x="1276350" y="358038"/>
                  </a:lnTo>
                  <a:lnTo>
                    <a:pt x="1237657" y="334884"/>
                  </a:lnTo>
                  <a:lnTo>
                    <a:pt x="1198507" y="312426"/>
                  </a:lnTo>
                  <a:lnTo>
                    <a:pt x="1158910" y="290672"/>
                  </a:lnTo>
                  <a:lnTo>
                    <a:pt x="1118873" y="269630"/>
                  </a:lnTo>
                  <a:lnTo>
                    <a:pt x="1078405" y="249309"/>
                  </a:lnTo>
                  <a:lnTo>
                    <a:pt x="1037514" y="229717"/>
                  </a:lnTo>
                  <a:lnTo>
                    <a:pt x="996210" y="210863"/>
                  </a:lnTo>
                  <a:lnTo>
                    <a:pt x="954500" y="192756"/>
                  </a:lnTo>
                  <a:lnTo>
                    <a:pt x="912393" y="175403"/>
                  </a:lnTo>
                  <a:lnTo>
                    <a:pt x="869897" y="158814"/>
                  </a:lnTo>
                  <a:lnTo>
                    <a:pt x="827022" y="142997"/>
                  </a:lnTo>
                  <a:lnTo>
                    <a:pt x="783775" y="127960"/>
                  </a:lnTo>
                  <a:lnTo>
                    <a:pt x="740165" y="113712"/>
                  </a:lnTo>
                  <a:lnTo>
                    <a:pt x="696201" y="100261"/>
                  </a:lnTo>
                  <a:lnTo>
                    <a:pt x="651891" y="87617"/>
                  </a:lnTo>
                  <a:lnTo>
                    <a:pt x="607243" y="75787"/>
                  </a:lnTo>
                  <a:lnTo>
                    <a:pt x="562267" y="64781"/>
                  </a:lnTo>
                  <a:lnTo>
                    <a:pt x="516970" y="54605"/>
                  </a:lnTo>
                  <a:lnTo>
                    <a:pt x="471361" y="45270"/>
                  </a:lnTo>
                  <a:lnTo>
                    <a:pt x="425450" y="36784"/>
                  </a:lnTo>
                  <a:lnTo>
                    <a:pt x="379243" y="29155"/>
                  </a:lnTo>
                  <a:lnTo>
                    <a:pt x="332750" y="22391"/>
                  </a:lnTo>
                  <a:lnTo>
                    <a:pt x="285979" y="16501"/>
                  </a:lnTo>
                  <a:lnTo>
                    <a:pt x="238940" y="11495"/>
                  </a:lnTo>
                  <a:lnTo>
                    <a:pt x="191639" y="7379"/>
                  </a:lnTo>
                  <a:lnTo>
                    <a:pt x="144086" y="4163"/>
                  </a:lnTo>
                  <a:lnTo>
                    <a:pt x="96290" y="1856"/>
                  </a:lnTo>
                  <a:lnTo>
                    <a:pt x="48258" y="4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7" name="object 5"/>
            <p:cNvSpPr/>
            <p:nvPr/>
          </p:nvSpPr>
          <p:spPr>
            <a:xfrm>
              <a:off x="6410705" y="1040130"/>
              <a:ext cx="2452370" cy="2453005"/>
            </a:xfrm>
            <a:custGeom>
              <a:avLst/>
              <a:gdLst/>
              <a:ahLst/>
              <a:cxnLst/>
              <a:rect l="l" t="t" r="r" b="b"/>
              <a:pathLst>
                <a:path w="2452370" h="2453004">
                  <a:moveTo>
                    <a:pt x="0" y="0"/>
                  </a:moveTo>
                  <a:lnTo>
                    <a:pt x="48258" y="465"/>
                  </a:lnTo>
                  <a:lnTo>
                    <a:pt x="96290" y="1856"/>
                  </a:lnTo>
                  <a:lnTo>
                    <a:pt x="144086" y="4163"/>
                  </a:lnTo>
                  <a:lnTo>
                    <a:pt x="191639" y="7379"/>
                  </a:lnTo>
                  <a:lnTo>
                    <a:pt x="238940" y="11495"/>
                  </a:lnTo>
                  <a:lnTo>
                    <a:pt x="285979" y="16501"/>
                  </a:lnTo>
                  <a:lnTo>
                    <a:pt x="332750" y="22391"/>
                  </a:lnTo>
                  <a:lnTo>
                    <a:pt x="379243" y="29155"/>
                  </a:lnTo>
                  <a:lnTo>
                    <a:pt x="425450" y="36784"/>
                  </a:lnTo>
                  <a:lnTo>
                    <a:pt x="471361" y="45270"/>
                  </a:lnTo>
                  <a:lnTo>
                    <a:pt x="516970" y="54605"/>
                  </a:lnTo>
                  <a:lnTo>
                    <a:pt x="562267" y="64781"/>
                  </a:lnTo>
                  <a:lnTo>
                    <a:pt x="607243" y="75787"/>
                  </a:lnTo>
                  <a:lnTo>
                    <a:pt x="651891" y="87617"/>
                  </a:lnTo>
                  <a:lnTo>
                    <a:pt x="696201" y="100261"/>
                  </a:lnTo>
                  <a:lnTo>
                    <a:pt x="740165" y="113712"/>
                  </a:lnTo>
                  <a:lnTo>
                    <a:pt x="783775" y="127960"/>
                  </a:lnTo>
                  <a:lnTo>
                    <a:pt x="827022" y="142997"/>
                  </a:lnTo>
                  <a:lnTo>
                    <a:pt x="869897" y="158814"/>
                  </a:lnTo>
                  <a:lnTo>
                    <a:pt x="912393" y="175403"/>
                  </a:lnTo>
                  <a:lnTo>
                    <a:pt x="954500" y="192756"/>
                  </a:lnTo>
                  <a:lnTo>
                    <a:pt x="996210" y="210863"/>
                  </a:lnTo>
                  <a:lnTo>
                    <a:pt x="1037514" y="229717"/>
                  </a:lnTo>
                  <a:lnTo>
                    <a:pt x="1078405" y="249309"/>
                  </a:lnTo>
                  <a:lnTo>
                    <a:pt x="1118873" y="269630"/>
                  </a:lnTo>
                  <a:lnTo>
                    <a:pt x="1158910" y="290672"/>
                  </a:lnTo>
                  <a:lnTo>
                    <a:pt x="1198507" y="312426"/>
                  </a:lnTo>
                  <a:lnTo>
                    <a:pt x="1237657" y="334884"/>
                  </a:lnTo>
                  <a:lnTo>
                    <a:pt x="1276350" y="358038"/>
                  </a:lnTo>
                  <a:lnTo>
                    <a:pt x="1314577" y="381878"/>
                  </a:lnTo>
                  <a:lnTo>
                    <a:pt x="1352331" y="406396"/>
                  </a:lnTo>
                  <a:lnTo>
                    <a:pt x="1389603" y="431584"/>
                  </a:lnTo>
                  <a:lnTo>
                    <a:pt x="1426384" y="457433"/>
                  </a:lnTo>
                  <a:lnTo>
                    <a:pt x="1462666" y="483935"/>
                  </a:lnTo>
                  <a:lnTo>
                    <a:pt x="1498441" y="511081"/>
                  </a:lnTo>
                  <a:lnTo>
                    <a:pt x="1533699" y="538862"/>
                  </a:lnTo>
                  <a:lnTo>
                    <a:pt x="1568432" y="567271"/>
                  </a:lnTo>
                  <a:lnTo>
                    <a:pt x="1602632" y="596298"/>
                  </a:lnTo>
                  <a:lnTo>
                    <a:pt x="1636291" y="625936"/>
                  </a:lnTo>
                  <a:lnTo>
                    <a:pt x="1669399" y="656174"/>
                  </a:lnTo>
                  <a:lnTo>
                    <a:pt x="1701948" y="687006"/>
                  </a:lnTo>
                  <a:lnTo>
                    <a:pt x="1733930" y="718423"/>
                  </a:lnTo>
                  <a:lnTo>
                    <a:pt x="1765337" y="750415"/>
                  </a:lnTo>
                  <a:lnTo>
                    <a:pt x="1796159" y="782975"/>
                  </a:lnTo>
                  <a:lnTo>
                    <a:pt x="1826388" y="816094"/>
                  </a:lnTo>
                  <a:lnTo>
                    <a:pt x="1856015" y="849763"/>
                  </a:lnTo>
                  <a:lnTo>
                    <a:pt x="1885033" y="883974"/>
                  </a:lnTo>
                  <a:lnTo>
                    <a:pt x="1913433" y="918718"/>
                  </a:lnTo>
                  <a:lnTo>
                    <a:pt x="1941205" y="953988"/>
                  </a:lnTo>
                  <a:lnTo>
                    <a:pt x="1968342" y="989773"/>
                  </a:lnTo>
                  <a:lnTo>
                    <a:pt x="1994835" y="1026067"/>
                  </a:lnTo>
                  <a:lnTo>
                    <a:pt x="2020676" y="1062859"/>
                  </a:lnTo>
                  <a:lnTo>
                    <a:pt x="2045856" y="1100143"/>
                  </a:lnTo>
                  <a:lnTo>
                    <a:pt x="2070366" y="1137909"/>
                  </a:lnTo>
                  <a:lnTo>
                    <a:pt x="2094198" y="1176148"/>
                  </a:lnTo>
                  <a:lnTo>
                    <a:pt x="2117344" y="1214853"/>
                  </a:lnTo>
                  <a:lnTo>
                    <a:pt x="2139794" y="1254015"/>
                  </a:lnTo>
                  <a:lnTo>
                    <a:pt x="2161541" y="1293624"/>
                  </a:lnTo>
                  <a:lnTo>
                    <a:pt x="2182576" y="1333674"/>
                  </a:lnTo>
                  <a:lnTo>
                    <a:pt x="2202890" y="1374154"/>
                  </a:lnTo>
                  <a:lnTo>
                    <a:pt x="2222476" y="1415057"/>
                  </a:lnTo>
                  <a:lnTo>
                    <a:pt x="2241323" y="1456375"/>
                  </a:lnTo>
                  <a:lnTo>
                    <a:pt x="2259425" y="1498097"/>
                  </a:lnTo>
                  <a:lnTo>
                    <a:pt x="2276772" y="1540217"/>
                  </a:lnTo>
                  <a:lnTo>
                    <a:pt x="2293355" y="1582726"/>
                  </a:lnTo>
                  <a:lnTo>
                    <a:pt x="2309167" y="1625614"/>
                  </a:lnTo>
                  <a:lnTo>
                    <a:pt x="2324199" y="1668874"/>
                  </a:lnTo>
                  <a:lnTo>
                    <a:pt x="2338442" y="1712497"/>
                  </a:lnTo>
                  <a:lnTo>
                    <a:pt x="2351888" y="1756474"/>
                  </a:lnTo>
                  <a:lnTo>
                    <a:pt x="2364528" y="1800798"/>
                  </a:lnTo>
                  <a:lnTo>
                    <a:pt x="2376354" y="1845459"/>
                  </a:lnTo>
                  <a:lnTo>
                    <a:pt x="2387357" y="1890448"/>
                  </a:lnTo>
                  <a:lnTo>
                    <a:pt x="2397528" y="1935758"/>
                  </a:lnTo>
                  <a:lnTo>
                    <a:pt x="2406860" y="1981380"/>
                  </a:lnTo>
                  <a:lnTo>
                    <a:pt x="2415344" y="2027305"/>
                  </a:lnTo>
                  <a:lnTo>
                    <a:pt x="2422970" y="2073525"/>
                  </a:lnTo>
                  <a:lnTo>
                    <a:pt x="2429732" y="2120032"/>
                  </a:lnTo>
                  <a:lnTo>
                    <a:pt x="2435619" y="2166816"/>
                  </a:lnTo>
                  <a:lnTo>
                    <a:pt x="2440624" y="2213870"/>
                  </a:lnTo>
                  <a:lnTo>
                    <a:pt x="2444738" y="2261184"/>
                  </a:lnTo>
                  <a:lnTo>
                    <a:pt x="2447953" y="2308750"/>
                  </a:lnTo>
                  <a:lnTo>
                    <a:pt x="2450260" y="2356560"/>
                  </a:lnTo>
                  <a:lnTo>
                    <a:pt x="2451650" y="2404606"/>
                  </a:lnTo>
                  <a:lnTo>
                    <a:pt x="2452116" y="2452878"/>
                  </a:lnTo>
                  <a:lnTo>
                    <a:pt x="0" y="2452878"/>
                  </a:lnTo>
                  <a:lnTo>
                    <a:pt x="0" y="0"/>
                  </a:lnTo>
                  <a:close/>
                </a:path>
              </a:pathLst>
            </a:custGeom>
            <a:ln w="19812"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8" name="object 6"/>
          <p:cNvSpPr txBox="1"/>
          <p:nvPr/>
        </p:nvSpPr>
        <p:spPr>
          <a:xfrm>
            <a:off x="4978336" y="2680620"/>
            <a:ext cx="1243965" cy="4199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594"/>
              </a:lnSpc>
              <a:spcBef>
                <a:spcPts val="75"/>
              </a:spcBef>
            </a:pPr>
            <a:r>
              <a:rPr sz="1350" b="1" spc="-8" dirty="0">
                <a:solidFill>
                  <a:srgbClr val="0063A6"/>
                </a:solidFill>
                <a:latin typeface="Arial"/>
                <a:cs typeface="Arial"/>
              </a:rPr>
              <a:t>Диспансерное</a:t>
            </a:r>
            <a:endParaRPr sz="1350" dirty="0">
              <a:solidFill>
                <a:srgbClr val="0063A6"/>
              </a:solidFill>
              <a:latin typeface="Arial"/>
              <a:cs typeface="Arial"/>
            </a:endParaRPr>
          </a:p>
          <a:p>
            <a:pPr marL="91440">
              <a:lnSpc>
                <a:spcPts val="1594"/>
              </a:lnSpc>
            </a:pPr>
            <a:r>
              <a:rPr sz="1350" b="1" spc="-8" dirty="0">
                <a:solidFill>
                  <a:srgbClr val="0063A6"/>
                </a:solidFill>
                <a:latin typeface="Arial"/>
                <a:cs typeface="Arial"/>
              </a:rPr>
              <a:t>наблюдение</a:t>
            </a:r>
            <a:endParaRPr sz="1350" dirty="0">
              <a:solidFill>
                <a:srgbClr val="0063A6"/>
              </a:solidFill>
              <a:latin typeface="Arial"/>
              <a:cs typeface="Arial"/>
            </a:endParaRPr>
          </a:p>
        </p:txBody>
      </p:sp>
      <p:grpSp>
        <p:nvGrpSpPr>
          <p:cNvPr id="9" name="object 7"/>
          <p:cNvGrpSpPr/>
          <p:nvPr/>
        </p:nvGrpSpPr>
        <p:grpSpPr>
          <a:xfrm>
            <a:off x="4800601" y="3593020"/>
            <a:ext cx="1854041" cy="1854518"/>
            <a:chOff x="6400800" y="3647694"/>
            <a:chExt cx="2472055" cy="2472690"/>
          </a:xfrm>
        </p:grpSpPr>
        <p:sp>
          <p:nvSpPr>
            <p:cNvPr id="10" name="object 8"/>
            <p:cNvSpPr/>
            <p:nvPr/>
          </p:nvSpPr>
          <p:spPr>
            <a:xfrm>
              <a:off x="6410705" y="3657600"/>
              <a:ext cx="2452370" cy="2453005"/>
            </a:xfrm>
            <a:custGeom>
              <a:avLst/>
              <a:gdLst/>
              <a:ahLst/>
              <a:cxnLst/>
              <a:rect l="l" t="t" r="r" b="b"/>
              <a:pathLst>
                <a:path w="2452370" h="2453004">
                  <a:moveTo>
                    <a:pt x="2452116" y="0"/>
                  </a:moveTo>
                  <a:lnTo>
                    <a:pt x="0" y="0"/>
                  </a:lnTo>
                  <a:lnTo>
                    <a:pt x="0" y="2452878"/>
                  </a:lnTo>
                  <a:lnTo>
                    <a:pt x="48258" y="2452412"/>
                  </a:lnTo>
                  <a:lnTo>
                    <a:pt x="96290" y="2451021"/>
                  </a:lnTo>
                  <a:lnTo>
                    <a:pt x="144086" y="2448714"/>
                  </a:lnTo>
                  <a:lnTo>
                    <a:pt x="191639" y="2445498"/>
                  </a:lnTo>
                  <a:lnTo>
                    <a:pt x="238940" y="2441382"/>
                  </a:lnTo>
                  <a:lnTo>
                    <a:pt x="285979" y="2436376"/>
                  </a:lnTo>
                  <a:lnTo>
                    <a:pt x="332750" y="2430486"/>
                  </a:lnTo>
                  <a:lnTo>
                    <a:pt x="379243" y="2423722"/>
                  </a:lnTo>
                  <a:lnTo>
                    <a:pt x="425450" y="2416093"/>
                  </a:lnTo>
                  <a:lnTo>
                    <a:pt x="471361" y="2407607"/>
                  </a:lnTo>
                  <a:lnTo>
                    <a:pt x="516970" y="2398272"/>
                  </a:lnTo>
                  <a:lnTo>
                    <a:pt x="562267" y="2388096"/>
                  </a:lnTo>
                  <a:lnTo>
                    <a:pt x="607243" y="2377090"/>
                  </a:lnTo>
                  <a:lnTo>
                    <a:pt x="651890" y="2365260"/>
                  </a:lnTo>
                  <a:lnTo>
                    <a:pt x="696201" y="2352616"/>
                  </a:lnTo>
                  <a:lnTo>
                    <a:pt x="740165" y="2339165"/>
                  </a:lnTo>
                  <a:lnTo>
                    <a:pt x="783775" y="2324917"/>
                  </a:lnTo>
                  <a:lnTo>
                    <a:pt x="827022" y="2309880"/>
                  </a:lnTo>
                  <a:lnTo>
                    <a:pt x="869897" y="2294063"/>
                  </a:lnTo>
                  <a:lnTo>
                    <a:pt x="912393" y="2277474"/>
                  </a:lnTo>
                  <a:lnTo>
                    <a:pt x="954500" y="2260121"/>
                  </a:lnTo>
                  <a:lnTo>
                    <a:pt x="996210" y="2242014"/>
                  </a:lnTo>
                  <a:lnTo>
                    <a:pt x="1037514" y="2223160"/>
                  </a:lnTo>
                  <a:lnTo>
                    <a:pt x="1078405" y="2203568"/>
                  </a:lnTo>
                  <a:lnTo>
                    <a:pt x="1118873" y="2183247"/>
                  </a:lnTo>
                  <a:lnTo>
                    <a:pt x="1158910" y="2162205"/>
                  </a:lnTo>
                  <a:lnTo>
                    <a:pt x="1198507" y="2140451"/>
                  </a:lnTo>
                  <a:lnTo>
                    <a:pt x="1237657" y="2117993"/>
                  </a:lnTo>
                  <a:lnTo>
                    <a:pt x="1276350" y="2094839"/>
                  </a:lnTo>
                  <a:lnTo>
                    <a:pt x="1314577" y="2070999"/>
                  </a:lnTo>
                  <a:lnTo>
                    <a:pt x="1352331" y="2046481"/>
                  </a:lnTo>
                  <a:lnTo>
                    <a:pt x="1389603" y="2021293"/>
                  </a:lnTo>
                  <a:lnTo>
                    <a:pt x="1426384" y="1995444"/>
                  </a:lnTo>
                  <a:lnTo>
                    <a:pt x="1462666" y="1968942"/>
                  </a:lnTo>
                  <a:lnTo>
                    <a:pt x="1498441" y="1941796"/>
                  </a:lnTo>
                  <a:lnTo>
                    <a:pt x="1533699" y="1914015"/>
                  </a:lnTo>
                  <a:lnTo>
                    <a:pt x="1568432" y="1885606"/>
                  </a:lnTo>
                  <a:lnTo>
                    <a:pt x="1602632" y="1856579"/>
                  </a:lnTo>
                  <a:lnTo>
                    <a:pt x="1636291" y="1826941"/>
                  </a:lnTo>
                  <a:lnTo>
                    <a:pt x="1669399" y="1796703"/>
                  </a:lnTo>
                  <a:lnTo>
                    <a:pt x="1701948" y="1765871"/>
                  </a:lnTo>
                  <a:lnTo>
                    <a:pt x="1733930" y="1734454"/>
                  </a:lnTo>
                  <a:lnTo>
                    <a:pt x="1765337" y="1702462"/>
                  </a:lnTo>
                  <a:lnTo>
                    <a:pt x="1796159" y="1669902"/>
                  </a:lnTo>
                  <a:lnTo>
                    <a:pt x="1826388" y="1636783"/>
                  </a:lnTo>
                  <a:lnTo>
                    <a:pt x="1856015" y="1603114"/>
                  </a:lnTo>
                  <a:lnTo>
                    <a:pt x="1885033" y="1568903"/>
                  </a:lnTo>
                  <a:lnTo>
                    <a:pt x="1913433" y="1534159"/>
                  </a:lnTo>
                  <a:lnTo>
                    <a:pt x="1941205" y="1498889"/>
                  </a:lnTo>
                  <a:lnTo>
                    <a:pt x="1968342" y="1463104"/>
                  </a:lnTo>
                  <a:lnTo>
                    <a:pt x="1994835" y="1426810"/>
                  </a:lnTo>
                  <a:lnTo>
                    <a:pt x="2020676" y="1390018"/>
                  </a:lnTo>
                  <a:lnTo>
                    <a:pt x="2045856" y="1352734"/>
                  </a:lnTo>
                  <a:lnTo>
                    <a:pt x="2070366" y="1314968"/>
                  </a:lnTo>
                  <a:lnTo>
                    <a:pt x="2094198" y="1276729"/>
                  </a:lnTo>
                  <a:lnTo>
                    <a:pt x="2117343" y="1238024"/>
                  </a:lnTo>
                  <a:lnTo>
                    <a:pt x="2139794" y="1198862"/>
                  </a:lnTo>
                  <a:lnTo>
                    <a:pt x="2161541" y="1159253"/>
                  </a:lnTo>
                  <a:lnTo>
                    <a:pt x="2182576" y="1119203"/>
                  </a:lnTo>
                  <a:lnTo>
                    <a:pt x="2202890" y="1078723"/>
                  </a:lnTo>
                  <a:lnTo>
                    <a:pt x="2222476" y="1037820"/>
                  </a:lnTo>
                  <a:lnTo>
                    <a:pt x="2241323" y="996502"/>
                  </a:lnTo>
                  <a:lnTo>
                    <a:pt x="2259425" y="954780"/>
                  </a:lnTo>
                  <a:lnTo>
                    <a:pt x="2276772" y="912660"/>
                  </a:lnTo>
                  <a:lnTo>
                    <a:pt x="2293355" y="870151"/>
                  </a:lnTo>
                  <a:lnTo>
                    <a:pt x="2309167" y="827263"/>
                  </a:lnTo>
                  <a:lnTo>
                    <a:pt x="2324199" y="784003"/>
                  </a:lnTo>
                  <a:lnTo>
                    <a:pt x="2338442" y="740380"/>
                  </a:lnTo>
                  <a:lnTo>
                    <a:pt x="2351888" y="696403"/>
                  </a:lnTo>
                  <a:lnTo>
                    <a:pt x="2364528" y="652079"/>
                  </a:lnTo>
                  <a:lnTo>
                    <a:pt x="2376354" y="607418"/>
                  </a:lnTo>
                  <a:lnTo>
                    <a:pt x="2387357" y="562429"/>
                  </a:lnTo>
                  <a:lnTo>
                    <a:pt x="2397528" y="517119"/>
                  </a:lnTo>
                  <a:lnTo>
                    <a:pt x="2406860" y="471497"/>
                  </a:lnTo>
                  <a:lnTo>
                    <a:pt x="2415344" y="425572"/>
                  </a:lnTo>
                  <a:lnTo>
                    <a:pt x="2422970" y="379352"/>
                  </a:lnTo>
                  <a:lnTo>
                    <a:pt x="2429732" y="332845"/>
                  </a:lnTo>
                  <a:lnTo>
                    <a:pt x="2435619" y="286061"/>
                  </a:lnTo>
                  <a:lnTo>
                    <a:pt x="2440624" y="239007"/>
                  </a:lnTo>
                  <a:lnTo>
                    <a:pt x="2444738" y="191693"/>
                  </a:lnTo>
                  <a:lnTo>
                    <a:pt x="2447953" y="144127"/>
                  </a:lnTo>
                  <a:lnTo>
                    <a:pt x="2450260" y="96317"/>
                  </a:lnTo>
                  <a:lnTo>
                    <a:pt x="2451650" y="48271"/>
                  </a:lnTo>
                  <a:lnTo>
                    <a:pt x="2452116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1" name="object 9"/>
            <p:cNvSpPr/>
            <p:nvPr/>
          </p:nvSpPr>
          <p:spPr>
            <a:xfrm>
              <a:off x="6410705" y="3657600"/>
              <a:ext cx="2452370" cy="2453005"/>
            </a:xfrm>
            <a:custGeom>
              <a:avLst/>
              <a:gdLst/>
              <a:ahLst/>
              <a:cxnLst/>
              <a:rect l="l" t="t" r="r" b="b"/>
              <a:pathLst>
                <a:path w="2452370" h="2453004">
                  <a:moveTo>
                    <a:pt x="2452116" y="0"/>
                  </a:moveTo>
                  <a:lnTo>
                    <a:pt x="2451650" y="48271"/>
                  </a:lnTo>
                  <a:lnTo>
                    <a:pt x="2450260" y="96317"/>
                  </a:lnTo>
                  <a:lnTo>
                    <a:pt x="2447953" y="144127"/>
                  </a:lnTo>
                  <a:lnTo>
                    <a:pt x="2444738" y="191693"/>
                  </a:lnTo>
                  <a:lnTo>
                    <a:pt x="2440624" y="239007"/>
                  </a:lnTo>
                  <a:lnTo>
                    <a:pt x="2435619" y="286061"/>
                  </a:lnTo>
                  <a:lnTo>
                    <a:pt x="2429732" y="332845"/>
                  </a:lnTo>
                  <a:lnTo>
                    <a:pt x="2422970" y="379352"/>
                  </a:lnTo>
                  <a:lnTo>
                    <a:pt x="2415344" y="425572"/>
                  </a:lnTo>
                  <a:lnTo>
                    <a:pt x="2406860" y="471497"/>
                  </a:lnTo>
                  <a:lnTo>
                    <a:pt x="2397528" y="517119"/>
                  </a:lnTo>
                  <a:lnTo>
                    <a:pt x="2387357" y="562429"/>
                  </a:lnTo>
                  <a:lnTo>
                    <a:pt x="2376354" y="607418"/>
                  </a:lnTo>
                  <a:lnTo>
                    <a:pt x="2364528" y="652079"/>
                  </a:lnTo>
                  <a:lnTo>
                    <a:pt x="2351888" y="696403"/>
                  </a:lnTo>
                  <a:lnTo>
                    <a:pt x="2338442" y="740380"/>
                  </a:lnTo>
                  <a:lnTo>
                    <a:pt x="2324199" y="784003"/>
                  </a:lnTo>
                  <a:lnTo>
                    <a:pt x="2309167" y="827263"/>
                  </a:lnTo>
                  <a:lnTo>
                    <a:pt x="2293355" y="870151"/>
                  </a:lnTo>
                  <a:lnTo>
                    <a:pt x="2276772" y="912660"/>
                  </a:lnTo>
                  <a:lnTo>
                    <a:pt x="2259425" y="954780"/>
                  </a:lnTo>
                  <a:lnTo>
                    <a:pt x="2241323" y="996502"/>
                  </a:lnTo>
                  <a:lnTo>
                    <a:pt x="2222476" y="1037820"/>
                  </a:lnTo>
                  <a:lnTo>
                    <a:pt x="2202890" y="1078723"/>
                  </a:lnTo>
                  <a:lnTo>
                    <a:pt x="2182576" y="1119203"/>
                  </a:lnTo>
                  <a:lnTo>
                    <a:pt x="2161541" y="1159253"/>
                  </a:lnTo>
                  <a:lnTo>
                    <a:pt x="2139794" y="1198862"/>
                  </a:lnTo>
                  <a:lnTo>
                    <a:pt x="2117343" y="1238024"/>
                  </a:lnTo>
                  <a:lnTo>
                    <a:pt x="2094198" y="1276729"/>
                  </a:lnTo>
                  <a:lnTo>
                    <a:pt x="2070366" y="1314968"/>
                  </a:lnTo>
                  <a:lnTo>
                    <a:pt x="2045856" y="1352734"/>
                  </a:lnTo>
                  <a:lnTo>
                    <a:pt x="2020676" y="1390018"/>
                  </a:lnTo>
                  <a:lnTo>
                    <a:pt x="1994835" y="1426810"/>
                  </a:lnTo>
                  <a:lnTo>
                    <a:pt x="1968342" y="1463104"/>
                  </a:lnTo>
                  <a:lnTo>
                    <a:pt x="1941205" y="1498889"/>
                  </a:lnTo>
                  <a:lnTo>
                    <a:pt x="1913433" y="1534159"/>
                  </a:lnTo>
                  <a:lnTo>
                    <a:pt x="1885033" y="1568903"/>
                  </a:lnTo>
                  <a:lnTo>
                    <a:pt x="1856015" y="1603114"/>
                  </a:lnTo>
                  <a:lnTo>
                    <a:pt x="1826388" y="1636783"/>
                  </a:lnTo>
                  <a:lnTo>
                    <a:pt x="1796159" y="1669902"/>
                  </a:lnTo>
                  <a:lnTo>
                    <a:pt x="1765337" y="1702462"/>
                  </a:lnTo>
                  <a:lnTo>
                    <a:pt x="1733930" y="1734454"/>
                  </a:lnTo>
                  <a:lnTo>
                    <a:pt x="1701948" y="1765871"/>
                  </a:lnTo>
                  <a:lnTo>
                    <a:pt x="1669399" y="1796703"/>
                  </a:lnTo>
                  <a:lnTo>
                    <a:pt x="1636291" y="1826941"/>
                  </a:lnTo>
                  <a:lnTo>
                    <a:pt x="1602632" y="1856579"/>
                  </a:lnTo>
                  <a:lnTo>
                    <a:pt x="1568432" y="1885606"/>
                  </a:lnTo>
                  <a:lnTo>
                    <a:pt x="1533699" y="1914015"/>
                  </a:lnTo>
                  <a:lnTo>
                    <a:pt x="1498441" y="1941796"/>
                  </a:lnTo>
                  <a:lnTo>
                    <a:pt x="1462666" y="1968942"/>
                  </a:lnTo>
                  <a:lnTo>
                    <a:pt x="1426384" y="1995444"/>
                  </a:lnTo>
                  <a:lnTo>
                    <a:pt x="1389603" y="2021293"/>
                  </a:lnTo>
                  <a:lnTo>
                    <a:pt x="1352331" y="2046481"/>
                  </a:lnTo>
                  <a:lnTo>
                    <a:pt x="1314577" y="2070999"/>
                  </a:lnTo>
                  <a:lnTo>
                    <a:pt x="1276350" y="2094839"/>
                  </a:lnTo>
                  <a:lnTo>
                    <a:pt x="1237657" y="2117993"/>
                  </a:lnTo>
                  <a:lnTo>
                    <a:pt x="1198507" y="2140451"/>
                  </a:lnTo>
                  <a:lnTo>
                    <a:pt x="1158910" y="2162205"/>
                  </a:lnTo>
                  <a:lnTo>
                    <a:pt x="1118873" y="2183247"/>
                  </a:lnTo>
                  <a:lnTo>
                    <a:pt x="1078405" y="2203568"/>
                  </a:lnTo>
                  <a:lnTo>
                    <a:pt x="1037514" y="2223160"/>
                  </a:lnTo>
                  <a:lnTo>
                    <a:pt x="996210" y="2242014"/>
                  </a:lnTo>
                  <a:lnTo>
                    <a:pt x="954500" y="2260121"/>
                  </a:lnTo>
                  <a:lnTo>
                    <a:pt x="912393" y="2277474"/>
                  </a:lnTo>
                  <a:lnTo>
                    <a:pt x="869897" y="2294063"/>
                  </a:lnTo>
                  <a:lnTo>
                    <a:pt x="827022" y="2309880"/>
                  </a:lnTo>
                  <a:lnTo>
                    <a:pt x="783775" y="2324917"/>
                  </a:lnTo>
                  <a:lnTo>
                    <a:pt x="740165" y="2339165"/>
                  </a:lnTo>
                  <a:lnTo>
                    <a:pt x="696201" y="2352616"/>
                  </a:lnTo>
                  <a:lnTo>
                    <a:pt x="651890" y="2365260"/>
                  </a:lnTo>
                  <a:lnTo>
                    <a:pt x="607243" y="2377090"/>
                  </a:lnTo>
                  <a:lnTo>
                    <a:pt x="562267" y="2388096"/>
                  </a:lnTo>
                  <a:lnTo>
                    <a:pt x="516970" y="2398272"/>
                  </a:lnTo>
                  <a:lnTo>
                    <a:pt x="471361" y="2407607"/>
                  </a:lnTo>
                  <a:lnTo>
                    <a:pt x="425450" y="2416093"/>
                  </a:lnTo>
                  <a:lnTo>
                    <a:pt x="379243" y="2423722"/>
                  </a:lnTo>
                  <a:lnTo>
                    <a:pt x="332750" y="2430486"/>
                  </a:lnTo>
                  <a:lnTo>
                    <a:pt x="285979" y="2436376"/>
                  </a:lnTo>
                  <a:lnTo>
                    <a:pt x="238940" y="2441382"/>
                  </a:lnTo>
                  <a:lnTo>
                    <a:pt x="191639" y="2445498"/>
                  </a:lnTo>
                  <a:lnTo>
                    <a:pt x="144086" y="2448714"/>
                  </a:lnTo>
                  <a:lnTo>
                    <a:pt x="96290" y="2451021"/>
                  </a:lnTo>
                  <a:lnTo>
                    <a:pt x="48258" y="2452412"/>
                  </a:lnTo>
                  <a:lnTo>
                    <a:pt x="0" y="2452878"/>
                  </a:lnTo>
                  <a:lnTo>
                    <a:pt x="0" y="0"/>
                  </a:lnTo>
                  <a:lnTo>
                    <a:pt x="2452116" y="0"/>
                  </a:lnTo>
                  <a:close/>
                </a:path>
              </a:pathLst>
            </a:custGeom>
            <a:ln w="19812"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2" name="object 10"/>
          <p:cNvSpPr txBox="1"/>
          <p:nvPr/>
        </p:nvSpPr>
        <p:spPr>
          <a:xfrm>
            <a:off x="5078920" y="4051802"/>
            <a:ext cx="104298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8" dirty="0">
                <a:solidFill>
                  <a:srgbClr val="0063A6"/>
                </a:solidFill>
                <a:latin typeface="Arial"/>
                <a:cs typeface="Arial"/>
              </a:rPr>
              <a:t>Вакцинация</a:t>
            </a:r>
            <a:endParaRPr sz="1350" dirty="0">
              <a:solidFill>
                <a:srgbClr val="0063A6"/>
              </a:solidFill>
              <a:latin typeface="Arial"/>
              <a:cs typeface="Arial"/>
            </a:endParaRPr>
          </a:p>
        </p:txBody>
      </p:sp>
      <p:grpSp>
        <p:nvGrpSpPr>
          <p:cNvPr id="13" name="object 11"/>
          <p:cNvGrpSpPr/>
          <p:nvPr/>
        </p:nvGrpSpPr>
        <p:grpSpPr>
          <a:xfrm>
            <a:off x="2836925" y="3593020"/>
            <a:ext cx="1854518" cy="1854518"/>
            <a:chOff x="3782567" y="3647694"/>
            <a:chExt cx="2472690" cy="2472690"/>
          </a:xfrm>
        </p:grpSpPr>
        <p:sp>
          <p:nvSpPr>
            <p:cNvPr id="14" name="object 12"/>
            <p:cNvSpPr/>
            <p:nvPr/>
          </p:nvSpPr>
          <p:spPr>
            <a:xfrm>
              <a:off x="3792473" y="3657600"/>
              <a:ext cx="2453005" cy="2453005"/>
            </a:xfrm>
            <a:custGeom>
              <a:avLst/>
              <a:gdLst/>
              <a:ahLst/>
              <a:cxnLst/>
              <a:rect l="l" t="t" r="r" b="b"/>
              <a:pathLst>
                <a:path w="2453004" h="2453004">
                  <a:moveTo>
                    <a:pt x="2452878" y="0"/>
                  </a:moveTo>
                  <a:lnTo>
                    <a:pt x="0" y="0"/>
                  </a:lnTo>
                  <a:lnTo>
                    <a:pt x="465" y="48271"/>
                  </a:lnTo>
                  <a:lnTo>
                    <a:pt x="1856" y="96317"/>
                  </a:lnTo>
                  <a:lnTo>
                    <a:pt x="4163" y="144127"/>
                  </a:lnTo>
                  <a:lnTo>
                    <a:pt x="7379" y="191693"/>
                  </a:lnTo>
                  <a:lnTo>
                    <a:pt x="11495" y="239007"/>
                  </a:lnTo>
                  <a:lnTo>
                    <a:pt x="16501" y="286061"/>
                  </a:lnTo>
                  <a:lnTo>
                    <a:pt x="22391" y="332845"/>
                  </a:lnTo>
                  <a:lnTo>
                    <a:pt x="29155" y="379352"/>
                  </a:lnTo>
                  <a:lnTo>
                    <a:pt x="36784" y="425572"/>
                  </a:lnTo>
                  <a:lnTo>
                    <a:pt x="45270" y="471497"/>
                  </a:lnTo>
                  <a:lnTo>
                    <a:pt x="54605" y="517119"/>
                  </a:lnTo>
                  <a:lnTo>
                    <a:pt x="64781" y="562429"/>
                  </a:lnTo>
                  <a:lnTo>
                    <a:pt x="75787" y="607418"/>
                  </a:lnTo>
                  <a:lnTo>
                    <a:pt x="87617" y="652079"/>
                  </a:lnTo>
                  <a:lnTo>
                    <a:pt x="100261" y="696403"/>
                  </a:lnTo>
                  <a:lnTo>
                    <a:pt x="113712" y="740380"/>
                  </a:lnTo>
                  <a:lnTo>
                    <a:pt x="127960" y="784003"/>
                  </a:lnTo>
                  <a:lnTo>
                    <a:pt x="142997" y="827263"/>
                  </a:lnTo>
                  <a:lnTo>
                    <a:pt x="158814" y="870151"/>
                  </a:lnTo>
                  <a:lnTo>
                    <a:pt x="175403" y="912660"/>
                  </a:lnTo>
                  <a:lnTo>
                    <a:pt x="192756" y="954780"/>
                  </a:lnTo>
                  <a:lnTo>
                    <a:pt x="210863" y="996502"/>
                  </a:lnTo>
                  <a:lnTo>
                    <a:pt x="229717" y="1037820"/>
                  </a:lnTo>
                  <a:lnTo>
                    <a:pt x="249309" y="1078723"/>
                  </a:lnTo>
                  <a:lnTo>
                    <a:pt x="269630" y="1119203"/>
                  </a:lnTo>
                  <a:lnTo>
                    <a:pt x="290672" y="1159253"/>
                  </a:lnTo>
                  <a:lnTo>
                    <a:pt x="312426" y="1198862"/>
                  </a:lnTo>
                  <a:lnTo>
                    <a:pt x="334884" y="1238024"/>
                  </a:lnTo>
                  <a:lnTo>
                    <a:pt x="358038" y="1276729"/>
                  </a:lnTo>
                  <a:lnTo>
                    <a:pt x="381878" y="1314968"/>
                  </a:lnTo>
                  <a:lnTo>
                    <a:pt x="406396" y="1352734"/>
                  </a:lnTo>
                  <a:lnTo>
                    <a:pt x="431584" y="1390018"/>
                  </a:lnTo>
                  <a:lnTo>
                    <a:pt x="457433" y="1426810"/>
                  </a:lnTo>
                  <a:lnTo>
                    <a:pt x="483935" y="1463104"/>
                  </a:lnTo>
                  <a:lnTo>
                    <a:pt x="511081" y="1498889"/>
                  </a:lnTo>
                  <a:lnTo>
                    <a:pt x="538862" y="1534159"/>
                  </a:lnTo>
                  <a:lnTo>
                    <a:pt x="567271" y="1568903"/>
                  </a:lnTo>
                  <a:lnTo>
                    <a:pt x="596298" y="1603114"/>
                  </a:lnTo>
                  <a:lnTo>
                    <a:pt x="625936" y="1636783"/>
                  </a:lnTo>
                  <a:lnTo>
                    <a:pt x="656174" y="1669902"/>
                  </a:lnTo>
                  <a:lnTo>
                    <a:pt x="687006" y="1702462"/>
                  </a:lnTo>
                  <a:lnTo>
                    <a:pt x="718423" y="1734454"/>
                  </a:lnTo>
                  <a:lnTo>
                    <a:pt x="750415" y="1765871"/>
                  </a:lnTo>
                  <a:lnTo>
                    <a:pt x="782975" y="1796703"/>
                  </a:lnTo>
                  <a:lnTo>
                    <a:pt x="816094" y="1826941"/>
                  </a:lnTo>
                  <a:lnTo>
                    <a:pt x="849763" y="1856579"/>
                  </a:lnTo>
                  <a:lnTo>
                    <a:pt x="883974" y="1885606"/>
                  </a:lnTo>
                  <a:lnTo>
                    <a:pt x="918718" y="1914015"/>
                  </a:lnTo>
                  <a:lnTo>
                    <a:pt x="953988" y="1941796"/>
                  </a:lnTo>
                  <a:lnTo>
                    <a:pt x="989773" y="1968942"/>
                  </a:lnTo>
                  <a:lnTo>
                    <a:pt x="1026067" y="1995444"/>
                  </a:lnTo>
                  <a:lnTo>
                    <a:pt x="1062859" y="2021293"/>
                  </a:lnTo>
                  <a:lnTo>
                    <a:pt x="1100143" y="2046481"/>
                  </a:lnTo>
                  <a:lnTo>
                    <a:pt x="1137909" y="2070999"/>
                  </a:lnTo>
                  <a:lnTo>
                    <a:pt x="1176148" y="2094839"/>
                  </a:lnTo>
                  <a:lnTo>
                    <a:pt x="1214853" y="2117993"/>
                  </a:lnTo>
                  <a:lnTo>
                    <a:pt x="1254015" y="2140451"/>
                  </a:lnTo>
                  <a:lnTo>
                    <a:pt x="1293624" y="2162205"/>
                  </a:lnTo>
                  <a:lnTo>
                    <a:pt x="1333674" y="2183247"/>
                  </a:lnTo>
                  <a:lnTo>
                    <a:pt x="1374154" y="2203568"/>
                  </a:lnTo>
                  <a:lnTo>
                    <a:pt x="1415057" y="2223160"/>
                  </a:lnTo>
                  <a:lnTo>
                    <a:pt x="1456375" y="2242014"/>
                  </a:lnTo>
                  <a:lnTo>
                    <a:pt x="1498097" y="2260121"/>
                  </a:lnTo>
                  <a:lnTo>
                    <a:pt x="1540217" y="2277474"/>
                  </a:lnTo>
                  <a:lnTo>
                    <a:pt x="1582726" y="2294063"/>
                  </a:lnTo>
                  <a:lnTo>
                    <a:pt x="1625614" y="2309880"/>
                  </a:lnTo>
                  <a:lnTo>
                    <a:pt x="1668874" y="2324917"/>
                  </a:lnTo>
                  <a:lnTo>
                    <a:pt x="1712497" y="2339165"/>
                  </a:lnTo>
                  <a:lnTo>
                    <a:pt x="1756474" y="2352616"/>
                  </a:lnTo>
                  <a:lnTo>
                    <a:pt x="1800798" y="2365260"/>
                  </a:lnTo>
                  <a:lnTo>
                    <a:pt x="1845459" y="2377090"/>
                  </a:lnTo>
                  <a:lnTo>
                    <a:pt x="1890448" y="2388096"/>
                  </a:lnTo>
                  <a:lnTo>
                    <a:pt x="1935758" y="2398272"/>
                  </a:lnTo>
                  <a:lnTo>
                    <a:pt x="1981380" y="2407607"/>
                  </a:lnTo>
                  <a:lnTo>
                    <a:pt x="2027305" y="2416093"/>
                  </a:lnTo>
                  <a:lnTo>
                    <a:pt x="2073525" y="2423722"/>
                  </a:lnTo>
                  <a:lnTo>
                    <a:pt x="2120032" y="2430486"/>
                  </a:lnTo>
                  <a:lnTo>
                    <a:pt x="2166816" y="2436376"/>
                  </a:lnTo>
                  <a:lnTo>
                    <a:pt x="2213870" y="2441382"/>
                  </a:lnTo>
                  <a:lnTo>
                    <a:pt x="2261184" y="2445498"/>
                  </a:lnTo>
                  <a:lnTo>
                    <a:pt x="2308750" y="2448714"/>
                  </a:lnTo>
                  <a:lnTo>
                    <a:pt x="2356560" y="2451021"/>
                  </a:lnTo>
                  <a:lnTo>
                    <a:pt x="2404606" y="2452412"/>
                  </a:lnTo>
                  <a:lnTo>
                    <a:pt x="2452878" y="2452878"/>
                  </a:lnTo>
                  <a:lnTo>
                    <a:pt x="245287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5" name="object 13"/>
            <p:cNvSpPr/>
            <p:nvPr/>
          </p:nvSpPr>
          <p:spPr>
            <a:xfrm>
              <a:off x="3792473" y="3657600"/>
              <a:ext cx="2453005" cy="2453005"/>
            </a:xfrm>
            <a:custGeom>
              <a:avLst/>
              <a:gdLst/>
              <a:ahLst/>
              <a:cxnLst/>
              <a:rect l="l" t="t" r="r" b="b"/>
              <a:pathLst>
                <a:path w="2453004" h="2453004">
                  <a:moveTo>
                    <a:pt x="2452878" y="2452878"/>
                  </a:moveTo>
                  <a:lnTo>
                    <a:pt x="2404606" y="2452412"/>
                  </a:lnTo>
                  <a:lnTo>
                    <a:pt x="2356560" y="2451021"/>
                  </a:lnTo>
                  <a:lnTo>
                    <a:pt x="2308750" y="2448714"/>
                  </a:lnTo>
                  <a:lnTo>
                    <a:pt x="2261184" y="2445498"/>
                  </a:lnTo>
                  <a:lnTo>
                    <a:pt x="2213870" y="2441382"/>
                  </a:lnTo>
                  <a:lnTo>
                    <a:pt x="2166816" y="2436376"/>
                  </a:lnTo>
                  <a:lnTo>
                    <a:pt x="2120032" y="2430486"/>
                  </a:lnTo>
                  <a:lnTo>
                    <a:pt x="2073525" y="2423722"/>
                  </a:lnTo>
                  <a:lnTo>
                    <a:pt x="2027305" y="2416093"/>
                  </a:lnTo>
                  <a:lnTo>
                    <a:pt x="1981380" y="2407607"/>
                  </a:lnTo>
                  <a:lnTo>
                    <a:pt x="1935758" y="2398272"/>
                  </a:lnTo>
                  <a:lnTo>
                    <a:pt x="1890448" y="2388096"/>
                  </a:lnTo>
                  <a:lnTo>
                    <a:pt x="1845459" y="2377090"/>
                  </a:lnTo>
                  <a:lnTo>
                    <a:pt x="1800798" y="2365260"/>
                  </a:lnTo>
                  <a:lnTo>
                    <a:pt x="1756474" y="2352616"/>
                  </a:lnTo>
                  <a:lnTo>
                    <a:pt x="1712497" y="2339165"/>
                  </a:lnTo>
                  <a:lnTo>
                    <a:pt x="1668874" y="2324917"/>
                  </a:lnTo>
                  <a:lnTo>
                    <a:pt x="1625614" y="2309880"/>
                  </a:lnTo>
                  <a:lnTo>
                    <a:pt x="1582726" y="2294063"/>
                  </a:lnTo>
                  <a:lnTo>
                    <a:pt x="1540217" y="2277474"/>
                  </a:lnTo>
                  <a:lnTo>
                    <a:pt x="1498097" y="2260121"/>
                  </a:lnTo>
                  <a:lnTo>
                    <a:pt x="1456375" y="2242014"/>
                  </a:lnTo>
                  <a:lnTo>
                    <a:pt x="1415057" y="2223160"/>
                  </a:lnTo>
                  <a:lnTo>
                    <a:pt x="1374154" y="2203568"/>
                  </a:lnTo>
                  <a:lnTo>
                    <a:pt x="1333674" y="2183247"/>
                  </a:lnTo>
                  <a:lnTo>
                    <a:pt x="1293624" y="2162205"/>
                  </a:lnTo>
                  <a:lnTo>
                    <a:pt x="1254015" y="2140451"/>
                  </a:lnTo>
                  <a:lnTo>
                    <a:pt x="1214853" y="2117993"/>
                  </a:lnTo>
                  <a:lnTo>
                    <a:pt x="1176148" y="2094839"/>
                  </a:lnTo>
                  <a:lnTo>
                    <a:pt x="1137909" y="2070999"/>
                  </a:lnTo>
                  <a:lnTo>
                    <a:pt x="1100143" y="2046481"/>
                  </a:lnTo>
                  <a:lnTo>
                    <a:pt x="1062859" y="2021293"/>
                  </a:lnTo>
                  <a:lnTo>
                    <a:pt x="1026067" y="1995444"/>
                  </a:lnTo>
                  <a:lnTo>
                    <a:pt x="989773" y="1968942"/>
                  </a:lnTo>
                  <a:lnTo>
                    <a:pt x="953988" y="1941796"/>
                  </a:lnTo>
                  <a:lnTo>
                    <a:pt x="918718" y="1914015"/>
                  </a:lnTo>
                  <a:lnTo>
                    <a:pt x="883974" y="1885606"/>
                  </a:lnTo>
                  <a:lnTo>
                    <a:pt x="849763" y="1856579"/>
                  </a:lnTo>
                  <a:lnTo>
                    <a:pt x="816094" y="1826941"/>
                  </a:lnTo>
                  <a:lnTo>
                    <a:pt x="782975" y="1796703"/>
                  </a:lnTo>
                  <a:lnTo>
                    <a:pt x="750415" y="1765871"/>
                  </a:lnTo>
                  <a:lnTo>
                    <a:pt x="718423" y="1734454"/>
                  </a:lnTo>
                  <a:lnTo>
                    <a:pt x="687006" y="1702462"/>
                  </a:lnTo>
                  <a:lnTo>
                    <a:pt x="656174" y="1669902"/>
                  </a:lnTo>
                  <a:lnTo>
                    <a:pt x="625936" y="1636783"/>
                  </a:lnTo>
                  <a:lnTo>
                    <a:pt x="596298" y="1603114"/>
                  </a:lnTo>
                  <a:lnTo>
                    <a:pt x="567271" y="1568903"/>
                  </a:lnTo>
                  <a:lnTo>
                    <a:pt x="538862" y="1534159"/>
                  </a:lnTo>
                  <a:lnTo>
                    <a:pt x="511081" y="1498889"/>
                  </a:lnTo>
                  <a:lnTo>
                    <a:pt x="483935" y="1463104"/>
                  </a:lnTo>
                  <a:lnTo>
                    <a:pt x="457433" y="1426810"/>
                  </a:lnTo>
                  <a:lnTo>
                    <a:pt x="431584" y="1390018"/>
                  </a:lnTo>
                  <a:lnTo>
                    <a:pt x="406396" y="1352734"/>
                  </a:lnTo>
                  <a:lnTo>
                    <a:pt x="381878" y="1314968"/>
                  </a:lnTo>
                  <a:lnTo>
                    <a:pt x="358038" y="1276729"/>
                  </a:lnTo>
                  <a:lnTo>
                    <a:pt x="334884" y="1238024"/>
                  </a:lnTo>
                  <a:lnTo>
                    <a:pt x="312426" y="1198862"/>
                  </a:lnTo>
                  <a:lnTo>
                    <a:pt x="290672" y="1159253"/>
                  </a:lnTo>
                  <a:lnTo>
                    <a:pt x="269630" y="1119203"/>
                  </a:lnTo>
                  <a:lnTo>
                    <a:pt x="249309" y="1078723"/>
                  </a:lnTo>
                  <a:lnTo>
                    <a:pt x="229717" y="1037820"/>
                  </a:lnTo>
                  <a:lnTo>
                    <a:pt x="210863" y="996502"/>
                  </a:lnTo>
                  <a:lnTo>
                    <a:pt x="192756" y="954780"/>
                  </a:lnTo>
                  <a:lnTo>
                    <a:pt x="175403" y="912660"/>
                  </a:lnTo>
                  <a:lnTo>
                    <a:pt x="158814" y="870151"/>
                  </a:lnTo>
                  <a:lnTo>
                    <a:pt x="142997" y="827263"/>
                  </a:lnTo>
                  <a:lnTo>
                    <a:pt x="127960" y="784003"/>
                  </a:lnTo>
                  <a:lnTo>
                    <a:pt x="113712" y="740380"/>
                  </a:lnTo>
                  <a:lnTo>
                    <a:pt x="100261" y="696403"/>
                  </a:lnTo>
                  <a:lnTo>
                    <a:pt x="87617" y="652079"/>
                  </a:lnTo>
                  <a:lnTo>
                    <a:pt x="75787" y="607418"/>
                  </a:lnTo>
                  <a:lnTo>
                    <a:pt x="64781" y="562429"/>
                  </a:lnTo>
                  <a:lnTo>
                    <a:pt x="54605" y="517119"/>
                  </a:lnTo>
                  <a:lnTo>
                    <a:pt x="45270" y="471497"/>
                  </a:lnTo>
                  <a:lnTo>
                    <a:pt x="36784" y="425572"/>
                  </a:lnTo>
                  <a:lnTo>
                    <a:pt x="29155" y="379352"/>
                  </a:lnTo>
                  <a:lnTo>
                    <a:pt x="22391" y="332845"/>
                  </a:lnTo>
                  <a:lnTo>
                    <a:pt x="16501" y="286061"/>
                  </a:lnTo>
                  <a:lnTo>
                    <a:pt x="11495" y="239007"/>
                  </a:lnTo>
                  <a:lnTo>
                    <a:pt x="7379" y="191693"/>
                  </a:lnTo>
                  <a:lnTo>
                    <a:pt x="4163" y="144127"/>
                  </a:lnTo>
                  <a:lnTo>
                    <a:pt x="1856" y="96317"/>
                  </a:lnTo>
                  <a:lnTo>
                    <a:pt x="465" y="48271"/>
                  </a:lnTo>
                  <a:lnTo>
                    <a:pt x="0" y="0"/>
                  </a:lnTo>
                  <a:lnTo>
                    <a:pt x="2452878" y="0"/>
                  </a:lnTo>
                  <a:lnTo>
                    <a:pt x="2452878" y="2452878"/>
                  </a:lnTo>
                  <a:close/>
                </a:path>
              </a:pathLst>
            </a:custGeom>
            <a:ln w="19812"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6" name="object 14"/>
          <p:cNvSpPr txBox="1"/>
          <p:nvPr/>
        </p:nvSpPr>
        <p:spPr>
          <a:xfrm>
            <a:off x="3261931" y="3852672"/>
            <a:ext cx="1258253" cy="615072"/>
          </a:xfrm>
          <a:prstGeom prst="rect">
            <a:avLst/>
          </a:prstGeom>
        </p:spPr>
        <p:txBody>
          <a:bodyPr vert="horz" wrap="square" lIns="0" tIns="16669" rIns="0" bIns="0" rtlCol="0">
            <a:spAutoFit/>
          </a:bodyPr>
          <a:lstStyle/>
          <a:p>
            <a:pPr marL="9525" marR="3810" algn="ctr">
              <a:lnSpc>
                <a:spcPct val="96400"/>
              </a:lnSpc>
              <a:spcBef>
                <a:spcPts val="131"/>
              </a:spcBef>
            </a:pPr>
            <a:r>
              <a:rPr sz="1350" b="1" spc="-8" dirty="0">
                <a:solidFill>
                  <a:srgbClr val="0063A6"/>
                </a:solidFill>
                <a:latin typeface="Arial"/>
                <a:cs typeface="Arial"/>
              </a:rPr>
              <a:t>Обращение</a:t>
            </a:r>
            <a:r>
              <a:rPr sz="1350" b="1" spc="-30" dirty="0">
                <a:solidFill>
                  <a:srgbClr val="0063A6"/>
                </a:solidFill>
                <a:latin typeface="Arial"/>
                <a:cs typeface="Arial"/>
              </a:rPr>
              <a:t> </a:t>
            </a:r>
            <a:r>
              <a:rPr sz="1350" b="1" spc="-19" dirty="0">
                <a:solidFill>
                  <a:srgbClr val="0063A6"/>
                </a:solidFill>
                <a:latin typeface="Arial"/>
                <a:cs typeface="Arial"/>
              </a:rPr>
              <a:t>по </a:t>
            </a:r>
            <a:r>
              <a:rPr sz="1350" b="1" spc="-8" dirty="0">
                <a:solidFill>
                  <a:srgbClr val="0063A6"/>
                </a:solidFill>
                <a:latin typeface="Arial"/>
                <a:cs typeface="Arial"/>
              </a:rPr>
              <a:t>поводу заболевания</a:t>
            </a:r>
            <a:endParaRPr sz="1350" dirty="0">
              <a:solidFill>
                <a:srgbClr val="0063A6"/>
              </a:solidFill>
              <a:latin typeface="Arial"/>
              <a:cs typeface="Arial"/>
            </a:endParaRPr>
          </a:p>
        </p:txBody>
      </p:sp>
      <p:grpSp>
        <p:nvGrpSpPr>
          <p:cNvPr id="17" name="object 15"/>
          <p:cNvGrpSpPr/>
          <p:nvPr/>
        </p:nvGrpSpPr>
        <p:grpSpPr>
          <a:xfrm>
            <a:off x="2836925" y="1629918"/>
            <a:ext cx="1854518" cy="1854518"/>
            <a:chOff x="3782567" y="1030224"/>
            <a:chExt cx="2472690" cy="2472690"/>
          </a:xfrm>
        </p:grpSpPr>
        <p:sp>
          <p:nvSpPr>
            <p:cNvPr id="18" name="object 16"/>
            <p:cNvSpPr/>
            <p:nvPr/>
          </p:nvSpPr>
          <p:spPr>
            <a:xfrm>
              <a:off x="3792473" y="1040130"/>
              <a:ext cx="2453005" cy="2453005"/>
            </a:xfrm>
            <a:custGeom>
              <a:avLst/>
              <a:gdLst/>
              <a:ahLst/>
              <a:cxnLst/>
              <a:rect l="l" t="t" r="r" b="b"/>
              <a:pathLst>
                <a:path w="2453004" h="2453004">
                  <a:moveTo>
                    <a:pt x="2452878" y="0"/>
                  </a:moveTo>
                  <a:lnTo>
                    <a:pt x="2404606" y="465"/>
                  </a:lnTo>
                  <a:lnTo>
                    <a:pt x="2356560" y="1856"/>
                  </a:lnTo>
                  <a:lnTo>
                    <a:pt x="2308750" y="4163"/>
                  </a:lnTo>
                  <a:lnTo>
                    <a:pt x="2261184" y="7379"/>
                  </a:lnTo>
                  <a:lnTo>
                    <a:pt x="2213870" y="11495"/>
                  </a:lnTo>
                  <a:lnTo>
                    <a:pt x="2166816" y="16501"/>
                  </a:lnTo>
                  <a:lnTo>
                    <a:pt x="2120032" y="22391"/>
                  </a:lnTo>
                  <a:lnTo>
                    <a:pt x="2073525" y="29155"/>
                  </a:lnTo>
                  <a:lnTo>
                    <a:pt x="2027305" y="36784"/>
                  </a:lnTo>
                  <a:lnTo>
                    <a:pt x="1981380" y="45270"/>
                  </a:lnTo>
                  <a:lnTo>
                    <a:pt x="1935758" y="54605"/>
                  </a:lnTo>
                  <a:lnTo>
                    <a:pt x="1890448" y="64781"/>
                  </a:lnTo>
                  <a:lnTo>
                    <a:pt x="1845459" y="75787"/>
                  </a:lnTo>
                  <a:lnTo>
                    <a:pt x="1800798" y="87617"/>
                  </a:lnTo>
                  <a:lnTo>
                    <a:pt x="1756474" y="100261"/>
                  </a:lnTo>
                  <a:lnTo>
                    <a:pt x="1712497" y="113712"/>
                  </a:lnTo>
                  <a:lnTo>
                    <a:pt x="1668874" y="127960"/>
                  </a:lnTo>
                  <a:lnTo>
                    <a:pt x="1625614" y="142997"/>
                  </a:lnTo>
                  <a:lnTo>
                    <a:pt x="1582726" y="158814"/>
                  </a:lnTo>
                  <a:lnTo>
                    <a:pt x="1540217" y="175403"/>
                  </a:lnTo>
                  <a:lnTo>
                    <a:pt x="1498097" y="192756"/>
                  </a:lnTo>
                  <a:lnTo>
                    <a:pt x="1456375" y="210863"/>
                  </a:lnTo>
                  <a:lnTo>
                    <a:pt x="1415057" y="229717"/>
                  </a:lnTo>
                  <a:lnTo>
                    <a:pt x="1374154" y="249309"/>
                  </a:lnTo>
                  <a:lnTo>
                    <a:pt x="1333674" y="269630"/>
                  </a:lnTo>
                  <a:lnTo>
                    <a:pt x="1293624" y="290672"/>
                  </a:lnTo>
                  <a:lnTo>
                    <a:pt x="1254015" y="312426"/>
                  </a:lnTo>
                  <a:lnTo>
                    <a:pt x="1214853" y="334884"/>
                  </a:lnTo>
                  <a:lnTo>
                    <a:pt x="1176148" y="358038"/>
                  </a:lnTo>
                  <a:lnTo>
                    <a:pt x="1137909" y="381878"/>
                  </a:lnTo>
                  <a:lnTo>
                    <a:pt x="1100143" y="406396"/>
                  </a:lnTo>
                  <a:lnTo>
                    <a:pt x="1062859" y="431584"/>
                  </a:lnTo>
                  <a:lnTo>
                    <a:pt x="1026067" y="457433"/>
                  </a:lnTo>
                  <a:lnTo>
                    <a:pt x="989773" y="483935"/>
                  </a:lnTo>
                  <a:lnTo>
                    <a:pt x="953988" y="511081"/>
                  </a:lnTo>
                  <a:lnTo>
                    <a:pt x="918718" y="538862"/>
                  </a:lnTo>
                  <a:lnTo>
                    <a:pt x="883974" y="567271"/>
                  </a:lnTo>
                  <a:lnTo>
                    <a:pt x="849763" y="596298"/>
                  </a:lnTo>
                  <a:lnTo>
                    <a:pt x="816094" y="625936"/>
                  </a:lnTo>
                  <a:lnTo>
                    <a:pt x="782975" y="656174"/>
                  </a:lnTo>
                  <a:lnTo>
                    <a:pt x="750415" y="687006"/>
                  </a:lnTo>
                  <a:lnTo>
                    <a:pt x="718423" y="718423"/>
                  </a:lnTo>
                  <a:lnTo>
                    <a:pt x="687006" y="750415"/>
                  </a:lnTo>
                  <a:lnTo>
                    <a:pt x="656174" y="782975"/>
                  </a:lnTo>
                  <a:lnTo>
                    <a:pt x="625936" y="816094"/>
                  </a:lnTo>
                  <a:lnTo>
                    <a:pt x="596298" y="849763"/>
                  </a:lnTo>
                  <a:lnTo>
                    <a:pt x="567271" y="883974"/>
                  </a:lnTo>
                  <a:lnTo>
                    <a:pt x="538862" y="918718"/>
                  </a:lnTo>
                  <a:lnTo>
                    <a:pt x="511081" y="953988"/>
                  </a:lnTo>
                  <a:lnTo>
                    <a:pt x="483935" y="989773"/>
                  </a:lnTo>
                  <a:lnTo>
                    <a:pt x="457433" y="1026067"/>
                  </a:lnTo>
                  <a:lnTo>
                    <a:pt x="431584" y="1062859"/>
                  </a:lnTo>
                  <a:lnTo>
                    <a:pt x="406396" y="1100143"/>
                  </a:lnTo>
                  <a:lnTo>
                    <a:pt x="381878" y="1137909"/>
                  </a:lnTo>
                  <a:lnTo>
                    <a:pt x="358038" y="1176148"/>
                  </a:lnTo>
                  <a:lnTo>
                    <a:pt x="334884" y="1214853"/>
                  </a:lnTo>
                  <a:lnTo>
                    <a:pt x="312426" y="1254015"/>
                  </a:lnTo>
                  <a:lnTo>
                    <a:pt x="290672" y="1293624"/>
                  </a:lnTo>
                  <a:lnTo>
                    <a:pt x="269630" y="1333674"/>
                  </a:lnTo>
                  <a:lnTo>
                    <a:pt x="249309" y="1374154"/>
                  </a:lnTo>
                  <a:lnTo>
                    <a:pt x="229717" y="1415057"/>
                  </a:lnTo>
                  <a:lnTo>
                    <a:pt x="210863" y="1456375"/>
                  </a:lnTo>
                  <a:lnTo>
                    <a:pt x="192756" y="1498097"/>
                  </a:lnTo>
                  <a:lnTo>
                    <a:pt x="175403" y="1540217"/>
                  </a:lnTo>
                  <a:lnTo>
                    <a:pt x="158814" y="1582726"/>
                  </a:lnTo>
                  <a:lnTo>
                    <a:pt x="142997" y="1625614"/>
                  </a:lnTo>
                  <a:lnTo>
                    <a:pt x="127960" y="1668874"/>
                  </a:lnTo>
                  <a:lnTo>
                    <a:pt x="113712" y="1712497"/>
                  </a:lnTo>
                  <a:lnTo>
                    <a:pt x="100261" y="1756474"/>
                  </a:lnTo>
                  <a:lnTo>
                    <a:pt x="87617" y="1800798"/>
                  </a:lnTo>
                  <a:lnTo>
                    <a:pt x="75787" y="1845459"/>
                  </a:lnTo>
                  <a:lnTo>
                    <a:pt x="64781" y="1890448"/>
                  </a:lnTo>
                  <a:lnTo>
                    <a:pt x="54605" y="1935758"/>
                  </a:lnTo>
                  <a:lnTo>
                    <a:pt x="45270" y="1981380"/>
                  </a:lnTo>
                  <a:lnTo>
                    <a:pt x="36784" y="2027305"/>
                  </a:lnTo>
                  <a:lnTo>
                    <a:pt x="29155" y="2073525"/>
                  </a:lnTo>
                  <a:lnTo>
                    <a:pt x="22391" y="2120032"/>
                  </a:lnTo>
                  <a:lnTo>
                    <a:pt x="16501" y="2166816"/>
                  </a:lnTo>
                  <a:lnTo>
                    <a:pt x="11495" y="2213870"/>
                  </a:lnTo>
                  <a:lnTo>
                    <a:pt x="7379" y="2261184"/>
                  </a:lnTo>
                  <a:lnTo>
                    <a:pt x="4163" y="2308750"/>
                  </a:lnTo>
                  <a:lnTo>
                    <a:pt x="1856" y="2356560"/>
                  </a:lnTo>
                  <a:lnTo>
                    <a:pt x="465" y="2404606"/>
                  </a:lnTo>
                  <a:lnTo>
                    <a:pt x="0" y="2452878"/>
                  </a:lnTo>
                  <a:lnTo>
                    <a:pt x="2452878" y="2452878"/>
                  </a:lnTo>
                  <a:lnTo>
                    <a:pt x="245287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9" name="object 17"/>
            <p:cNvSpPr/>
            <p:nvPr/>
          </p:nvSpPr>
          <p:spPr>
            <a:xfrm>
              <a:off x="3792473" y="1040130"/>
              <a:ext cx="2453005" cy="2453005"/>
            </a:xfrm>
            <a:custGeom>
              <a:avLst/>
              <a:gdLst/>
              <a:ahLst/>
              <a:cxnLst/>
              <a:rect l="l" t="t" r="r" b="b"/>
              <a:pathLst>
                <a:path w="2453004" h="2453004">
                  <a:moveTo>
                    <a:pt x="0" y="2452878"/>
                  </a:moveTo>
                  <a:lnTo>
                    <a:pt x="465" y="2404606"/>
                  </a:lnTo>
                  <a:lnTo>
                    <a:pt x="1856" y="2356560"/>
                  </a:lnTo>
                  <a:lnTo>
                    <a:pt x="4163" y="2308750"/>
                  </a:lnTo>
                  <a:lnTo>
                    <a:pt x="7379" y="2261184"/>
                  </a:lnTo>
                  <a:lnTo>
                    <a:pt x="11495" y="2213870"/>
                  </a:lnTo>
                  <a:lnTo>
                    <a:pt x="16501" y="2166816"/>
                  </a:lnTo>
                  <a:lnTo>
                    <a:pt x="22391" y="2120032"/>
                  </a:lnTo>
                  <a:lnTo>
                    <a:pt x="29155" y="2073525"/>
                  </a:lnTo>
                  <a:lnTo>
                    <a:pt x="36784" y="2027305"/>
                  </a:lnTo>
                  <a:lnTo>
                    <a:pt x="45270" y="1981380"/>
                  </a:lnTo>
                  <a:lnTo>
                    <a:pt x="54605" y="1935758"/>
                  </a:lnTo>
                  <a:lnTo>
                    <a:pt x="64781" y="1890448"/>
                  </a:lnTo>
                  <a:lnTo>
                    <a:pt x="75787" y="1845459"/>
                  </a:lnTo>
                  <a:lnTo>
                    <a:pt x="87617" y="1800798"/>
                  </a:lnTo>
                  <a:lnTo>
                    <a:pt x="100261" y="1756474"/>
                  </a:lnTo>
                  <a:lnTo>
                    <a:pt x="113712" y="1712497"/>
                  </a:lnTo>
                  <a:lnTo>
                    <a:pt x="127960" y="1668874"/>
                  </a:lnTo>
                  <a:lnTo>
                    <a:pt x="142997" y="1625614"/>
                  </a:lnTo>
                  <a:lnTo>
                    <a:pt x="158814" y="1582726"/>
                  </a:lnTo>
                  <a:lnTo>
                    <a:pt x="175403" y="1540217"/>
                  </a:lnTo>
                  <a:lnTo>
                    <a:pt x="192756" y="1498097"/>
                  </a:lnTo>
                  <a:lnTo>
                    <a:pt x="210863" y="1456375"/>
                  </a:lnTo>
                  <a:lnTo>
                    <a:pt x="229717" y="1415057"/>
                  </a:lnTo>
                  <a:lnTo>
                    <a:pt x="249309" y="1374154"/>
                  </a:lnTo>
                  <a:lnTo>
                    <a:pt x="269630" y="1333674"/>
                  </a:lnTo>
                  <a:lnTo>
                    <a:pt x="290672" y="1293624"/>
                  </a:lnTo>
                  <a:lnTo>
                    <a:pt x="312426" y="1254015"/>
                  </a:lnTo>
                  <a:lnTo>
                    <a:pt x="334884" y="1214853"/>
                  </a:lnTo>
                  <a:lnTo>
                    <a:pt x="358038" y="1176148"/>
                  </a:lnTo>
                  <a:lnTo>
                    <a:pt x="381878" y="1137909"/>
                  </a:lnTo>
                  <a:lnTo>
                    <a:pt x="406396" y="1100143"/>
                  </a:lnTo>
                  <a:lnTo>
                    <a:pt x="431584" y="1062859"/>
                  </a:lnTo>
                  <a:lnTo>
                    <a:pt x="457433" y="1026067"/>
                  </a:lnTo>
                  <a:lnTo>
                    <a:pt x="483935" y="989773"/>
                  </a:lnTo>
                  <a:lnTo>
                    <a:pt x="511081" y="953988"/>
                  </a:lnTo>
                  <a:lnTo>
                    <a:pt x="538862" y="918718"/>
                  </a:lnTo>
                  <a:lnTo>
                    <a:pt x="567271" y="883974"/>
                  </a:lnTo>
                  <a:lnTo>
                    <a:pt x="596298" y="849763"/>
                  </a:lnTo>
                  <a:lnTo>
                    <a:pt x="625936" y="816094"/>
                  </a:lnTo>
                  <a:lnTo>
                    <a:pt x="656174" y="782975"/>
                  </a:lnTo>
                  <a:lnTo>
                    <a:pt x="687006" y="750415"/>
                  </a:lnTo>
                  <a:lnTo>
                    <a:pt x="718423" y="718423"/>
                  </a:lnTo>
                  <a:lnTo>
                    <a:pt x="750415" y="687006"/>
                  </a:lnTo>
                  <a:lnTo>
                    <a:pt x="782975" y="656174"/>
                  </a:lnTo>
                  <a:lnTo>
                    <a:pt x="816094" y="625936"/>
                  </a:lnTo>
                  <a:lnTo>
                    <a:pt x="849763" y="596298"/>
                  </a:lnTo>
                  <a:lnTo>
                    <a:pt x="883974" y="567271"/>
                  </a:lnTo>
                  <a:lnTo>
                    <a:pt x="918718" y="538862"/>
                  </a:lnTo>
                  <a:lnTo>
                    <a:pt x="953988" y="511081"/>
                  </a:lnTo>
                  <a:lnTo>
                    <a:pt x="989773" y="483935"/>
                  </a:lnTo>
                  <a:lnTo>
                    <a:pt x="1026067" y="457433"/>
                  </a:lnTo>
                  <a:lnTo>
                    <a:pt x="1062859" y="431584"/>
                  </a:lnTo>
                  <a:lnTo>
                    <a:pt x="1100143" y="406396"/>
                  </a:lnTo>
                  <a:lnTo>
                    <a:pt x="1137909" y="381878"/>
                  </a:lnTo>
                  <a:lnTo>
                    <a:pt x="1176148" y="358038"/>
                  </a:lnTo>
                  <a:lnTo>
                    <a:pt x="1214853" y="334884"/>
                  </a:lnTo>
                  <a:lnTo>
                    <a:pt x="1254015" y="312426"/>
                  </a:lnTo>
                  <a:lnTo>
                    <a:pt x="1293624" y="290672"/>
                  </a:lnTo>
                  <a:lnTo>
                    <a:pt x="1333674" y="269630"/>
                  </a:lnTo>
                  <a:lnTo>
                    <a:pt x="1374154" y="249309"/>
                  </a:lnTo>
                  <a:lnTo>
                    <a:pt x="1415057" y="229717"/>
                  </a:lnTo>
                  <a:lnTo>
                    <a:pt x="1456375" y="210863"/>
                  </a:lnTo>
                  <a:lnTo>
                    <a:pt x="1498097" y="192756"/>
                  </a:lnTo>
                  <a:lnTo>
                    <a:pt x="1540217" y="175403"/>
                  </a:lnTo>
                  <a:lnTo>
                    <a:pt x="1582726" y="158814"/>
                  </a:lnTo>
                  <a:lnTo>
                    <a:pt x="1625614" y="142997"/>
                  </a:lnTo>
                  <a:lnTo>
                    <a:pt x="1668874" y="127960"/>
                  </a:lnTo>
                  <a:lnTo>
                    <a:pt x="1712497" y="113712"/>
                  </a:lnTo>
                  <a:lnTo>
                    <a:pt x="1756474" y="100261"/>
                  </a:lnTo>
                  <a:lnTo>
                    <a:pt x="1800798" y="87617"/>
                  </a:lnTo>
                  <a:lnTo>
                    <a:pt x="1845459" y="75787"/>
                  </a:lnTo>
                  <a:lnTo>
                    <a:pt x="1890448" y="64781"/>
                  </a:lnTo>
                  <a:lnTo>
                    <a:pt x="1935758" y="54605"/>
                  </a:lnTo>
                  <a:lnTo>
                    <a:pt x="1981380" y="45270"/>
                  </a:lnTo>
                  <a:lnTo>
                    <a:pt x="2027305" y="36784"/>
                  </a:lnTo>
                  <a:lnTo>
                    <a:pt x="2073525" y="29155"/>
                  </a:lnTo>
                  <a:lnTo>
                    <a:pt x="2120032" y="22391"/>
                  </a:lnTo>
                  <a:lnTo>
                    <a:pt x="2166816" y="16501"/>
                  </a:lnTo>
                  <a:lnTo>
                    <a:pt x="2213870" y="11495"/>
                  </a:lnTo>
                  <a:lnTo>
                    <a:pt x="2261184" y="7379"/>
                  </a:lnTo>
                  <a:lnTo>
                    <a:pt x="2308750" y="4163"/>
                  </a:lnTo>
                  <a:lnTo>
                    <a:pt x="2356560" y="1856"/>
                  </a:lnTo>
                  <a:lnTo>
                    <a:pt x="2404606" y="465"/>
                  </a:lnTo>
                  <a:lnTo>
                    <a:pt x="2452878" y="0"/>
                  </a:lnTo>
                  <a:lnTo>
                    <a:pt x="2452878" y="2452878"/>
                  </a:lnTo>
                  <a:lnTo>
                    <a:pt x="0" y="2452878"/>
                  </a:lnTo>
                  <a:close/>
                </a:path>
              </a:pathLst>
            </a:custGeom>
            <a:ln w="19811"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20" name="object 18"/>
          <p:cNvSpPr txBox="1"/>
          <p:nvPr/>
        </p:nvSpPr>
        <p:spPr>
          <a:xfrm>
            <a:off x="3347656" y="2483548"/>
            <a:ext cx="1088231" cy="81304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7653">
              <a:lnSpc>
                <a:spcPts val="1583"/>
              </a:lnSpc>
              <a:spcBef>
                <a:spcPts val="75"/>
              </a:spcBef>
            </a:pPr>
            <a:r>
              <a:rPr sz="1350" b="1" dirty="0">
                <a:solidFill>
                  <a:srgbClr val="0063A6"/>
                </a:solidFill>
                <a:latin typeface="Arial"/>
                <a:cs typeface="Arial"/>
              </a:rPr>
              <a:t>ПМО</a:t>
            </a:r>
            <a:r>
              <a:rPr sz="1350" b="1" spc="-38" dirty="0">
                <a:solidFill>
                  <a:srgbClr val="0063A6"/>
                </a:solidFill>
                <a:latin typeface="Arial"/>
                <a:cs typeface="Arial"/>
              </a:rPr>
              <a:t> и</a:t>
            </a:r>
            <a:endParaRPr sz="1350" dirty="0">
              <a:solidFill>
                <a:srgbClr val="0063A6"/>
              </a:solidFill>
              <a:latin typeface="Arial"/>
              <a:cs typeface="Arial"/>
            </a:endParaRPr>
          </a:p>
          <a:p>
            <a:pPr marL="10478" marR="3810" indent="-1429" algn="just">
              <a:lnSpc>
                <a:spcPct val="96400"/>
              </a:lnSpc>
              <a:spcBef>
                <a:spcPts val="23"/>
              </a:spcBef>
            </a:pPr>
            <a:r>
              <a:rPr sz="1350" b="1" spc="-8" dirty="0">
                <a:solidFill>
                  <a:srgbClr val="0063A6"/>
                </a:solidFill>
                <a:latin typeface="Arial"/>
                <a:cs typeface="Arial"/>
              </a:rPr>
              <a:t>диспансери- </a:t>
            </a:r>
            <a:r>
              <a:rPr sz="1350" b="1" dirty="0">
                <a:solidFill>
                  <a:srgbClr val="0063A6"/>
                </a:solidFill>
                <a:latin typeface="Arial"/>
                <a:cs typeface="Arial"/>
              </a:rPr>
              <a:t>зация,</a:t>
            </a:r>
            <a:r>
              <a:rPr sz="1350" b="1" spc="-41" dirty="0">
                <a:solidFill>
                  <a:srgbClr val="0063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63A6"/>
                </a:solidFill>
                <a:latin typeface="Arial"/>
                <a:cs typeface="Arial"/>
              </a:rPr>
              <a:t>в</a:t>
            </a:r>
            <a:r>
              <a:rPr sz="1350" b="1" spc="-38" dirty="0">
                <a:solidFill>
                  <a:srgbClr val="0063A6"/>
                </a:solidFill>
                <a:latin typeface="Arial"/>
                <a:cs typeface="Arial"/>
              </a:rPr>
              <a:t> </a:t>
            </a:r>
            <a:r>
              <a:rPr sz="1350" b="1" spc="-15" dirty="0">
                <a:solidFill>
                  <a:srgbClr val="0063A6"/>
                </a:solidFill>
                <a:latin typeface="Arial"/>
                <a:cs typeface="Arial"/>
              </a:rPr>
              <a:t>т.ч. </a:t>
            </a:r>
            <a:r>
              <a:rPr sz="1350" b="1" spc="-19" dirty="0">
                <a:solidFill>
                  <a:srgbClr val="0063A6"/>
                </a:solidFill>
                <a:latin typeface="Arial"/>
                <a:cs typeface="Arial"/>
              </a:rPr>
              <a:t>углубленная</a:t>
            </a:r>
            <a:endParaRPr sz="1350" dirty="0">
              <a:solidFill>
                <a:srgbClr val="0063A6"/>
              </a:solidFill>
              <a:latin typeface="Arial"/>
              <a:cs typeface="Arial"/>
            </a:endParaRPr>
          </a:p>
        </p:txBody>
      </p:sp>
      <p:sp>
        <p:nvSpPr>
          <p:cNvPr id="21" name="object 19"/>
          <p:cNvSpPr/>
          <p:nvPr/>
        </p:nvSpPr>
        <p:spPr>
          <a:xfrm>
            <a:off x="5019484" y="1406556"/>
            <a:ext cx="2058829" cy="1927860"/>
          </a:xfrm>
          <a:custGeom>
            <a:avLst/>
            <a:gdLst/>
            <a:ahLst/>
            <a:cxnLst/>
            <a:rect l="l" t="t" r="r" b="b"/>
            <a:pathLst>
              <a:path w="2745104" h="2570479">
                <a:moveTo>
                  <a:pt x="0" y="0"/>
                </a:moveTo>
                <a:lnTo>
                  <a:pt x="0" y="280288"/>
                </a:lnTo>
                <a:lnTo>
                  <a:pt x="48835" y="280802"/>
                </a:lnTo>
                <a:lnTo>
                  <a:pt x="97439" y="282335"/>
                </a:lnTo>
                <a:lnTo>
                  <a:pt x="145801" y="284878"/>
                </a:lnTo>
                <a:lnTo>
                  <a:pt x="193909" y="288421"/>
                </a:lnTo>
                <a:lnTo>
                  <a:pt x="241753" y="292955"/>
                </a:lnTo>
                <a:lnTo>
                  <a:pt x="289323" y="298469"/>
                </a:lnTo>
                <a:lnTo>
                  <a:pt x="336606" y="304955"/>
                </a:lnTo>
                <a:lnTo>
                  <a:pt x="383592" y="312401"/>
                </a:lnTo>
                <a:lnTo>
                  <a:pt x="430272" y="320798"/>
                </a:lnTo>
                <a:lnTo>
                  <a:pt x="476632" y="330137"/>
                </a:lnTo>
                <a:lnTo>
                  <a:pt x="522664" y="340407"/>
                </a:lnTo>
                <a:lnTo>
                  <a:pt x="568355" y="351600"/>
                </a:lnTo>
                <a:lnTo>
                  <a:pt x="613696" y="363704"/>
                </a:lnTo>
                <a:lnTo>
                  <a:pt x="658674" y="376710"/>
                </a:lnTo>
                <a:lnTo>
                  <a:pt x="703280" y="390608"/>
                </a:lnTo>
                <a:lnTo>
                  <a:pt x="747503" y="405390"/>
                </a:lnTo>
                <a:lnTo>
                  <a:pt x="791331" y="421043"/>
                </a:lnTo>
                <a:lnTo>
                  <a:pt x="834755" y="437560"/>
                </a:lnTo>
                <a:lnTo>
                  <a:pt x="877762" y="454930"/>
                </a:lnTo>
                <a:lnTo>
                  <a:pt x="920342" y="473143"/>
                </a:lnTo>
                <a:lnTo>
                  <a:pt x="962485" y="492190"/>
                </a:lnTo>
                <a:lnTo>
                  <a:pt x="1004179" y="512060"/>
                </a:lnTo>
                <a:lnTo>
                  <a:pt x="1045414" y="532744"/>
                </a:lnTo>
                <a:lnTo>
                  <a:pt x="1086179" y="554232"/>
                </a:lnTo>
                <a:lnTo>
                  <a:pt x="1126462" y="576515"/>
                </a:lnTo>
                <a:lnTo>
                  <a:pt x="1166254" y="599581"/>
                </a:lnTo>
                <a:lnTo>
                  <a:pt x="1205543" y="623423"/>
                </a:lnTo>
                <a:lnTo>
                  <a:pt x="1244318" y="648029"/>
                </a:lnTo>
                <a:lnTo>
                  <a:pt x="1282569" y="673390"/>
                </a:lnTo>
                <a:lnTo>
                  <a:pt x="1320285" y="699497"/>
                </a:lnTo>
                <a:lnTo>
                  <a:pt x="1357455" y="726339"/>
                </a:lnTo>
                <a:lnTo>
                  <a:pt x="1394067" y="753906"/>
                </a:lnTo>
                <a:lnTo>
                  <a:pt x="1430112" y="782189"/>
                </a:lnTo>
                <a:lnTo>
                  <a:pt x="1465578" y="811178"/>
                </a:lnTo>
                <a:lnTo>
                  <a:pt x="1500455" y="840864"/>
                </a:lnTo>
                <a:lnTo>
                  <a:pt x="1534731" y="871235"/>
                </a:lnTo>
                <a:lnTo>
                  <a:pt x="1568396" y="902284"/>
                </a:lnTo>
                <a:lnTo>
                  <a:pt x="1601439" y="933998"/>
                </a:lnTo>
                <a:lnTo>
                  <a:pt x="1633849" y="966370"/>
                </a:lnTo>
                <a:lnTo>
                  <a:pt x="1665616" y="999389"/>
                </a:lnTo>
                <a:lnTo>
                  <a:pt x="1696728" y="1033045"/>
                </a:lnTo>
                <a:lnTo>
                  <a:pt x="1727174" y="1067329"/>
                </a:lnTo>
                <a:lnTo>
                  <a:pt x="1756944" y="1102230"/>
                </a:lnTo>
                <a:lnTo>
                  <a:pt x="1786028" y="1137739"/>
                </a:lnTo>
                <a:lnTo>
                  <a:pt x="1814413" y="1173846"/>
                </a:lnTo>
                <a:lnTo>
                  <a:pt x="1842089" y="1210542"/>
                </a:lnTo>
                <a:lnTo>
                  <a:pt x="1869046" y="1247816"/>
                </a:lnTo>
                <a:lnTo>
                  <a:pt x="1895272" y="1285658"/>
                </a:lnTo>
                <a:lnTo>
                  <a:pt x="1920757" y="1324059"/>
                </a:lnTo>
                <a:lnTo>
                  <a:pt x="1945490" y="1363010"/>
                </a:lnTo>
                <a:lnTo>
                  <a:pt x="1969460" y="1402499"/>
                </a:lnTo>
                <a:lnTo>
                  <a:pt x="1992656" y="1442518"/>
                </a:lnTo>
                <a:lnTo>
                  <a:pt x="2015067" y="1483056"/>
                </a:lnTo>
                <a:lnTo>
                  <a:pt x="2036683" y="1524105"/>
                </a:lnTo>
                <a:lnTo>
                  <a:pt x="2057492" y="1565653"/>
                </a:lnTo>
                <a:lnTo>
                  <a:pt x="2077484" y="1607691"/>
                </a:lnTo>
                <a:lnTo>
                  <a:pt x="2096648" y="1650210"/>
                </a:lnTo>
                <a:lnTo>
                  <a:pt x="2114973" y="1693199"/>
                </a:lnTo>
                <a:lnTo>
                  <a:pt x="2132448" y="1736649"/>
                </a:lnTo>
                <a:lnTo>
                  <a:pt x="2149063" y="1780549"/>
                </a:lnTo>
                <a:lnTo>
                  <a:pt x="2164806" y="1824891"/>
                </a:lnTo>
                <a:lnTo>
                  <a:pt x="2179667" y="1869664"/>
                </a:lnTo>
                <a:lnTo>
                  <a:pt x="2193635" y="1914859"/>
                </a:lnTo>
                <a:lnTo>
                  <a:pt x="2206699" y="1960465"/>
                </a:lnTo>
                <a:lnTo>
                  <a:pt x="2218847" y="2006474"/>
                </a:lnTo>
                <a:lnTo>
                  <a:pt x="2230071" y="2052874"/>
                </a:lnTo>
                <a:lnTo>
                  <a:pt x="2240357" y="2099656"/>
                </a:lnTo>
                <a:lnTo>
                  <a:pt x="2249697" y="2146811"/>
                </a:lnTo>
                <a:lnTo>
                  <a:pt x="2258078" y="2194328"/>
                </a:lnTo>
                <a:lnTo>
                  <a:pt x="2265490" y="2242199"/>
                </a:lnTo>
                <a:lnTo>
                  <a:pt x="2271922" y="2290412"/>
                </a:lnTo>
                <a:lnTo>
                  <a:pt x="2277363" y="2338958"/>
                </a:lnTo>
                <a:lnTo>
                  <a:pt x="2091181" y="2338958"/>
                </a:lnTo>
                <a:lnTo>
                  <a:pt x="2429129" y="2570099"/>
                </a:lnTo>
                <a:lnTo>
                  <a:pt x="2745104" y="2338958"/>
                </a:lnTo>
                <a:lnTo>
                  <a:pt x="2558923" y="2338958"/>
                </a:lnTo>
                <a:lnTo>
                  <a:pt x="2554110" y="2290641"/>
                </a:lnTo>
                <a:lnTo>
                  <a:pt x="2548422" y="2242609"/>
                </a:lnTo>
                <a:lnTo>
                  <a:pt x="2541866" y="2194868"/>
                </a:lnTo>
                <a:lnTo>
                  <a:pt x="2534453" y="2147427"/>
                </a:lnTo>
                <a:lnTo>
                  <a:pt x="2526188" y="2100293"/>
                </a:lnTo>
                <a:lnTo>
                  <a:pt x="2517082" y="2053474"/>
                </a:lnTo>
                <a:lnTo>
                  <a:pt x="2507143" y="2006977"/>
                </a:lnTo>
                <a:lnTo>
                  <a:pt x="2496378" y="1960811"/>
                </a:lnTo>
                <a:lnTo>
                  <a:pt x="2484797" y="1914983"/>
                </a:lnTo>
                <a:lnTo>
                  <a:pt x="2472408" y="1869501"/>
                </a:lnTo>
                <a:lnTo>
                  <a:pt x="2459218" y="1824371"/>
                </a:lnTo>
                <a:lnTo>
                  <a:pt x="2445237" y="1779603"/>
                </a:lnTo>
                <a:lnTo>
                  <a:pt x="2430473" y="1735204"/>
                </a:lnTo>
                <a:lnTo>
                  <a:pt x="2414934" y="1691180"/>
                </a:lnTo>
                <a:lnTo>
                  <a:pt x="2398629" y="1647541"/>
                </a:lnTo>
                <a:lnTo>
                  <a:pt x="2381565" y="1604293"/>
                </a:lnTo>
                <a:lnTo>
                  <a:pt x="2363752" y="1561445"/>
                </a:lnTo>
                <a:lnTo>
                  <a:pt x="2345198" y="1519003"/>
                </a:lnTo>
                <a:lnTo>
                  <a:pt x="2325912" y="1476976"/>
                </a:lnTo>
                <a:lnTo>
                  <a:pt x="2305900" y="1435371"/>
                </a:lnTo>
                <a:lnTo>
                  <a:pt x="2285173" y="1394197"/>
                </a:lnTo>
                <a:lnTo>
                  <a:pt x="2263738" y="1353460"/>
                </a:lnTo>
                <a:lnTo>
                  <a:pt x="2241604" y="1313168"/>
                </a:lnTo>
                <a:lnTo>
                  <a:pt x="2218779" y="1273329"/>
                </a:lnTo>
                <a:lnTo>
                  <a:pt x="2195272" y="1233951"/>
                </a:lnTo>
                <a:lnTo>
                  <a:pt x="2171090" y="1195041"/>
                </a:lnTo>
                <a:lnTo>
                  <a:pt x="2146243" y="1156607"/>
                </a:lnTo>
                <a:lnTo>
                  <a:pt x="2120738" y="1118656"/>
                </a:lnTo>
                <a:lnTo>
                  <a:pt x="2094585" y="1081197"/>
                </a:lnTo>
                <a:lnTo>
                  <a:pt x="2067791" y="1044237"/>
                </a:lnTo>
                <a:lnTo>
                  <a:pt x="2040365" y="1007784"/>
                </a:lnTo>
                <a:lnTo>
                  <a:pt x="2012315" y="971844"/>
                </a:lnTo>
                <a:lnTo>
                  <a:pt x="1983650" y="936427"/>
                </a:lnTo>
                <a:lnTo>
                  <a:pt x="1954378" y="901539"/>
                </a:lnTo>
                <a:lnTo>
                  <a:pt x="1924508" y="867189"/>
                </a:lnTo>
                <a:lnTo>
                  <a:pt x="1894047" y="833383"/>
                </a:lnTo>
                <a:lnTo>
                  <a:pt x="1863004" y="800130"/>
                </a:lnTo>
                <a:lnTo>
                  <a:pt x="1831389" y="767438"/>
                </a:lnTo>
                <a:lnTo>
                  <a:pt x="1799208" y="735313"/>
                </a:lnTo>
                <a:lnTo>
                  <a:pt x="1766470" y="703764"/>
                </a:lnTo>
                <a:lnTo>
                  <a:pt x="1733184" y="672798"/>
                </a:lnTo>
                <a:lnTo>
                  <a:pt x="1699359" y="642423"/>
                </a:lnTo>
                <a:lnTo>
                  <a:pt x="1665002" y="612647"/>
                </a:lnTo>
                <a:lnTo>
                  <a:pt x="1630122" y="583477"/>
                </a:lnTo>
                <a:lnTo>
                  <a:pt x="1594727" y="554920"/>
                </a:lnTo>
                <a:lnTo>
                  <a:pt x="1558826" y="526986"/>
                </a:lnTo>
                <a:lnTo>
                  <a:pt x="1522427" y="499681"/>
                </a:lnTo>
                <a:lnTo>
                  <a:pt x="1485539" y="473012"/>
                </a:lnTo>
                <a:lnTo>
                  <a:pt x="1448170" y="446989"/>
                </a:lnTo>
                <a:lnTo>
                  <a:pt x="1410327" y="421617"/>
                </a:lnTo>
                <a:lnTo>
                  <a:pt x="1372021" y="396906"/>
                </a:lnTo>
                <a:lnTo>
                  <a:pt x="1333259" y="372862"/>
                </a:lnTo>
                <a:lnTo>
                  <a:pt x="1294049" y="349493"/>
                </a:lnTo>
                <a:lnTo>
                  <a:pt x="1254400" y="326807"/>
                </a:lnTo>
                <a:lnTo>
                  <a:pt x="1214320" y="304812"/>
                </a:lnTo>
                <a:lnTo>
                  <a:pt x="1173818" y="283515"/>
                </a:lnTo>
                <a:lnTo>
                  <a:pt x="1132902" y="262924"/>
                </a:lnTo>
                <a:lnTo>
                  <a:pt x="1091580" y="243047"/>
                </a:lnTo>
                <a:lnTo>
                  <a:pt x="1049861" y="223891"/>
                </a:lnTo>
                <a:lnTo>
                  <a:pt x="1007754" y="205464"/>
                </a:lnTo>
                <a:lnTo>
                  <a:pt x="965265" y="187773"/>
                </a:lnTo>
                <a:lnTo>
                  <a:pt x="922405" y="170827"/>
                </a:lnTo>
                <a:lnTo>
                  <a:pt x="879182" y="154632"/>
                </a:lnTo>
                <a:lnTo>
                  <a:pt x="835603" y="139198"/>
                </a:lnTo>
                <a:lnTo>
                  <a:pt x="791677" y="124530"/>
                </a:lnTo>
                <a:lnTo>
                  <a:pt x="747412" y="110637"/>
                </a:lnTo>
                <a:lnTo>
                  <a:pt x="702818" y="97527"/>
                </a:lnTo>
                <a:lnTo>
                  <a:pt x="657902" y="85207"/>
                </a:lnTo>
                <a:lnTo>
                  <a:pt x="612673" y="73686"/>
                </a:lnTo>
                <a:lnTo>
                  <a:pt x="567138" y="62969"/>
                </a:lnTo>
                <a:lnTo>
                  <a:pt x="521308" y="53066"/>
                </a:lnTo>
                <a:lnTo>
                  <a:pt x="475189" y="43984"/>
                </a:lnTo>
                <a:lnTo>
                  <a:pt x="428790" y="35730"/>
                </a:lnTo>
                <a:lnTo>
                  <a:pt x="382120" y="28313"/>
                </a:lnTo>
                <a:lnTo>
                  <a:pt x="335187" y="21740"/>
                </a:lnTo>
                <a:lnTo>
                  <a:pt x="288000" y="16018"/>
                </a:lnTo>
                <a:lnTo>
                  <a:pt x="240566" y="11155"/>
                </a:lnTo>
                <a:lnTo>
                  <a:pt x="192895" y="7160"/>
                </a:lnTo>
                <a:lnTo>
                  <a:pt x="144994" y="4039"/>
                </a:lnTo>
                <a:lnTo>
                  <a:pt x="96872" y="1800"/>
                </a:lnTo>
                <a:lnTo>
                  <a:pt x="48538" y="4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2" name="object 20"/>
          <p:cNvSpPr/>
          <p:nvPr/>
        </p:nvSpPr>
        <p:spPr>
          <a:xfrm>
            <a:off x="5042345" y="3762757"/>
            <a:ext cx="1927384" cy="2059781"/>
          </a:xfrm>
          <a:custGeom>
            <a:avLst/>
            <a:gdLst/>
            <a:ahLst/>
            <a:cxnLst/>
            <a:rect l="l" t="t" r="r" b="b"/>
            <a:pathLst>
              <a:path w="2569845" h="2746375">
                <a:moveTo>
                  <a:pt x="2569337" y="0"/>
                </a:moveTo>
                <a:lnTo>
                  <a:pt x="2289048" y="0"/>
                </a:lnTo>
                <a:lnTo>
                  <a:pt x="2288535" y="48846"/>
                </a:lnTo>
                <a:lnTo>
                  <a:pt x="2287002" y="97461"/>
                </a:lnTo>
                <a:lnTo>
                  <a:pt x="2284460" y="145833"/>
                </a:lnTo>
                <a:lnTo>
                  <a:pt x="2280918" y="193953"/>
                </a:lnTo>
                <a:lnTo>
                  <a:pt x="2276386" y="241808"/>
                </a:lnTo>
                <a:lnTo>
                  <a:pt x="2270874" y="289389"/>
                </a:lnTo>
                <a:lnTo>
                  <a:pt x="2264392" y="336684"/>
                </a:lnTo>
                <a:lnTo>
                  <a:pt x="2256949" y="383682"/>
                </a:lnTo>
                <a:lnTo>
                  <a:pt x="2248555" y="430373"/>
                </a:lnTo>
                <a:lnTo>
                  <a:pt x="2239220" y="476745"/>
                </a:lnTo>
                <a:lnTo>
                  <a:pt x="2228954" y="522789"/>
                </a:lnTo>
                <a:lnTo>
                  <a:pt x="2217766" y="568492"/>
                </a:lnTo>
                <a:lnTo>
                  <a:pt x="2205667" y="613845"/>
                </a:lnTo>
                <a:lnTo>
                  <a:pt x="2192666" y="658836"/>
                </a:lnTo>
                <a:lnTo>
                  <a:pt x="2178774" y="703454"/>
                </a:lnTo>
                <a:lnTo>
                  <a:pt x="2163999" y="747689"/>
                </a:lnTo>
                <a:lnTo>
                  <a:pt x="2148351" y="791530"/>
                </a:lnTo>
                <a:lnTo>
                  <a:pt x="2131841" y="834966"/>
                </a:lnTo>
                <a:lnTo>
                  <a:pt x="2114479" y="877985"/>
                </a:lnTo>
                <a:lnTo>
                  <a:pt x="2096273" y="920578"/>
                </a:lnTo>
                <a:lnTo>
                  <a:pt x="2077234" y="962733"/>
                </a:lnTo>
                <a:lnTo>
                  <a:pt x="2057372" y="1004440"/>
                </a:lnTo>
                <a:lnTo>
                  <a:pt x="2036696" y="1045687"/>
                </a:lnTo>
                <a:lnTo>
                  <a:pt x="2015217" y="1086464"/>
                </a:lnTo>
                <a:lnTo>
                  <a:pt x="1992943" y="1126760"/>
                </a:lnTo>
                <a:lnTo>
                  <a:pt x="1969886" y="1166564"/>
                </a:lnTo>
                <a:lnTo>
                  <a:pt x="1946054" y="1205866"/>
                </a:lnTo>
                <a:lnTo>
                  <a:pt x="1921457" y="1244653"/>
                </a:lnTo>
                <a:lnTo>
                  <a:pt x="1896106" y="1282916"/>
                </a:lnTo>
                <a:lnTo>
                  <a:pt x="1870010" y="1320644"/>
                </a:lnTo>
                <a:lnTo>
                  <a:pt x="1843179" y="1357826"/>
                </a:lnTo>
                <a:lnTo>
                  <a:pt x="1815622" y="1394450"/>
                </a:lnTo>
                <a:lnTo>
                  <a:pt x="1787350" y="1430507"/>
                </a:lnTo>
                <a:lnTo>
                  <a:pt x="1758372" y="1465985"/>
                </a:lnTo>
                <a:lnTo>
                  <a:pt x="1728699" y="1500873"/>
                </a:lnTo>
                <a:lnTo>
                  <a:pt x="1698339" y="1535161"/>
                </a:lnTo>
                <a:lnTo>
                  <a:pt x="1667303" y="1568838"/>
                </a:lnTo>
                <a:lnTo>
                  <a:pt x="1635600" y="1601892"/>
                </a:lnTo>
                <a:lnTo>
                  <a:pt x="1603241" y="1634313"/>
                </a:lnTo>
                <a:lnTo>
                  <a:pt x="1570234" y="1666091"/>
                </a:lnTo>
                <a:lnTo>
                  <a:pt x="1536591" y="1697214"/>
                </a:lnTo>
                <a:lnTo>
                  <a:pt x="1502321" y="1727671"/>
                </a:lnTo>
                <a:lnTo>
                  <a:pt x="1467432" y="1757452"/>
                </a:lnTo>
                <a:lnTo>
                  <a:pt x="1431937" y="1786545"/>
                </a:lnTo>
                <a:lnTo>
                  <a:pt x="1395843" y="1814941"/>
                </a:lnTo>
                <a:lnTo>
                  <a:pt x="1359161" y="1842627"/>
                </a:lnTo>
                <a:lnTo>
                  <a:pt x="1321901" y="1869593"/>
                </a:lnTo>
                <a:lnTo>
                  <a:pt x="1284073" y="1895829"/>
                </a:lnTo>
                <a:lnTo>
                  <a:pt x="1245686" y="1921323"/>
                </a:lnTo>
                <a:lnTo>
                  <a:pt x="1206750" y="1946065"/>
                </a:lnTo>
                <a:lnTo>
                  <a:pt x="1167275" y="1970044"/>
                </a:lnTo>
                <a:lnTo>
                  <a:pt x="1127271" y="1993248"/>
                </a:lnTo>
                <a:lnTo>
                  <a:pt x="1086747" y="2015668"/>
                </a:lnTo>
                <a:lnTo>
                  <a:pt x="1045714" y="2037292"/>
                </a:lnTo>
                <a:lnTo>
                  <a:pt x="1004180" y="2058109"/>
                </a:lnTo>
                <a:lnTo>
                  <a:pt x="962157" y="2078108"/>
                </a:lnTo>
                <a:lnTo>
                  <a:pt x="919654" y="2097279"/>
                </a:lnTo>
                <a:lnTo>
                  <a:pt x="876680" y="2115611"/>
                </a:lnTo>
                <a:lnTo>
                  <a:pt x="833245" y="2133093"/>
                </a:lnTo>
                <a:lnTo>
                  <a:pt x="789360" y="2149714"/>
                </a:lnTo>
                <a:lnTo>
                  <a:pt x="745033" y="2165463"/>
                </a:lnTo>
                <a:lnTo>
                  <a:pt x="700276" y="2180330"/>
                </a:lnTo>
                <a:lnTo>
                  <a:pt x="655097" y="2194303"/>
                </a:lnTo>
                <a:lnTo>
                  <a:pt x="609506" y="2207371"/>
                </a:lnTo>
                <a:lnTo>
                  <a:pt x="563514" y="2219525"/>
                </a:lnTo>
                <a:lnTo>
                  <a:pt x="517129" y="2230752"/>
                </a:lnTo>
                <a:lnTo>
                  <a:pt x="470363" y="2241043"/>
                </a:lnTo>
                <a:lnTo>
                  <a:pt x="423224" y="2250386"/>
                </a:lnTo>
                <a:lnTo>
                  <a:pt x="375722" y="2258770"/>
                </a:lnTo>
                <a:lnTo>
                  <a:pt x="327868" y="2266184"/>
                </a:lnTo>
                <a:lnTo>
                  <a:pt x="279670" y="2272619"/>
                </a:lnTo>
                <a:lnTo>
                  <a:pt x="231140" y="2278062"/>
                </a:lnTo>
                <a:lnTo>
                  <a:pt x="231140" y="2091905"/>
                </a:lnTo>
                <a:lnTo>
                  <a:pt x="0" y="2429929"/>
                </a:lnTo>
                <a:lnTo>
                  <a:pt x="231140" y="2745892"/>
                </a:lnTo>
                <a:lnTo>
                  <a:pt x="231140" y="2559659"/>
                </a:lnTo>
                <a:lnTo>
                  <a:pt x="279443" y="2554841"/>
                </a:lnTo>
                <a:lnTo>
                  <a:pt x="327462" y="2549148"/>
                </a:lnTo>
                <a:lnTo>
                  <a:pt x="375188" y="2542587"/>
                </a:lnTo>
                <a:lnTo>
                  <a:pt x="422616" y="2535168"/>
                </a:lnTo>
                <a:lnTo>
                  <a:pt x="469736" y="2526899"/>
                </a:lnTo>
                <a:lnTo>
                  <a:pt x="516541" y="2517787"/>
                </a:lnTo>
                <a:lnTo>
                  <a:pt x="563023" y="2507842"/>
                </a:lnTo>
                <a:lnTo>
                  <a:pt x="609176" y="2497072"/>
                </a:lnTo>
                <a:lnTo>
                  <a:pt x="654990" y="2485485"/>
                </a:lnTo>
                <a:lnTo>
                  <a:pt x="700459" y="2473089"/>
                </a:lnTo>
                <a:lnTo>
                  <a:pt x="745574" y="2459894"/>
                </a:lnTo>
                <a:lnTo>
                  <a:pt x="790329" y="2445907"/>
                </a:lnTo>
                <a:lnTo>
                  <a:pt x="834715" y="2431137"/>
                </a:lnTo>
                <a:lnTo>
                  <a:pt x="878725" y="2415592"/>
                </a:lnTo>
                <a:lnTo>
                  <a:pt x="922350" y="2399280"/>
                </a:lnTo>
                <a:lnTo>
                  <a:pt x="965585" y="2382211"/>
                </a:lnTo>
                <a:lnTo>
                  <a:pt x="1008420" y="2364392"/>
                </a:lnTo>
                <a:lnTo>
                  <a:pt x="1050848" y="2345831"/>
                </a:lnTo>
                <a:lnTo>
                  <a:pt x="1092862" y="2326538"/>
                </a:lnTo>
                <a:lnTo>
                  <a:pt x="1134453" y="2306520"/>
                </a:lnTo>
                <a:lnTo>
                  <a:pt x="1175615" y="2285786"/>
                </a:lnTo>
                <a:lnTo>
                  <a:pt x="1216339" y="2264344"/>
                </a:lnTo>
                <a:lnTo>
                  <a:pt x="1256618" y="2242203"/>
                </a:lnTo>
                <a:lnTo>
                  <a:pt x="1296444" y="2219371"/>
                </a:lnTo>
                <a:lnTo>
                  <a:pt x="1335809" y="2195857"/>
                </a:lnTo>
                <a:lnTo>
                  <a:pt x="1374707" y="2171668"/>
                </a:lnTo>
                <a:lnTo>
                  <a:pt x="1413128" y="2146814"/>
                </a:lnTo>
                <a:lnTo>
                  <a:pt x="1451066" y="2121302"/>
                </a:lnTo>
                <a:lnTo>
                  <a:pt x="1488513" y="2095141"/>
                </a:lnTo>
                <a:lnTo>
                  <a:pt x="1525461" y="2068339"/>
                </a:lnTo>
                <a:lnTo>
                  <a:pt x="1561903" y="2040906"/>
                </a:lnTo>
                <a:lnTo>
                  <a:pt x="1597830" y="2012848"/>
                </a:lnTo>
                <a:lnTo>
                  <a:pt x="1633236" y="1984175"/>
                </a:lnTo>
                <a:lnTo>
                  <a:pt x="1668112" y="1954895"/>
                </a:lnTo>
                <a:lnTo>
                  <a:pt x="1702451" y="1925017"/>
                </a:lnTo>
                <a:lnTo>
                  <a:pt x="1736245" y="1894548"/>
                </a:lnTo>
                <a:lnTo>
                  <a:pt x="1769487" y="1863497"/>
                </a:lnTo>
                <a:lnTo>
                  <a:pt x="1802169" y="1831873"/>
                </a:lnTo>
                <a:lnTo>
                  <a:pt x="1834283" y="1799684"/>
                </a:lnTo>
                <a:lnTo>
                  <a:pt x="1865821" y="1766938"/>
                </a:lnTo>
                <a:lnTo>
                  <a:pt x="1896776" y="1733643"/>
                </a:lnTo>
                <a:lnTo>
                  <a:pt x="1927141" y="1699809"/>
                </a:lnTo>
                <a:lnTo>
                  <a:pt x="1956907" y="1665443"/>
                </a:lnTo>
                <a:lnTo>
                  <a:pt x="1986067" y="1630554"/>
                </a:lnTo>
                <a:lnTo>
                  <a:pt x="2014613" y="1595150"/>
                </a:lnTo>
                <a:lnTo>
                  <a:pt x="2042538" y="1559240"/>
                </a:lnTo>
                <a:lnTo>
                  <a:pt x="2069834" y="1522832"/>
                </a:lnTo>
                <a:lnTo>
                  <a:pt x="2096493" y="1485934"/>
                </a:lnTo>
                <a:lnTo>
                  <a:pt x="2122508" y="1448555"/>
                </a:lnTo>
                <a:lnTo>
                  <a:pt x="2147870" y="1410703"/>
                </a:lnTo>
                <a:lnTo>
                  <a:pt x="2172573" y="1372387"/>
                </a:lnTo>
                <a:lnTo>
                  <a:pt x="2196609" y="1333615"/>
                </a:lnTo>
                <a:lnTo>
                  <a:pt x="2219969" y="1294395"/>
                </a:lnTo>
                <a:lnTo>
                  <a:pt x="2242647" y="1254736"/>
                </a:lnTo>
                <a:lnTo>
                  <a:pt x="2264634" y="1214646"/>
                </a:lnTo>
                <a:lnTo>
                  <a:pt x="2285923" y="1174133"/>
                </a:lnTo>
                <a:lnTo>
                  <a:pt x="2306507" y="1133207"/>
                </a:lnTo>
                <a:lnTo>
                  <a:pt x="2326377" y="1091874"/>
                </a:lnTo>
                <a:lnTo>
                  <a:pt x="2345527" y="1050145"/>
                </a:lnTo>
                <a:lnTo>
                  <a:pt x="2363947" y="1008026"/>
                </a:lnTo>
                <a:lnTo>
                  <a:pt x="2381631" y="965527"/>
                </a:lnTo>
                <a:lnTo>
                  <a:pt x="2398572" y="922656"/>
                </a:lnTo>
                <a:lnTo>
                  <a:pt x="2414760" y="879421"/>
                </a:lnTo>
                <a:lnTo>
                  <a:pt x="2430190" y="835831"/>
                </a:lnTo>
                <a:lnTo>
                  <a:pt x="2444852" y="791893"/>
                </a:lnTo>
                <a:lnTo>
                  <a:pt x="2458739" y="747617"/>
                </a:lnTo>
                <a:lnTo>
                  <a:pt x="2471845" y="703011"/>
                </a:lnTo>
                <a:lnTo>
                  <a:pt x="2484160" y="658083"/>
                </a:lnTo>
                <a:lnTo>
                  <a:pt x="2495678" y="612842"/>
                </a:lnTo>
                <a:lnTo>
                  <a:pt x="2506390" y="567295"/>
                </a:lnTo>
                <a:lnTo>
                  <a:pt x="2516290" y="521452"/>
                </a:lnTo>
                <a:lnTo>
                  <a:pt x="2525368" y="475321"/>
                </a:lnTo>
                <a:lnTo>
                  <a:pt x="2533619" y="428910"/>
                </a:lnTo>
                <a:lnTo>
                  <a:pt x="2541033" y="382227"/>
                </a:lnTo>
                <a:lnTo>
                  <a:pt x="2547604" y="335281"/>
                </a:lnTo>
                <a:lnTo>
                  <a:pt x="2553324" y="288081"/>
                </a:lnTo>
                <a:lnTo>
                  <a:pt x="2558185" y="240634"/>
                </a:lnTo>
                <a:lnTo>
                  <a:pt x="2562179" y="192950"/>
                </a:lnTo>
                <a:lnTo>
                  <a:pt x="2565299" y="145035"/>
                </a:lnTo>
                <a:lnTo>
                  <a:pt x="2567537" y="96900"/>
                </a:lnTo>
                <a:lnTo>
                  <a:pt x="2568885" y="48552"/>
                </a:lnTo>
                <a:lnTo>
                  <a:pt x="2569337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3" name="object 21"/>
          <p:cNvSpPr/>
          <p:nvPr/>
        </p:nvSpPr>
        <p:spPr>
          <a:xfrm>
            <a:off x="2444020" y="3762756"/>
            <a:ext cx="2059781" cy="1927860"/>
          </a:xfrm>
          <a:custGeom>
            <a:avLst/>
            <a:gdLst/>
            <a:ahLst/>
            <a:cxnLst/>
            <a:rect l="l" t="t" r="r" b="b"/>
            <a:pathLst>
              <a:path w="2746375" h="2570479">
                <a:moveTo>
                  <a:pt x="315976" y="0"/>
                </a:moveTo>
                <a:lnTo>
                  <a:pt x="0" y="231140"/>
                </a:lnTo>
                <a:lnTo>
                  <a:pt x="186309" y="231140"/>
                </a:lnTo>
                <a:lnTo>
                  <a:pt x="191121" y="279457"/>
                </a:lnTo>
                <a:lnTo>
                  <a:pt x="196810" y="327489"/>
                </a:lnTo>
                <a:lnTo>
                  <a:pt x="203366" y="375230"/>
                </a:lnTo>
                <a:lnTo>
                  <a:pt x="210780" y="422671"/>
                </a:lnTo>
                <a:lnTo>
                  <a:pt x="219045" y="469805"/>
                </a:lnTo>
                <a:lnTo>
                  <a:pt x="228153" y="516623"/>
                </a:lnTo>
                <a:lnTo>
                  <a:pt x="238093" y="563119"/>
                </a:lnTo>
                <a:lnTo>
                  <a:pt x="248860" y="609285"/>
                </a:lnTo>
                <a:lnTo>
                  <a:pt x="260443" y="655112"/>
                </a:lnTo>
                <a:lnTo>
                  <a:pt x="272835" y="700594"/>
                </a:lnTo>
                <a:lnTo>
                  <a:pt x="286026" y="745723"/>
                </a:lnTo>
                <a:lnTo>
                  <a:pt x="300010" y="790490"/>
                </a:lnTo>
                <a:lnTo>
                  <a:pt x="314777" y="834889"/>
                </a:lnTo>
                <a:lnTo>
                  <a:pt x="330319" y="878912"/>
                </a:lnTo>
                <a:lnTo>
                  <a:pt x="346627" y="922550"/>
                </a:lnTo>
                <a:lnTo>
                  <a:pt x="363694" y="965797"/>
                </a:lnTo>
                <a:lnTo>
                  <a:pt x="381510" y="1008645"/>
                </a:lnTo>
                <a:lnTo>
                  <a:pt x="400068" y="1051086"/>
                </a:lnTo>
                <a:lnTo>
                  <a:pt x="419359" y="1093112"/>
                </a:lnTo>
                <a:lnTo>
                  <a:pt x="439374" y="1134715"/>
                </a:lnTo>
                <a:lnTo>
                  <a:pt x="460106" y="1175889"/>
                </a:lnTo>
                <a:lnTo>
                  <a:pt x="481545" y="1216625"/>
                </a:lnTo>
                <a:lnTo>
                  <a:pt x="503684" y="1256915"/>
                </a:lnTo>
                <a:lnTo>
                  <a:pt x="526514" y="1296753"/>
                </a:lnTo>
                <a:lnTo>
                  <a:pt x="550027" y="1336130"/>
                </a:lnTo>
                <a:lnTo>
                  <a:pt x="574213" y="1375039"/>
                </a:lnTo>
                <a:lnTo>
                  <a:pt x="599066" y="1413472"/>
                </a:lnTo>
                <a:lnTo>
                  <a:pt x="624576" y="1451421"/>
                </a:lnTo>
                <a:lnTo>
                  <a:pt x="650736" y="1488879"/>
                </a:lnTo>
                <a:lnTo>
                  <a:pt x="677536" y="1525838"/>
                </a:lnTo>
                <a:lnTo>
                  <a:pt x="704968" y="1562290"/>
                </a:lnTo>
                <a:lnTo>
                  <a:pt x="733024" y="1598228"/>
                </a:lnTo>
                <a:lnTo>
                  <a:pt x="761696" y="1633644"/>
                </a:lnTo>
                <a:lnTo>
                  <a:pt x="790975" y="1668530"/>
                </a:lnTo>
                <a:lnTo>
                  <a:pt x="820852" y="1702880"/>
                </a:lnTo>
                <a:lnTo>
                  <a:pt x="851320" y="1736684"/>
                </a:lnTo>
                <a:lnTo>
                  <a:pt x="882370" y="1769935"/>
                </a:lnTo>
                <a:lnTo>
                  <a:pt x="913993" y="1802627"/>
                </a:lnTo>
                <a:lnTo>
                  <a:pt x="946182" y="1834750"/>
                </a:lnTo>
                <a:lnTo>
                  <a:pt x="978927" y="1866298"/>
                </a:lnTo>
                <a:lnTo>
                  <a:pt x="1012221" y="1897262"/>
                </a:lnTo>
                <a:lnTo>
                  <a:pt x="1046055" y="1927636"/>
                </a:lnTo>
                <a:lnTo>
                  <a:pt x="1080420" y="1957410"/>
                </a:lnTo>
                <a:lnTo>
                  <a:pt x="1115309" y="1986579"/>
                </a:lnTo>
                <a:lnTo>
                  <a:pt x="1150712" y="2015134"/>
                </a:lnTo>
                <a:lnTo>
                  <a:pt x="1186622" y="2043067"/>
                </a:lnTo>
                <a:lnTo>
                  <a:pt x="1223030" y="2070371"/>
                </a:lnTo>
                <a:lnTo>
                  <a:pt x="1259928" y="2097038"/>
                </a:lnTo>
                <a:lnTo>
                  <a:pt x="1297306" y="2123060"/>
                </a:lnTo>
                <a:lnTo>
                  <a:pt x="1335158" y="2148430"/>
                </a:lnTo>
                <a:lnTo>
                  <a:pt x="1373474" y="2173141"/>
                </a:lnTo>
                <a:lnTo>
                  <a:pt x="1412246" y="2197183"/>
                </a:lnTo>
                <a:lnTo>
                  <a:pt x="1451466" y="2220551"/>
                </a:lnTo>
                <a:lnTo>
                  <a:pt x="1491125" y="2243235"/>
                </a:lnTo>
                <a:lnTo>
                  <a:pt x="1531215" y="2265229"/>
                </a:lnTo>
                <a:lnTo>
                  <a:pt x="1571728" y="2286525"/>
                </a:lnTo>
                <a:lnTo>
                  <a:pt x="1612655" y="2307114"/>
                </a:lnTo>
                <a:lnTo>
                  <a:pt x="1653987" y="2326991"/>
                </a:lnTo>
                <a:lnTo>
                  <a:pt x="1695717" y="2346146"/>
                </a:lnTo>
                <a:lnTo>
                  <a:pt x="1737836" y="2364572"/>
                </a:lnTo>
                <a:lnTo>
                  <a:pt x="1780335" y="2382261"/>
                </a:lnTo>
                <a:lnTo>
                  <a:pt x="1823206" y="2399206"/>
                </a:lnTo>
                <a:lnTo>
                  <a:pt x="1866442" y="2415400"/>
                </a:lnTo>
                <a:lnTo>
                  <a:pt x="1910032" y="2430834"/>
                </a:lnTo>
                <a:lnTo>
                  <a:pt x="1953970" y="2445500"/>
                </a:lnTo>
                <a:lnTo>
                  <a:pt x="1998246" y="2459392"/>
                </a:lnTo>
                <a:lnTo>
                  <a:pt x="2042852" y="2472501"/>
                </a:lnTo>
                <a:lnTo>
                  <a:pt x="2087781" y="2484820"/>
                </a:lnTo>
                <a:lnTo>
                  <a:pt x="2133022" y="2496341"/>
                </a:lnTo>
                <a:lnTo>
                  <a:pt x="2178569" y="2507057"/>
                </a:lnTo>
                <a:lnTo>
                  <a:pt x="2224412" y="2516959"/>
                </a:lnTo>
                <a:lnTo>
                  <a:pt x="2270544" y="2526041"/>
                </a:lnTo>
                <a:lnTo>
                  <a:pt x="2316955" y="2534294"/>
                </a:lnTo>
                <a:lnTo>
                  <a:pt x="2363638" y="2541711"/>
                </a:lnTo>
                <a:lnTo>
                  <a:pt x="2410584" y="2548284"/>
                </a:lnTo>
                <a:lnTo>
                  <a:pt x="2457784" y="2554005"/>
                </a:lnTo>
                <a:lnTo>
                  <a:pt x="2505231" y="2558867"/>
                </a:lnTo>
                <a:lnTo>
                  <a:pt x="2552916" y="2562863"/>
                </a:lnTo>
                <a:lnTo>
                  <a:pt x="2600830" y="2565984"/>
                </a:lnTo>
                <a:lnTo>
                  <a:pt x="2648966" y="2568222"/>
                </a:lnTo>
                <a:lnTo>
                  <a:pt x="2697314" y="2569571"/>
                </a:lnTo>
                <a:lnTo>
                  <a:pt x="2745867" y="2570022"/>
                </a:lnTo>
                <a:lnTo>
                  <a:pt x="2745867" y="2289644"/>
                </a:lnTo>
                <a:lnTo>
                  <a:pt x="2697020" y="2289131"/>
                </a:lnTo>
                <a:lnTo>
                  <a:pt x="2648405" y="2287599"/>
                </a:lnTo>
                <a:lnTo>
                  <a:pt x="2600033" y="2285056"/>
                </a:lnTo>
                <a:lnTo>
                  <a:pt x="2551913" y="2281513"/>
                </a:lnTo>
                <a:lnTo>
                  <a:pt x="2504058" y="2276980"/>
                </a:lnTo>
                <a:lnTo>
                  <a:pt x="2456478" y="2271467"/>
                </a:lnTo>
                <a:lnTo>
                  <a:pt x="2409183" y="2264983"/>
                </a:lnTo>
                <a:lnTo>
                  <a:pt x="2362185" y="2257538"/>
                </a:lnTo>
                <a:lnTo>
                  <a:pt x="2315494" y="2249142"/>
                </a:lnTo>
                <a:lnTo>
                  <a:pt x="2269122" y="2239804"/>
                </a:lnTo>
                <a:lnTo>
                  <a:pt x="2223079" y="2229536"/>
                </a:lnTo>
                <a:lnTo>
                  <a:pt x="2177376" y="2218346"/>
                </a:lnTo>
                <a:lnTo>
                  <a:pt x="2132023" y="2206243"/>
                </a:lnTo>
                <a:lnTo>
                  <a:pt x="2087033" y="2193239"/>
                </a:lnTo>
                <a:lnTo>
                  <a:pt x="2042415" y="2179343"/>
                </a:lnTo>
                <a:lnTo>
                  <a:pt x="1998180" y="2164564"/>
                </a:lnTo>
                <a:lnTo>
                  <a:pt x="1954340" y="2148913"/>
                </a:lnTo>
                <a:lnTo>
                  <a:pt x="1910905" y="2132399"/>
                </a:lnTo>
                <a:lnTo>
                  <a:pt x="1867886" y="2115031"/>
                </a:lnTo>
                <a:lnTo>
                  <a:pt x="1825294" y="2096821"/>
                </a:lnTo>
                <a:lnTo>
                  <a:pt x="1783139" y="2077777"/>
                </a:lnTo>
                <a:lnTo>
                  <a:pt x="1741433" y="2057910"/>
                </a:lnTo>
                <a:lnTo>
                  <a:pt x="1700186" y="2037229"/>
                </a:lnTo>
                <a:lnTo>
                  <a:pt x="1659410" y="2015744"/>
                </a:lnTo>
                <a:lnTo>
                  <a:pt x="1619114" y="1993464"/>
                </a:lnTo>
                <a:lnTo>
                  <a:pt x="1579311" y="1970400"/>
                </a:lnTo>
                <a:lnTo>
                  <a:pt x="1540010" y="1946562"/>
                </a:lnTo>
                <a:lnTo>
                  <a:pt x="1501224" y="1921959"/>
                </a:lnTo>
                <a:lnTo>
                  <a:pt x="1462961" y="1896601"/>
                </a:lnTo>
                <a:lnTo>
                  <a:pt x="1425234" y="1870498"/>
                </a:lnTo>
                <a:lnTo>
                  <a:pt x="1388053" y="1843660"/>
                </a:lnTo>
                <a:lnTo>
                  <a:pt x="1351429" y="1816096"/>
                </a:lnTo>
                <a:lnTo>
                  <a:pt x="1315374" y="1787816"/>
                </a:lnTo>
                <a:lnTo>
                  <a:pt x="1279897" y="1758830"/>
                </a:lnTo>
                <a:lnTo>
                  <a:pt x="1245009" y="1729148"/>
                </a:lnTo>
                <a:lnTo>
                  <a:pt x="1210722" y="1698780"/>
                </a:lnTo>
                <a:lnTo>
                  <a:pt x="1177047" y="1667735"/>
                </a:lnTo>
                <a:lnTo>
                  <a:pt x="1143993" y="1636024"/>
                </a:lnTo>
                <a:lnTo>
                  <a:pt x="1111573" y="1603656"/>
                </a:lnTo>
                <a:lnTo>
                  <a:pt x="1079796" y="1570640"/>
                </a:lnTo>
                <a:lnTo>
                  <a:pt x="1048675" y="1536987"/>
                </a:lnTo>
                <a:lnTo>
                  <a:pt x="1018218" y="1502707"/>
                </a:lnTo>
                <a:lnTo>
                  <a:pt x="988439" y="1467809"/>
                </a:lnTo>
                <a:lnTo>
                  <a:pt x="959346" y="1432303"/>
                </a:lnTo>
                <a:lnTo>
                  <a:pt x="930952" y="1396199"/>
                </a:lnTo>
                <a:lnTo>
                  <a:pt x="903267" y="1359507"/>
                </a:lnTo>
                <a:lnTo>
                  <a:pt x="876302" y="1322236"/>
                </a:lnTo>
                <a:lnTo>
                  <a:pt x="850067" y="1284397"/>
                </a:lnTo>
                <a:lnTo>
                  <a:pt x="824574" y="1245999"/>
                </a:lnTo>
                <a:lnTo>
                  <a:pt x="799833" y="1207051"/>
                </a:lnTo>
                <a:lnTo>
                  <a:pt x="775856" y="1167565"/>
                </a:lnTo>
                <a:lnTo>
                  <a:pt x="752653" y="1127549"/>
                </a:lnTo>
                <a:lnTo>
                  <a:pt x="730234" y="1087013"/>
                </a:lnTo>
                <a:lnTo>
                  <a:pt x="708612" y="1045968"/>
                </a:lnTo>
                <a:lnTo>
                  <a:pt x="687796" y="1004422"/>
                </a:lnTo>
                <a:lnTo>
                  <a:pt x="667798" y="962386"/>
                </a:lnTo>
                <a:lnTo>
                  <a:pt x="648628" y="919870"/>
                </a:lnTo>
                <a:lnTo>
                  <a:pt x="630297" y="876883"/>
                </a:lnTo>
                <a:lnTo>
                  <a:pt x="612817" y="833435"/>
                </a:lnTo>
                <a:lnTo>
                  <a:pt x="596197" y="789536"/>
                </a:lnTo>
                <a:lnTo>
                  <a:pt x="580450" y="745196"/>
                </a:lnTo>
                <a:lnTo>
                  <a:pt x="565585" y="700425"/>
                </a:lnTo>
                <a:lnTo>
                  <a:pt x="551613" y="655232"/>
                </a:lnTo>
                <a:lnTo>
                  <a:pt x="538546" y="609627"/>
                </a:lnTo>
                <a:lnTo>
                  <a:pt x="526394" y="563620"/>
                </a:lnTo>
                <a:lnTo>
                  <a:pt x="515168" y="517221"/>
                </a:lnTo>
                <a:lnTo>
                  <a:pt x="504879" y="470440"/>
                </a:lnTo>
                <a:lnTo>
                  <a:pt x="495538" y="423286"/>
                </a:lnTo>
                <a:lnTo>
                  <a:pt x="487155" y="375769"/>
                </a:lnTo>
                <a:lnTo>
                  <a:pt x="479742" y="327899"/>
                </a:lnTo>
                <a:lnTo>
                  <a:pt x="473309" y="279686"/>
                </a:lnTo>
                <a:lnTo>
                  <a:pt x="467868" y="231140"/>
                </a:lnTo>
                <a:lnTo>
                  <a:pt x="654177" y="231140"/>
                </a:lnTo>
                <a:lnTo>
                  <a:pt x="315976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4" name="object 22"/>
          <p:cNvSpPr/>
          <p:nvPr/>
        </p:nvSpPr>
        <p:spPr>
          <a:xfrm>
            <a:off x="2527839" y="1238798"/>
            <a:ext cx="2156269" cy="2123338"/>
          </a:xfrm>
          <a:custGeom>
            <a:avLst/>
            <a:gdLst/>
            <a:ahLst/>
            <a:cxnLst/>
            <a:rect l="l" t="t" r="r" b="b"/>
            <a:pathLst>
              <a:path w="2569845" h="2745104">
                <a:moveTo>
                  <a:pt x="2338197" y="0"/>
                </a:moveTo>
                <a:lnTo>
                  <a:pt x="2338197" y="186182"/>
                </a:lnTo>
                <a:lnTo>
                  <a:pt x="2289898" y="190999"/>
                </a:lnTo>
                <a:lnTo>
                  <a:pt x="2241883" y="196691"/>
                </a:lnTo>
                <a:lnTo>
                  <a:pt x="2194160" y="203251"/>
                </a:lnTo>
                <a:lnTo>
                  <a:pt x="2146737" y="210668"/>
                </a:lnTo>
                <a:lnTo>
                  <a:pt x="2099621" y="218936"/>
                </a:lnTo>
                <a:lnTo>
                  <a:pt x="2052819" y="228045"/>
                </a:lnTo>
                <a:lnTo>
                  <a:pt x="2006340" y="237988"/>
                </a:lnTo>
                <a:lnTo>
                  <a:pt x="1960191" y="248756"/>
                </a:lnTo>
                <a:lnTo>
                  <a:pt x="1914379" y="260340"/>
                </a:lnTo>
                <a:lnTo>
                  <a:pt x="1868913" y="272732"/>
                </a:lnTo>
                <a:lnTo>
                  <a:pt x="1823800" y="285924"/>
                </a:lnTo>
                <a:lnTo>
                  <a:pt x="1779048" y="299908"/>
                </a:lnTo>
                <a:lnTo>
                  <a:pt x="1734664" y="314674"/>
                </a:lnTo>
                <a:lnTo>
                  <a:pt x="1690656" y="330215"/>
                </a:lnTo>
                <a:lnTo>
                  <a:pt x="1647032" y="346522"/>
                </a:lnTo>
                <a:lnTo>
                  <a:pt x="1603799" y="363587"/>
                </a:lnTo>
                <a:lnTo>
                  <a:pt x="1560966" y="381401"/>
                </a:lnTo>
                <a:lnTo>
                  <a:pt x="1518539" y="399956"/>
                </a:lnTo>
                <a:lnTo>
                  <a:pt x="1476526" y="419244"/>
                </a:lnTo>
                <a:lnTo>
                  <a:pt x="1434936" y="439257"/>
                </a:lnTo>
                <a:lnTo>
                  <a:pt x="1393775" y="459985"/>
                </a:lnTo>
                <a:lnTo>
                  <a:pt x="1353052" y="481421"/>
                </a:lnTo>
                <a:lnTo>
                  <a:pt x="1312773" y="503555"/>
                </a:lnTo>
                <a:lnTo>
                  <a:pt x="1272948" y="526381"/>
                </a:lnTo>
                <a:lnTo>
                  <a:pt x="1233583" y="549889"/>
                </a:lnTo>
                <a:lnTo>
                  <a:pt x="1194685" y="574070"/>
                </a:lnTo>
                <a:lnTo>
                  <a:pt x="1156264" y="598918"/>
                </a:lnTo>
                <a:lnTo>
                  <a:pt x="1118326" y="624422"/>
                </a:lnTo>
                <a:lnTo>
                  <a:pt x="1080879" y="650575"/>
                </a:lnTo>
                <a:lnTo>
                  <a:pt x="1043931" y="677369"/>
                </a:lnTo>
                <a:lnTo>
                  <a:pt x="1007489" y="704795"/>
                </a:lnTo>
                <a:lnTo>
                  <a:pt x="971561" y="732844"/>
                </a:lnTo>
                <a:lnTo>
                  <a:pt x="936155" y="761508"/>
                </a:lnTo>
                <a:lnTo>
                  <a:pt x="901278" y="790780"/>
                </a:lnTo>
                <a:lnTo>
                  <a:pt x="866938" y="820650"/>
                </a:lnTo>
                <a:lnTo>
                  <a:pt x="833143" y="851110"/>
                </a:lnTo>
                <a:lnTo>
                  <a:pt x="799901" y="882151"/>
                </a:lnTo>
                <a:lnTo>
                  <a:pt x="767218" y="913766"/>
                </a:lnTo>
                <a:lnTo>
                  <a:pt x="735103" y="945946"/>
                </a:lnTo>
                <a:lnTo>
                  <a:pt x="703564" y="978683"/>
                </a:lnTo>
                <a:lnTo>
                  <a:pt x="672607" y="1011967"/>
                </a:lnTo>
                <a:lnTo>
                  <a:pt x="642242" y="1045792"/>
                </a:lnTo>
                <a:lnTo>
                  <a:pt x="612474" y="1080147"/>
                </a:lnTo>
                <a:lnTo>
                  <a:pt x="583313" y="1115026"/>
                </a:lnTo>
                <a:lnTo>
                  <a:pt x="554765" y="1150419"/>
                </a:lnTo>
                <a:lnTo>
                  <a:pt x="526839" y="1186319"/>
                </a:lnTo>
                <a:lnTo>
                  <a:pt x="499542" y="1222716"/>
                </a:lnTo>
                <a:lnTo>
                  <a:pt x="472881" y="1259603"/>
                </a:lnTo>
                <a:lnTo>
                  <a:pt x="446865" y="1296971"/>
                </a:lnTo>
                <a:lnTo>
                  <a:pt x="421501" y="1334812"/>
                </a:lnTo>
                <a:lnTo>
                  <a:pt x="396797" y="1373117"/>
                </a:lnTo>
                <a:lnTo>
                  <a:pt x="372760" y="1411878"/>
                </a:lnTo>
                <a:lnTo>
                  <a:pt x="349398" y="1451086"/>
                </a:lnTo>
                <a:lnTo>
                  <a:pt x="326719" y="1490733"/>
                </a:lnTo>
                <a:lnTo>
                  <a:pt x="304730" y="1530812"/>
                </a:lnTo>
                <a:lnTo>
                  <a:pt x="283439" y="1571312"/>
                </a:lnTo>
                <a:lnTo>
                  <a:pt x="262854" y="1612227"/>
                </a:lnTo>
                <a:lnTo>
                  <a:pt x="242982" y="1653547"/>
                </a:lnTo>
                <a:lnTo>
                  <a:pt x="223831" y="1695264"/>
                </a:lnTo>
                <a:lnTo>
                  <a:pt x="205409" y="1737371"/>
                </a:lnTo>
                <a:lnTo>
                  <a:pt x="187723" y="1779857"/>
                </a:lnTo>
                <a:lnTo>
                  <a:pt x="170781" y="1822716"/>
                </a:lnTo>
                <a:lnTo>
                  <a:pt x="154591" y="1865938"/>
                </a:lnTo>
                <a:lnTo>
                  <a:pt x="139161" y="1909516"/>
                </a:lnTo>
                <a:lnTo>
                  <a:pt x="124497" y="1953440"/>
                </a:lnTo>
                <a:lnTo>
                  <a:pt x="110608" y="1997703"/>
                </a:lnTo>
                <a:lnTo>
                  <a:pt x="97502" y="2042296"/>
                </a:lnTo>
                <a:lnTo>
                  <a:pt x="85185" y="2087211"/>
                </a:lnTo>
                <a:lnTo>
                  <a:pt x="73666" y="2132439"/>
                </a:lnTo>
                <a:lnTo>
                  <a:pt x="62953" y="2177973"/>
                </a:lnTo>
                <a:lnTo>
                  <a:pt x="53052" y="2223802"/>
                </a:lnTo>
                <a:lnTo>
                  <a:pt x="43973" y="2269920"/>
                </a:lnTo>
                <a:lnTo>
                  <a:pt x="35721" y="2316318"/>
                </a:lnTo>
                <a:lnTo>
                  <a:pt x="28306" y="2362987"/>
                </a:lnTo>
                <a:lnTo>
                  <a:pt x="21734" y="2409919"/>
                </a:lnTo>
                <a:lnTo>
                  <a:pt x="16014" y="2457106"/>
                </a:lnTo>
                <a:lnTo>
                  <a:pt x="11152" y="2504539"/>
                </a:lnTo>
                <a:lnTo>
                  <a:pt x="7158" y="2552210"/>
                </a:lnTo>
                <a:lnTo>
                  <a:pt x="4038" y="2600110"/>
                </a:lnTo>
                <a:lnTo>
                  <a:pt x="1799" y="2648232"/>
                </a:lnTo>
                <a:lnTo>
                  <a:pt x="451" y="2696566"/>
                </a:lnTo>
                <a:lnTo>
                  <a:pt x="0" y="2745105"/>
                </a:lnTo>
                <a:lnTo>
                  <a:pt x="280288" y="2745105"/>
                </a:lnTo>
                <a:lnTo>
                  <a:pt x="280801" y="2696269"/>
                </a:lnTo>
                <a:lnTo>
                  <a:pt x="282334" y="2647665"/>
                </a:lnTo>
                <a:lnTo>
                  <a:pt x="284876" y="2599303"/>
                </a:lnTo>
                <a:lnTo>
                  <a:pt x="288418" y="2551195"/>
                </a:lnTo>
                <a:lnTo>
                  <a:pt x="292950" y="2503351"/>
                </a:lnTo>
                <a:lnTo>
                  <a:pt x="298462" y="2455781"/>
                </a:lnTo>
                <a:lnTo>
                  <a:pt x="304944" y="2408498"/>
                </a:lnTo>
                <a:lnTo>
                  <a:pt x="312387" y="2361512"/>
                </a:lnTo>
                <a:lnTo>
                  <a:pt x="320781" y="2314832"/>
                </a:lnTo>
                <a:lnTo>
                  <a:pt x="330116" y="2268472"/>
                </a:lnTo>
                <a:lnTo>
                  <a:pt x="340382" y="2222440"/>
                </a:lnTo>
                <a:lnTo>
                  <a:pt x="351570" y="2176749"/>
                </a:lnTo>
                <a:lnTo>
                  <a:pt x="363669" y="2131408"/>
                </a:lnTo>
                <a:lnTo>
                  <a:pt x="376670" y="2086430"/>
                </a:lnTo>
                <a:lnTo>
                  <a:pt x="390562" y="2041824"/>
                </a:lnTo>
                <a:lnTo>
                  <a:pt x="405337" y="1997601"/>
                </a:lnTo>
                <a:lnTo>
                  <a:pt x="420985" y="1953773"/>
                </a:lnTo>
                <a:lnTo>
                  <a:pt x="437495" y="1910349"/>
                </a:lnTo>
                <a:lnTo>
                  <a:pt x="454857" y="1867342"/>
                </a:lnTo>
                <a:lnTo>
                  <a:pt x="473063" y="1824762"/>
                </a:lnTo>
                <a:lnTo>
                  <a:pt x="492102" y="1782619"/>
                </a:lnTo>
                <a:lnTo>
                  <a:pt x="511964" y="1740925"/>
                </a:lnTo>
                <a:lnTo>
                  <a:pt x="532640" y="1699690"/>
                </a:lnTo>
                <a:lnTo>
                  <a:pt x="554119" y="1658925"/>
                </a:lnTo>
                <a:lnTo>
                  <a:pt x="576393" y="1618642"/>
                </a:lnTo>
                <a:lnTo>
                  <a:pt x="599450" y="1578850"/>
                </a:lnTo>
                <a:lnTo>
                  <a:pt x="623282" y="1539561"/>
                </a:lnTo>
                <a:lnTo>
                  <a:pt x="647879" y="1500786"/>
                </a:lnTo>
                <a:lnTo>
                  <a:pt x="673230" y="1462535"/>
                </a:lnTo>
                <a:lnTo>
                  <a:pt x="699326" y="1424819"/>
                </a:lnTo>
                <a:lnTo>
                  <a:pt x="726157" y="1387649"/>
                </a:lnTo>
                <a:lnTo>
                  <a:pt x="753714" y="1351037"/>
                </a:lnTo>
                <a:lnTo>
                  <a:pt x="781986" y="1314992"/>
                </a:lnTo>
                <a:lnTo>
                  <a:pt x="810964" y="1279526"/>
                </a:lnTo>
                <a:lnTo>
                  <a:pt x="840637" y="1244649"/>
                </a:lnTo>
                <a:lnTo>
                  <a:pt x="870997" y="1210373"/>
                </a:lnTo>
                <a:lnTo>
                  <a:pt x="902033" y="1176708"/>
                </a:lnTo>
                <a:lnTo>
                  <a:pt x="933736" y="1143665"/>
                </a:lnTo>
                <a:lnTo>
                  <a:pt x="966095" y="1111255"/>
                </a:lnTo>
                <a:lnTo>
                  <a:pt x="999102" y="1079488"/>
                </a:lnTo>
                <a:lnTo>
                  <a:pt x="1032745" y="1048376"/>
                </a:lnTo>
                <a:lnTo>
                  <a:pt x="1067015" y="1017930"/>
                </a:lnTo>
                <a:lnTo>
                  <a:pt x="1101904" y="988160"/>
                </a:lnTo>
                <a:lnTo>
                  <a:pt x="1137399" y="959076"/>
                </a:lnTo>
                <a:lnTo>
                  <a:pt x="1173493" y="930691"/>
                </a:lnTo>
                <a:lnTo>
                  <a:pt x="1210175" y="903015"/>
                </a:lnTo>
                <a:lnTo>
                  <a:pt x="1247435" y="876058"/>
                </a:lnTo>
                <a:lnTo>
                  <a:pt x="1285263" y="849832"/>
                </a:lnTo>
                <a:lnTo>
                  <a:pt x="1323650" y="824347"/>
                </a:lnTo>
                <a:lnTo>
                  <a:pt x="1362586" y="799614"/>
                </a:lnTo>
                <a:lnTo>
                  <a:pt x="1402061" y="775644"/>
                </a:lnTo>
                <a:lnTo>
                  <a:pt x="1442065" y="752448"/>
                </a:lnTo>
                <a:lnTo>
                  <a:pt x="1482589" y="730037"/>
                </a:lnTo>
                <a:lnTo>
                  <a:pt x="1523622" y="708421"/>
                </a:lnTo>
                <a:lnTo>
                  <a:pt x="1565156" y="687612"/>
                </a:lnTo>
                <a:lnTo>
                  <a:pt x="1607179" y="667620"/>
                </a:lnTo>
                <a:lnTo>
                  <a:pt x="1649682" y="648456"/>
                </a:lnTo>
                <a:lnTo>
                  <a:pt x="1692656" y="630131"/>
                </a:lnTo>
                <a:lnTo>
                  <a:pt x="1736091" y="612656"/>
                </a:lnTo>
                <a:lnTo>
                  <a:pt x="1779976" y="596041"/>
                </a:lnTo>
                <a:lnTo>
                  <a:pt x="1824303" y="580298"/>
                </a:lnTo>
                <a:lnTo>
                  <a:pt x="1869060" y="565437"/>
                </a:lnTo>
                <a:lnTo>
                  <a:pt x="1914239" y="551469"/>
                </a:lnTo>
                <a:lnTo>
                  <a:pt x="1959830" y="538405"/>
                </a:lnTo>
                <a:lnTo>
                  <a:pt x="2005822" y="526257"/>
                </a:lnTo>
                <a:lnTo>
                  <a:pt x="2052207" y="515033"/>
                </a:lnTo>
                <a:lnTo>
                  <a:pt x="2098973" y="504747"/>
                </a:lnTo>
                <a:lnTo>
                  <a:pt x="2146112" y="495407"/>
                </a:lnTo>
                <a:lnTo>
                  <a:pt x="2193614" y="487026"/>
                </a:lnTo>
                <a:lnTo>
                  <a:pt x="2241468" y="479614"/>
                </a:lnTo>
                <a:lnTo>
                  <a:pt x="2289666" y="473182"/>
                </a:lnTo>
                <a:lnTo>
                  <a:pt x="2338197" y="467741"/>
                </a:lnTo>
                <a:lnTo>
                  <a:pt x="2338197" y="653923"/>
                </a:lnTo>
                <a:lnTo>
                  <a:pt x="2569337" y="315975"/>
                </a:lnTo>
                <a:lnTo>
                  <a:pt x="2338197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</p:spTree>
    <p:extLst>
      <p:ext uri="{BB962C8B-B14F-4D97-AF65-F5344CB8AC3E}">
        <p14:creationId xmlns:p14="http://schemas.microsoft.com/office/powerpoint/2010/main" val="294269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grpSp>
        <p:nvGrpSpPr>
          <p:cNvPr id="132" name="object 2"/>
          <p:cNvGrpSpPr/>
          <p:nvPr/>
        </p:nvGrpSpPr>
        <p:grpSpPr>
          <a:xfrm>
            <a:off x="0" y="857250"/>
            <a:ext cx="9148763" cy="5148263"/>
            <a:chOff x="0" y="0"/>
            <a:chExt cx="12198350" cy="6864350"/>
          </a:xfrm>
        </p:grpSpPr>
        <p:pic>
          <p:nvPicPr>
            <p:cNvPr id="13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718213"/>
            </a:xfrm>
            <a:prstGeom prst="rect">
              <a:avLst/>
            </a:prstGeom>
          </p:spPr>
        </p:pic>
        <p:sp>
          <p:nvSpPr>
            <p:cNvPr id="134" name="object 4"/>
            <p:cNvSpPr/>
            <p:nvPr/>
          </p:nvSpPr>
          <p:spPr>
            <a:xfrm>
              <a:off x="1740407" y="976883"/>
              <a:ext cx="10452100" cy="5881370"/>
            </a:xfrm>
            <a:custGeom>
              <a:avLst/>
              <a:gdLst/>
              <a:ahLst/>
              <a:cxnLst/>
              <a:rect l="l" t="t" r="r" b="b"/>
              <a:pathLst>
                <a:path w="10452100" h="5881370">
                  <a:moveTo>
                    <a:pt x="10451592" y="0"/>
                  </a:moveTo>
                  <a:lnTo>
                    <a:pt x="0" y="0"/>
                  </a:lnTo>
                  <a:lnTo>
                    <a:pt x="0" y="5881116"/>
                  </a:lnTo>
                  <a:lnTo>
                    <a:pt x="10451592" y="5881116"/>
                  </a:lnTo>
                  <a:lnTo>
                    <a:pt x="1045159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35" name="object 5"/>
            <p:cNvSpPr/>
            <p:nvPr/>
          </p:nvSpPr>
          <p:spPr>
            <a:xfrm>
              <a:off x="1740407" y="976883"/>
              <a:ext cx="10452100" cy="5881370"/>
            </a:xfrm>
            <a:custGeom>
              <a:avLst/>
              <a:gdLst/>
              <a:ahLst/>
              <a:cxnLst/>
              <a:rect l="l" t="t" r="r" b="b"/>
              <a:pathLst>
                <a:path w="10452100" h="5881370">
                  <a:moveTo>
                    <a:pt x="0" y="5881116"/>
                  </a:moveTo>
                  <a:lnTo>
                    <a:pt x="10451592" y="5881116"/>
                  </a:lnTo>
                  <a:lnTo>
                    <a:pt x="10451592" y="0"/>
                  </a:lnTo>
                  <a:lnTo>
                    <a:pt x="0" y="0"/>
                  </a:lnTo>
                  <a:lnTo>
                    <a:pt x="0" y="5881116"/>
                  </a:lnTo>
                  <a:close/>
                </a:path>
              </a:pathLst>
            </a:custGeom>
            <a:ln w="12191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36" name="object 6"/>
            <p:cNvSpPr/>
            <p:nvPr/>
          </p:nvSpPr>
          <p:spPr>
            <a:xfrm>
              <a:off x="10655" y="4028439"/>
              <a:ext cx="1565275" cy="941069"/>
            </a:xfrm>
            <a:custGeom>
              <a:avLst/>
              <a:gdLst/>
              <a:ahLst/>
              <a:cxnLst/>
              <a:rect l="l" t="t" r="r" b="b"/>
              <a:pathLst>
                <a:path w="1565275" h="941070">
                  <a:moveTo>
                    <a:pt x="1565160" y="0"/>
                  </a:moveTo>
                  <a:lnTo>
                    <a:pt x="0" y="0"/>
                  </a:lnTo>
                  <a:lnTo>
                    <a:pt x="0" y="151130"/>
                  </a:lnTo>
                  <a:lnTo>
                    <a:pt x="0" y="941070"/>
                  </a:lnTo>
                  <a:lnTo>
                    <a:pt x="151841" y="941070"/>
                  </a:lnTo>
                  <a:lnTo>
                    <a:pt x="151841" y="151130"/>
                  </a:lnTo>
                  <a:lnTo>
                    <a:pt x="1565160" y="151130"/>
                  </a:lnTo>
                  <a:lnTo>
                    <a:pt x="156516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37" name="object 7"/>
            <p:cNvSpPr/>
            <p:nvPr/>
          </p:nvSpPr>
          <p:spPr>
            <a:xfrm>
              <a:off x="10667" y="4027932"/>
              <a:ext cx="1565275" cy="942340"/>
            </a:xfrm>
            <a:custGeom>
              <a:avLst/>
              <a:gdLst/>
              <a:ahLst/>
              <a:cxnLst/>
              <a:rect l="l" t="t" r="r" b="b"/>
              <a:pathLst>
                <a:path w="1565275" h="942339">
                  <a:moveTo>
                    <a:pt x="1565148" y="0"/>
                  </a:moveTo>
                  <a:lnTo>
                    <a:pt x="1565148" y="151765"/>
                  </a:lnTo>
                  <a:lnTo>
                    <a:pt x="151828" y="151765"/>
                  </a:lnTo>
                  <a:lnTo>
                    <a:pt x="151828" y="941832"/>
                  </a:lnTo>
                  <a:lnTo>
                    <a:pt x="0" y="941832"/>
                  </a:lnTo>
                  <a:lnTo>
                    <a:pt x="0" y="0"/>
                  </a:lnTo>
                  <a:lnTo>
                    <a:pt x="1565148" y="0"/>
                  </a:lnTo>
                  <a:close/>
                </a:path>
              </a:pathLst>
            </a:custGeom>
            <a:ln w="12191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38" name="object 8"/>
          <p:cNvSpPr txBox="1"/>
          <p:nvPr/>
        </p:nvSpPr>
        <p:spPr>
          <a:xfrm>
            <a:off x="189813" y="4028942"/>
            <a:ext cx="1105099" cy="144209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lnSpc>
                <a:spcPts val="2351"/>
              </a:lnSpc>
              <a:spcBef>
                <a:spcPts val="71"/>
              </a:spcBef>
            </a:pPr>
            <a:r>
              <a:rPr sz="2100" spc="-15" dirty="0" smtClean="0">
                <a:latin typeface="Arial MT"/>
                <a:cs typeface="Arial MT"/>
              </a:rPr>
              <a:t>2013</a:t>
            </a:r>
            <a:r>
              <a:rPr lang="en-US" sz="2100" spc="-15" dirty="0" smtClean="0">
                <a:latin typeface="Arial MT"/>
                <a:cs typeface="Arial MT"/>
              </a:rPr>
              <a:t> </a:t>
            </a:r>
            <a:r>
              <a:rPr sz="2100" spc="-19" dirty="0" err="1" smtClean="0">
                <a:latin typeface="Microsoft Sans Serif"/>
                <a:cs typeface="Microsoft Sans Serif"/>
              </a:rPr>
              <a:t>год</a:t>
            </a:r>
            <a:endParaRPr sz="2100" dirty="0">
              <a:latin typeface="Microsoft Sans Serif"/>
              <a:cs typeface="Microsoft Sans Serif"/>
            </a:endParaRPr>
          </a:p>
          <a:p>
            <a:pPr marL="9525">
              <a:lnSpc>
                <a:spcPts val="1009"/>
              </a:lnSpc>
              <a:spcBef>
                <a:spcPts val="705"/>
              </a:spcBef>
            </a:pPr>
            <a:r>
              <a:rPr sz="900" b="1" spc="-8" dirty="0">
                <a:latin typeface="Arial"/>
                <a:cs typeface="Arial"/>
              </a:rPr>
              <a:t>ПОРЯДОК</a:t>
            </a:r>
            <a:endParaRPr sz="900" dirty="0">
              <a:latin typeface="Arial"/>
              <a:cs typeface="Arial"/>
            </a:endParaRPr>
          </a:p>
          <a:p>
            <a:pPr marL="9525" marR="3810">
              <a:lnSpc>
                <a:spcPct val="86300"/>
              </a:lnSpc>
              <a:spcBef>
                <a:spcPts val="79"/>
              </a:spcBef>
            </a:pPr>
            <a:r>
              <a:rPr sz="900" b="1" spc="-8" dirty="0">
                <a:latin typeface="Arial"/>
                <a:cs typeface="Arial"/>
              </a:rPr>
              <a:t>проведения </a:t>
            </a:r>
            <a:r>
              <a:rPr sz="900" b="1" dirty="0">
                <a:latin typeface="Arial"/>
                <a:cs typeface="Arial"/>
              </a:rPr>
              <a:t>ПМО</a:t>
            </a:r>
            <a:r>
              <a:rPr sz="900" b="1" spc="-23" dirty="0">
                <a:latin typeface="Arial"/>
                <a:cs typeface="Arial"/>
              </a:rPr>
              <a:t> </a:t>
            </a:r>
            <a:r>
              <a:rPr sz="900" spc="-8" dirty="0">
                <a:latin typeface="Microsoft Sans Serif"/>
                <a:cs typeface="Microsoft Sans Serif"/>
              </a:rPr>
              <a:t>(Приказ </a:t>
            </a:r>
            <a:r>
              <a:rPr sz="900" dirty="0">
                <a:latin typeface="Microsoft Sans Serif"/>
                <a:cs typeface="Microsoft Sans Serif"/>
              </a:rPr>
              <a:t>МЗ</a:t>
            </a:r>
            <a:r>
              <a:rPr sz="900" spc="-34" dirty="0">
                <a:latin typeface="Microsoft Sans Serif"/>
                <a:cs typeface="Microsoft Sans Serif"/>
              </a:rPr>
              <a:t> </a:t>
            </a:r>
            <a:r>
              <a:rPr sz="900" spc="-26" dirty="0">
                <a:latin typeface="Microsoft Sans Serif"/>
                <a:cs typeface="Microsoft Sans Serif"/>
              </a:rPr>
              <a:t>РФ</a:t>
            </a:r>
            <a:r>
              <a:rPr sz="900" spc="-34" dirty="0">
                <a:latin typeface="Microsoft Sans Serif"/>
                <a:cs typeface="Microsoft Sans Serif"/>
              </a:rPr>
              <a:t> </a:t>
            </a:r>
            <a:r>
              <a:rPr sz="900" spc="-8" dirty="0">
                <a:latin typeface="Microsoft Sans Serif"/>
                <a:cs typeface="Microsoft Sans Serif"/>
              </a:rPr>
              <a:t>№1011н)</a:t>
            </a:r>
            <a:endParaRPr sz="900" dirty="0">
              <a:latin typeface="Microsoft Sans Serif"/>
              <a:cs typeface="Microsoft Sans Serif"/>
            </a:endParaRPr>
          </a:p>
          <a:p>
            <a:pPr marL="9525">
              <a:lnSpc>
                <a:spcPts val="1009"/>
              </a:lnSpc>
              <a:spcBef>
                <a:spcPts val="296"/>
              </a:spcBef>
            </a:pPr>
            <a:r>
              <a:rPr sz="900" b="1" spc="-8" dirty="0">
                <a:latin typeface="Arial"/>
                <a:cs typeface="Arial"/>
              </a:rPr>
              <a:t>ПОРЯДОК</a:t>
            </a:r>
            <a:endParaRPr sz="900" dirty="0">
              <a:latin typeface="Arial"/>
              <a:cs typeface="Arial"/>
            </a:endParaRPr>
          </a:p>
          <a:p>
            <a:pPr marL="9525" marR="16669">
              <a:lnSpc>
                <a:spcPct val="86300"/>
              </a:lnSpc>
              <a:spcBef>
                <a:spcPts val="75"/>
              </a:spcBef>
            </a:pPr>
            <a:r>
              <a:rPr sz="900" b="1" spc="-8" dirty="0">
                <a:latin typeface="Arial"/>
                <a:cs typeface="Arial"/>
              </a:rPr>
              <a:t>проведения </a:t>
            </a:r>
            <a:r>
              <a:rPr sz="900" b="1" dirty="0">
                <a:latin typeface="Arial"/>
                <a:cs typeface="Arial"/>
              </a:rPr>
              <a:t>ДОГВН</a:t>
            </a:r>
            <a:r>
              <a:rPr sz="900" b="1" spc="-8" dirty="0">
                <a:latin typeface="Arial"/>
                <a:cs typeface="Arial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(Приказ </a:t>
            </a:r>
            <a:r>
              <a:rPr sz="900" dirty="0">
                <a:latin typeface="Microsoft Sans Serif"/>
                <a:cs typeface="Microsoft Sans Serif"/>
              </a:rPr>
              <a:t>МЗ</a:t>
            </a:r>
            <a:r>
              <a:rPr sz="900" spc="-34" dirty="0">
                <a:latin typeface="Microsoft Sans Serif"/>
                <a:cs typeface="Microsoft Sans Serif"/>
              </a:rPr>
              <a:t> </a:t>
            </a:r>
            <a:r>
              <a:rPr sz="900" spc="-26" dirty="0">
                <a:latin typeface="Microsoft Sans Serif"/>
                <a:cs typeface="Microsoft Sans Serif"/>
              </a:rPr>
              <a:t>РФ</a:t>
            </a:r>
            <a:r>
              <a:rPr sz="900" spc="-34" dirty="0">
                <a:latin typeface="Microsoft Sans Serif"/>
                <a:cs typeface="Microsoft Sans Serif"/>
              </a:rPr>
              <a:t> </a:t>
            </a:r>
            <a:r>
              <a:rPr sz="900" spc="-8" dirty="0">
                <a:latin typeface="Microsoft Sans Serif"/>
                <a:cs typeface="Microsoft Sans Serif"/>
              </a:rPr>
              <a:t>№869н)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139" name="object 9"/>
          <p:cNvGrpSpPr/>
          <p:nvPr/>
        </p:nvGrpSpPr>
        <p:grpSpPr>
          <a:xfrm>
            <a:off x="1094804" y="3322511"/>
            <a:ext cx="1383506" cy="714851"/>
            <a:chOff x="1459738" y="3287014"/>
            <a:chExt cx="1844675" cy="953135"/>
          </a:xfrm>
        </p:grpSpPr>
        <p:sp>
          <p:nvSpPr>
            <p:cNvPr id="140" name="object 10"/>
            <p:cNvSpPr/>
            <p:nvPr/>
          </p:nvSpPr>
          <p:spPr>
            <a:xfrm>
              <a:off x="1466088" y="3302508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266700" y="0"/>
                  </a:moveTo>
                  <a:lnTo>
                    <a:pt x="0" y="266700"/>
                  </a:lnTo>
                  <a:lnTo>
                    <a:pt x="266700" y="2667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58ACD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1" name="object 11"/>
            <p:cNvSpPr/>
            <p:nvPr/>
          </p:nvSpPr>
          <p:spPr>
            <a:xfrm>
              <a:off x="1466088" y="3302508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0" y="266700"/>
                  </a:moveTo>
                  <a:lnTo>
                    <a:pt x="266700" y="0"/>
                  </a:lnTo>
                  <a:lnTo>
                    <a:pt x="266700" y="266700"/>
                  </a:lnTo>
                  <a:lnTo>
                    <a:pt x="0" y="266700"/>
                  </a:lnTo>
                  <a:close/>
                </a:path>
              </a:pathLst>
            </a:custGeom>
            <a:ln w="12192">
              <a:solidFill>
                <a:srgbClr val="58ACD2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2" name="object 12"/>
            <p:cNvSpPr/>
            <p:nvPr/>
          </p:nvSpPr>
          <p:spPr>
            <a:xfrm>
              <a:off x="1732788" y="3293109"/>
              <a:ext cx="1565275" cy="941069"/>
            </a:xfrm>
            <a:custGeom>
              <a:avLst/>
              <a:gdLst/>
              <a:ahLst/>
              <a:cxnLst/>
              <a:rect l="l" t="t" r="r" b="b"/>
              <a:pathLst>
                <a:path w="1565275" h="941070">
                  <a:moveTo>
                    <a:pt x="1565148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0" y="941070"/>
                  </a:lnTo>
                  <a:lnTo>
                    <a:pt x="151638" y="941070"/>
                  </a:lnTo>
                  <a:lnTo>
                    <a:pt x="151638" y="152400"/>
                  </a:lnTo>
                  <a:lnTo>
                    <a:pt x="1565148" y="152400"/>
                  </a:lnTo>
                  <a:lnTo>
                    <a:pt x="1565148" y="0"/>
                  </a:lnTo>
                  <a:close/>
                </a:path>
              </a:pathLst>
            </a:custGeom>
            <a:solidFill>
              <a:srgbClr val="55BBD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3" name="object 13"/>
            <p:cNvSpPr/>
            <p:nvPr/>
          </p:nvSpPr>
          <p:spPr>
            <a:xfrm>
              <a:off x="1732788" y="3293364"/>
              <a:ext cx="1565275" cy="940435"/>
            </a:xfrm>
            <a:custGeom>
              <a:avLst/>
              <a:gdLst/>
              <a:ahLst/>
              <a:cxnLst/>
              <a:rect l="l" t="t" r="r" b="b"/>
              <a:pathLst>
                <a:path w="1565275" h="940435">
                  <a:moveTo>
                    <a:pt x="1565148" y="0"/>
                  </a:moveTo>
                  <a:lnTo>
                    <a:pt x="1565148" y="151511"/>
                  </a:lnTo>
                  <a:lnTo>
                    <a:pt x="151637" y="151511"/>
                  </a:lnTo>
                  <a:lnTo>
                    <a:pt x="151637" y="940308"/>
                  </a:lnTo>
                  <a:lnTo>
                    <a:pt x="0" y="940308"/>
                  </a:lnTo>
                  <a:lnTo>
                    <a:pt x="0" y="0"/>
                  </a:lnTo>
                  <a:lnTo>
                    <a:pt x="1565148" y="0"/>
                  </a:lnTo>
                  <a:close/>
                </a:path>
              </a:pathLst>
            </a:custGeom>
            <a:ln w="12192">
              <a:solidFill>
                <a:srgbClr val="55BBD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4" name="object 14"/>
          <p:cNvSpPr txBox="1"/>
          <p:nvPr/>
        </p:nvSpPr>
        <p:spPr>
          <a:xfrm>
            <a:off x="1404557" y="3482149"/>
            <a:ext cx="1075849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dirty="0">
                <a:latin typeface="Microsoft Sans Serif"/>
                <a:cs typeface="Microsoft Sans Serif"/>
              </a:rPr>
              <a:t>2019</a:t>
            </a:r>
            <a:r>
              <a:rPr sz="2100" spc="-30" dirty="0">
                <a:latin typeface="Microsoft Sans Serif"/>
                <a:cs typeface="Microsoft Sans Serif"/>
              </a:rPr>
              <a:t> </a:t>
            </a:r>
            <a:r>
              <a:rPr sz="2100" spc="-30" dirty="0" err="1" smtClean="0">
                <a:latin typeface="Microsoft Sans Serif"/>
                <a:cs typeface="Microsoft Sans Serif"/>
              </a:rPr>
              <a:t>год</a:t>
            </a:r>
            <a:endParaRPr sz="2100" dirty="0">
              <a:latin typeface="Microsoft Sans Serif"/>
              <a:cs typeface="Microsoft Sans Serif"/>
            </a:endParaRPr>
          </a:p>
        </p:txBody>
      </p:sp>
      <p:sp>
        <p:nvSpPr>
          <p:cNvPr id="145" name="object 15"/>
          <p:cNvSpPr txBox="1"/>
          <p:nvPr/>
        </p:nvSpPr>
        <p:spPr>
          <a:xfrm>
            <a:off x="1404556" y="4110799"/>
            <a:ext cx="1079183" cy="117660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923"/>
              </a:lnSpc>
              <a:spcBef>
                <a:spcPts val="75"/>
              </a:spcBef>
            </a:pPr>
            <a:r>
              <a:rPr lang="ru-RU" sz="825" b="1" spc="-8" dirty="0">
                <a:solidFill>
                  <a:srgbClr val="001F5F"/>
                </a:solidFill>
                <a:latin typeface="Arial"/>
                <a:cs typeface="Arial"/>
              </a:rPr>
              <a:t>ГАРМОНИЗАЦИЯ </a:t>
            </a:r>
            <a:r>
              <a:rPr lang="ru-RU" sz="825" b="1" dirty="0">
                <a:solidFill>
                  <a:srgbClr val="001F5F"/>
                </a:solidFill>
                <a:latin typeface="Arial"/>
                <a:cs typeface="Arial"/>
              </a:rPr>
              <a:t>ПОРЯДКОВ</a:t>
            </a:r>
            <a:r>
              <a:rPr lang="ru-RU" sz="825" b="1" spc="-4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ru-RU" sz="825" b="1" dirty="0">
                <a:solidFill>
                  <a:srgbClr val="001F5F"/>
                </a:solidFill>
                <a:latin typeface="Arial"/>
                <a:cs typeface="Arial"/>
              </a:rPr>
              <a:t>ПМО</a:t>
            </a:r>
            <a:r>
              <a:rPr lang="ru-RU" sz="825" b="1" spc="-2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ru-RU" sz="825" b="1" spc="-38" dirty="0">
                <a:solidFill>
                  <a:srgbClr val="001F5F"/>
                </a:solidFill>
                <a:latin typeface="Arial"/>
                <a:cs typeface="Arial"/>
              </a:rPr>
              <a:t>И</a:t>
            </a:r>
            <a:endParaRPr lang="ru-RU" sz="825" dirty="0">
              <a:latin typeface="Arial"/>
              <a:cs typeface="Arial"/>
            </a:endParaRPr>
          </a:p>
          <a:p>
            <a:pPr marL="9525">
              <a:lnSpc>
                <a:spcPts val="923"/>
              </a:lnSpc>
              <a:spcBef>
                <a:spcPts val="75"/>
              </a:spcBef>
            </a:pPr>
            <a:r>
              <a:rPr sz="825" b="1" dirty="0" smtClean="0">
                <a:solidFill>
                  <a:srgbClr val="001F5F"/>
                </a:solidFill>
                <a:latin typeface="Arial"/>
                <a:cs typeface="Arial"/>
              </a:rPr>
              <a:t>ДОГВН</a:t>
            </a:r>
            <a:r>
              <a:rPr lang="en-US" sz="825" b="1" dirty="0" smtClean="0">
                <a:solidFill>
                  <a:srgbClr val="001F5F"/>
                </a:solidFill>
                <a:latin typeface="Arial"/>
                <a:cs typeface="Arial"/>
              </a:rPr>
              <a:t> = </a:t>
            </a:r>
            <a:r>
              <a:rPr sz="825" b="1" u="sng" spc="-8" dirty="0" smtClean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ЕДИНЫЙ</a:t>
            </a:r>
            <a:endParaRPr sz="825" dirty="0">
              <a:latin typeface="Arial"/>
              <a:cs typeface="Arial"/>
            </a:endParaRPr>
          </a:p>
          <a:p>
            <a:pPr marL="9525">
              <a:lnSpc>
                <a:spcPts val="923"/>
              </a:lnSpc>
            </a:pPr>
            <a:r>
              <a:rPr sz="825" b="1" u="sng" spc="-8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ПОДХОД</a:t>
            </a:r>
            <a:endParaRPr sz="825" dirty="0">
              <a:latin typeface="Arial"/>
              <a:cs typeface="Arial"/>
            </a:endParaRPr>
          </a:p>
          <a:p>
            <a:pPr marL="9525" marR="3810">
              <a:lnSpc>
                <a:spcPts val="855"/>
              </a:lnSpc>
              <a:spcBef>
                <a:spcPts val="450"/>
              </a:spcBef>
            </a:pPr>
            <a:r>
              <a:rPr sz="825" spc="-8" dirty="0">
                <a:latin typeface="Microsoft Sans Serif"/>
                <a:cs typeface="Microsoft Sans Serif"/>
              </a:rPr>
              <a:t>(Порядок</a:t>
            </a:r>
            <a:r>
              <a:rPr sz="825" spc="-26" dirty="0">
                <a:latin typeface="Microsoft Sans Serif"/>
                <a:cs typeface="Microsoft Sans Serif"/>
              </a:rPr>
              <a:t> </a:t>
            </a:r>
            <a:r>
              <a:rPr sz="825" spc="-8" dirty="0">
                <a:latin typeface="Microsoft Sans Serif"/>
                <a:cs typeface="Microsoft Sans Serif"/>
              </a:rPr>
              <a:t>проведения </a:t>
            </a:r>
            <a:r>
              <a:rPr sz="825" dirty="0">
                <a:latin typeface="Microsoft Sans Serif"/>
                <a:cs typeface="Microsoft Sans Serif"/>
              </a:rPr>
              <a:t>ПМО</a:t>
            </a:r>
            <a:r>
              <a:rPr sz="825" spc="8" dirty="0">
                <a:latin typeface="Microsoft Sans Serif"/>
                <a:cs typeface="Microsoft Sans Serif"/>
              </a:rPr>
              <a:t> </a:t>
            </a:r>
            <a:r>
              <a:rPr sz="825" dirty="0">
                <a:latin typeface="Microsoft Sans Serif"/>
                <a:cs typeface="Microsoft Sans Serif"/>
              </a:rPr>
              <a:t>и </a:t>
            </a:r>
            <a:r>
              <a:rPr sz="825" spc="-8" dirty="0">
                <a:latin typeface="Microsoft Sans Serif"/>
                <a:cs typeface="Microsoft Sans Serif"/>
              </a:rPr>
              <a:t>ДОГВН</a:t>
            </a:r>
            <a:endParaRPr sz="825" dirty="0">
              <a:latin typeface="Microsoft Sans Serif"/>
              <a:cs typeface="Microsoft Sans Serif"/>
            </a:endParaRPr>
          </a:p>
          <a:p>
            <a:pPr marL="9525">
              <a:lnSpc>
                <a:spcPts val="848"/>
              </a:lnSpc>
            </a:pPr>
            <a:r>
              <a:rPr sz="825" spc="-8" dirty="0">
                <a:latin typeface="Microsoft Sans Serif"/>
                <a:cs typeface="Microsoft Sans Serif"/>
              </a:rPr>
              <a:t>№124н)</a:t>
            </a:r>
            <a:endParaRPr sz="825" dirty="0">
              <a:latin typeface="Microsoft Sans Serif"/>
              <a:cs typeface="Microsoft Sans Serif"/>
            </a:endParaRPr>
          </a:p>
          <a:p>
            <a:pPr marL="9525" marR="169545">
              <a:lnSpc>
                <a:spcPts val="855"/>
              </a:lnSpc>
              <a:spcBef>
                <a:spcPts val="458"/>
              </a:spcBef>
            </a:pPr>
            <a:r>
              <a:rPr sz="825" b="1" spc="-8" dirty="0">
                <a:latin typeface="Arial"/>
                <a:cs typeface="Arial"/>
              </a:rPr>
              <a:t>МЕТОДИЧЕСКИЕ РЕКОМЕНДАЦИИ</a:t>
            </a:r>
            <a:endParaRPr sz="825" dirty="0">
              <a:latin typeface="Arial"/>
              <a:cs typeface="Arial"/>
            </a:endParaRPr>
          </a:p>
        </p:txBody>
      </p:sp>
      <p:grpSp>
        <p:nvGrpSpPr>
          <p:cNvPr id="146" name="object 16"/>
          <p:cNvGrpSpPr/>
          <p:nvPr/>
        </p:nvGrpSpPr>
        <p:grpSpPr>
          <a:xfrm>
            <a:off x="2270950" y="3015043"/>
            <a:ext cx="1504950" cy="716280"/>
            <a:chOff x="3027933" y="2877057"/>
            <a:chExt cx="2006600" cy="955040"/>
          </a:xfrm>
        </p:grpSpPr>
        <p:sp>
          <p:nvSpPr>
            <p:cNvPr id="147" name="object 17"/>
            <p:cNvSpPr/>
            <p:nvPr/>
          </p:nvSpPr>
          <p:spPr>
            <a:xfrm>
              <a:off x="3034283" y="2884931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266700" y="0"/>
                  </a:moveTo>
                  <a:lnTo>
                    <a:pt x="0" y="266700"/>
                  </a:lnTo>
                  <a:lnTo>
                    <a:pt x="266700" y="2667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53CCC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8" name="object 18"/>
            <p:cNvSpPr/>
            <p:nvPr/>
          </p:nvSpPr>
          <p:spPr>
            <a:xfrm>
              <a:off x="3034283" y="2884931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0" y="266700"/>
                  </a:moveTo>
                  <a:lnTo>
                    <a:pt x="266700" y="0"/>
                  </a:lnTo>
                  <a:lnTo>
                    <a:pt x="266700" y="266700"/>
                  </a:lnTo>
                  <a:lnTo>
                    <a:pt x="0" y="266700"/>
                  </a:lnTo>
                  <a:close/>
                </a:path>
              </a:pathLst>
            </a:custGeom>
            <a:ln w="12192">
              <a:solidFill>
                <a:srgbClr val="53CCC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9" name="object 19"/>
            <p:cNvSpPr/>
            <p:nvPr/>
          </p:nvSpPr>
          <p:spPr>
            <a:xfrm>
              <a:off x="3462528" y="2882899"/>
              <a:ext cx="1565275" cy="942340"/>
            </a:xfrm>
            <a:custGeom>
              <a:avLst/>
              <a:gdLst/>
              <a:ahLst/>
              <a:cxnLst/>
              <a:rect l="l" t="t" r="r" b="b"/>
              <a:pathLst>
                <a:path w="1565275" h="942339">
                  <a:moveTo>
                    <a:pt x="1565148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0" y="942340"/>
                  </a:lnTo>
                  <a:lnTo>
                    <a:pt x="151765" y="942340"/>
                  </a:lnTo>
                  <a:lnTo>
                    <a:pt x="151765" y="152400"/>
                  </a:lnTo>
                  <a:lnTo>
                    <a:pt x="1565148" y="152400"/>
                  </a:lnTo>
                  <a:lnTo>
                    <a:pt x="1565148" y="0"/>
                  </a:lnTo>
                  <a:close/>
                </a:path>
              </a:pathLst>
            </a:custGeom>
            <a:solidFill>
              <a:srgbClr val="52C9B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0" name="object 20"/>
            <p:cNvSpPr/>
            <p:nvPr/>
          </p:nvSpPr>
          <p:spPr>
            <a:xfrm>
              <a:off x="3462527" y="2883407"/>
              <a:ext cx="1565275" cy="942340"/>
            </a:xfrm>
            <a:custGeom>
              <a:avLst/>
              <a:gdLst/>
              <a:ahLst/>
              <a:cxnLst/>
              <a:rect l="l" t="t" r="r" b="b"/>
              <a:pathLst>
                <a:path w="1565275" h="942339">
                  <a:moveTo>
                    <a:pt x="1565148" y="0"/>
                  </a:moveTo>
                  <a:lnTo>
                    <a:pt x="1565148" y="151764"/>
                  </a:lnTo>
                  <a:lnTo>
                    <a:pt x="151764" y="151764"/>
                  </a:lnTo>
                  <a:lnTo>
                    <a:pt x="151764" y="941831"/>
                  </a:lnTo>
                  <a:lnTo>
                    <a:pt x="0" y="941831"/>
                  </a:lnTo>
                  <a:lnTo>
                    <a:pt x="0" y="0"/>
                  </a:lnTo>
                  <a:lnTo>
                    <a:pt x="1565148" y="0"/>
                  </a:lnTo>
                  <a:close/>
                </a:path>
              </a:pathLst>
            </a:custGeom>
            <a:ln w="12192">
              <a:solidFill>
                <a:srgbClr val="52C9B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51" name="object 21"/>
          <p:cNvSpPr txBox="1"/>
          <p:nvPr/>
        </p:nvSpPr>
        <p:spPr>
          <a:xfrm>
            <a:off x="2758630" y="3124105"/>
            <a:ext cx="1075849" cy="249789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dirty="0">
                <a:latin typeface="Microsoft Sans Serif"/>
                <a:cs typeface="Microsoft Sans Serif"/>
              </a:rPr>
              <a:t>2020</a:t>
            </a:r>
            <a:r>
              <a:rPr sz="2100" spc="-30" dirty="0">
                <a:latin typeface="Microsoft Sans Serif"/>
                <a:cs typeface="Microsoft Sans Serif"/>
              </a:rPr>
              <a:t> год</a:t>
            </a:r>
            <a:endParaRPr sz="2100">
              <a:latin typeface="Microsoft Sans Serif"/>
              <a:cs typeface="Microsoft Sans Serif"/>
            </a:endParaRPr>
          </a:p>
          <a:p>
            <a:pPr marL="9525">
              <a:lnSpc>
                <a:spcPts val="1005"/>
              </a:lnSpc>
              <a:spcBef>
                <a:spcPts val="713"/>
              </a:spcBef>
            </a:pPr>
            <a:r>
              <a:rPr sz="900" b="1" spc="-8" dirty="0">
                <a:latin typeface="Arial"/>
                <a:cs typeface="Arial"/>
              </a:rPr>
              <a:t>ПАНДЕМИЯ</a:t>
            </a:r>
            <a:endParaRPr sz="900">
              <a:latin typeface="Arial"/>
              <a:cs typeface="Arial"/>
            </a:endParaRPr>
          </a:p>
          <a:p>
            <a:pPr marL="9525">
              <a:lnSpc>
                <a:spcPts val="1005"/>
              </a:lnSpc>
            </a:pPr>
            <a:r>
              <a:rPr sz="900" b="1" spc="-8" dirty="0">
                <a:latin typeface="Arial"/>
                <a:cs typeface="Arial"/>
              </a:rPr>
              <a:t>COVID-</a:t>
            </a:r>
            <a:r>
              <a:rPr sz="900" b="1" spc="-19" dirty="0"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  <a:p>
            <a:pPr marL="9525" marR="86678">
              <a:lnSpc>
                <a:spcPct val="86200"/>
              </a:lnSpc>
              <a:spcBef>
                <a:spcPts val="458"/>
              </a:spcBef>
            </a:pPr>
            <a:r>
              <a:rPr sz="900" b="1" spc="-8" dirty="0">
                <a:latin typeface="Arial"/>
                <a:cs typeface="Arial"/>
              </a:rPr>
              <a:t>ВРЕМЕННЫЕ МЕТОДИЧЕСКИЕ РЕКОМЕНДАЦИИ</a:t>
            </a:r>
            <a:endParaRPr sz="900">
              <a:latin typeface="Arial"/>
              <a:cs typeface="Arial"/>
            </a:endParaRPr>
          </a:p>
          <a:p>
            <a:pPr marL="9525">
              <a:lnSpc>
                <a:spcPts val="855"/>
              </a:lnSpc>
            </a:pPr>
            <a:r>
              <a:rPr sz="900" dirty="0">
                <a:latin typeface="Microsoft Sans Serif"/>
                <a:cs typeface="Microsoft Sans Serif"/>
              </a:rPr>
              <a:t>по</a:t>
            </a:r>
            <a:r>
              <a:rPr sz="900" spc="-4" dirty="0">
                <a:latin typeface="Microsoft Sans Serif"/>
                <a:cs typeface="Microsoft Sans Serif"/>
              </a:rPr>
              <a:t> </a:t>
            </a:r>
            <a:r>
              <a:rPr sz="900" spc="-8" dirty="0">
                <a:latin typeface="Microsoft Sans Serif"/>
                <a:cs typeface="Microsoft Sans Serif"/>
              </a:rPr>
              <a:t>проведению</a:t>
            </a:r>
            <a:endParaRPr sz="900">
              <a:latin typeface="Microsoft Sans Serif"/>
              <a:cs typeface="Microsoft Sans Serif"/>
            </a:endParaRPr>
          </a:p>
          <a:p>
            <a:pPr marL="9525">
              <a:lnSpc>
                <a:spcPts val="938"/>
              </a:lnSpc>
            </a:pPr>
            <a:r>
              <a:rPr sz="900" dirty="0">
                <a:latin typeface="Microsoft Sans Serif"/>
                <a:cs typeface="Microsoft Sans Serif"/>
              </a:rPr>
              <a:t>ПМО</a:t>
            </a:r>
            <a:r>
              <a:rPr sz="900" spc="-1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и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ДОГВН</a:t>
            </a:r>
            <a:r>
              <a:rPr sz="900" spc="-11" dirty="0">
                <a:latin typeface="Microsoft Sans Serif"/>
                <a:cs typeface="Microsoft Sans Serif"/>
              </a:rPr>
              <a:t> </a:t>
            </a:r>
            <a:r>
              <a:rPr sz="900" spc="-38" dirty="0">
                <a:latin typeface="Microsoft Sans Serif"/>
                <a:cs typeface="Microsoft Sans Serif"/>
              </a:rPr>
              <a:t>в</a:t>
            </a:r>
            <a:endParaRPr sz="900">
              <a:latin typeface="Microsoft Sans Serif"/>
              <a:cs typeface="Microsoft Sans Serif"/>
            </a:endParaRPr>
          </a:p>
          <a:p>
            <a:pPr marL="9525" marR="107633">
              <a:lnSpc>
                <a:spcPts val="930"/>
              </a:lnSpc>
              <a:spcBef>
                <a:spcPts val="86"/>
              </a:spcBef>
            </a:pPr>
            <a:r>
              <a:rPr sz="900" dirty="0">
                <a:latin typeface="Microsoft Sans Serif"/>
                <a:cs typeface="Microsoft Sans Serif"/>
              </a:rPr>
              <a:t>условиях</a:t>
            </a:r>
            <a:r>
              <a:rPr sz="900" spc="233" dirty="0">
                <a:latin typeface="Microsoft Sans Serif"/>
                <a:cs typeface="Microsoft Sans Serif"/>
              </a:rPr>
              <a:t> </a:t>
            </a:r>
            <a:r>
              <a:rPr sz="900" spc="-8" dirty="0">
                <a:latin typeface="Microsoft Sans Serif"/>
                <a:cs typeface="Microsoft Sans Serif"/>
              </a:rPr>
              <a:t>COVID</a:t>
            </a:r>
            <a:r>
              <a:rPr sz="900" spc="-8" dirty="0">
                <a:latin typeface="Arial MT"/>
                <a:cs typeface="Arial MT"/>
              </a:rPr>
              <a:t>- </a:t>
            </a:r>
            <a:r>
              <a:rPr sz="900" spc="-19" dirty="0">
                <a:latin typeface="Arial MT"/>
                <a:cs typeface="Arial MT"/>
              </a:rPr>
              <a:t>19</a:t>
            </a:r>
            <a:endParaRPr sz="900">
              <a:latin typeface="Arial MT"/>
              <a:cs typeface="Arial MT"/>
            </a:endParaRPr>
          </a:p>
          <a:p>
            <a:pPr marL="9525">
              <a:lnSpc>
                <a:spcPts val="1005"/>
              </a:lnSpc>
              <a:spcBef>
                <a:spcPts val="296"/>
              </a:spcBef>
            </a:pPr>
            <a:r>
              <a:rPr sz="900" b="1" spc="-8" dirty="0">
                <a:latin typeface="Arial"/>
                <a:cs typeface="Arial"/>
              </a:rPr>
              <a:t>ОГРАНИЧЕНИЕ</a:t>
            </a:r>
            <a:endParaRPr sz="900">
              <a:latin typeface="Arial"/>
              <a:cs typeface="Arial"/>
            </a:endParaRPr>
          </a:p>
          <a:p>
            <a:pPr marL="9525">
              <a:lnSpc>
                <a:spcPts val="934"/>
              </a:lnSpc>
            </a:pPr>
            <a:r>
              <a:rPr sz="900" spc="-8" dirty="0">
                <a:latin typeface="Microsoft Sans Serif"/>
                <a:cs typeface="Microsoft Sans Serif"/>
              </a:rPr>
              <a:t>проведения</a:t>
            </a:r>
            <a:endParaRPr sz="900">
              <a:latin typeface="Microsoft Sans Serif"/>
              <a:cs typeface="Microsoft Sans Serif"/>
            </a:endParaRPr>
          </a:p>
          <a:p>
            <a:pPr marL="9525">
              <a:lnSpc>
                <a:spcPts val="1009"/>
              </a:lnSpc>
            </a:pPr>
            <a:r>
              <a:rPr sz="900" spc="-8" dirty="0">
                <a:latin typeface="Microsoft Sans Serif"/>
                <a:cs typeface="Microsoft Sans Serif"/>
              </a:rPr>
              <a:t>проф.мероприятий</a:t>
            </a:r>
            <a:endParaRPr sz="900">
              <a:latin typeface="Microsoft Sans Serif"/>
              <a:cs typeface="Microsoft Sans Serif"/>
            </a:endParaRPr>
          </a:p>
          <a:p>
            <a:pPr marL="9525" marR="121444">
              <a:lnSpc>
                <a:spcPts val="938"/>
              </a:lnSpc>
              <a:spcBef>
                <a:spcPts val="446"/>
              </a:spcBef>
            </a:pPr>
            <a:r>
              <a:rPr sz="900" b="1" spc="-8" dirty="0">
                <a:latin typeface="Arial"/>
                <a:cs typeface="Arial"/>
              </a:rPr>
              <a:t>ИЗМЕНЕНИЕ </a:t>
            </a:r>
            <a:r>
              <a:rPr sz="900" b="1" dirty="0">
                <a:latin typeface="Arial"/>
                <a:cs typeface="Arial"/>
              </a:rPr>
              <a:t>ФОРМЫ</a:t>
            </a:r>
            <a:r>
              <a:rPr sz="900" b="1" spc="-64" dirty="0">
                <a:latin typeface="Arial"/>
                <a:cs typeface="Arial"/>
              </a:rPr>
              <a:t> </a:t>
            </a:r>
            <a:r>
              <a:rPr sz="900" b="1" spc="-8" dirty="0">
                <a:latin typeface="Arial"/>
                <a:cs typeface="Arial"/>
              </a:rPr>
              <a:t>№131/О</a:t>
            </a:r>
            <a:endParaRPr sz="900">
              <a:latin typeface="Arial"/>
              <a:cs typeface="Arial"/>
            </a:endParaRPr>
          </a:p>
          <a:p>
            <a:pPr marL="9525">
              <a:lnSpc>
                <a:spcPts val="848"/>
              </a:lnSpc>
            </a:pPr>
            <a:r>
              <a:rPr sz="900" spc="-8" dirty="0">
                <a:latin typeface="Microsoft Sans Serif"/>
                <a:cs typeface="Microsoft Sans Serif"/>
              </a:rPr>
              <a:t>(Приказ</a:t>
            </a:r>
            <a:r>
              <a:rPr sz="900" spc="-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МЗ</a:t>
            </a:r>
            <a:r>
              <a:rPr sz="900" spc="-38" dirty="0">
                <a:latin typeface="Microsoft Sans Serif"/>
                <a:cs typeface="Microsoft Sans Serif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РФ</a:t>
            </a:r>
            <a:endParaRPr sz="900">
              <a:latin typeface="Microsoft Sans Serif"/>
              <a:cs typeface="Microsoft Sans Serif"/>
            </a:endParaRPr>
          </a:p>
          <a:p>
            <a:pPr marL="9525">
              <a:lnSpc>
                <a:spcPts val="1009"/>
              </a:lnSpc>
            </a:pPr>
            <a:r>
              <a:rPr sz="900" spc="-8" dirty="0">
                <a:latin typeface="Microsoft Sans Serif"/>
                <a:cs typeface="Microsoft Sans Serif"/>
              </a:rPr>
              <a:t>№1207н)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52" name="object 22"/>
          <p:cNvGrpSpPr/>
          <p:nvPr/>
        </p:nvGrpSpPr>
        <p:grpSpPr>
          <a:xfrm>
            <a:off x="3568255" y="2695004"/>
            <a:ext cx="1508284" cy="714851"/>
            <a:chOff x="4757673" y="2450338"/>
            <a:chExt cx="2011045" cy="953135"/>
          </a:xfrm>
        </p:grpSpPr>
        <p:sp>
          <p:nvSpPr>
            <p:cNvPr id="153" name="object 23"/>
            <p:cNvSpPr/>
            <p:nvPr/>
          </p:nvSpPr>
          <p:spPr>
            <a:xfrm>
              <a:off x="4764023" y="2456688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266700" y="0"/>
                  </a:moveTo>
                  <a:lnTo>
                    <a:pt x="0" y="266700"/>
                  </a:lnTo>
                  <a:lnTo>
                    <a:pt x="266700" y="2667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4FC7A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4" name="object 24"/>
            <p:cNvSpPr/>
            <p:nvPr/>
          </p:nvSpPr>
          <p:spPr>
            <a:xfrm>
              <a:off x="4764023" y="2456688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0" y="266700"/>
                  </a:moveTo>
                  <a:lnTo>
                    <a:pt x="266700" y="0"/>
                  </a:lnTo>
                  <a:lnTo>
                    <a:pt x="266700" y="266700"/>
                  </a:lnTo>
                  <a:lnTo>
                    <a:pt x="0" y="266700"/>
                  </a:lnTo>
                  <a:close/>
                </a:path>
              </a:pathLst>
            </a:custGeom>
            <a:ln w="12192">
              <a:solidFill>
                <a:srgbClr val="4FC7A2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5" name="object 25"/>
            <p:cNvSpPr/>
            <p:nvPr/>
          </p:nvSpPr>
          <p:spPr>
            <a:xfrm>
              <a:off x="5196840" y="2456179"/>
              <a:ext cx="1565275" cy="941069"/>
            </a:xfrm>
            <a:custGeom>
              <a:avLst/>
              <a:gdLst/>
              <a:ahLst/>
              <a:cxnLst/>
              <a:rect l="l" t="t" r="r" b="b"/>
              <a:pathLst>
                <a:path w="1565275" h="941070">
                  <a:moveTo>
                    <a:pt x="1565148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0" y="941070"/>
                  </a:lnTo>
                  <a:lnTo>
                    <a:pt x="151638" y="941070"/>
                  </a:lnTo>
                  <a:lnTo>
                    <a:pt x="151638" y="152400"/>
                  </a:lnTo>
                  <a:lnTo>
                    <a:pt x="1565148" y="152400"/>
                  </a:lnTo>
                  <a:lnTo>
                    <a:pt x="1565148" y="0"/>
                  </a:lnTo>
                  <a:close/>
                </a:path>
              </a:pathLst>
            </a:custGeom>
            <a:solidFill>
              <a:srgbClr val="4DC58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6" name="object 26"/>
            <p:cNvSpPr/>
            <p:nvPr/>
          </p:nvSpPr>
          <p:spPr>
            <a:xfrm>
              <a:off x="5196839" y="2456688"/>
              <a:ext cx="1565275" cy="940435"/>
            </a:xfrm>
            <a:custGeom>
              <a:avLst/>
              <a:gdLst/>
              <a:ahLst/>
              <a:cxnLst/>
              <a:rect l="l" t="t" r="r" b="b"/>
              <a:pathLst>
                <a:path w="1565275" h="940435">
                  <a:moveTo>
                    <a:pt x="1565148" y="0"/>
                  </a:moveTo>
                  <a:lnTo>
                    <a:pt x="1565148" y="151511"/>
                  </a:lnTo>
                  <a:lnTo>
                    <a:pt x="151637" y="151511"/>
                  </a:lnTo>
                  <a:lnTo>
                    <a:pt x="151637" y="940308"/>
                  </a:lnTo>
                  <a:lnTo>
                    <a:pt x="0" y="940308"/>
                  </a:lnTo>
                  <a:lnTo>
                    <a:pt x="0" y="0"/>
                  </a:lnTo>
                  <a:lnTo>
                    <a:pt x="1565148" y="0"/>
                  </a:lnTo>
                  <a:close/>
                </a:path>
              </a:pathLst>
            </a:custGeom>
            <a:ln w="12192">
              <a:solidFill>
                <a:srgbClr val="4DC58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57" name="object 27"/>
          <p:cNvSpPr txBox="1"/>
          <p:nvPr/>
        </p:nvSpPr>
        <p:spPr>
          <a:xfrm>
            <a:off x="4010596" y="2839973"/>
            <a:ext cx="1150144" cy="232002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750570" algn="l"/>
              </a:tabLst>
            </a:pPr>
            <a:r>
              <a:rPr sz="2100" spc="-15" dirty="0">
                <a:latin typeface="Microsoft Sans Serif"/>
                <a:cs typeface="Microsoft Sans Serif"/>
              </a:rPr>
              <a:t>2021</a:t>
            </a:r>
            <a:r>
              <a:rPr sz="2100" dirty="0">
                <a:latin typeface="Microsoft Sans Serif"/>
                <a:cs typeface="Microsoft Sans Serif"/>
              </a:rPr>
              <a:t>	</a:t>
            </a:r>
            <a:r>
              <a:rPr sz="2100" spc="-38" dirty="0">
                <a:latin typeface="Microsoft Sans Serif"/>
                <a:cs typeface="Microsoft Sans Serif"/>
              </a:rPr>
              <a:t>год</a:t>
            </a:r>
            <a:endParaRPr sz="2100" dirty="0">
              <a:latin typeface="Microsoft Sans Serif"/>
              <a:cs typeface="Microsoft Sans Serif"/>
            </a:endParaRPr>
          </a:p>
          <a:p>
            <a:pPr marL="9525">
              <a:lnSpc>
                <a:spcPts val="1005"/>
              </a:lnSpc>
              <a:spcBef>
                <a:spcPts val="713"/>
              </a:spcBef>
            </a:pPr>
            <a:r>
              <a:rPr sz="900" b="1" dirty="0">
                <a:latin typeface="Arial"/>
                <a:cs typeface="Arial"/>
              </a:rPr>
              <a:t>НОВЫЙ </a:t>
            </a:r>
            <a:r>
              <a:rPr sz="900" b="1" spc="-8" dirty="0">
                <a:latin typeface="Arial"/>
                <a:cs typeface="Arial"/>
              </a:rPr>
              <a:t>ПОРЯДОК</a:t>
            </a:r>
            <a:endParaRPr sz="900" dirty="0">
              <a:latin typeface="Arial"/>
              <a:cs typeface="Arial"/>
            </a:endParaRPr>
          </a:p>
          <a:p>
            <a:pPr marL="9525" marR="111919">
              <a:lnSpc>
                <a:spcPts val="938"/>
              </a:lnSpc>
              <a:spcBef>
                <a:spcPts val="75"/>
              </a:spcBef>
            </a:pPr>
            <a:r>
              <a:rPr sz="900" spc="-8" dirty="0">
                <a:latin typeface="Microsoft Sans Serif"/>
                <a:cs typeface="Microsoft Sans Serif"/>
              </a:rPr>
              <a:t>проведения </a:t>
            </a:r>
            <a:r>
              <a:rPr sz="900" dirty="0">
                <a:latin typeface="Microsoft Sans Serif"/>
                <a:cs typeface="Microsoft Sans Serif"/>
              </a:rPr>
              <a:t>ПМО</a:t>
            </a:r>
            <a:r>
              <a:rPr sz="900" spc="8" dirty="0">
                <a:latin typeface="Microsoft Sans Serif"/>
                <a:cs typeface="Microsoft Sans Serif"/>
              </a:rPr>
              <a:t> </a:t>
            </a:r>
            <a:r>
              <a:rPr sz="900" spc="-38" dirty="0">
                <a:latin typeface="Microsoft Sans Serif"/>
                <a:cs typeface="Microsoft Sans Serif"/>
              </a:rPr>
              <a:t>и </a:t>
            </a:r>
            <a:r>
              <a:rPr sz="900" spc="-19" dirty="0">
                <a:latin typeface="Microsoft Sans Serif"/>
                <a:cs typeface="Microsoft Sans Serif"/>
              </a:rPr>
              <a:t>ДОГВН</a:t>
            </a:r>
            <a:r>
              <a:rPr sz="900" spc="-30" dirty="0">
                <a:latin typeface="Microsoft Sans Serif"/>
                <a:cs typeface="Microsoft Sans Serif"/>
              </a:rPr>
              <a:t> </a:t>
            </a:r>
            <a:r>
              <a:rPr sz="900" b="1" spc="-15" dirty="0">
                <a:latin typeface="Arial"/>
                <a:cs typeface="Arial"/>
              </a:rPr>
              <a:t>№404н</a:t>
            </a:r>
            <a:endParaRPr sz="900" dirty="0">
              <a:latin typeface="Arial"/>
              <a:cs typeface="Arial"/>
            </a:endParaRPr>
          </a:p>
          <a:p>
            <a:pPr marL="9525">
              <a:lnSpc>
                <a:spcPts val="776"/>
              </a:lnSpc>
            </a:pPr>
            <a:r>
              <a:rPr sz="825" i="1" spc="-8" dirty="0">
                <a:latin typeface="Arial"/>
                <a:cs typeface="Arial"/>
              </a:rPr>
              <a:t>(определение</a:t>
            </a:r>
            <a:r>
              <a:rPr sz="825" i="1" spc="30" dirty="0">
                <a:latin typeface="Arial"/>
                <a:cs typeface="Arial"/>
              </a:rPr>
              <a:t> </a:t>
            </a:r>
            <a:r>
              <a:rPr sz="825" i="1" spc="-8" dirty="0">
                <a:latin typeface="Arial"/>
                <a:cs typeface="Arial"/>
              </a:rPr>
              <a:t>уровня</a:t>
            </a:r>
            <a:endParaRPr sz="825" dirty="0">
              <a:latin typeface="Arial"/>
              <a:cs typeface="Arial"/>
            </a:endParaRPr>
          </a:p>
          <a:p>
            <a:pPr marL="9525" marR="46673">
              <a:lnSpc>
                <a:spcPts val="855"/>
              </a:lnSpc>
              <a:spcBef>
                <a:spcPts val="68"/>
              </a:spcBef>
            </a:pPr>
            <a:r>
              <a:rPr sz="825" i="1" spc="-8" dirty="0">
                <a:latin typeface="Arial"/>
                <a:cs typeface="Arial"/>
              </a:rPr>
              <a:t>гликированного </a:t>
            </a:r>
            <a:r>
              <a:rPr sz="825" i="1" dirty="0">
                <a:latin typeface="Arial"/>
                <a:cs typeface="Arial"/>
              </a:rPr>
              <a:t>гемоглобина,</a:t>
            </a:r>
            <a:r>
              <a:rPr sz="825" i="1" spc="-41" dirty="0">
                <a:latin typeface="Arial"/>
                <a:cs typeface="Arial"/>
              </a:rPr>
              <a:t> </a:t>
            </a:r>
            <a:r>
              <a:rPr sz="825" i="1" spc="-8" dirty="0">
                <a:latin typeface="Arial"/>
                <a:cs typeface="Arial"/>
              </a:rPr>
              <a:t>осмотр дерматолога)</a:t>
            </a:r>
            <a:endParaRPr sz="825" dirty="0">
              <a:latin typeface="Arial"/>
              <a:cs typeface="Arial"/>
            </a:endParaRPr>
          </a:p>
          <a:p>
            <a:pPr marL="9525" marR="10478">
              <a:lnSpc>
                <a:spcPts val="930"/>
              </a:lnSpc>
              <a:spcBef>
                <a:spcPts val="458"/>
              </a:spcBef>
            </a:pPr>
            <a:r>
              <a:rPr sz="900" b="1" spc="-8" dirty="0">
                <a:latin typeface="Arial"/>
                <a:cs typeface="Arial"/>
              </a:rPr>
              <a:t>УГЛУБЛЕННАЯ ДИСПАНСЕРИЗАЦИ</a:t>
            </a:r>
            <a:endParaRPr sz="900" dirty="0">
              <a:latin typeface="Arial"/>
              <a:cs typeface="Arial"/>
            </a:endParaRPr>
          </a:p>
          <a:p>
            <a:pPr marL="9525">
              <a:lnSpc>
                <a:spcPts val="855"/>
              </a:lnSpc>
            </a:pPr>
            <a:r>
              <a:rPr sz="900" b="1" dirty="0">
                <a:latin typeface="Arial"/>
                <a:cs typeface="Arial"/>
              </a:rPr>
              <a:t>Я</a:t>
            </a:r>
            <a:r>
              <a:rPr sz="900" b="1" spc="-4" dirty="0">
                <a:latin typeface="Arial"/>
                <a:cs typeface="Arial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для</a:t>
            </a:r>
            <a:r>
              <a:rPr sz="900" spc="8" dirty="0">
                <a:latin typeface="Microsoft Sans Serif"/>
                <a:cs typeface="Microsoft Sans Serif"/>
              </a:rPr>
              <a:t> </a:t>
            </a:r>
            <a:r>
              <a:rPr sz="900" spc="-8" dirty="0">
                <a:latin typeface="Microsoft Sans Serif"/>
                <a:cs typeface="Microsoft Sans Serif"/>
              </a:rPr>
              <a:t>перенесших</a:t>
            </a:r>
            <a:endParaRPr sz="900" dirty="0">
              <a:latin typeface="Microsoft Sans Serif"/>
              <a:cs typeface="Microsoft Sans Serif"/>
            </a:endParaRPr>
          </a:p>
          <a:p>
            <a:pPr marL="9525">
              <a:lnSpc>
                <a:spcPts val="1009"/>
              </a:lnSpc>
            </a:pPr>
            <a:r>
              <a:rPr sz="900" spc="-8" dirty="0">
                <a:latin typeface="Arial MT"/>
                <a:cs typeface="Arial MT"/>
              </a:rPr>
              <a:t>COVID-</a:t>
            </a:r>
            <a:r>
              <a:rPr sz="900" spc="-19" dirty="0">
                <a:latin typeface="Arial MT"/>
                <a:cs typeface="Arial MT"/>
              </a:rPr>
              <a:t>19</a:t>
            </a:r>
            <a:endParaRPr sz="900" dirty="0">
              <a:latin typeface="Arial MT"/>
              <a:cs typeface="Arial MT"/>
            </a:endParaRPr>
          </a:p>
          <a:p>
            <a:pPr marL="9525">
              <a:lnSpc>
                <a:spcPts val="1009"/>
              </a:lnSpc>
              <a:spcBef>
                <a:spcPts val="296"/>
              </a:spcBef>
            </a:pPr>
            <a:r>
              <a:rPr sz="900" b="1" spc="-8" dirty="0">
                <a:latin typeface="Arial"/>
                <a:cs typeface="Arial"/>
              </a:rPr>
              <a:t>МЕТОДИЧЕСКОЕ</a:t>
            </a:r>
            <a:endParaRPr sz="900" dirty="0">
              <a:latin typeface="Arial"/>
              <a:cs typeface="Arial"/>
            </a:endParaRPr>
          </a:p>
          <a:p>
            <a:pPr marL="9525">
              <a:lnSpc>
                <a:spcPts val="934"/>
              </a:lnSpc>
            </a:pPr>
            <a:r>
              <a:rPr sz="900" b="1" dirty="0">
                <a:latin typeface="Arial"/>
                <a:cs typeface="Arial"/>
              </a:rPr>
              <a:t>ПОСОБИЕ</a:t>
            </a:r>
            <a:r>
              <a:rPr sz="900" b="1" spc="-53" dirty="0">
                <a:latin typeface="Arial"/>
                <a:cs typeface="Arial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по</a:t>
            </a:r>
            <a:endParaRPr sz="900" dirty="0">
              <a:latin typeface="Microsoft Sans Serif"/>
              <a:cs typeface="Microsoft Sans Serif"/>
            </a:endParaRPr>
          </a:p>
          <a:p>
            <a:pPr marL="9525" marR="151924">
              <a:lnSpc>
                <a:spcPts val="938"/>
              </a:lnSpc>
              <a:spcBef>
                <a:spcPts val="75"/>
              </a:spcBef>
            </a:pPr>
            <a:r>
              <a:rPr sz="900" dirty="0">
                <a:latin typeface="Microsoft Sans Serif"/>
                <a:cs typeface="Microsoft Sans Serif"/>
              </a:rPr>
              <a:t>проведению</a:t>
            </a:r>
            <a:r>
              <a:rPr sz="900" spc="-49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ПМО, ДОГВН,</a:t>
            </a:r>
            <a:r>
              <a:rPr sz="900" spc="-23" dirty="0">
                <a:latin typeface="Microsoft Sans Serif"/>
                <a:cs typeface="Microsoft Sans Serif"/>
              </a:rPr>
              <a:t> </a:t>
            </a:r>
            <a:r>
              <a:rPr sz="900" spc="-49" dirty="0">
                <a:latin typeface="Microsoft Sans Serif"/>
                <a:cs typeface="Microsoft Sans Serif"/>
              </a:rPr>
              <a:t>УД</a:t>
            </a:r>
            <a:r>
              <a:rPr sz="900" spc="-49" dirty="0">
                <a:latin typeface="Arial MT"/>
                <a:cs typeface="Arial MT"/>
              </a:rPr>
              <a:t>-</a:t>
            </a:r>
            <a:r>
              <a:rPr sz="900" spc="-19" dirty="0">
                <a:latin typeface="Arial MT"/>
                <a:cs typeface="Arial MT"/>
              </a:rPr>
              <a:t>19)</a:t>
            </a:r>
            <a:endParaRPr sz="900" dirty="0">
              <a:latin typeface="Arial MT"/>
              <a:cs typeface="Arial MT"/>
            </a:endParaRPr>
          </a:p>
        </p:txBody>
      </p:sp>
      <p:grpSp>
        <p:nvGrpSpPr>
          <p:cNvPr id="158" name="object 28"/>
          <p:cNvGrpSpPr/>
          <p:nvPr/>
        </p:nvGrpSpPr>
        <p:grpSpPr>
          <a:xfrm>
            <a:off x="4868989" y="2373821"/>
            <a:ext cx="1501140" cy="714851"/>
            <a:chOff x="6491985" y="2022094"/>
            <a:chExt cx="2001520" cy="953135"/>
          </a:xfrm>
        </p:grpSpPr>
        <p:sp>
          <p:nvSpPr>
            <p:cNvPr id="159" name="object 29"/>
            <p:cNvSpPr/>
            <p:nvPr/>
          </p:nvSpPr>
          <p:spPr>
            <a:xfrm>
              <a:off x="6498335" y="2028444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266699" y="0"/>
                  </a:moveTo>
                  <a:lnTo>
                    <a:pt x="0" y="266700"/>
                  </a:lnTo>
                  <a:lnTo>
                    <a:pt x="266699" y="266700"/>
                  </a:lnTo>
                  <a:lnTo>
                    <a:pt x="266699" y="0"/>
                  </a:lnTo>
                  <a:close/>
                </a:path>
              </a:pathLst>
            </a:custGeom>
            <a:solidFill>
              <a:srgbClr val="4AC27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0" name="object 30"/>
            <p:cNvSpPr/>
            <p:nvPr/>
          </p:nvSpPr>
          <p:spPr>
            <a:xfrm>
              <a:off x="6498335" y="2028444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0" y="266700"/>
                  </a:moveTo>
                  <a:lnTo>
                    <a:pt x="266699" y="0"/>
                  </a:lnTo>
                  <a:lnTo>
                    <a:pt x="266699" y="266700"/>
                  </a:lnTo>
                  <a:lnTo>
                    <a:pt x="0" y="266700"/>
                  </a:lnTo>
                  <a:close/>
                </a:path>
              </a:pathLst>
            </a:custGeom>
            <a:ln w="12192">
              <a:solidFill>
                <a:srgbClr val="4AC27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1" name="object 31"/>
            <p:cNvSpPr/>
            <p:nvPr/>
          </p:nvSpPr>
          <p:spPr>
            <a:xfrm>
              <a:off x="6922008" y="2028189"/>
              <a:ext cx="1565275" cy="941069"/>
            </a:xfrm>
            <a:custGeom>
              <a:avLst/>
              <a:gdLst/>
              <a:ahLst/>
              <a:cxnLst/>
              <a:rect l="l" t="t" r="r" b="b"/>
              <a:pathLst>
                <a:path w="1565275" h="941069">
                  <a:moveTo>
                    <a:pt x="1565148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0" y="941070"/>
                  </a:lnTo>
                  <a:lnTo>
                    <a:pt x="151638" y="941070"/>
                  </a:lnTo>
                  <a:lnTo>
                    <a:pt x="151638" y="152400"/>
                  </a:lnTo>
                  <a:lnTo>
                    <a:pt x="1565148" y="152400"/>
                  </a:lnTo>
                  <a:lnTo>
                    <a:pt x="1565148" y="0"/>
                  </a:lnTo>
                  <a:close/>
                </a:path>
              </a:pathLst>
            </a:custGeom>
            <a:solidFill>
              <a:srgbClr val="48BE6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2" name="object 32"/>
            <p:cNvSpPr/>
            <p:nvPr/>
          </p:nvSpPr>
          <p:spPr>
            <a:xfrm>
              <a:off x="6922007" y="2028444"/>
              <a:ext cx="1565275" cy="940435"/>
            </a:xfrm>
            <a:custGeom>
              <a:avLst/>
              <a:gdLst/>
              <a:ahLst/>
              <a:cxnLst/>
              <a:rect l="l" t="t" r="r" b="b"/>
              <a:pathLst>
                <a:path w="1565275" h="940435">
                  <a:moveTo>
                    <a:pt x="1565148" y="0"/>
                  </a:moveTo>
                  <a:lnTo>
                    <a:pt x="1565148" y="151510"/>
                  </a:lnTo>
                  <a:lnTo>
                    <a:pt x="151638" y="151510"/>
                  </a:lnTo>
                  <a:lnTo>
                    <a:pt x="151638" y="940307"/>
                  </a:lnTo>
                  <a:lnTo>
                    <a:pt x="0" y="940307"/>
                  </a:lnTo>
                  <a:lnTo>
                    <a:pt x="0" y="0"/>
                  </a:lnTo>
                  <a:lnTo>
                    <a:pt x="1565148" y="0"/>
                  </a:lnTo>
                  <a:close/>
                </a:path>
              </a:pathLst>
            </a:custGeom>
            <a:ln w="12192">
              <a:solidFill>
                <a:srgbClr val="48BE6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3" name="object 33"/>
          <p:cNvSpPr txBox="1"/>
          <p:nvPr/>
        </p:nvSpPr>
        <p:spPr>
          <a:xfrm>
            <a:off x="5295614" y="2518791"/>
            <a:ext cx="1077754" cy="67855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dirty="0">
                <a:latin typeface="Microsoft Sans Serif"/>
                <a:cs typeface="Microsoft Sans Serif"/>
              </a:rPr>
              <a:t>2022</a:t>
            </a:r>
            <a:r>
              <a:rPr sz="2100" spc="-15" dirty="0">
                <a:latin typeface="Microsoft Sans Serif"/>
                <a:cs typeface="Microsoft Sans Serif"/>
              </a:rPr>
              <a:t> </a:t>
            </a:r>
            <a:r>
              <a:rPr sz="2100" spc="-30" dirty="0">
                <a:latin typeface="Microsoft Sans Serif"/>
                <a:cs typeface="Microsoft Sans Serif"/>
              </a:rPr>
              <a:t>год</a:t>
            </a:r>
            <a:endParaRPr sz="2100">
              <a:latin typeface="Microsoft Sans Serif"/>
              <a:cs typeface="Microsoft Sans Serif"/>
            </a:endParaRPr>
          </a:p>
          <a:p>
            <a:pPr marL="9525">
              <a:lnSpc>
                <a:spcPts val="1005"/>
              </a:lnSpc>
              <a:spcBef>
                <a:spcPts val="713"/>
              </a:spcBef>
            </a:pPr>
            <a:r>
              <a:rPr sz="900" b="1" spc="-8" dirty="0">
                <a:latin typeface="Arial"/>
                <a:cs typeface="Arial"/>
              </a:rPr>
              <a:t>ПРИОРИТИЗАЦИЯ</a:t>
            </a:r>
            <a:endParaRPr sz="900">
              <a:latin typeface="Arial"/>
              <a:cs typeface="Arial"/>
            </a:endParaRPr>
          </a:p>
          <a:p>
            <a:pPr marL="9525">
              <a:lnSpc>
                <a:spcPts val="1005"/>
              </a:lnSpc>
            </a:pPr>
            <a:r>
              <a:rPr sz="900" dirty="0">
                <a:latin typeface="Microsoft Sans Serif"/>
                <a:cs typeface="Microsoft Sans Serif"/>
              </a:rPr>
              <a:t>пациентов</a:t>
            </a:r>
            <a:r>
              <a:rPr sz="900" spc="-26" dirty="0">
                <a:latin typeface="Microsoft Sans Serif"/>
                <a:cs typeface="Microsoft Sans Serif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при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64" name="object 34"/>
          <p:cNvSpPr txBox="1"/>
          <p:nvPr/>
        </p:nvSpPr>
        <p:spPr>
          <a:xfrm>
            <a:off x="5295613" y="3165920"/>
            <a:ext cx="1082993" cy="2465899"/>
          </a:xfrm>
          <a:prstGeom prst="rect">
            <a:avLst/>
          </a:prstGeom>
        </p:spPr>
        <p:txBody>
          <a:bodyPr vert="horz" wrap="square" lIns="0" tIns="29051" rIns="0" bIns="0" rtlCol="0">
            <a:spAutoFit/>
          </a:bodyPr>
          <a:lstStyle/>
          <a:p>
            <a:pPr marL="9525" marR="64770">
              <a:lnSpc>
                <a:spcPts val="930"/>
              </a:lnSpc>
              <a:spcBef>
                <a:spcPts val="229"/>
              </a:spcBef>
            </a:pPr>
            <a:r>
              <a:rPr sz="900" spc="-8" dirty="0">
                <a:latin typeface="Microsoft Sans Serif"/>
                <a:cs typeface="Microsoft Sans Serif"/>
              </a:rPr>
              <a:t>прохождения</a:t>
            </a:r>
            <a:r>
              <a:rPr sz="900" spc="8" dirty="0">
                <a:latin typeface="Microsoft Sans Serif"/>
                <a:cs typeface="Microsoft Sans Serif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ПМО </a:t>
            </a:r>
            <a:r>
              <a:rPr sz="900" dirty="0">
                <a:latin typeface="Microsoft Sans Serif"/>
                <a:cs typeface="Microsoft Sans Serif"/>
              </a:rPr>
              <a:t>и </a:t>
            </a:r>
            <a:r>
              <a:rPr sz="900" spc="-19" dirty="0">
                <a:latin typeface="Microsoft Sans Serif"/>
                <a:cs typeface="Microsoft Sans Serif"/>
              </a:rPr>
              <a:t>ДОГВН </a:t>
            </a:r>
            <a:r>
              <a:rPr sz="825" i="1" dirty="0">
                <a:latin typeface="Arial"/>
                <a:cs typeface="Arial"/>
              </a:rPr>
              <a:t>(40-</a:t>
            </a:r>
            <a:r>
              <a:rPr sz="825" i="1" spc="-19" dirty="0">
                <a:latin typeface="Arial"/>
                <a:cs typeface="Arial"/>
              </a:rPr>
              <a:t>65</a:t>
            </a:r>
            <a:endParaRPr sz="825" dirty="0">
              <a:latin typeface="Arial"/>
              <a:cs typeface="Arial"/>
            </a:endParaRPr>
          </a:p>
          <a:p>
            <a:pPr marL="9525">
              <a:lnSpc>
                <a:spcPts val="780"/>
              </a:lnSpc>
            </a:pPr>
            <a:r>
              <a:rPr sz="825" i="1" dirty="0">
                <a:latin typeface="Arial"/>
                <a:cs typeface="Arial"/>
              </a:rPr>
              <a:t>лет,</a:t>
            </a:r>
            <a:r>
              <a:rPr sz="825" i="1" spc="-15" dirty="0">
                <a:latin typeface="Arial"/>
                <a:cs typeface="Arial"/>
              </a:rPr>
              <a:t> </a:t>
            </a:r>
            <a:r>
              <a:rPr sz="825" i="1" dirty="0">
                <a:latin typeface="Arial"/>
                <a:cs typeface="Arial"/>
              </a:rPr>
              <a:t>которые</a:t>
            </a:r>
            <a:r>
              <a:rPr sz="825" i="1" spc="-8" dirty="0">
                <a:latin typeface="Arial"/>
                <a:cs typeface="Arial"/>
              </a:rPr>
              <a:t> </a:t>
            </a:r>
            <a:r>
              <a:rPr sz="825" i="1" spc="-38" dirty="0">
                <a:latin typeface="Arial"/>
                <a:cs typeface="Arial"/>
              </a:rPr>
              <a:t>в</a:t>
            </a:r>
            <a:endParaRPr sz="825" dirty="0">
              <a:latin typeface="Arial"/>
              <a:cs typeface="Arial"/>
            </a:endParaRPr>
          </a:p>
          <a:p>
            <a:pPr marL="9525" marR="3810">
              <a:lnSpc>
                <a:spcPts val="855"/>
              </a:lnSpc>
              <a:spcBef>
                <a:spcPts val="75"/>
              </a:spcBef>
            </a:pPr>
            <a:r>
              <a:rPr sz="825" i="1" dirty="0">
                <a:latin typeface="Arial"/>
                <a:cs typeface="Arial"/>
              </a:rPr>
              <a:t>течение</a:t>
            </a:r>
            <a:r>
              <a:rPr sz="825" i="1" spc="-15" dirty="0">
                <a:latin typeface="Arial"/>
                <a:cs typeface="Arial"/>
              </a:rPr>
              <a:t> </a:t>
            </a:r>
            <a:r>
              <a:rPr sz="825" i="1" dirty="0">
                <a:latin typeface="Arial"/>
                <a:cs typeface="Arial"/>
              </a:rPr>
              <a:t>последних</a:t>
            </a:r>
            <a:r>
              <a:rPr sz="825" i="1" spc="-23" dirty="0">
                <a:latin typeface="Arial"/>
                <a:cs typeface="Arial"/>
              </a:rPr>
              <a:t> </a:t>
            </a:r>
            <a:r>
              <a:rPr sz="825" i="1" spc="-38" dirty="0">
                <a:latin typeface="Arial"/>
                <a:cs typeface="Arial"/>
              </a:rPr>
              <a:t>2 </a:t>
            </a:r>
            <a:r>
              <a:rPr sz="825" i="1" dirty="0">
                <a:latin typeface="Arial"/>
                <a:cs typeface="Arial"/>
              </a:rPr>
              <a:t>лет не</a:t>
            </a:r>
            <a:r>
              <a:rPr sz="825" i="1" spc="-15" dirty="0">
                <a:latin typeface="Arial"/>
                <a:cs typeface="Arial"/>
              </a:rPr>
              <a:t> </a:t>
            </a:r>
            <a:r>
              <a:rPr sz="825" i="1" spc="-8" dirty="0">
                <a:latin typeface="Arial"/>
                <a:cs typeface="Arial"/>
              </a:rPr>
              <a:t>посещали </a:t>
            </a:r>
            <a:r>
              <a:rPr sz="825" i="1" dirty="0">
                <a:latin typeface="Arial"/>
                <a:cs typeface="Arial"/>
              </a:rPr>
              <a:t>МО,</a:t>
            </a:r>
            <a:r>
              <a:rPr sz="825" i="1" spc="4" dirty="0">
                <a:latin typeface="Arial"/>
                <a:cs typeface="Arial"/>
              </a:rPr>
              <a:t> </a:t>
            </a:r>
            <a:r>
              <a:rPr sz="825" i="1" dirty="0">
                <a:latin typeface="Arial"/>
                <a:cs typeface="Arial"/>
              </a:rPr>
              <a:t>не</a:t>
            </a:r>
            <a:r>
              <a:rPr sz="825" i="1" spc="-8" dirty="0">
                <a:latin typeface="Arial"/>
                <a:cs typeface="Arial"/>
              </a:rPr>
              <a:t> проходили проф.мероприятия)</a:t>
            </a:r>
            <a:endParaRPr sz="825" dirty="0">
              <a:latin typeface="Arial"/>
              <a:cs typeface="Arial"/>
            </a:endParaRPr>
          </a:p>
          <a:p>
            <a:pPr marL="9525">
              <a:lnSpc>
                <a:spcPts val="1009"/>
              </a:lnSpc>
              <a:spcBef>
                <a:spcPts val="289"/>
              </a:spcBef>
            </a:pPr>
            <a:r>
              <a:rPr sz="900" b="1" dirty="0">
                <a:latin typeface="Arial"/>
                <a:cs typeface="Arial"/>
              </a:rPr>
              <a:t>АЛГОРИТМ</a:t>
            </a:r>
            <a:r>
              <a:rPr sz="900" b="1" spc="-26" dirty="0">
                <a:latin typeface="Arial"/>
                <a:cs typeface="Arial"/>
              </a:rPr>
              <a:t> </a:t>
            </a:r>
            <a:r>
              <a:rPr sz="900" b="1" spc="-38" dirty="0">
                <a:latin typeface="Arial"/>
                <a:cs typeface="Arial"/>
              </a:rPr>
              <a:t>И</a:t>
            </a:r>
            <a:endParaRPr sz="900" dirty="0">
              <a:latin typeface="Arial"/>
              <a:cs typeface="Arial"/>
            </a:endParaRPr>
          </a:p>
          <a:p>
            <a:pPr marL="9525">
              <a:lnSpc>
                <a:spcPts val="934"/>
              </a:lnSpc>
            </a:pPr>
            <a:r>
              <a:rPr sz="900" b="1" spc="-8" dirty="0">
                <a:latin typeface="Arial"/>
                <a:cs typeface="Arial"/>
              </a:rPr>
              <a:t>СКРИПТ</a:t>
            </a:r>
            <a:endParaRPr sz="900" dirty="0">
              <a:latin typeface="Arial"/>
              <a:cs typeface="Arial"/>
            </a:endParaRPr>
          </a:p>
          <a:p>
            <a:pPr marL="9525" marR="203835">
              <a:lnSpc>
                <a:spcPts val="938"/>
              </a:lnSpc>
              <a:spcBef>
                <a:spcPts val="71"/>
              </a:spcBef>
            </a:pPr>
            <a:r>
              <a:rPr sz="900" dirty="0">
                <a:latin typeface="Microsoft Sans Serif"/>
                <a:cs typeface="Microsoft Sans Serif"/>
              </a:rPr>
              <a:t>приглашения</a:t>
            </a:r>
            <a:r>
              <a:rPr sz="900" spc="-53" dirty="0">
                <a:latin typeface="Microsoft Sans Serif"/>
                <a:cs typeface="Microsoft Sans Serif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на </a:t>
            </a:r>
            <a:r>
              <a:rPr sz="900" dirty="0">
                <a:latin typeface="Microsoft Sans Serif"/>
                <a:cs typeface="Microsoft Sans Serif"/>
              </a:rPr>
              <a:t>ПМО и</a:t>
            </a:r>
            <a:r>
              <a:rPr sz="900" spc="-8" dirty="0">
                <a:latin typeface="Microsoft Sans Serif"/>
                <a:cs typeface="Microsoft Sans Serif"/>
              </a:rPr>
              <a:t> ДОГВН</a:t>
            </a:r>
            <a:endParaRPr sz="900" dirty="0">
              <a:latin typeface="Microsoft Sans Serif"/>
              <a:cs typeface="Microsoft Sans Serif"/>
            </a:endParaRPr>
          </a:p>
          <a:p>
            <a:pPr marL="9525" marR="19050">
              <a:lnSpc>
                <a:spcPts val="938"/>
              </a:lnSpc>
              <a:spcBef>
                <a:spcPts val="439"/>
              </a:spcBef>
            </a:pPr>
            <a:r>
              <a:rPr sz="900" b="1" dirty="0">
                <a:latin typeface="Arial"/>
                <a:cs typeface="Arial"/>
              </a:rPr>
              <a:t>СОП</a:t>
            </a:r>
            <a:r>
              <a:rPr sz="900" b="1" spc="-34" dirty="0">
                <a:latin typeface="Arial"/>
                <a:cs typeface="Arial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по </a:t>
            </a:r>
            <a:r>
              <a:rPr sz="900" dirty="0">
                <a:latin typeface="Microsoft Sans Serif"/>
                <a:cs typeface="Microsoft Sans Serif"/>
              </a:rPr>
              <a:t>проведению</a:t>
            </a:r>
            <a:r>
              <a:rPr sz="900" spc="-1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ПМО</a:t>
            </a:r>
            <a:r>
              <a:rPr sz="900" spc="-23" dirty="0">
                <a:latin typeface="Microsoft Sans Serif"/>
                <a:cs typeface="Microsoft Sans Serif"/>
              </a:rPr>
              <a:t> </a:t>
            </a:r>
            <a:r>
              <a:rPr sz="900" spc="-38" dirty="0">
                <a:latin typeface="Microsoft Sans Serif"/>
                <a:cs typeface="Microsoft Sans Serif"/>
              </a:rPr>
              <a:t>и </a:t>
            </a:r>
            <a:r>
              <a:rPr sz="900" spc="-8" dirty="0">
                <a:latin typeface="Microsoft Sans Serif"/>
                <a:cs typeface="Microsoft Sans Serif"/>
              </a:rPr>
              <a:t>ДОГВН</a:t>
            </a:r>
            <a:endParaRPr sz="900" dirty="0">
              <a:latin typeface="Microsoft Sans Serif"/>
              <a:cs typeface="Microsoft Sans Serif"/>
            </a:endParaRPr>
          </a:p>
          <a:p>
            <a:pPr marL="9525">
              <a:lnSpc>
                <a:spcPts val="1009"/>
              </a:lnSpc>
              <a:spcBef>
                <a:spcPts val="285"/>
              </a:spcBef>
            </a:pPr>
            <a:r>
              <a:rPr sz="900" b="1" dirty="0">
                <a:latin typeface="Arial"/>
                <a:cs typeface="Arial"/>
              </a:rPr>
              <a:t>СОП</a:t>
            </a:r>
            <a:r>
              <a:rPr sz="900" b="1" spc="-34" dirty="0">
                <a:latin typeface="Arial"/>
                <a:cs typeface="Arial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по</a:t>
            </a:r>
            <a:endParaRPr sz="900" dirty="0">
              <a:latin typeface="Microsoft Sans Serif"/>
              <a:cs typeface="Microsoft Sans Serif"/>
            </a:endParaRPr>
          </a:p>
          <a:p>
            <a:pPr marL="9525">
              <a:lnSpc>
                <a:spcPts val="1009"/>
              </a:lnSpc>
            </a:pPr>
            <a:r>
              <a:rPr sz="900" dirty="0">
                <a:latin typeface="Microsoft Sans Serif"/>
                <a:cs typeface="Microsoft Sans Serif"/>
              </a:rPr>
              <a:t>проведению</a:t>
            </a:r>
            <a:r>
              <a:rPr sz="900" spc="-30" dirty="0">
                <a:latin typeface="Microsoft Sans Serif"/>
                <a:cs typeface="Microsoft Sans Serif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УД</a:t>
            </a:r>
            <a:endParaRPr sz="900" dirty="0">
              <a:latin typeface="Microsoft Sans Serif"/>
              <a:cs typeface="Microsoft Sans Serif"/>
            </a:endParaRPr>
          </a:p>
          <a:p>
            <a:pPr marL="9525">
              <a:lnSpc>
                <a:spcPts val="1009"/>
              </a:lnSpc>
              <a:spcBef>
                <a:spcPts val="300"/>
              </a:spcBef>
            </a:pPr>
            <a:r>
              <a:rPr sz="900" b="1" spc="-8" dirty="0">
                <a:latin typeface="Arial"/>
                <a:cs typeface="Arial"/>
              </a:rPr>
              <a:t>СНЯТИЕ</a:t>
            </a:r>
            <a:endParaRPr sz="900" dirty="0">
              <a:latin typeface="Arial"/>
              <a:cs typeface="Arial"/>
            </a:endParaRPr>
          </a:p>
          <a:p>
            <a:pPr marL="9525" marR="391478">
              <a:lnSpc>
                <a:spcPts val="930"/>
              </a:lnSpc>
              <a:spcBef>
                <a:spcPts val="86"/>
              </a:spcBef>
            </a:pPr>
            <a:r>
              <a:rPr sz="900" spc="-8" dirty="0">
                <a:latin typeface="Microsoft Sans Serif"/>
                <a:cs typeface="Microsoft Sans Serif"/>
              </a:rPr>
              <a:t>временных ограничений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165" name="object 35"/>
          <p:cNvGrpSpPr/>
          <p:nvPr/>
        </p:nvGrpSpPr>
        <p:grpSpPr>
          <a:xfrm>
            <a:off x="6162865" y="2032063"/>
            <a:ext cx="1448753" cy="716280"/>
            <a:chOff x="8217154" y="1566417"/>
            <a:chExt cx="1931670" cy="955040"/>
          </a:xfrm>
        </p:grpSpPr>
        <p:sp>
          <p:nvSpPr>
            <p:cNvPr id="166" name="object 36"/>
            <p:cNvSpPr/>
            <p:nvPr/>
          </p:nvSpPr>
          <p:spPr>
            <a:xfrm>
              <a:off x="8223504" y="1600199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266700" y="0"/>
                  </a:moveTo>
                  <a:lnTo>
                    <a:pt x="0" y="266700"/>
                  </a:lnTo>
                  <a:lnTo>
                    <a:pt x="266700" y="2667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47BA4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7" name="object 37"/>
            <p:cNvSpPr/>
            <p:nvPr/>
          </p:nvSpPr>
          <p:spPr>
            <a:xfrm>
              <a:off x="8223504" y="1600199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0" y="266700"/>
                  </a:moveTo>
                  <a:lnTo>
                    <a:pt x="266700" y="0"/>
                  </a:lnTo>
                  <a:lnTo>
                    <a:pt x="266700" y="266700"/>
                  </a:lnTo>
                  <a:lnTo>
                    <a:pt x="0" y="266700"/>
                  </a:lnTo>
                  <a:close/>
                </a:path>
              </a:pathLst>
            </a:custGeom>
            <a:ln w="12192">
              <a:solidFill>
                <a:srgbClr val="47BA4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8" name="object 38"/>
            <p:cNvSpPr/>
            <p:nvPr/>
          </p:nvSpPr>
          <p:spPr>
            <a:xfrm>
              <a:off x="8577072" y="1572259"/>
              <a:ext cx="1565275" cy="942340"/>
            </a:xfrm>
            <a:custGeom>
              <a:avLst/>
              <a:gdLst/>
              <a:ahLst/>
              <a:cxnLst/>
              <a:rect l="l" t="t" r="r" b="b"/>
              <a:pathLst>
                <a:path w="1565275" h="942339">
                  <a:moveTo>
                    <a:pt x="1565148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0" y="942340"/>
                  </a:lnTo>
                  <a:lnTo>
                    <a:pt x="151765" y="942340"/>
                  </a:lnTo>
                  <a:lnTo>
                    <a:pt x="151765" y="152400"/>
                  </a:lnTo>
                  <a:lnTo>
                    <a:pt x="1565148" y="152400"/>
                  </a:lnTo>
                  <a:lnTo>
                    <a:pt x="1565148" y="0"/>
                  </a:lnTo>
                  <a:close/>
                </a:path>
              </a:pathLst>
            </a:custGeom>
            <a:solidFill>
              <a:srgbClr val="50B8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9" name="object 39"/>
            <p:cNvSpPr/>
            <p:nvPr/>
          </p:nvSpPr>
          <p:spPr>
            <a:xfrm>
              <a:off x="8577072" y="1572767"/>
              <a:ext cx="1565275" cy="942340"/>
            </a:xfrm>
            <a:custGeom>
              <a:avLst/>
              <a:gdLst/>
              <a:ahLst/>
              <a:cxnLst/>
              <a:rect l="l" t="t" r="r" b="b"/>
              <a:pathLst>
                <a:path w="1565275" h="942339">
                  <a:moveTo>
                    <a:pt x="1565148" y="0"/>
                  </a:moveTo>
                  <a:lnTo>
                    <a:pt x="1565148" y="151765"/>
                  </a:lnTo>
                  <a:lnTo>
                    <a:pt x="151764" y="151765"/>
                  </a:lnTo>
                  <a:lnTo>
                    <a:pt x="151764" y="941832"/>
                  </a:lnTo>
                  <a:lnTo>
                    <a:pt x="0" y="941832"/>
                  </a:lnTo>
                  <a:lnTo>
                    <a:pt x="0" y="0"/>
                  </a:lnTo>
                  <a:lnTo>
                    <a:pt x="1565148" y="0"/>
                  </a:lnTo>
                  <a:close/>
                </a:path>
              </a:pathLst>
            </a:custGeom>
            <a:ln w="12192">
              <a:solidFill>
                <a:srgbClr val="50B84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70" name="object 40"/>
          <p:cNvSpPr txBox="1"/>
          <p:nvPr/>
        </p:nvSpPr>
        <p:spPr>
          <a:xfrm>
            <a:off x="6593110" y="2197799"/>
            <a:ext cx="1075849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dirty="0">
                <a:latin typeface="Microsoft Sans Serif"/>
                <a:cs typeface="Microsoft Sans Serif"/>
              </a:rPr>
              <a:t>2023</a:t>
            </a:r>
            <a:r>
              <a:rPr sz="2100" spc="-30" dirty="0">
                <a:latin typeface="Microsoft Sans Serif"/>
                <a:cs typeface="Microsoft Sans Serif"/>
              </a:rPr>
              <a:t> год</a:t>
            </a:r>
            <a:endParaRPr sz="2100">
              <a:latin typeface="Microsoft Sans Serif"/>
              <a:cs typeface="Microsoft Sans Serif"/>
            </a:endParaRPr>
          </a:p>
        </p:txBody>
      </p:sp>
      <p:sp>
        <p:nvSpPr>
          <p:cNvPr id="171" name="object 41"/>
          <p:cNvSpPr txBox="1"/>
          <p:nvPr/>
        </p:nvSpPr>
        <p:spPr>
          <a:xfrm>
            <a:off x="6593110" y="2725864"/>
            <a:ext cx="121634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latin typeface="Arial"/>
                <a:cs typeface="Arial"/>
              </a:rPr>
              <a:t>НА</a:t>
            </a:r>
            <a:r>
              <a:rPr sz="900" b="1" spc="-23" dirty="0">
                <a:latin typeface="Arial"/>
                <a:cs typeface="Arial"/>
              </a:rPr>
              <a:t> </a:t>
            </a:r>
            <a:r>
              <a:rPr sz="900" b="1" spc="-15" dirty="0">
                <a:latin typeface="Arial"/>
                <a:cs typeface="Arial"/>
              </a:rPr>
              <a:t>РАБОЧЕМ</a:t>
            </a:r>
            <a:r>
              <a:rPr sz="900" b="1" spc="8" dirty="0">
                <a:latin typeface="Arial"/>
                <a:cs typeface="Arial"/>
              </a:rPr>
              <a:t> </a:t>
            </a:r>
            <a:r>
              <a:rPr sz="900" b="1" spc="-15" dirty="0">
                <a:latin typeface="Arial"/>
                <a:cs typeface="Arial"/>
              </a:rPr>
              <a:t>МЕСТЕ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72" name="object 42"/>
          <p:cNvSpPr txBox="1"/>
          <p:nvPr/>
        </p:nvSpPr>
        <p:spPr>
          <a:xfrm>
            <a:off x="6593110" y="3009329"/>
            <a:ext cx="1155383" cy="110004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005"/>
              </a:lnSpc>
              <a:spcBef>
                <a:spcPts val="75"/>
              </a:spcBef>
            </a:pPr>
            <a:r>
              <a:rPr sz="900" b="1" spc="-8" dirty="0">
                <a:latin typeface="Arial"/>
                <a:cs typeface="Arial"/>
              </a:rPr>
              <a:t>ПОШАГОВЫЙ</a:t>
            </a:r>
            <a:endParaRPr sz="900" dirty="0">
              <a:latin typeface="Arial"/>
              <a:cs typeface="Arial"/>
            </a:endParaRPr>
          </a:p>
          <a:p>
            <a:pPr marL="9525">
              <a:lnSpc>
                <a:spcPts val="934"/>
              </a:lnSpc>
            </a:pPr>
            <a:r>
              <a:rPr sz="900" b="1" dirty="0">
                <a:latin typeface="Arial"/>
                <a:cs typeface="Arial"/>
              </a:rPr>
              <a:t>АЛГОРИТМ</a:t>
            </a:r>
            <a:r>
              <a:rPr sz="900" b="1" spc="-19" dirty="0">
                <a:latin typeface="Arial"/>
                <a:cs typeface="Arial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по</a:t>
            </a:r>
            <a:endParaRPr sz="900" dirty="0">
              <a:latin typeface="Microsoft Sans Serif"/>
              <a:cs typeface="Microsoft Sans Serif"/>
            </a:endParaRPr>
          </a:p>
          <a:p>
            <a:pPr marL="9525" marR="3810">
              <a:lnSpc>
                <a:spcPct val="86300"/>
              </a:lnSpc>
              <a:spcBef>
                <a:spcPts val="75"/>
              </a:spcBef>
            </a:pPr>
            <a:r>
              <a:rPr sz="900" spc="-8" dirty="0">
                <a:latin typeface="Microsoft Sans Serif"/>
                <a:cs typeface="Microsoft Sans Serif"/>
              </a:rPr>
              <a:t>организации проведения </a:t>
            </a:r>
            <a:r>
              <a:rPr sz="900" dirty="0">
                <a:latin typeface="Microsoft Sans Serif"/>
                <a:cs typeface="Microsoft Sans Serif"/>
              </a:rPr>
              <a:t>ПМО</a:t>
            </a:r>
            <a:r>
              <a:rPr sz="900" spc="8" dirty="0">
                <a:latin typeface="Microsoft Sans Serif"/>
                <a:cs typeface="Microsoft Sans Serif"/>
              </a:rPr>
              <a:t> </a:t>
            </a:r>
            <a:r>
              <a:rPr sz="900" spc="-38" dirty="0">
                <a:latin typeface="Microsoft Sans Serif"/>
                <a:cs typeface="Microsoft Sans Serif"/>
              </a:rPr>
              <a:t>и </a:t>
            </a:r>
            <a:r>
              <a:rPr sz="900" spc="-19" dirty="0">
                <a:latin typeface="Microsoft Sans Serif"/>
                <a:cs typeface="Microsoft Sans Serif"/>
              </a:rPr>
              <a:t>ДОГВН</a:t>
            </a:r>
            <a:r>
              <a:rPr sz="900" spc="-26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при</a:t>
            </a:r>
            <a:r>
              <a:rPr sz="900" spc="-11" dirty="0">
                <a:latin typeface="Microsoft Sans Serif"/>
                <a:cs typeface="Microsoft Sans Serif"/>
              </a:rPr>
              <a:t> </a:t>
            </a:r>
            <a:r>
              <a:rPr sz="900" spc="-8" dirty="0">
                <a:latin typeface="Microsoft Sans Serif"/>
                <a:cs typeface="Microsoft Sans Serif"/>
              </a:rPr>
              <a:t>участии работодателей</a:t>
            </a:r>
            <a:r>
              <a:rPr sz="900" spc="-38" dirty="0">
                <a:latin typeface="Microsoft Sans Serif"/>
                <a:cs typeface="Microsoft Sans Serif"/>
              </a:rPr>
              <a:t> и </a:t>
            </a:r>
            <a:r>
              <a:rPr sz="900" spc="-8" dirty="0">
                <a:latin typeface="Microsoft Sans Serif"/>
                <a:cs typeface="Microsoft Sans Serif"/>
              </a:rPr>
              <a:t>образовательных организаций</a:t>
            </a:r>
            <a:r>
              <a:rPr sz="900" spc="-2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(а</a:t>
            </a:r>
            <a:r>
              <a:rPr sz="900" spc="-11" dirty="0">
                <a:latin typeface="Microsoft Sans Serif"/>
                <a:cs typeface="Microsoft Sans Serif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также ДН)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73" name="object 43"/>
          <p:cNvSpPr txBox="1"/>
          <p:nvPr/>
        </p:nvSpPr>
        <p:spPr>
          <a:xfrm>
            <a:off x="6593110" y="4238110"/>
            <a:ext cx="1214438" cy="150233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9525" marR="220504">
              <a:lnSpc>
                <a:spcPct val="86300"/>
              </a:lnSpc>
              <a:spcBef>
                <a:spcPts val="225"/>
              </a:spcBef>
            </a:pPr>
            <a:r>
              <a:rPr sz="900" b="1" dirty="0">
                <a:latin typeface="Arial"/>
                <a:cs typeface="Arial"/>
              </a:rPr>
              <a:t>ПМО</a:t>
            </a:r>
            <a:r>
              <a:rPr sz="900" b="1" spc="-1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И</a:t>
            </a:r>
            <a:r>
              <a:rPr sz="900" b="1" spc="-19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ДОГВН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38" dirty="0">
                <a:latin typeface="Arial"/>
                <a:cs typeface="Arial"/>
              </a:rPr>
              <a:t>В </a:t>
            </a:r>
            <a:r>
              <a:rPr sz="900" b="1" spc="-8" dirty="0">
                <a:latin typeface="Arial"/>
                <a:cs typeface="Arial"/>
              </a:rPr>
              <a:t>СЕЛЬСКОЙ МЕСТНОСТИ</a:t>
            </a:r>
            <a:r>
              <a:rPr sz="900" b="1" spc="-19" dirty="0">
                <a:latin typeface="Arial"/>
                <a:cs typeface="Arial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и </a:t>
            </a:r>
            <a:r>
              <a:rPr sz="900" spc="-19" dirty="0">
                <a:latin typeface="Microsoft Sans Serif"/>
                <a:cs typeface="Microsoft Sans Serif"/>
              </a:rPr>
              <a:t>на</a:t>
            </a:r>
            <a:endParaRPr sz="900">
              <a:latin typeface="Microsoft Sans Serif"/>
              <a:cs typeface="Microsoft Sans Serif"/>
            </a:endParaRPr>
          </a:p>
          <a:p>
            <a:pPr marL="9525" marR="166688">
              <a:lnSpc>
                <a:spcPct val="86300"/>
              </a:lnSpc>
              <a:spcBef>
                <a:spcPts val="4"/>
              </a:spcBef>
            </a:pPr>
            <a:r>
              <a:rPr sz="900" spc="-8" dirty="0">
                <a:latin typeface="Microsoft Sans Serif"/>
                <a:cs typeface="Microsoft Sans Serif"/>
              </a:rPr>
              <a:t>удаленных </a:t>
            </a:r>
            <a:r>
              <a:rPr sz="900" dirty="0">
                <a:latin typeface="Microsoft Sans Serif"/>
                <a:cs typeface="Microsoft Sans Serif"/>
              </a:rPr>
              <a:t>территориях</a:t>
            </a:r>
            <a:r>
              <a:rPr sz="900" spc="-6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(ММБ, ММК)</a:t>
            </a:r>
            <a:endParaRPr sz="900">
              <a:latin typeface="Microsoft Sans Serif"/>
              <a:cs typeface="Microsoft Sans Serif"/>
            </a:endParaRPr>
          </a:p>
          <a:p>
            <a:pPr marL="9525" marR="3810">
              <a:lnSpc>
                <a:spcPct val="86100"/>
              </a:lnSpc>
              <a:spcBef>
                <a:spcPts val="363"/>
              </a:spcBef>
            </a:pPr>
            <a:r>
              <a:rPr sz="900" b="1" spc="-8" dirty="0">
                <a:latin typeface="Arial"/>
                <a:cs typeface="Arial"/>
              </a:rPr>
              <a:t>СХЕМА ОРГАНИЗАЦИИ ОНКОЛОГИЧЕСКОГО СКРИНИНГА</a:t>
            </a:r>
            <a:r>
              <a:rPr sz="900" b="1" spc="-11" dirty="0">
                <a:latin typeface="Arial"/>
                <a:cs typeface="Arial"/>
              </a:rPr>
              <a:t> </a:t>
            </a:r>
            <a:r>
              <a:rPr sz="900" spc="-38" dirty="0">
                <a:latin typeface="Microsoft Sans Serif"/>
                <a:cs typeface="Microsoft Sans Serif"/>
              </a:rPr>
              <a:t>в</a:t>
            </a:r>
            <a:endParaRPr sz="900">
              <a:latin typeface="Microsoft Sans Serif"/>
              <a:cs typeface="Microsoft Sans Serif"/>
            </a:endParaRPr>
          </a:p>
          <a:p>
            <a:pPr marL="9525" marR="264795">
              <a:lnSpc>
                <a:spcPts val="938"/>
              </a:lnSpc>
              <a:spcBef>
                <a:spcPts val="8"/>
              </a:spcBef>
            </a:pPr>
            <a:r>
              <a:rPr sz="900" spc="-8" dirty="0">
                <a:latin typeface="Microsoft Sans Serif"/>
                <a:cs typeface="Microsoft Sans Serif"/>
              </a:rPr>
              <a:t>процессе диспансеризации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74" name="object 44"/>
          <p:cNvGrpSpPr/>
          <p:nvPr/>
        </p:nvGrpSpPr>
        <p:grpSpPr>
          <a:xfrm>
            <a:off x="7532180" y="1731454"/>
            <a:ext cx="1432560" cy="714851"/>
            <a:chOff x="10042906" y="1165605"/>
            <a:chExt cx="1910080" cy="953135"/>
          </a:xfrm>
        </p:grpSpPr>
        <p:sp>
          <p:nvSpPr>
            <p:cNvPr id="175" name="object 45"/>
            <p:cNvSpPr/>
            <p:nvPr/>
          </p:nvSpPr>
          <p:spPr>
            <a:xfrm>
              <a:off x="10049256" y="117195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266700" y="0"/>
                  </a:moveTo>
                  <a:lnTo>
                    <a:pt x="0" y="266700"/>
                  </a:lnTo>
                  <a:lnTo>
                    <a:pt x="266700" y="2667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60B1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6" name="object 46"/>
            <p:cNvSpPr/>
            <p:nvPr/>
          </p:nvSpPr>
          <p:spPr>
            <a:xfrm>
              <a:off x="10049256" y="117195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0" y="266700"/>
                  </a:moveTo>
                  <a:lnTo>
                    <a:pt x="266700" y="0"/>
                  </a:lnTo>
                  <a:lnTo>
                    <a:pt x="266700" y="266700"/>
                  </a:lnTo>
                  <a:lnTo>
                    <a:pt x="0" y="266700"/>
                  </a:lnTo>
                  <a:close/>
                </a:path>
              </a:pathLst>
            </a:custGeom>
            <a:ln w="12192">
              <a:solidFill>
                <a:srgbClr val="60B14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7" name="object 47"/>
            <p:cNvSpPr/>
            <p:nvPr/>
          </p:nvSpPr>
          <p:spPr>
            <a:xfrm>
              <a:off x="10381488" y="1172209"/>
              <a:ext cx="1565275" cy="939800"/>
            </a:xfrm>
            <a:custGeom>
              <a:avLst/>
              <a:gdLst/>
              <a:ahLst/>
              <a:cxnLst/>
              <a:rect l="l" t="t" r="r" b="b"/>
              <a:pathLst>
                <a:path w="1565275" h="939800">
                  <a:moveTo>
                    <a:pt x="1565148" y="0"/>
                  </a:moveTo>
                  <a:lnTo>
                    <a:pt x="0" y="0"/>
                  </a:lnTo>
                  <a:lnTo>
                    <a:pt x="0" y="151130"/>
                  </a:lnTo>
                  <a:lnTo>
                    <a:pt x="0" y="939800"/>
                  </a:lnTo>
                  <a:lnTo>
                    <a:pt x="151638" y="939800"/>
                  </a:lnTo>
                  <a:lnTo>
                    <a:pt x="151638" y="151130"/>
                  </a:lnTo>
                  <a:lnTo>
                    <a:pt x="1565148" y="151130"/>
                  </a:lnTo>
                  <a:lnTo>
                    <a:pt x="1565148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8" name="object 48"/>
            <p:cNvSpPr/>
            <p:nvPr/>
          </p:nvSpPr>
          <p:spPr>
            <a:xfrm>
              <a:off x="10381488" y="1171955"/>
              <a:ext cx="1565275" cy="940435"/>
            </a:xfrm>
            <a:custGeom>
              <a:avLst/>
              <a:gdLst/>
              <a:ahLst/>
              <a:cxnLst/>
              <a:rect l="l" t="t" r="r" b="b"/>
              <a:pathLst>
                <a:path w="1565275" h="940435">
                  <a:moveTo>
                    <a:pt x="1565147" y="0"/>
                  </a:moveTo>
                  <a:lnTo>
                    <a:pt x="1565147" y="151511"/>
                  </a:lnTo>
                  <a:lnTo>
                    <a:pt x="151637" y="151511"/>
                  </a:lnTo>
                  <a:lnTo>
                    <a:pt x="151637" y="940308"/>
                  </a:lnTo>
                  <a:lnTo>
                    <a:pt x="0" y="940308"/>
                  </a:lnTo>
                  <a:lnTo>
                    <a:pt x="0" y="0"/>
                  </a:lnTo>
                  <a:lnTo>
                    <a:pt x="1565147" y="0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79" name="object 49"/>
          <p:cNvSpPr txBox="1"/>
          <p:nvPr/>
        </p:nvSpPr>
        <p:spPr>
          <a:xfrm>
            <a:off x="7891843" y="1876616"/>
            <a:ext cx="1075849" cy="5605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dirty="0">
                <a:latin typeface="Microsoft Sans Serif"/>
                <a:cs typeface="Microsoft Sans Serif"/>
              </a:rPr>
              <a:t>2024</a:t>
            </a:r>
            <a:r>
              <a:rPr sz="2100" spc="-30" dirty="0">
                <a:latin typeface="Microsoft Sans Serif"/>
                <a:cs typeface="Microsoft Sans Serif"/>
              </a:rPr>
              <a:t> год</a:t>
            </a:r>
            <a:endParaRPr sz="2100">
              <a:latin typeface="Microsoft Sans Serif"/>
              <a:cs typeface="Microsoft Sans Serif"/>
            </a:endParaRPr>
          </a:p>
          <a:p>
            <a:pPr marL="9525">
              <a:spcBef>
                <a:spcPts val="713"/>
              </a:spcBef>
            </a:pPr>
            <a:r>
              <a:rPr sz="900" b="1" spc="-8" dirty="0">
                <a:latin typeface="Arial"/>
                <a:cs typeface="Arial"/>
              </a:rPr>
              <a:t>РЕПРОДУКТИВ-</a:t>
            </a:r>
            <a:endParaRPr sz="900">
              <a:latin typeface="Arial"/>
              <a:cs typeface="Arial"/>
            </a:endParaRPr>
          </a:p>
        </p:txBody>
      </p:sp>
      <p:sp>
        <p:nvSpPr>
          <p:cNvPr id="180" name="object 50"/>
          <p:cNvSpPr txBox="1"/>
          <p:nvPr/>
        </p:nvSpPr>
        <p:spPr>
          <a:xfrm>
            <a:off x="7891843" y="2404453"/>
            <a:ext cx="26289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19" dirty="0">
                <a:latin typeface="Arial"/>
                <a:cs typeface="Arial"/>
              </a:rPr>
              <a:t>НАЯ</a:t>
            </a:r>
            <a:endParaRPr sz="900">
              <a:latin typeface="Arial"/>
              <a:cs typeface="Arial"/>
            </a:endParaRPr>
          </a:p>
        </p:txBody>
      </p:sp>
      <p:sp>
        <p:nvSpPr>
          <p:cNvPr id="181" name="object 51"/>
          <p:cNvSpPr txBox="1"/>
          <p:nvPr/>
        </p:nvSpPr>
        <p:spPr>
          <a:xfrm>
            <a:off x="6574060" y="2608136"/>
            <a:ext cx="235315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900" b="1" spc="-8" dirty="0" smtClean="0">
                <a:latin typeface="Arial"/>
                <a:cs typeface="Arial"/>
              </a:rPr>
              <a:t>ДИСПАНСЕРИ</a:t>
            </a:r>
            <a:r>
              <a:rPr sz="900" b="1" dirty="0" smtClean="0">
                <a:latin typeface="Arial"/>
                <a:cs typeface="Arial"/>
              </a:rPr>
              <a:t>ЗАЦИЯ</a:t>
            </a:r>
            <a:r>
              <a:rPr sz="900" b="1" spc="184" dirty="0" smtClean="0">
                <a:latin typeface="Arial"/>
                <a:cs typeface="Arial"/>
              </a:rPr>
              <a:t> </a:t>
            </a:r>
            <a:r>
              <a:rPr sz="1350" b="1" spc="-11" baseline="41666" dirty="0">
                <a:latin typeface="Arial"/>
                <a:cs typeface="Arial"/>
              </a:rPr>
              <a:t>ДИСПАНСЕРИЗА-</a:t>
            </a:r>
            <a:endParaRPr sz="1350" baseline="41666" dirty="0">
              <a:latin typeface="Arial"/>
              <a:cs typeface="Arial"/>
            </a:endParaRPr>
          </a:p>
        </p:txBody>
      </p:sp>
      <p:sp>
        <p:nvSpPr>
          <p:cNvPr id="182" name="object 52"/>
          <p:cNvSpPr txBox="1"/>
          <p:nvPr/>
        </p:nvSpPr>
        <p:spPr>
          <a:xfrm>
            <a:off x="7891843" y="2641568"/>
            <a:ext cx="26717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19" dirty="0">
                <a:latin typeface="Arial"/>
                <a:cs typeface="Arial"/>
              </a:rPr>
              <a:t>ЦИЯ</a:t>
            </a:r>
            <a:endParaRPr sz="900">
              <a:latin typeface="Arial"/>
              <a:cs typeface="Arial"/>
            </a:endParaRPr>
          </a:p>
        </p:txBody>
      </p:sp>
      <p:sp>
        <p:nvSpPr>
          <p:cNvPr id="183" name="object 53"/>
          <p:cNvSpPr txBox="1"/>
          <p:nvPr/>
        </p:nvSpPr>
        <p:spPr>
          <a:xfrm>
            <a:off x="6574060" y="2844737"/>
            <a:ext cx="221837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900" spc="-8" dirty="0">
                <a:latin typeface="Microsoft Sans Serif"/>
                <a:cs typeface="Microsoft Sans Serif"/>
              </a:rPr>
              <a:t>(Приказ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МЗ</a:t>
            </a:r>
            <a:r>
              <a:rPr sz="900" spc="-11" dirty="0">
                <a:latin typeface="Microsoft Sans Serif"/>
                <a:cs typeface="Microsoft Sans Serif"/>
              </a:rPr>
              <a:t> </a:t>
            </a:r>
            <a:r>
              <a:rPr sz="900" spc="-26" dirty="0">
                <a:latin typeface="Microsoft Sans Serif"/>
                <a:cs typeface="Microsoft Sans Serif"/>
              </a:rPr>
              <a:t>РФ</a:t>
            </a:r>
            <a:r>
              <a:rPr sz="900" spc="-1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№515н)</a:t>
            </a:r>
            <a:r>
              <a:rPr sz="900" spc="101" dirty="0">
                <a:latin typeface="Microsoft Sans Serif"/>
                <a:cs typeface="Microsoft Sans Serif"/>
              </a:rPr>
              <a:t> </a:t>
            </a:r>
            <a:r>
              <a:rPr sz="1350" spc="-11" baseline="41666" dirty="0">
                <a:latin typeface="Microsoft Sans Serif"/>
                <a:cs typeface="Microsoft Sans Serif"/>
              </a:rPr>
              <a:t>(Постановление</a:t>
            </a:r>
            <a:endParaRPr sz="1350" baseline="41666" dirty="0">
              <a:latin typeface="Microsoft Sans Serif"/>
              <a:cs typeface="Microsoft Sans Serif"/>
            </a:endParaRPr>
          </a:p>
        </p:txBody>
      </p:sp>
      <p:sp>
        <p:nvSpPr>
          <p:cNvPr id="184" name="object 54"/>
          <p:cNvSpPr txBox="1"/>
          <p:nvPr/>
        </p:nvSpPr>
        <p:spPr>
          <a:xfrm>
            <a:off x="7891843" y="2878169"/>
            <a:ext cx="1016794" cy="114492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9525" marR="3810">
              <a:lnSpc>
                <a:spcPts val="938"/>
              </a:lnSpc>
              <a:spcBef>
                <a:spcPts val="225"/>
              </a:spcBef>
            </a:pPr>
            <a:r>
              <a:rPr sz="900" spc="-8" dirty="0">
                <a:latin typeface="Microsoft Sans Serif"/>
                <a:cs typeface="Microsoft Sans Serif"/>
              </a:rPr>
              <a:t>Правительства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latin typeface="Microsoft Sans Serif"/>
                <a:cs typeface="Microsoft Sans Serif"/>
              </a:rPr>
              <a:t>РФ </a:t>
            </a:r>
            <a:r>
              <a:rPr sz="900" dirty="0">
                <a:latin typeface="Microsoft Sans Serif"/>
                <a:cs typeface="Microsoft Sans Serif"/>
              </a:rPr>
              <a:t>о</a:t>
            </a:r>
            <a:r>
              <a:rPr sz="900" spc="-2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ПГГ</a:t>
            </a:r>
            <a:r>
              <a:rPr sz="900" spc="-19" dirty="0">
                <a:latin typeface="Microsoft Sans Serif"/>
                <a:cs typeface="Microsoft Sans Serif"/>
              </a:rPr>
              <a:t> </a:t>
            </a:r>
            <a:r>
              <a:rPr sz="900" spc="-8" dirty="0">
                <a:latin typeface="Microsoft Sans Serif"/>
                <a:cs typeface="Microsoft Sans Serif"/>
              </a:rPr>
              <a:t>№2353)</a:t>
            </a:r>
            <a:endParaRPr sz="900">
              <a:latin typeface="Microsoft Sans Serif"/>
              <a:cs typeface="Microsoft Sans Serif"/>
            </a:endParaRPr>
          </a:p>
          <a:p>
            <a:pPr marL="9525" marR="3810">
              <a:lnSpc>
                <a:spcPct val="86200"/>
              </a:lnSpc>
              <a:spcBef>
                <a:spcPts val="356"/>
              </a:spcBef>
            </a:pPr>
            <a:r>
              <a:rPr sz="900" b="1" spc="-8" dirty="0">
                <a:latin typeface="Arial"/>
                <a:cs typeface="Arial"/>
              </a:rPr>
              <a:t>ВИРУСНЫЙ ГЕПАТИТ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-19" dirty="0">
                <a:latin typeface="Arial"/>
                <a:cs typeface="Arial"/>
              </a:rPr>
              <a:t>С, </a:t>
            </a:r>
            <a:r>
              <a:rPr sz="900" b="1" spc="-8" dirty="0">
                <a:latin typeface="Arial"/>
                <a:cs typeface="Arial"/>
              </a:rPr>
              <a:t>ДИСПАНСЕРИЗА- </a:t>
            </a:r>
            <a:r>
              <a:rPr sz="900" b="1" dirty="0">
                <a:latin typeface="Arial"/>
                <a:cs typeface="Arial"/>
              </a:rPr>
              <a:t>ЦИЯ </a:t>
            </a:r>
            <a:r>
              <a:rPr sz="900" b="1" spc="-8" dirty="0">
                <a:latin typeface="Arial"/>
                <a:cs typeface="Arial"/>
              </a:rPr>
              <a:t>ВЕТЕРАНОВ</a:t>
            </a:r>
            <a:endParaRPr sz="900">
              <a:latin typeface="Arial"/>
              <a:cs typeface="Arial"/>
            </a:endParaRPr>
          </a:p>
          <a:p>
            <a:pPr marL="9525" marR="110490">
              <a:lnSpc>
                <a:spcPct val="86200"/>
              </a:lnSpc>
              <a:spcBef>
                <a:spcPts val="4"/>
              </a:spcBef>
            </a:pPr>
            <a:r>
              <a:rPr sz="900" spc="-8" dirty="0">
                <a:latin typeface="Microsoft Sans Serif"/>
                <a:cs typeface="Microsoft Sans Serif"/>
              </a:rPr>
              <a:t>(изменение</a:t>
            </a:r>
            <a:r>
              <a:rPr sz="900" spc="-23" dirty="0">
                <a:latin typeface="Microsoft Sans Serif"/>
                <a:cs typeface="Microsoft Sans Serif"/>
              </a:rPr>
              <a:t> </a:t>
            </a:r>
            <a:r>
              <a:rPr sz="900" spc="-38" dirty="0">
                <a:latin typeface="Microsoft Sans Serif"/>
                <a:cs typeface="Microsoft Sans Serif"/>
              </a:rPr>
              <a:t>в </a:t>
            </a:r>
            <a:r>
              <a:rPr sz="900" spc="-8" dirty="0">
                <a:latin typeface="Microsoft Sans Serif"/>
                <a:cs typeface="Microsoft Sans Serif"/>
              </a:rPr>
              <a:t>Порядок,</a:t>
            </a:r>
            <a:r>
              <a:rPr sz="900" spc="-30" dirty="0">
                <a:latin typeface="Microsoft Sans Serif"/>
                <a:cs typeface="Microsoft Sans Serif"/>
              </a:rPr>
              <a:t> </a:t>
            </a:r>
            <a:r>
              <a:rPr sz="900" spc="-19" dirty="0">
                <a:latin typeface="Microsoft Sans Serif"/>
                <a:cs typeface="Microsoft Sans Serif"/>
              </a:rPr>
              <a:t>Приказ </a:t>
            </a:r>
            <a:r>
              <a:rPr sz="900" dirty="0">
                <a:latin typeface="Microsoft Sans Serif"/>
                <a:cs typeface="Microsoft Sans Serif"/>
              </a:rPr>
              <a:t>МЗ</a:t>
            </a:r>
            <a:r>
              <a:rPr sz="900" spc="-34" dirty="0">
                <a:latin typeface="Microsoft Sans Serif"/>
                <a:cs typeface="Microsoft Sans Serif"/>
              </a:rPr>
              <a:t> </a:t>
            </a:r>
            <a:r>
              <a:rPr sz="900" spc="-26" dirty="0">
                <a:latin typeface="Microsoft Sans Serif"/>
                <a:cs typeface="Microsoft Sans Serif"/>
              </a:rPr>
              <a:t>РФ</a:t>
            </a:r>
            <a:r>
              <a:rPr sz="900" spc="-34" dirty="0">
                <a:latin typeface="Microsoft Sans Serif"/>
                <a:cs typeface="Microsoft Sans Serif"/>
              </a:rPr>
              <a:t> </a:t>
            </a:r>
            <a:r>
              <a:rPr sz="900" spc="-8" dirty="0">
                <a:latin typeface="Microsoft Sans Serif"/>
                <a:cs typeface="Microsoft Sans Serif"/>
              </a:rPr>
              <a:t>№378н)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85" name="object 55"/>
          <p:cNvSpPr txBox="1"/>
          <p:nvPr/>
        </p:nvSpPr>
        <p:spPr>
          <a:xfrm>
            <a:off x="7891843" y="4036219"/>
            <a:ext cx="39385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latin typeface="Arial"/>
                <a:cs typeface="Arial"/>
              </a:rPr>
              <a:t>МР</a:t>
            </a:r>
            <a:r>
              <a:rPr sz="900" b="1" spc="-11" dirty="0">
                <a:latin typeface="Arial"/>
                <a:cs typeface="Arial"/>
              </a:rPr>
              <a:t> </a:t>
            </a:r>
            <a:r>
              <a:rPr sz="900" b="1" spc="-19" dirty="0">
                <a:latin typeface="Arial"/>
                <a:cs typeface="Arial"/>
              </a:rPr>
              <a:t>ПО</a:t>
            </a:r>
            <a:endParaRPr sz="900">
              <a:latin typeface="Arial"/>
              <a:cs typeface="Arial"/>
            </a:endParaRPr>
          </a:p>
        </p:txBody>
      </p:sp>
      <p:sp>
        <p:nvSpPr>
          <p:cNvPr id="186" name="object 56"/>
          <p:cNvSpPr txBox="1"/>
          <p:nvPr/>
        </p:nvSpPr>
        <p:spPr>
          <a:xfrm>
            <a:off x="6574060" y="4120610"/>
            <a:ext cx="239791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900" b="1" dirty="0">
                <a:latin typeface="Arial"/>
                <a:cs typeface="Arial"/>
              </a:rPr>
              <a:t>СХЕМА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ПРОВЕДЕНИЯ</a:t>
            </a:r>
            <a:r>
              <a:rPr sz="900" b="1" spc="101" dirty="0">
                <a:latin typeface="Arial"/>
                <a:cs typeface="Arial"/>
              </a:rPr>
              <a:t> </a:t>
            </a:r>
            <a:r>
              <a:rPr sz="1350" b="1" spc="-11" baseline="-16203" dirty="0">
                <a:latin typeface="Arial"/>
                <a:cs typeface="Arial"/>
              </a:rPr>
              <a:t>ДИСПАНСЕРИЗАЦ</a:t>
            </a:r>
            <a:endParaRPr sz="1350" baseline="-16203">
              <a:latin typeface="Arial"/>
              <a:cs typeface="Arial"/>
            </a:endParaRPr>
          </a:p>
        </p:txBody>
      </p:sp>
      <p:sp>
        <p:nvSpPr>
          <p:cNvPr id="187" name="object 57"/>
          <p:cNvSpPr txBox="1"/>
          <p:nvPr/>
        </p:nvSpPr>
        <p:spPr>
          <a:xfrm>
            <a:off x="7891843" y="4272819"/>
            <a:ext cx="1048703" cy="869373"/>
          </a:xfrm>
          <a:prstGeom prst="rect">
            <a:avLst/>
          </a:prstGeom>
        </p:spPr>
        <p:txBody>
          <a:bodyPr vert="horz" wrap="square" lIns="0" tIns="28099" rIns="0" bIns="0" rtlCol="0">
            <a:spAutoFit/>
          </a:bodyPr>
          <a:lstStyle/>
          <a:p>
            <a:pPr marL="9525" marR="3810">
              <a:lnSpc>
                <a:spcPct val="86500"/>
              </a:lnSpc>
              <a:spcBef>
                <a:spcPts val="221"/>
              </a:spcBef>
            </a:pPr>
            <a:r>
              <a:rPr sz="900" b="1" dirty="0">
                <a:latin typeface="Arial"/>
                <a:cs typeface="Arial"/>
              </a:rPr>
              <a:t>ИИ</a:t>
            </a:r>
            <a:r>
              <a:rPr sz="900" b="1" spc="-26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МУЖЧИН</a:t>
            </a:r>
            <a:r>
              <a:rPr sz="900" b="1" spc="4" dirty="0">
                <a:latin typeface="Arial"/>
                <a:cs typeface="Arial"/>
              </a:rPr>
              <a:t> </a:t>
            </a:r>
            <a:r>
              <a:rPr sz="900" b="1" spc="-38" dirty="0">
                <a:latin typeface="Arial"/>
                <a:cs typeface="Arial"/>
              </a:rPr>
              <a:t>И </a:t>
            </a:r>
            <a:r>
              <a:rPr sz="900" b="1" spc="-8" dirty="0">
                <a:latin typeface="Arial"/>
                <a:cs typeface="Arial"/>
              </a:rPr>
              <a:t>ЖЕНЩИН РЕПРОДУКТИВНО </a:t>
            </a:r>
            <a:r>
              <a:rPr sz="900" b="1" dirty="0">
                <a:latin typeface="Arial"/>
                <a:cs typeface="Arial"/>
              </a:rPr>
              <a:t>ГО</a:t>
            </a:r>
            <a:r>
              <a:rPr sz="900" b="1" spc="-34" dirty="0">
                <a:latin typeface="Arial"/>
                <a:cs typeface="Arial"/>
              </a:rPr>
              <a:t> </a:t>
            </a:r>
            <a:r>
              <a:rPr sz="900" b="1" spc="-26" dirty="0">
                <a:latin typeface="Arial"/>
                <a:cs typeface="Arial"/>
              </a:rPr>
              <a:t>ВОЗРАСТА</a:t>
            </a:r>
            <a:r>
              <a:rPr sz="900" b="1" spc="-19" dirty="0">
                <a:latin typeface="Arial"/>
                <a:cs typeface="Arial"/>
              </a:rPr>
              <a:t> </a:t>
            </a:r>
            <a:r>
              <a:rPr sz="900" spc="-38" dirty="0">
                <a:latin typeface="Microsoft Sans Serif"/>
                <a:cs typeface="Microsoft Sans Serif"/>
              </a:rPr>
              <a:t>с</a:t>
            </a:r>
            <a:endParaRPr sz="900">
              <a:latin typeface="Microsoft Sans Serif"/>
              <a:cs typeface="Microsoft Sans Serif"/>
            </a:endParaRPr>
          </a:p>
          <a:p>
            <a:pPr marL="9525">
              <a:lnSpc>
                <a:spcPts val="855"/>
              </a:lnSpc>
            </a:pPr>
            <a:r>
              <a:rPr sz="900" dirty="0">
                <a:latin typeface="Microsoft Sans Serif"/>
                <a:cs typeface="Microsoft Sans Serif"/>
              </a:rPr>
              <a:t>целью</a:t>
            </a:r>
            <a:r>
              <a:rPr sz="900" spc="-38" dirty="0">
                <a:latin typeface="Microsoft Sans Serif"/>
                <a:cs typeface="Microsoft Sans Serif"/>
              </a:rPr>
              <a:t> </a:t>
            </a:r>
            <a:r>
              <a:rPr sz="900" spc="-8" dirty="0">
                <a:latin typeface="Microsoft Sans Serif"/>
                <a:cs typeface="Microsoft Sans Serif"/>
              </a:rPr>
              <a:t>оценки</a:t>
            </a:r>
            <a:endParaRPr sz="900">
              <a:latin typeface="Microsoft Sans Serif"/>
              <a:cs typeface="Microsoft Sans Serif"/>
            </a:endParaRPr>
          </a:p>
          <a:p>
            <a:pPr marL="9525" marR="137636">
              <a:lnSpc>
                <a:spcPts val="930"/>
              </a:lnSpc>
              <a:spcBef>
                <a:spcPts val="83"/>
              </a:spcBef>
            </a:pPr>
            <a:r>
              <a:rPr sz="900" spc="-15" dirty="0">
                <a:latin typeface="Microsoft Sans Serif"/>
                <a:cs typeface="Microsoft Sans Serif"/>
              </a:rPr>
              <a:t>репродуктивного </a:t>
            </a:r>
            <a:r>
              <a:rPr sz="900" spc="-8" dirty="0">
                <a:latin typeface="Microsoft Sans Serif"/>
                <a:cs typeface="Microsoft Sans Serif"/>
              </a:rPr>
              <a:t>здоровья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88" name="object 58"/>
          <p:cNvSpPr txBox="1"/>
          <p:nvPr/>
        </p:nvSpPr>
        <p:spPr>
          <a:xfrm>
            <a:off x="1181947" y="812064"/>
            <a:ext cx="7610485" cy="8534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  <a:tabLst>
                <a:tab pos="4742021" algn="l"/>
              </a:tabLst>
            </a:pP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</a:t>
            </a:r>
            <a:r>
              <a:rPr lang="ru-RU" b="1" spc="-15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lang="ru-RU" b="1" spc="-19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нормативной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правовой</a:t>
            </a:r>
            <a:r>
              <a:rPr lang="ru-RU" b="1" spc="-3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базы</a:t>
            </a:r>
            <a:r>
              <a:rPr lang="ru-RU" b="1" spc="-3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b="1" spc="-3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методических материалов</a:t>
            </a:r>
            <a:r>
              <a:rPr lang="ru-RU" b="1" spc="-4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ru-RU" b="1" spc="-6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</a:t>
            </a:r>
            <a:r>
              <a:rPr lang="ru-RU" b="1" spc="-6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внедрения</a:t>
            </a:r>
            <a:endParaRPr lang="ru-RU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9" marR="3810" algn="ctr">
              <a:spcBef>
                <a:spcPts val="75"/>
              </a:spcBef>
              <a:tabLst>
                <a:tab pos="4742021" algn="l"/>
              </a:tabLst>
            </a:pP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профилактического медицинского</a:t>
            </a:r>
            <a:r>
              <a:rPr lang="ru-RU" b="1" spc="-6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осмотра</a:t>
            </a:r>
            <a:r>
              <a:rPr lang="ru-RU" b="1" spc="-53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b="1" spc="-75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диспансеризации</a:t>
            </a:r>
            <a:endParaRPr lang="ru-RU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9" name="object 59"/>
          <p:cNvGrpSpPr/>
          <p:nvPr/>
        </p:nvGrpSpPr>
        <p:grpSpPr>
          <a:xfrm>
            <a:off x="727300" y="3282219"/>
            <a:ext cx="509588" cy="580073"/>
            <a:chOff x="969734" y="3233292"/>
            <a:chExt cx="679450" cy="773430"/>
          </a:xfrm>
        </p:grpSpPr>
        <p:sp>
          <p:nvSpPr>
            <p:cNvPr id="190" name="object 60"/>
            <p:cNvSpPr/>
            <p:nvPr/>
          </p:nvSpPr>
          <p:spPr>
            <a:xfrm>
              <a:off x="1202436" y="3521963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5" h="262254">
                  <a:moveTo>
                    <a:pt x="262127" y="0"/>
                  </a:moveTo>
                  <a:lnTo>
                    <a:pt x="0" y="262128"/>
                  </a:lnTo>
                  <a:lnTo>
                    <a:pt x="262127" y="262128"/>
                  </a:lnTo>
                  <a:lnTo>
                    <a:pt x="262127" y="0"/>
                  </a:lnTo>
                  <a:close/>
                </a:path>
              </a:pathLst>
            </a:custGeom>
            <a:solidFill>
              <a:srgbClr val="58ACD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1" name="object 61"/>
            <p:cNvSpPr/>
            <p:nvPr/>
          </p:nvSpPr>
          <p:spPr>
            <a:xfrm>
              <a:off x="1202436" y="3521963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5" h="262254">
                  <a:moveTo>
                    <a:pt x="0" y="262128"/>
                  </a:moveTo>
                  <a:lnTo>
                    <a:pt x="262127" y="0"/>
                  </a:lnTo>
                  <a:lnTo>
                    <a:pt x="262127" y="262128"/>
                  </a:lnTo>
                  <a:lnTo>
                    <a:pt x="0" y="262128"/>
                  </a:lnTo>
                  <a:close/>
                </a:path>
              </a:pathLst>
            </a:custGeom>
            <a:ln w="12192">
              <a:solidFill>
                <a:srgbClr val="58ACD2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2" name="object 62"/>
            <p:cNvSpPr/>
            <p:nvPr/>
          </p:nvSpPr>
          <p:spPr>
            <a:xfrm>
              <a:off x="986028" y="3738371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5" h="262254">
                  <a:moveTo>
                    <a:pt x="262128" y="0"/>
                  </a:moveTo>
                  <a:lnTo>
                    <a:pt x="0" y="262127"/>
                  </a:lnTo>
                  <a:lnTo>
                    <a:pt x="262128" y="262127"/>
                  </a:lnTo>
                  <a:lnTo>
                    <a:pt x="26212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3" name="object 63"/>
            <p:cNvSpPr/>
            <p:nvPr/>
          </p:nvSpPr>
          <p:spPr>
            <a:xfrm>
              <a:off x="986028" y="3738371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5" h="262254">
                  <a:moveTo>
                    <a:pt x="0" y="262127"/>
                  </a:moveTo>
                  <a:lnTo>
                    <a:pt x="262128" y="0"/>
                  </a:lnTo>
                  <a:lnTo>
                    <a:pt x="262128" y="262127"/>
                  </a:lnTo>
                  <a:lnTo>
                    <a:pt x="0" y="262127"/>
                  </a:lnTo>
                  <a:close/>
                </a:path>
              </a:pathLst>
            </a:custGeom>
            <a:ln w="12192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4" name="object 64"/>
            <p:cNvSpPr/>
            <p:nvPr/>
          </p:nvSpPr>
          <p:spPr>
            <a:xfrm>
              <a:off x="969733" y="3233305"/>
              <a:ext cx="679450" cy="679450"/>
            </a:xfrm>
            <a:custGeom>
              <a:avLst/>
              <a:gdLst/>
              <a:ahLst/>
              <a:cxnLst/>
              <a:rect l="l" t="t" r="r" b="b"/>
              <a:pathLst>
                <a:path w="679450" h="679450">
                  <a:moveTo>
                    <a:pt x="113563" y="627621"/>
                  </a:moveTo>
                  <a:lnTo>
                    <a:pt x="104355" y="618604"/>
                  </a:lnTo>
                  <a:lnTo>
                    <a:pt x="67005" y="656958"/>
                  </a:lnTo>
                  <a:lnTo>
                    <a:pt x="66306" y="654164"/>
                  </a:lnTo>
                  <a:lnTo>
                    <a:pt x="65887" y="651116"/>
                  </a:lnTo>
                  <a:lnTo>
                    <a:pt x="65620" y="644512"/>
                  </a:lnTo>
                  <a:lnTo>
                    <a:pt x="65951" y="637654"/>
                  </a:lnTo>
                  <a:lnTo>
                    <a:pt x="66687" y="627621"/>
                  </a:lnTo>
                  <a:lnTo>
                    <a:pt x="67132" y="620458"/>
                  </a:lnTo>
                  <a:lnTo>
                    <a:pt x="67183" y="595947"/>
                  </a:lnTo>
                  <a:lnTo>
                    <a:pt x="66979" y="593204"/>
                  </a:lnTo>
                  <a:lnTo>
                    <a:pt x="66954" y="592696"/>
                  </a:lnTo>
                  <a:lnTo>
                    <a:pt x="65963" y="588124"/>
                  </a:lnTo>
                  <a:lnTo>
                    <a:pt x="65938" y="587997"/>
                  </a:lnTo>
                  <a:lnTo>
                    <a:pt x="65836" y="587489"/>
                  </a:lnTo>
                  <a:lnTo>
                    <a:pt x="62395" y="579361"/>
                  </a:lnTo>
                  <a:lnTo>
                    <a:pt x="62344" y="579234"/>
                  </a:lnTo>
                  <a:lnTo>
                    <a:pt x="61785" y="578345"/>
                  </a:lnTo>
                  <a:lnTo>
                    <a:pt x="60680" y="576694"/>
                  </a:lnTo>
                  <a:lnTo>
                    <a:pt x="59918" y="575551"/>
                  </a:lnTo>
                  <a:lnTo>
                    <a:pt x="59309" y="574916"/>
                  </a:lnTo>
                  <a:lnTo>
                    <a:pt x="50634" y="566470"/>
                  </a:lnTo>
                  <a:lnTo>
                    <a:pt x="43294" y="563613"/>
                  </a:lnTo>
                  <a:lnTo>
                    <a:pt x="34874" y="563867"/>
                  </a:lnTo>
                  <a:lnTo>
                    <a:pt x="2971" y="587019"/>
                  </a:lnTo>
                  <a:lnTo>
                    <a:pt x="0" y="597611"/>
                  </a:lnTo>
                  <a:lnTo>
                    <a:pt x="114" y="605129"/>
                  </a:lnTo>
                  <a:lnTo>
                    <a:pt x="1790" y="611149"/>
                  </a:lnTo>
                  <a:lnTo>
                    <a:pt x="4800" y="617131"/>
                  </a:lnTo>
                  <a:lnTo>
                    <a:pt x="9156" y="623049"/>
                  </a:lnTo>
                  <a:lnTo>
                    <a:pt x="19786" y="614159"/>
                  </a:lnTo>
                  <a:lnTo>
                    <a:pt x="14909" y="609333"/>
                  </a:lnTo>
                  <a:lnTo>
                    <a:pt x="12471" y="604189"/>
                  </a:lnTo>
                  <a:lnTo>
                    <a:pt x="33299" y="576694"/>
                  </a:lnTo>
                  <a:lnTo>
                    <a:pt x="38874" y="576694"/>
                  </a:lnTo>
                  <a:lnTo>
                    <a:pt x="54584" y="620458"/>
                  </a:lnTo>
                  <a:lnTo>
                    <a:pt x="53835" y="631177"/>
                  </a:lnTo>
                  <a:lnTo>
                    <a:pt x="52971" y="640956"/>
                  </a:lnTo>
                  <a:lnTo>
                    <a:pt x="52908" y="644512"/>
                  </a:lnTo>
                  <a:lnTo>
                    <a:pt x="63233" y="679310"/>
                  </a:lnTo>
                  <a:lnTo>
                    <a:pt x="84988" y="656958"/>
                  </a:lnTo>
                  <a:lnTo>
                    <a:pt x="113563" y="627621"/>
                  </a:lnTo>
                  <a:close/>
                </a:path>
                <a:path w="679450" h="679450">
                  <a:moveTo>
                    <a:pt x="159943" y="567677"/>
                  </a:moveTo>
                  <a:lnTo>
                    <a:pt x="159918" y="567042"/>
                  </a:lnTo>
                  <a:lnTo>
                    <a:pt x="158407" y="560539"/>
                  </a:lnTo>
                  <a:lnTo>
                    <a:pt x="158369" y="560311"/>
                  </a:lnTo>
                  <a:lnTo>
                    <a:pt x="154584" y="552818"/>
                  </a:lnTo>
                  <a:lnTo>
                    <a:pt x="151345" y="547357"/>
                  </a:lnTo>
                  <a:lnTo>
                    <a:pt x="151244" y="547179"/>
                  </a:lnTo>
                  <a:lnTo>
                    <a:pt x="148056" y="542836"/>
                  </a:lnTo>
                  <a:lnTo>
                    <a:pt x="148056" y="574916"/>
                  </a:lnTo>
                  <a:lnTo>
                    <a:pt x="146926" y="579234"/>
                  </a:lnTo>
                  <a:lnTo>
                    <a:pt x="146443" y="580758"/>
                  </a:lnTo>
                  <a:lnTo>
                    <a:pt x="137985" y="589521"/>
                  </a:lnTo>
                  <a:lnTo>
                    <a:pt x="132257" y="591045"/>
                  </a:lnTo>
                  <a:lnTo>
                    <a:pt x="125082" y="589902"/>
                  </a:lnTo>
                  <a:lnTo>
                    <a:pt x="86525" y="560539"/>
                  </a:lnTo>
                  <a:lnTo>
                    <a:pt x="72377" y="532625"/>
                  </a:lnTo>
                  <a:lnTo>
                    <a:pt x="73939" y="527291"/>
                  </a:lnTo>
                  <a:lnTo>
                    <a:pt x="78232" y="522846"/>
                  </a:lnTo>
                  <a:lnTo>
                    <a:pt x="82600" y="518401"/>
                  </a:lnTo>
                  <a:lnTo>
                    <a:pt x="88353" y="516623"/>
                  </a:lnTo>
                  <a:lnTo>
                    <a:pt x="95504" y="517766"/>
                  </a:lnTo>
                  <a:lnTo>
                    <a:pt x="134035" y="547179"/>
                  </a:lnTo>
                  <a:lnTo>
                    <a:pt x="148056" y="574916"/>
                  </a:lnTo>
                  <a:lnTo>
                    <a:pt x="148056" y="542836"/>
                  </a:lnTo>
                  <a:lnTo>
                    <a:pt x="119430" y="515048"/>
                  </a:lnTo>
                  <a:lnTo>
                    <a:pt x="93433" y="504685"/>
                  </a:lnTo>
                  <a:lnTo>
                    <a:pt x="88455" y="504939"/>
                  </a:lnTo>
                  <a:lnTo>
                    <a:pt x="60591" y="540372"/>
                  </a:lnTo>
                  <a:lnTo>
                    <a:pt x="62128" y="547179"/>
                  </a:lnTo>
                  <a:lnTo>
                    <a:pt x="85356" y="579234"/>
                  </a:lnTo>
                  <a:lnTo>
                    <a:pt x="124764" y="602602"/>
                  </a:lnTo>
                  <a:lnTo>
                    <a:pt x="131546" y="602602"/>
                  </a:lnTo>
                  <a:lnTo>
                    <a:pt x="138303" y="600887"/>
                  </a:lnTo>
                  <a:lnTo>
                    <a:pt x="144437" y="597611"/>
                  </a:lnTo>
                  <a:lnTo>
                    <a:pt x="150164" y="592696"/>
                  </a:lnTo>
                  <a:lnTo>
                    <a:pt x="151765" y="591045"/>
                  </a:lnTo>
                  <a:lnTo>
                    <a:pt x="155702" y="587019"/>
                  </a:lnTo>
                  <a:lnTo>
                    <a:pt x="158813" y="580758"/>
                  </a:lnTo>
                  <a:lnTo>
                    <a:pt x="159943" y="567677"/>
                  </a:lnTo>
                  <a:close/>
                </a:path>
                <a:path w="679450" h="679450">
                  <a:moveTo>
                    <a:pt x="218770" y="519696"/>
                  </a:moveTo>
                  <a:lnTo>
                    <a:pt x="217779" y="518693"/>
                  </a:lnTo>
                  <a:lnTo>
                    <a:pt x="167449" y="469633"/>
                  </a:lnTo>
                  <a:lnTo>
                    <a:pt x="140360" y="443217"/>
                  </a:lnTo>
                  <a:lnTo>
                    <a:pt x="134340" y="449440"/>
                  </a:lnTo>
                  <a:lnTo>
                    <a:pt x="136080" y="454393"/>
                  </a:lnTo>
                  <a:lnTo>
                    <a:pt x="136791" y="460616"/>
                  </a:lnTo>
                  <a:lnTo>
                    <a:pt x="136194" y="474205"/>
                  </a:lnTo>
                  <a:lnTo>
                    <a:pt x="136144" y="475602"/>
                  </a:lnTo>
                  <a:lnTo>
                    <a:pt x="134632" y="483222"/>
                  </a:lnTo>
                  <a:lnTo>
                    <a:pt x="131914" y="491096"/>
                  </a:lnTo>
                  <a:lnTo>
                    <a:pt x="141198" y="500113"/>
                  </a:lnTo>
                  <a:lnTo>
                    <a:pt x="143002" y="496049"/>
                  </a:lnTo>
                  <a:lnTo>
                    <a:pt x="144627" y="491096"/>
                  </a:lnTo>
                  <a:lnTo>
                    <a:pt x="147434" y="479666"/>
                  </a:lnTo>
                  <a:lnTo>
                    <a:pt x="147535" y="479285"/>
                  </a:lnTo>
                  <a:lnTo>
                    <a:pt x="148285" y="474205"/>
                  </a:lnTo>
                  <a:lnTo>
                    <a:pt x="148336" y="469633"/>
                  </a:lnTo>
                  <a:lnTo>
                    <a:pt x="209448" y="529323"/>
                  </a:lnTo>
                  <a:lnTo>
                    <a:pt x="218770" y="519696"/>
                  </a:lnTo>
                  <a:close/>
                </a:path>
                <a:path w="679450" h="679450">
                  <a:moveTo>
                    <a:pt x="282473" y="454393"/>
                  </a:moveTo>
                  <a:lnTo>
                    <a:pt x="273634" y="445757"/>
                  </a:lnTo>
                  <a:lnTo>
                    <a:pt x="263766" y="436105"/>
                  </a:lnTo>
                  <a:lnTo>
                    <a:pt x="272059" y="427596"/>
                  </a:lnTo>
                  <a:lnTo>
                    <a:pt x="274053" y="425564"/>
                  </a:lnTo>
                  <a:lnTo>
                    <a:pt x="265264" y="417055"/>
                  </a:lnTo>
                  <a:lnTo>
                    <a:pt x="254977" y="427596"/>
                  </a:lnTo>
                  <a:lnTo>
                    <a:pt x="245630" y="418490"/>
                  </a:lnTo>
                  <a:lnTo>
                    <a:pt x="245630" y="437121"/>
                  </a:lnTo>
                  <a:lnTo>
                    <a:pt x="221792" y="461632"/>
                  </a:lnTo>
                  <a:lnTo>
                    <a:pt x="210413" y="402831"/>
                  </a:lnTo>
                  <a:lnTo>
                    <a:pt x="245630" y="437121"/>
                  </a:lnTo>
                  <a:lnTo>
                    <a:pt x="245630" y="418490"/>
                  </a:lnTo>
                  <a:lnTo>
                    <a:pt x="229590" y="402831"/>
                  </a:lnTo>
                  <a:lnTo>
                    <a:pt x="204355" y="378193"/>
                  </a:lnTo>
                  <a:lnTo>
                    <a:pt x="196723" y="386067"/>
                  </a:lnTo>
                  <a:lnTo>
                    <a:pt x="212598" y="471030"/>
                  </a:lnTo>
                  <a:lnTo>
                    <a:pt x="221386" y="479666"/>
                  </a:lnTo>
                  <a:lnTo>
                    <a:pt x="238950" y="461632"/>
                  </a:lnTo>
                  <a:lnTo>
                    <a:pt x="254419" y="445757"/>
                  </a:lnTo>
                  <a:lnTo>
                    <a:pt x="273126" y="463918"/>
                  </a:lnTo>
                  <a:lnTo>
                    <a:pt x="282473" y="454393"/>
                  </a:lnTo>
                  <a:close/>
                </a:path>
                <a:path w="679450" h="679450">
                  <a:moveTo>
                    <a:pt x="306997" y="382384"/>
                  </a:moveTo>
                  <a:lnTo>
                    <a:pt x="297319" y="372986"/>
                  </a:lnTo>
                  <a:lnTo>
                    <a:pt x="268605" y="402450"/>
                  </a:lnTo>
                  <a:lnTo>
                    <a:pt x="278244" y="411848"/>
                  </a:lnTo>
                  <a:lnTo>
                    <a:pt x="306997" y="382384"/>
                  </a:lnTo>
                  <a:close/>
                </a:path>
                <a:path w="679450" h="679450">
                  <a:moveTo>
                    <a:pt x="387007" y="347967"/>
                  </a:moveTo>
                  <a:lnTo>
                    <a:pt x="377736" y="339090"/>
                  </a:lnTo>
                  <a:lnTo>
                    <a:pt x="340398" y="377190"/>
                  </a:lnTo>
                  <a:lnTo>
                    <a:pt x="339763" y="374637"/>
                  </a:lnTo>
                  <a:lnTo>
                    <a:pt x="339255" y="370840"/>
                  </a:lnTo>
                  <a:lnTo>
                    <a:pt x="339128" y="368300"/>
                  </a:lnTo>
                  <a:lnTo>
                    <a:pt x="339001" y="364490"/>
                  </a:lnTo>
                  <a:lnTo>
                    <a:pt x="339382" y="358140"/>
                  </a:lnTo>
                  <a:lnTo>
                    <a:pt x="340055" y="347967"/>
                  </a:lnTo>
                  <a:lnTo>
                    <a:pt x="340588" y="340347"/>
                  </a:lnTo>
                  <a:lnTo>
                    <a:pt x="340702" y="317500"/>
                  </a:lnTo>
                  <a:lnTo>
                    <a:pt x="340474" y="313690"/>
                  </a:lnTo>
                  <a:lnTo>
                    <a:pt x="340398" y="312407"/>
                  </a:lnTo>
                  <a:lnTo>
                    <a:pt x="339255" y="307340"/>
                  </a:lnTo>
                  <a:lnTo>
                    <a:pt x="335699" y="299707"/>
                  </a:lnTo>
                  <a:lnTo>
                    <a:pt x="334086" y="297167"/>
                  </a:lnTo>
                  <a:lnTo>
                    <a:pt x="333286" y="295897"/>
                  </a:lnTo>
                  <a:lnTo>
                    <a:pt x="330111" y="292100"/>
                  </a:lnTo>
                  <a:lnTo>
                    <a:pt x="324015" y="287007"/>
                  </a:lnTo>
                  <a:lnTo>
                    <a:pt x="316649" y="283197"/>
                  </a:lnTo>
                  <a:lnTo>
                    <a:pt x="308267" y="284467"/>
                  </a:lnTo>
                  <a:lnTo>
                    <a:pt x="302056" y="284467"/>
                  </a:lnTo>
                  <a:lnTo>
                    <a:pt x="274142" y="313690"/>
                  </a:lnTo>
                  <a:lnTo>
                    <a:pt x="273177" y="318757"/>
                  </a:lnTo>
                  <a:lnTo>
                    <a:pt x="273304" y="321297"/>
                  </a:lnTo>
                  <a:lnTo>
                    <a:pt x="273380" y="322567"/>
                  </a:lnTo>
                  <a:lnTo>
                    <a:pt x="273443" y="323850"/>
                  </a:lnTo>
                  <a:lnTo>
                    <a:pt x="273519" y="325107"/>
                  </a:lnTo>
                  <a:lnTo>
                    <a:pt x="275196" y="331457"/>
                  </a:lnTo>
                  <a:lnTo>
                    <a:pt x="278206" y="337807"/>
                  </a:lnTo>
                  <a:lnTo>
                    <a:pt x="282562" y="342900"/>
                  </a:lnTo>
                  <a:lnTo>
                    <a:pt x="293179" y="333997"/>
                  </a:lnTo>
                  <a:lnTo>
                    <a:pt x="288315" y="328917"/>
                  </a:lnTo>
                  <a:lnTo>
                    <a:pt x="285851" y="323850"/>
                  </a:lnTo>
                  <a:lnTo>
                    <a:pt x="285750" y="317500"/>
                  </a:lnTo>
                  <a:lnTo>
                    <a:pt x="285711" y="313690"/>
                  </a:lnTo>
                  <a:lnTo>
                    <a:pt x="287921" y="308597"/>
                  </a:lnTo>
                  <a:lnTo>
                    <a:pt x="292430" y="303517"/>
                  </a:lnTo>
                  <a:lnTo>
                    <a:pt x="296684" y="299707"/>
                  </a:lnTo>
                  <a:lnTo>
                    <a:pt x="301409" y="297167"/>
                  </a:lnTo>
                  <a:lnTo>
                    <a:pt x="311950" y="297167"/>
                  </a:lnTo>
                  <a:lnTo>
                    <a:pt x="328079" y="323850"/>
                  </a:lnTo>
                  <a:lnTo>
                    <a:pt x="327977" y="340347"/>
                  </a:lnTo>
                  <a:lnTo>
                    <a:pt x="327190" y="351790"/>
                  </a:lnTo>
                  <a:lnTo>
                    <a:pt x="326428" y="360667"/>
                  </a:lnTo>
                  <a:lnTo>
                    <a:pt x="326402" y="370840"/>
                  </a:lnTo>
                  <a:lnTo>
                    <a:pt x="326707" y="374637"/>
                  </a:lnTo>
                  <a:lnTo>
                    <a:pt x="326809" y="375907"/>
                  </a:lnTo>
                  <a:lnTo>
                    <a:pt x="327444" y="380987"/>
                  </a:lnTo>
                  <a:lnTo>
                    <a:pt x="328841" y="387337"/>
                  </a:lnTo>
                  <a:lnTo>
                    <a:pt x="331127" y="391160"/>
                  </a:lnTo>
                  <a:lnTo>
                    <a:pt x="332397" y="394957"/>
                  </a:lnTo>
                  <a:lnTo>
                    <a:pt x="334302" y="397510"/>
                  </a:lnTo>
                  <a:lnTo>
                    <a:pt x="336588" y="398767"/>
                  </a:lnTo>
                  <a:lnTo>
                    <a:pt x="358013" y="377190"/>
                  </a:lnTo>
                  <a:lnTo>
                    <a:pt x="387007" y="347967"/>
                  </a:lnTo>
                  <a:close/>
                </a:path>
                <a:path w="679450" h="679450">
                  <a:moveTo>
                    <a:pt x="432346" y="288277"/>
                  </a:moveTo>
                  <a:lnTo>
                    <a:pt x="430695" y="281927"/>
                  </a:lnTo>
                  <a:lnTo>
                    <a:pt x="426885" y="274307"/>
                  </a:lnTo>
                  <a:lnTo>
                    <a:pt x="423519" y="267957"/>
                  </a:lnTo>
                  <a:lnTo>
                    <a:pt x="420408" y="264337"/>
                  </a:lnTo>
                  <a:lnTo>
                    <a:pt x="420408" y="295897"/>
                  </a:lnTo>
                  <a:lnTo>
                    <a:pt x="418884" y="302247"/>
                  </a:lnTo>
                  <a:lnTo>
                    <a:pt x="414566" y="306057"/>
                  </a:lnTo>
                  <a:lnTo>
                    <a:pt x="410375" y="311150"/>
                  </a:lnTo>
                  <a:lnTo>
                    <a:pt x="404533" y="312407"/>
                  </a:lnTo>
                  <a:lnTo>
                    <a:pt x="397421" y="311150"/>
                  </a:lnTo>
                  <a:lnTo>
                    <a:pt x="391541" y="309867"/>
                  </a:lnTo>
                  <a:lnTo>
                    <a:pt x="384568" y="304800"/>
                  </a:lnTo>
                  <a:lnTo>
                    <a:pt x="376542" y="299707"/>
                  </a:lnTo>
                  <a:lnTo>
                    <a:pt x="348068" y="266700"/>
                  </a:lnTo>
                  <a:lnTo>
                    <a:pt x="344716" y="254000"/>
                  </a:lnTo>
                  <a:lnTo>
                    <a:pt x="346240" y="248907"/>
                  </a:lnTo>
                  <a:lnTo>
                    <a:pt x="354876" y="240017"/>
                  </a:lnTo>
                  <a:lnTo>
                    <a:pt x="360718" y="237477"/>
                  </a:lnTo>
                  <a:lnTo>
                    <a:pt x="367830" y="238747"/>
                  </a:lnTo>
                  <a:lnTo>
                    <a:pt x="406400" y="267957"/>
                  </a:lnTo>
                  <a:lnTo>
                    <a:pt x="420408" y="295897"/>
                  </a:lnTo>
                  <a:lnTo>
                    <a:pt x="420408" y="264337"/>
                  </a:lnTo>
                  <a:lnTo>
                    <a:pt x="419163" y="262877"/>
                  </a:lnTo>
                  <a:lnTo>
                    <a:pt x="413804" y="256527"/>
                  </a:lnTo>
                  <a:lnTo>
                    <a:pt x="407454" y="250177"/>
                  </a:lnTo>
                  <a:lnTo>
                    <a:pt x="401828" y="243827"/>
                  </a:lnTo>
                  <a:lnTo>
                    <a:pt x="396595" y="240017"/>
                  </a:lnTo>
                  <a:lnTo>
                    <a:pt x="393357" y="237477"/>
                  </a:lnTo>
                  <a:lnTo>
                    <a:pt x="391731" y="236207"/>
                  </a:lnTo>
                  <a:lnTo>
                    <a:pt x="387261" y="233667"/>
                  </a:lnTo>
                  <a:lnTo>
                    <a:pt x="381546" y="229857"/>
                  </a:lnTo>
                  <a:lnTo>
                    <a:pt x="376085" y="228600"/>
                  </a:lnTo>
                  <a:lnTo>
                    <a:pt x="365798" y="226047"/>
                  </a:lnTo>
                  <a:lnTo>
                    <a:pt x="360845" y="226047"/>
                  </a:lnTo>
                  <a:lnTo>
                    <a:pt x="333133" y="259067"/>
                  </a:lnTo>
                  <a:lnTo>
                    <a:pt x="333019" y="260350"/>
                  </a:lnTo>
                  <a:lnTo>
                    <a:pt x="332905" y="261607"/>
                  </a:lnTo>
                  <a:lnTo>
                    <a:pt x="357797" y="300990"/>
                  </a:lnTo>
                  <a:lnTo>
                    <a:pt x="397167" y="323850"/>
                  </a:lnTo>
                  <a:lnTo>
                    <a:pt x="404114" y="323850"/>
                  </a:lnTo>
                  <a:lnTo>
                    <a:pt x="410667" y="322567"/>
                  </a:lnTo>
                  <a:lnTo>
                    <a:pt x="416826" y="318757"/>
                  </a:lnTo>
                  <a:lnTo>
                    <a:pt x="422567" y="313690"/>
                  </a:lnTo>
                  <a:lnTo>
                    <a:pt x="423926" y="312407"/>
                  </a:lnTo>
                  <a:lnTo>
                    <a:pt x="428028" y="308597"/>
                  </a:lnTo>
                  <a:lnTo>
                    <a:pt x="431203" y="302247"/>
                  </a:lnTo>
                  <a:lnTo>
                    <a:pt x="432028" y="292100"/>
                  </a:lnTo>
                  <a:lnTo>
                    <a:pt x="432130" y="290817"/>
                  </a:lnTo>
                  <a:lnTo>
                    <a:pt x="432231" y="289547"/>
                  </a:lnTo>
                  <a:lnTo>
                    <a:pt x="432346" y="288277"/>
                  </a:lnTo>
                  <a:close/>
                </a:path>
                <a:path w="679450" h="679450">
                  <a:moveTo>
                    <a:pt x="491147" y="241300"/>
                  </a:moveTo>
                  <a:lnTo>
                    <a:pt x="439674" y="190500"/>
                  </a:lnTo>
                  <a:lnTo>
                    <a:pt x="412661" y="163817"/>
                  </a:lnTo>
                  <a:lnTo>
                    <a:pt x="406692" y="170167"/>
                  </a:lnTo>
                  <a:lnTo>
                    <a:pt x="408470" y="175247"/>
                  </a:lnTo>
                  <a:lnTo>
                    <a:pt x="408978" y="180327"/>
                  </a:lnTo>
                  <a:lnTo>
                    <a:pt x="408889" y="187947"/>
                  </a:lnTo>
                  <a:lnTo>
                    <a:pt x="408787" y="190500"/>
                  </a:lnTo>
                  <a:lnTo>
                    <a:pt x="408520" y="195567"/>
                  </a:lnTo>
                  <a:lnTo>
                    <a:pt x="408470" y="196850"/>
                  </a:lnTo>
                  <a:lnTo>
                    <a:pt x="406946" y="204457"/>
                  </a:lnTo>
                  <a:lnTo>
                    <a:pt x="404279" y="212077"/>
                  </a:lnTo>
                  <a:lnTo>
                    <a:pt x="413550" y="220967"/>
                  </a:lnTo>
                  <a:lnTo>
                    <a:pt x="420662" y="195567"/>
                  </a:lnTo>
                  <a:lnTo>
                    <a:pt x="420662" y="190500"/>
                  </a:lnTo>
                  <a:lnTo>
                    <a:pt x="481749" y="250177"/>
                  </a:lnTo>
                  <a:lnTo>
                    <a:pt x="491147" y="241300"/>
                  </a:lnTo>
                  <a:close/>
                </a:path>
                <a:path w="679450" h="679450">
                  <a:moveTo>
                    <a:pt x="552107" y="167627"/>
                  </a:moveTo>
                  <a:lnTo>
                    <a:pt x="551726" y="163817"/>
                  </a:lnTo>
                  <a:lnTo>
                    <a:pt x="551611" y="162547"/>
                  </a:lnTo>
                  <a:lnTo>
                    <a:pt x="551484" y="161277"/>
                  </a:lnTo>
                  <a:lnTo>
                    <a:pt x="549630" y="154927"/>
                  </a:lnTo>
                  <a:lnTo>
                    <a:pt x="546531" y="148577"/>
                  </a:lnTo>
                  <a:lnTo>
                    <a:pt x="545439" y="147307"/>
                  </a:lnTo>
                  <a:lnTo>
                    <a:pt x="542201" y="143497"/>
                  </a:lnTo>
                  <a:lnTo>
                    <a:pt x="539661" y="141503"/>
                  </a:lnTo>
                  <a:lnTo>
                    <a:pt x="539661" y="175247"/>
                  </a:lnTo>
                  <a:lnTo>
                    <a:pt x="537375" y="180327"/>
                  </a:lnTo>
                  <a:lnTo>
                    <a:pt x="532930" y="185407"/>
                  </a:lnTo>
                  <a:lnTo>
                    <a:pt x="530136" y="187947"/>
                  </a:lnTo>
                  <a:lnTo>
                    <a:pt x="526707" y="190500"/>
                  </a:lnTo>
                  <a:lnTo>
                    <a:pt x="522770" y="190500"/>
                  </a:lnTo>
                  <a:lnTo>
                    <a:pt x="518960" y="191757"/>
                  </a:lnTo>
                  <a:lnTo>
                    <a:pt x="515023" y="191757"/>
                  </a:lnTo>
                  <a:lnTo>
                    <a:pt x="507403" y="190500"/>
                  </a:lnTo>
                  <a:lnTo>
                    <a:pt x="504101" y="187947"/>
                  </a:lnTo>
                  <a:lnTo>
                    <a:pt x="501434" y="185407"/>
                  </a:lnTo>
                  <a:lnTo>
                    <a:pt x="496862" y="181597"/>
                  </a:lnTo>
                  <a:lnTo>
                    <a:pt x="494576" y="175247"/>
                  </a:lnTo>
                  <a:lnTo>
                    <a:pt x="494449" y="163817"/>
                  </a:lnTo>
                  <a:lnTo>
                    <a:pt x="495528" y="161277"/>
                  </a:lnTo>
                  <a:lnTo>
                    <a:pt x="496608" y="158750"/>
                  </a:lnTo>
                  <a:lnTo>
                    <a:pt x="501053" y="154927"/>
                  </a:lnTo>
                  <a:lnTo>
                    <a:pt x="503262" y="152400"/>
                  </a:lnTo>
                  <a:lnTo>
                    <a:pt x="505498" y="149847"/>
                  </a:lnTo>
                  <a:lnTo>
                    <a:pt x="510705" y="147307"/>
                  </a:lnTo>
                  <a:lnTo>
                    <a:pt x="522770" y="147307"/>
                  </a:lnTo>
                  <a:lnTo>
                    <a:pt x="528104" y="149847"/>
                  </a:lnTo>
                  <a:lnTo>
                    <a:pt x="537248" y="158750"/>
                  </a:lnTo>
                  <a:lnTo>
                    <a:pt x="539534" y="163817"/>
                  </a:lnTo>
                  <a:lnTo>
                    <a:pt x="539661" y="175247"/>
                  </a:lnTo>
                  <a:lnTo>
                    <a:pt x="539661" y="141503"/>
                  </a:lnTo>
                  <a:lnTo>
                    <a:pt x="537375" y="139700"/>
                  </a:lnTo>
                  <a:lnTo>
                    <a:pt x="535546" y="138417"/>
                  </a:lnTo>
                  <a:lnTo>
                    <a:pt x="531914" y="135877"/>
                  </a:lnTo>
                  <a:lnTo>
                    <a:pt x="520103" y="134607"/>
                  </a:lnTo>
                  <a:lnTo>
                    <a:pt x="514007" y="135877"/>
                  </a:lnTo>
                  <a:lnTo>
                    <a:pt x="507784" y="138417"/>
                  </a:lnTo>
                  <a:lnTo>
                    <a:pt x="510070" y="133350"/>
                  </a:lnTo>
                  <a:lnTo>
                    <a:pt x="510832" y="128257"/>
                  </a:lnTo>
                  <a:lnTo>
                    <a:pt x="510070" y="124447"/>
                  </a:lnTo>
                  <a:lnTo>
                    <a:pt x="509181" y="119367"/>
                  </a:lnTo>
                  <a:lnTo>
                    <a:pt x="507733" y="116827"/>
                  </a:lnTo>
                  <a:lnTo>
                    <a:pt x="507022" y="115557"/>
                  </a:lnTo>
                  <a:lnTo>
                    <a:pt x="503339" y="111747"/>
                  </a:lnTo>
                  <a:lnTo>
                    <a:pt x="498767" y="107683"/>
                  </a:lnTo>
                  <a:lnTo>
                    <a:pt x="498767" y="129527"/>
                  </a:lnTo>
                  <a:lnTo>
                    <a:pt x="498767" y="138417"/>
                  </a:lnTo>
                  <a:lnTo>
                    <a:pt x="496989" y="143497"/>
                  </a:lnTo>
                  <a:lnTo>
                    <a:pt x="489750" y="149847"/>
                  </a:lnTo>
                  <a:lnTo>
                    <a:pt x="485559" y="152400"/>
                  </a:lnTo>
                  <a:lnTo>
                    <a:pt x="476161" y="152400"/>
                  </a:lnTo>
                  <a:lnTo>
                    <a:pt x="471970" y="151117"/>
                  </a:lnTo>
                  <a:lnTo>
                    <a:pt x="468287" y="147307"/>
                  </a:lnTo>
                  <a:lnTo>
                    <a:pt x="465112" y="143497"/>
                  </a:lnTo>
                  <a:lnTo>
                    <a:pt x="463461" y="139700"/>
                  </a:lnTo>
                  <a:lnTo>
                    <a:pt x="463461" y="130797"/>
                  </a:lnTo>
                  <a:lnTo>
                    <a:pt x="465239" y="125717"/>
                  </a:lnTo>
                  <a:lnTo>
                    <a:pt x="468795" y="123177"/>
                  </a:lnTo>
                  <a:lnTo>
                    <a:pt x="472351" y="119367"/>
                  </a:lnTo>
                  <a:lnTo>
                    <a:pt x="476542" y="116827"/>
                  </a:lnTo>
                  <a:lnTo>
                    <a:pt x="486067" y="116827"/>
                  </a:lnTo>
                  <a:lnTo>
                    <a:pt x="490131" y="118097"/>
                  </a:lnTo>
                  <a:lnTo>
                    <a:pt x="497116" y="125717"/>
                  </a:lnTo>
                  <a:lnTo>
                    <a:pt x="498767" y="129527"/>
                  </a:lnTo>
                  <a:lnTo>
                    <a:pt x="498767" y="107683"/>
                  </a:lnTo>
                  <a:lnTo>
                    <a:pt x="497624" y="106667"/>
                  </a:lnTo>
                  <a:lnTo>
                    <a:pt x="490893" y="104127"/>
                  </a:lnTo>
                  <a:lnTo>
                    <a:pt x="482765" y="104127"/>
                  </a:lnTo>
                  <a:lnTo>
                    <a:pt x="450888" y="129527"/>
                  </a:lnTo>
                  <a:lnTo>
                    <a:pt x="450824" y="133350"/>
                  </a:lnTo>
                  <a:lnTo>
                    <a:pt x="450735" y="138417"/>
                  </a:lnTo>
                  <a:lnTo>
                    <a:pt x="471589" y="163817"/>
                  </a:lnTo>
                  <a:lnTo>
                    <a:pt x="481114" y="163817"/>
                  </a:lnTo>
                  <a:lnTo>
                    <a:pt x="486448" y="161277"/>
                  </a:lnTo>
                  <a:lnTo>
                    <a:pt x="483019" y="166357"/>
                  </a:lnTo>
                  <a:lnTo>
                    <a:pt x="502805" y="201917"/>
                  </a:lnTo>
                  <a:lnTo>
                    <a:pt x="509016" y="204457"/>
                  </a:lnTo>
                  <a:lnTo>
                    <a:pt x="515658" y="204457"/>
                  </a:lnTo>
                  <a:lnTo>
                    <a:pt x="541782" y="191757"/>
                  </a:lnTo>
                  <a:lnTo>
                    <a:pt x="545719" y="186677"/>
                  </a:lnTo>
                  <a:lnTo>
                    <a:pt x="549262" y="180327"/>
                  </a:lnTo>
                  <a:lnTo>
                    <a:pt x="551383" y="173977"/>
                  </a:lnTo>
                  <a:lnTo>
                    <a:pt x="552107" y="167627"/>
                  </a:lnTo>
                  <a:close/>
                </a:path>
                <a:path w="679450" h="679450">
                  <a:moveTo>
                    <a:pt x="611543" y="118097"/>
                  </a:moveTo>
                  <a:lnTo>
                    <a:pt x="562902" y="69850"/>
                  </a:lnTo>
                  <a:lnTo>
                    <a:pt x="585254" y="46977"/>
                  </a:lnTo>
                  <a:lnTo>
                    <a:pt x="577380" y="39357"/>
                  </a:lnTo>
                  <a:lnTo>
                    <a:pt x="545630" y="72377"/>
                  </a:lnTo>
                  <a:lnTo>
                    <a:pt x="602145" y="127000"/>
                  </a:lnTo>
                  <a:lnTo>
                    <a:pt x="611543" y="118097"/>
                  </a:lnTo>
                  <a:close/>
                </a:path>
                <a:path w="679450" h="679450">
                  <a:moveTo>
                    <a:pt x="649770" y="78727"/>
                  </a:moveTo>
                  <a:lnTo>
                    <a:pt x="601129" y="30467"/>
                  </a:lnTo>
                  <a:lnTo>
                    <a:pt x="623608" y="7607"/>
                  </a:lnTo>
                  <a:lnTo>
                    <a:pt x="615607" y="0"/>
                  </a:lnTo>
                  <a:lnTo>
                    <a:pt x="583857" y="33007"/>
                  </a:lnTo>
                  <a:lnTo>
                    <a:pt x="640499" y="87617"/>
                  </a:lnTo>
                  <a:lnTo>
                    <a:pt x="649770" y="78727"/>
                  </a:lnTo>
                  <a:close/>
                </a:path>
                <a:path w="679450" h="679450">
                  <a:moveTo>
                    <a:pt x="679234" y="47358"/>
                  </a:moveTo>
                  <a:lnTo>
                    <a:pt x="668299" y="36690"/>
                  </a:lnTo>
                  <a:lnTo>
                    <a:pt x="657631" y="47612"/>
                  </a:lnTo>
                  <a:lnTo>
                    <a:pt x="668566" y="58280"/>
                  </a:lnTo>
                  <a:lnTo>
                    <a:pt x="679234" y="473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95" name="object 65"/>
          <p:cNvSpPr txBox="1"/>
          <p:nvPr/>
        </p:nvSpPr>
        <p:spPr>
          <a:xfrm>
            <a:off x="2634186" y="2084971"/>
            <a:ext cx="2302193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350" b="1" spc="-8" dirty="0">
                <a:latin typeface="Arial"/>
                <a:cs typeface="Arial"/>
              </a:rPr>
              <a:t>НАЦИОНАЛЬНЫЙ</a:t>
            </a:r>
            <a:r>
              <a:rPr sz="1350" b="1" spc="-34" dirty="0">
                <a:latin typeface="Arial"/>
                <a:cs typeface="Arial"/>
              </a:rPr>
              <a:t> </a:t>
            </a:r>
            <a:r>
              <a:rPr sz="1350" b="1" spc="-8" dirty="0">
                <a:latin typeface="Arial"/>
                <a:cs typeface="Arial"/>
              </a:rPr>
              <a:t>ПРОЕКТ</a:t>
            </a:r>
            <a:endParaRPr sz="1350" dirty="0">
              <a:latin typeface="Arial"/>
              <a:cs typeface="Arial"/>
            </a:endParaRPr>
          </a:p>
          <a:p>
            <a:pPr marL="2858" algn="ctr"/>
            <a:r>
              <a:rPr sz="1350" b="1" spc="-8" dirty="0">
                <a:latin typeface="Arial"/>
                <a:cs typeface="Arial"/>
              </a:rPr>
              <a:t>«ЗДРАВООХРАНЕНИЕ»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3396" y="855002"/>
            <a:ext cx="914400" cy="10216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5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grpSp>
        <p:nvGrpSpPr>
          <p:cNvPr id="112" name="object 2"/>
          <p:cNvGrpSpPr/>
          <p:nvPr/>
        </p:nvGrpSpPr>
        <p:grpSpPr>
          <a:xfrm>
            <a:off x="150876" y="1760221"/>
            <a:ext cx="8914448" cy="4054316"/>
            <a:chOff x="201168" y="1203960"/>
            <a:chExt cx="11885930" cy="5405755"/>
          </a:xfrm>
        </p:grpSpPr>
        <p:pic>
          <p:nvPicPr>
            <p:cNvPr id="11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168" y="1203960"/>
              <a:ext cx="11885676" cy="5405628"/>
            </a:xfrm>
            <a:prstGeom prst="rect">
              <a:avLst/>
            </a:prstGeom>
          </p:spPr>
        </p:pic>
        <p:pic>
          <p:nvPicPr>
            <p:cNvPr id="11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076" y="1229868"/>
              <a:ext cx="11783568" cy="5303520"/>
            </a:xfrm>
            <a:prstGeom prst="rect">
              <a:avLst/>
            </a:prstGeom>
          </p:spPr>
        </p:pic>
        <p:sp>
          <p:nvSpPr>
            <p:cNvPr id="115" name="object 5"/>
            <p:cNvSpPr/>
            <p:nvPr/>
          </p:nvSpPr>
          <p:spPr>
            <a:xfrm>
              <a:off x="227076" y="1229868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3370326" y="0"/>
                  </a:moveTo>
                  <a:lnTo>
                    <a:pt x="366534" y="0"/>
                  </a:lnTo>
                  <a:lnTo>
                    <a:pt x="320556" y="2855"/>
                  </a:lnTo>
                  <a:lnTo>
                    <a:pt x="276282" y="11193"/>
                  </a:lnTo>
                  <a:lnTo>
                    <a:pt x="234056" y="24669"/>
                  </a:lnTo>
                  <a:lnTo>
                    <a:pt x="194222" y="42941"/>
                  </a:lnTo>
                  <a:lnTo>
                    <a:pt x="157122" y="65664"/>
                  </a:lnTo>
                  <a:lnTo>
                    <a:pt x="123101" y="92497"/>
                  </a:lnTo>
                  <a:lnTo>
                    <a:pt x="92502" y="123094"/>
                  </a:lnTo>
                  <a:lnTo>
                    <a:pt x="65669" y="157114"/>
                  </a:lnTo>
                  <a:lnTo>
                    <a:pt x="42944" y="194212"/>
                  </a:lnTo>
                  <a:lnTo>
                    <a:pt x="24671" y="234045"/>
                  </a:lnTo>
                  <a:lnTo>
                    <a:pt x="11193" y="276270"/>
                  </a:lnTo>
                  <a:lnTo>
                    <a:pt x="2855" y="320543"/>
                  </a:lnTo>
                  <a:lnTo>
                    <a:pt x="0" y="366522"/>
                  </a:lnTo>
                  <a:lnTo>
                    <a:pt x="0" y="1832610"/>
                  </a:lnTo>
                  <a:lnTo>
                    <a:pt x="2855" y="1878588"/>
                  </a:lnTo>
                  <a:lnTo>
                    <a:pt x="11193" y="1922861"/>
                  </a:lnTo>
                  <a:lnTo>
                    <a:pt x="24671" y="1965086"/>
                  </a:lnTo>
                  <a:lnTo>
                    <a:pt x="42944" y="2004919"/>
                  </a:lnTo>
                  <a:lnTo>
                    <a:pt x="65669" y="2042017"/>
                  </a:lnTo>
                  <a:lnTo>
                    <a:pt x="92502" y="2076037"/>
                  </a:lnTo>
                  <a:lnTo>
                    <a:pt x="123101" y="2106634"/>
                  </a:lnTo>
                  <a:lnTo>
                    <a:pt x="157122" y="2133467"/>
                  </a:lnTo>
                  <a:lnTo>
                    <a:pt x="194222" y="2156190"/>
                  </a:lnTo>
                  <a:lnTo>
                    <a:pt x="234056" y="2174462"/>
                  </a:lnTo>
                  <a:lnTo>
                    <a:pt x="276282" y="2187938"/>
                  </a:lnTo>
                  <a:lnTo>
                    <a:pt x="320556" y="2196276"/>
                  </a:lnTo>
                  <a:lnTo>
                    <a:pt x="366534" y="2199132"/>
                  </a:lnTo>
                  <a:lnTo>
                    <a:pt x="3370326" y="2199132"/>
                  </a:lnTo>
                  <a:lnTo>
                    <a:pt x="3416304" y="2196276"/>
                  </a:lnTo>
                  <a:lnTo>
                    <a:pt x="3460577" y="2187938"/>
                  </a:lnTo>
                  <a:lnTo>
                    <a:pt x="3502802" y="2174462"/>
                  </a:lnTo>
                  <a:lnTo>
                    <a:pt x="3542635" y="2156190"/>
                  </a:lnTo>
                  <a:lnTo>
                    <a:pt x="3579733" y="2133467"/>
                  </a:lnTo>
                  <a:lnTo>
                    <a:pt x="3613753" y="2106634"/>
                  </a:lnTo>
                  <a:lnTo>
                    <a:pt x="3644350" y="2076037"/>
                  </a:lnTo>
                  <a:lnTo>
                    <a:pt x="3671183" y="2042017"/>
                  </a:lnTo>
                  <a:lnTo>
                    <a:pt x="3693906" y="2004919"/>
                  </a:lnTo>
                  <a:lnTo>
                    <a:pt x="3712178" y="1965086"/>
                  </a:lnTo>
                  <a:lnTo>
                    <a:pt x="3725654" y="1922861"/>
                  </a:lnTo>
                  <a:lnTo>
                    <a:pt x="3733992" y="1878588"/>
                  </a:lnTo>
                  <a:lnTo>
                    <a:pt x="3736848" y="1832610"/>
                  </a:lnTo>
                  <a:lnTo>
                    <a:pt x="3736848" y="366522"/>
                  </a:lnTo>
                  <a:lnTo>
                    <a:pt x="3733992" y="320543"/>
                  </a:lnTo>
                  <a:lnTo>
                    <a:pt x="3725654" y="276270"/>
                  </a:lnTo>
                  <a:lnTo>
                    <a:pt x="3712178" y="234045"/>
                  </a:lnTo>
                  <a:lnTo>
                    <a:pt x="3693906" y="194212"/>
                  </a:lnTo>
                  <a:lnTo>
                    <a:pt x="3671183" y="157114"/>
                  </a:lnTo>
                  <a:lnTo>
                    <a:pt x="3644350" y="123094"/>
                  </a:lnTo>
                  <a:lnTo>
                    <a:pt x="3613753" y="92497"/>
                  </a:lnTo>
                  <a:lnTo>
                    <a:pt x="3579733" y="65664"/>
                  </a:lnTo>
                  <a:lnTo>
                    <a:pt x="3542635" y="42941"/>
                  </a:lnTo>
                  <a:lnTo>
                    <a:pt x="3502802" y="24669"/>
                  </a:lnTo>
                  <a:lnTo>
                    <a:pt x="3460577" y="11193"/>
                  </a:lnTo>
                  <a:lnTo>
                    <a:pt x="3416304" y="2855"/>
                  </a:lnTo>
                  <a:lnTo>
                    <a:pt x="3370326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6" name="object 6"/>
            <p:cNvSpPr/>
            <p:nvPr/>
          </p:nvSpPr>
          <p:spPr>
            <a:xfrm>
              <a:off x="227076" y="1229868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0" y="366522"/>
                  </a:moveTo>
                  <a:lnTo>
                    <a:pt x="2855" y="320543"/>
                  </a:lnTo>
                  <a:lnTo>
                    <a:pt x="11193" y="276270"/>
                  </a:lnTo>
                  <a:lnTo>
                    <a:pt x="24671" y="234045"/>
                  </a:lnTo>
                  <a:lnTo>
                    <a:pt x="42944" y="194212"/>
                  </a:lnTo>
                  <a:lnTo>
                    <a:pt x="65669" y="157114"/>
                  </a:lnTo>
                  <a:lnTo>
                    <a:pt x="92502" y="123094"/>
                  </a:lnTo>
                  <a:lnTo>
                    <a:pt x="123101" y="92497"/>
                  </a:lnTo>
                  <a:lnTo>
                    <a:pt x="157122" y="65664"/>
                  </a:lnTo>
                  <a:lnTo>
                    <a:pt x="194222" y="42941"/>
                  </a:lnTo>
                  <a:lnTo>
                    <a:pt x="234056" y="24669"/>
                  </a:lnTo>
                  <a:lnTo>
                    <a:pt x="276282" y="11193"/>
                  </a:lnTo>
                  <a:lnTo>
                    <a:pt x="320556" y="2855"/>
                  </a:lnTo>
                  <a:lnTo>
                    <a:pt x="366534" y="0"/>
                  </a:lnTo>
                  <a:lnTo>
                    <a:pt x="3370326" y="0"/>
                  </a:lnTo>
                  <a:lnTo>
                    <a:pt x="3416304" y="2855"/>
                  </a:lnTo>
                  <a:lnTo>
                    <a:pt x="3460577" y="11193"/>
                  </a:lnTo>
                  <a:lnTo>
                    <a:pt x="3502802" y="24669"/>
                  </a:lnTo>
                  <a:lnTo>
                    <a:pt x="3542635" y="42941"/>
                  </a:lnTo>
                  <a:lnTo>
                    <a:pt x="3579733" y="65664"/>
                  </a:lnTo>
                  <a:lnTo>
                    <a:pt x="3613753" y="92497"/>
                  </a:lnTo>
                  <a:lnTo>
                    <a:pt x="3644350" y="123094"/>
                  </a:lnTo>
                  <a:lnTo>
                    <a:pt x="3671183" y="157114"/>
                  </a:lnTo>
                  <a:lnTo>
                    <a:pt x="3693906" y="194212"/>
                  </a:lnTo>
                  <a:lnTo>
                    <a:pt x="3712178" y="234045"/>
                  </a:lnTo>
                  <a:lnTo>
                    <a:pt x="3725654" y="276270"/>
                  </a:lnTo>
                  <a:lnTo>
                    <a:pt x="3733992" y="320543"/>
                  </a:lnTo>
                  <a:lnTo>
                    <a:pt x="3736848" y="366522"/>
                  </a:lnTo>
                  <a:lnTo>
                    <a:pt x="3736848" y="1832610"/>
                  </a:lnTo>
                  <a:lnTo>
                    <a:pt x="3733992" y="1878588"/>
                  </a:lnTo>
                  <a:lnTo>
                    <a:pt x="3725654" y="1922861"/>
                  </a:lnTo>
                  <a:lnTo>
                    <a:pt x="3712178" y="1965086"/>
                  </a:lnTo>
                  <a:lnTo>
                    <a:pt x="3693906" y="2004919"/>
                  </a:lnTo>
                  <a:lnTo>
                    <a:pt x="3671183" y="2042017"/>
                  </a:lnTo>
                  <a:lnTo>
                    <a:pt x="3644350" y="2076037"/>
                  </a:lnTo>
                  <a:lnTo>
                    <a:pt x="3613753" y="2106634"/>
                  </a:lnTo>
                  <a:lnTo>
                    <a:pt x="3579733" y="2133467"/>
                  </a:lnTo>
                  <a:lnTo>
                    <a:pt x="3542635" y="2156190"/>
                  </a:lnTo>
                  <a:lnTo>
                    <a:pt x="3502802" y="2174462"/>
                  </a:lnTo>
                  <a:lnTo>
                    <a:pt x="3460577" y="2187938"/>
                  </a:lnTo>
                  <a:lnTo>
                    <a:pt x="3416304" y="2196276"/>
                  </a:lnTo>
                  <a:lnTo>
                    <a:pt x="3370326" y="2199132"/>
                  </a:lnTo>
                  <a:lnTo>
                    <a:pt x="366534" y="2199132"/>
                  </a:lnTo>
                  <a:lnTo>
                    <a:pt x="320556" y="2196276"/>
                  </a:lnTo>
                  <a:lnTo>
                    <a:pt x="276282" y="2187938"/>
                  </a:lnTo>
                  <a:lnTo>
                    <a:pt x="234056" y="2174462"/>
                  </a:lnTo>
                  <a:lnTo>
                    <a:pt x="194222" y="2156190"/>
                  </a:lnTo>
                  <a:lnTo>
                    <a:pt x="157122" y="2133467"/>
                  </a:lnTo>
                  <a:lnTo>
                    <a:pt x="123101" y="2106634"/>
                  </a:lnTo>
                  <a:lnTo>
                    <a:pt x="92502" y="2076037"/>
                  </a:lnTo>
                  <a:lnTo>
                    <a:pt x="65669" y="2042017"/>
                  </a:lnTo>
                  <a:lnTo>
                    <a:pt x="42944" y="2004919"/>
                  </a:lnTo>
                  <a:lnTo>
                    <a:pt x="24671" y="1965086"/>
                  </a:lnTo>
                  <a:lnTo>
                    <a:pt x="11193" y="1922861"/>
                  </a:lnTo>
                  <a:lnTo>
                    <a:pt x="2855" y="1878588"/>
                  </a:lnTo>
                  <a:lnTo>
                    <a:pt x="0" y="1832610"/>
                  </a:lnTo>
                  <a:lnTo>
                    <a:pt x="0" y="366522"/>
                  </a:lnTo>
                  <a:close/>
                </a:path>
              </a:pathLst>
            </a:custGeom>
            <a:ln w="9144">
              <a:solidFill>
                <a:srgbClr val="FFEBB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17" name="object 7"/>
          <p:cNvSpPr txBox="1"/>
          <p:nvPr/>
        </p:nvSpPr>
        <p:spPr>
          <a:xfrm>
            <a:off x="378867" y="1755077"/>
            <a:ext cx="2400776" cy="156853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5716">
              <a:lnSpc>
                <a:spcPts val="1410"/>
              </a:lnSpc>
              <a:spcBef>
                <a:spcPts val="71"/>
              </a:spcBef>
            </a:pP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РЕПРОДУКТИВНОЕ</a:t>
            </a:r>
            <a:r>
              <a:rPr sz="1200" b="1" spc="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ЗДОРОВЬЕ</a:t>
            </a:r>
            <a:endParaRPr sz="1200" dirty="0">
              <a:latin typeface="Arial"/>
              <a:cs typeface="Arial"/>
            </a:endParaRPr>
          </a:p>
          <a:p>
            <a:pPr marL="9525" marR="347186" indent="69533">
              <a:lnSpc>
                <a:spcPts val="1080"/>
              </a:lnSpc>
              <a:spcBef>
                <a:spcPts val="4"/>
              </a:spcBef>
              <a:buFont typeface="Arial MT"/>
              <a:buChar char="-"/>
              <a:tabLst>
                <a:tab pos="79058" algn="l"/>
              </a:tabLst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консультация</a:t>
            </a:r>
            <a:r>
              <a:rPr sz="90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(осмотр)</a:t>
            </a:r>
            <a:r>
              <a:rPr sz="90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8" dirty="0">
                <a:solidFill>
                  <a:srgbClr val="0C0C0C"/>
                </a:solidFill>
                <a:latin typeface="Arial MT"/>
                <a:cs typeface="Arial MT"/>
              </a:rPr>
              <a:t>-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урологом/гинекологом,</a:t>
            </a:r>
            <a:r>
              <a:rPr sz="900" spc="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анкетирование</a:t>
            </a:r>
            <a:endParaRPr sz="900" dirty="0">
              <a:latin typeface="Microsoft Sans Serif"/>
              <a:cs typeface="Microsoft Sans Serif"/>
            </a:endParaRPr>
          </a:p>
          <a:p>
            <a:pPr marL="79058" indent="-69533">
              <a:lnSpc>
                <a:spcPts val="1043"/>
              </a:lnSpc>
              <a:buFont typeface="Arial MT"/>
              <a:buChar char="-"/>
              <a:tabLst>
                <a:tab pos="79058" algn="l"/>
              </a:tabLst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уровня</a:t>
            </a:r>
            <a:r>
              <a:rPr sz="90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общего</a:t>
            </a:r>
            <a:r>
              <a:rPr sz="90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тестостерона</a:t>
            </a:r>
            <a:endParaRPr sz="900" dirty="0">
              <a:latin typeface="Microsoft Sans Serif"/>
              <a:cs typeface="Microsoft Sans Serif"/>
            </a:endParaRPr>
          </a:p>
          <a:p>
            <a:pPr marL="79058" indent="-69533">
              <a:buFont typeface="Arial MT"/>
              <a:buChar char="-"/>
              <a:tabLst>
                <a:tab pos="79058" algn="l"/>
              </a:tabLst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спермограмма</a:t>
            </a:r>
            <a:endParaRPr sz="900" dirty="0">
              <a:latin typeface="Microsoft Sans Serif"/>
              <a:cs typeface="Microsoft Sans Serif"/>
            </a:endParaRPr>
          </a:p>
          <a:p>
            <a:pPr marL="79058" indent="-69533">
              <a:spcBef>
                <a:spcPts val="4"/>
              </a:spcBef>
              <a:buFont typeface="Arial MT"/>
              <a:buChar char="-"/>
              <a:tabLst>
                <a:tab pos="79058" algn="l"/>
              </a:tabLst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жидкостная</a:t>
            </a:r>
            <a:r>
              <a:rPr sz="90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цитология</a:t>
            </a:r>
            <a:endParaRPr sz="900" dirty="0">
              <a:latin typeface="Microsoft Sans Serif"/>
              <a:cs typeface="Microsoft Sans Serif"/>
            </a:endParaRPr>
          </a:p>
          <a:p>
            <a:pPr marL="9525" marR="558641" indent="69533">
              <a:buFont typeface="Arial MT"/>
              <a:buChar char="-"/>
              <a:tabLst>
                <a:tab pos="79058" algn="l"/>
              </a:tabLst>
            </a:pP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микроскопическое</a:t>
            </a:r>
            <a:r>
              <a:rPr sz="900" spc="5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отделяемого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мочеполовых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путей</a:t>
            </a:r>
            <a:endParaRPr sz="900" dirty="0">
              <a:latin typeface="Microsoft Sans Serif"/>
              <a:cs typeface="Microsoft Sans Serif"/>
            </a:endParaRPr>
          </a:p>
          <a:p>
            <a:pPr marL="79058" indent="-69533">
              <a:buFont typeface="Arial MT"/>
              <a:buChar char="-"/>
              <a:tabLst>
                <a:tab pos="79058" algn="l"/>
              </a:tabLst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анализ</a:t>
            </a:r>
            <a:r>
              <a:rPr sz="90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на</a:t>
            </a:r>
            <a:r>
              <a:rPr sz="90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ВПЧ</a:t>
            </a:r>
            <a:endParaRPr sz="900" dirty="0">
              <a:latin typeface="Microsoft Sans Serif"/>
              <a:cs typeface="Microsoft Sans Serif"/>
            </a:endParaRPr>
          </a:p>
          <a:p>
            <a:pPr marL="9525" marR="56674" indent="69533">
              <a:buFont typeface="Arial MT"/>
              <a:buChar char="-"/>
              <a:tabLst>
                <a:tab pos="79058" algn="l"/>
              </a:tabLst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УЗИ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матки</a:t>
            </a:r>
            <a:r>
              <a:rPr sz="90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придатков,</a:t>
            </a:r>
            <a:r>
              <a:rPr sz="90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молочных</a:t>
            </a:r>
            <a:r>
              <a:rPr sz="90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желез, предстательной</a:t>
            </a:r>
            <a:r>
              <a:rPr sz="900" spc="-4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железы</a:t>
            </a:r>
            <a:r>
              <a:rPr sz="90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органов</a:t>
            </a:r>
            <a:r>
              <a:rPr sz="90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мошонки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118" name="object 8"/>
          <p:cNvGrpSpPr/>
          <p:nvPr/>
        </p:nvGrpSpPr>
        <p:grpSpPr>
          <a:xfrm>
            <a:off x="3155680" y="1776079"/>
            <a:ext cx="2809875" cy="1656874"/>
            <a:chOff x="4207573" y="1225105"/>
            <a:chExt cx="3746500" cy="2209165"/>
          </a:xfrm>
        </p:grpSpPr>
        <p:sp>
          <p:nvSpPr>
            <p:cNvPr id="119" name="object 9"/>
            <p:cNvSpPr/>
            <p:nvPr/>
          </p:nvSpPr>
          <p:spPr>
            <a:xfrm>
              <a:off x="4212335" y="1229867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3370325" y="0"/>
                  </a:moveTo>
                  <a:lnTo>
                    <a:pt x="366522" y="0"/>
                  </a:lnTo>
                  <a:lnTo>
                    <a:pt x="320543" y="2855"/>
                  </a:lnTo>
                  <a:lnTo>
                    <a:pt x="276270" y="11193"/>
                  </a:lnTo>
                  <a:lnTo>
                    <a:pt x="234045" y="24669"/>
                  </a:lnTo>
                  <a:lnTo>
                    <a:pt x="194212" y="42941"/>
                  </a:lnTo>
                  <a:lnTo>
                    <a:pt x="157114" y="65664"/>
                  </a:lnTo>
                  <a:lnTo>
                    <a:pt x="123094" y="92497"/>
                  </a:lnTo>
                  <a:lnTo>
                    <a:pt x="92497" y="123094"/>
                  </a:lnTo>
                  <a:lnTo>
                    <a:pt x="65664" y="157114"/>
                  </a:lnTo>
                  <a:lnTo>
                    <a:pt x="42941" y="194212"/>
                  </a:lnTo>
                  <a:lnTo>
                    <a:pt x="24669" y="234045"/>
                  </a:lnTo>
                  <a:lnTo>
                    <a:pt x="11193" y="276270"/>
                  </a:lnTo>
                  <a:lnTo>
                    <a:pt x="2855" y="320543"/>
                  </a:lnTo>
                  <a:lnTo>
                    <a:pt x="0" y="366522"/>
                  </a:lnTo>
                  <a:lnTo>
                    <a:pt x="0" y="1832610"/>
                  </a:lnTo>
                  <a:lnTo>
                    <a:pt x="2855" y="1878588"/>
                  </a:lnTo>
                  <a:lnTo>
                    <a:pt x="11193" y="1922861"/>
                  </a:lnTo>
                  <a:lnTo>
                    <a:pt x="24669" y="1965086"/>
                  </a:lnTo>
                  <a:lnTo>
                    <a:pt x="42941" y="2004919"/>
                  </a:lnTo>
                  <a:lnTo>
                    <a:pt x="65664" y="2042017"/>
                  </a:lnTo>
                  <a:lnTo>
                    <a:pt x="92497" y="2076037"/>
                  </a:lnTo>
                  <a:lnTo>
                    <a:pt x="123094" y="2106634"/>
                  </a:lnTo>
                  <a:lnTo>
                    <a:pt x="157114" y="2133467"/>
                  </a:lnTo>
                  <a:lnTo>
                    <a:pt x="194212" y="2156190"/>
                  </a:lnTo>
                  <a:lnTo>
                    <a:pt x="234045" y="2174462"/>
                  </a:lnTo>
                  <a:lnTo>
                    <a:pt x="276270" y="2187938"/>
                  </a:lnTo>
                  <a:lnTo>
                    <a:pt x="320543" y="2196276"/>
                  </a:lnTo>
                  <a:lnTo>
                    <a:pt x="366522" y="2199132"/>
                  </a:lnTo>
                  <a:lnTo>
                    <a:pt x="3370325" y="2199132"/>
                  </a:lnTo>
                  <a:lnTo>
                    <a:pt x="3416304" y="2196276"/>
                  </a:lnTo>
                  <a:lnTo>
                    <a:pt x="3460577" y="2187938"/>
                  </a:lnTo>
                  <a:lnTo>
                    <a:pt x="3502802" y="2174462"/>
                  </a:lnTo>
                  <a:lnTo>
                    <a:pt x="3542635" y="2156190"/>
                  </a:lnTo>
                  <a:lnTo>
                    <a:pt x="3579733" y="2133467"/>
                  </a:lnTo>
                  <a:lnTo>
                    <a:pt x="3613753" y="2106634"/>
                  </a:lnTo>
                  <a:lnTo>
                    <a:pt x="3644350" y="2076037"/>
                  </a:lnTo>
                  <a:lnTo>
                    <a:pt x="3671183" y="2042017"/>
                  </a:lnTo>
                  <a:lnTo>
                    <a:pt x="3693906" y="2004919"/>
                  </a:lnTo>
                  <a:lnTo>
                    <a:pt x="3712178" y="1965086"/>
                  </a:lnTo>
                  <a:lnTo>
                    <a:pt x="3725654" y="1922861"/>
                  </a:lnTo>
                  <a:lnTo>
                    <a:pt x="3733992" y="1878588"/>
                  </a:lnTo>
                  <a:lnTo>
                    <a:pt x="3736847" y="1832610"/>
                  </a:lnTo>
                  <a:lnTo>
                    <a:pt x="3736847" y="366522"/>
                  </a:lnTo>
                  <a:lnTo>
                    <a:pt x="3733992" y="320543"/>
                  </a:lnTo>
                  <a:lnTo>
                    <a:pt x="3725654" y="276270"/>
                  </a:lnTo>
                  <a:lnTo>
                    <a:pt x="3712178" y="234045"/>
                  </a:lnTo>
                  <a:lnTo>
                    <a:pt x="3693906" y="194212"/>
                  </a:lnTo>
                  <a:lnTo>
                    <a:pt x="3671183" y="157114"/>
                  </a:lnTo>
                  <a:lnTo>
                    <a:pt x="3644350" y="123094"/>
                  </a:lnTo>
                  <a:lnTo>
                    <a:pt x="3613753" y="92497"/>
                  </a:lnTo>
                  <a:lnTo>
                    <a:pt x="3579733" y="65664"/>
                  </a:lnTo>
                  <a:lnTo>
                    <a:pt x="3542635" y="42941"/>
                  </a:lnTo>
                  <a:lnTo>
                    <a:pt x="3502802" y="24669"/>
                  </a:lnTo>
                  <a:lnTo>
                    <a:pt x="3460577" y="11193"/>
                  </a:lnTo>
                  <a:lnTo>
                    <a:pt x="3416304" y="2855"/>
                  </a:lnTo>
                  <a:lnTo>
                    <a:pt x="3370325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0" name="object 10"/>
            <p:cNvSpPr/>
            <p:nvPr/>
          </p:nvSpPr>
          <p:spPr>
            <a:xfrm>
              <a:off x="4212335" y="1229867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0" y="366522"/>
                  </a:moveTo>
                  <a:lnTo>
                    <a:pt x="2855" y="320543"/>
                  </a:lnTo>
                  <a:lnTo>
                    <a:pt x="11193" y="276270"/>
                  </a:lnTo>
                  <a:lnTo>
                    <a:pt x="24669" y="234045"/>
                  </a:lnTo>
                  <a:lnTo>
                    <a:pt x="42941" y="194212"/>
                  </a:lnTo>
                  <a:lnTo>
                    <a:pt x="65664" y="157114"/>
                  </a:lnTo>
                  <a:lnTo>
                    <a:pt x="92497" y="123094"/>
                  </a:lnTo>
                  <a:lnTo>
                    <a:pt x="123094" y="92497"/>
                  </a:lnTo>
                  <a:lnTo>
                    <a:pt x="157114" y="65664"/>
                  </a:lnTo>
                  <a:lnTo>
                    <a:pt x="194212" y="42941"/>
                  </a:lnTo>
                  <a:lnTo>
                    <a:pt x="234045" y="24669"/>
                  </a:lnTo>
                  <a:lnTo>
                    <a:pt x="276270" y="11193"/>
                  </a:lnTo>
                  <a:lnTo>
                    <a:pt x="320543" y="2855"/>
                  </a:lnTo>
                  <a:lnTo>
                    <a:pt x="366522" y="0"/>
                  </a:lnTo>
                  <a:lnTo>
                    <a:pt x="3370325" y="0"/>
                  </a:lnTo>
                  <a:lnTo>
                    <a:pt x="3416304" y="2855"/>
                  </a:lnTo>
                  <a:lnTo>
                    <a:pt x="3460577" y="11193"/>
                  </a:lnTo>
                  <a:lnTo>
                    <a:pt x="3502802" y="24669"/>
                  </a:lnTo>
                  <a:lnTo>
                    <a:pt x="3542635" y="42941"/>
                  </a:lnTo>
                  <a:lnTo>
                    <a:pt x="3579733" y="65664"/>
                  </a:lnTo>
                  <a:lnTo>
                    <a:pt x="3613753" y="92497"/>
                  </a:lnTo>
                  <a:lnTo>
                    <a:pt x="3644350" y="123094"/>
                  </a:lnTo>
                  <a:lnTo>
                    <a:pt x="3671183" y="157114"/>
                  </a:lnTo>
                  <a:lnTo>
                    <a:pt x="3693906" y="194212"/>
                  </a:lnTo>
                  <a:lnTo>
                    <a:pt x="3712178" y="234045"/>
                  </a:lnTo>
                  <a:lnTo>
                    <a:pt x="3725654" y="276270"/>
                  </a:lnTo>
                  <a:lnTo>
                    <a:pt x="3733992" y="320543"/>
                  </a:lnTo>
                  <a:lnTo>
                    <a:pt x="3736847" y="366522"/>
                  </a:lnTo>
                  <a:lnTo>
                    <a:pt x="3736847" y="1832610"/>
                  </a:lnTo>
                  <a:lnTo>
                    <a:pt x="3733992" y="1878588"/>
                  </a:lnTo>
                  <a:lnTo>
                    <a:pt x="3725654" y="1922861"/>
                  </a:lnTo>
                  <a:lnTo>
                    <a:pt x="3712178" y="1965086"/>
                  </a:lnTo>
                  <a:lnTo>
                    <a:pt x="3693906" y="2004919"/>
                  </a:lnTo>
                  <a:lnTo>
                    <a:pt x="3671183" y="2042017"/>
                  </a:lnTo>
                  <a:lnTo>
                    <a:pt x="3644350" y="2076037"/>
                  </a:lnTo>
                  <a:lnTo>
                    <a:pt x="3613753" y="2106634"/>
                  </a:lnTo>
                  <a:lnTo>
                    <a:pt x="3579733" y="2133467"/>
                  </a:lnTo>
                  <a:lnTo>
                    <a:pt x="3542635" y="2156190"/>
                  </a:lnTo>
                  <a:lnTo>
                    <a:pt x="3502802" y="2174462"/>
                  </a:lnTo>
                  <a:lnTo>
                    <a:pt x="3460577" y="2187938"/>
                  </a:lnTo>
                  <a:lnTo>
                    <a:pt x="3416304" y="2196276"/>
                  </a:lnTo>
                  <a:lnTo>
                    <a:pt x="3370325" y="2199132"/>
                  </a:lnTo>
                  <a:lnTo>
                    <a:pt x="366522" y="2199132"/>
                  </a:lnTo>
                  <a:lnTo>
                    <a:pt x="320543" y="2196276"/>
                  </a:lnTo>
                  <a:lnTo>
                    <a:pt x="276270" y="2187938"/>
                  </a:lnTo>
                  <a:lnTo>
                    <a:pt x="234045" y="2174462"/>
                  </a:lnTo>
                  <a:lnTo>
                    <a:pt x="194212" y="2156190"/>
                  </a:lnTo>
                  <a:lnTo>
                    <a:pt x="157114" y="2133467"/>
                  </a:lnTo>
                  <a:lnTo>
                    <a:pt x="123094" y="2106634"/>
                  </a:lnTo>
                  <a:lnTo>
                    <a:pt x="92497" y="2076037"/>
                  </a:lnTo>
                  <a:lnTo>
                    <a:pt x="65664" y="2042017"/>
                  </a:lnTo>
                  <a:lnTo>
                    <a:pt x="42941" y="2004919"/>
                  </a:lnTo>
                  <a:lnTo>
                    <a:pt x="24669" y="1965086"/>
                  </a:lnTo>
                  <a:lnTo>
                    <a:pt x="11193" y="1922861"/>
                  </a:lnTo>
                  <a:lnTo>
                    <a:pt x="2855" y="1878588"/>
                  </a:lnTo>
                  <a:lnTo>
                    <a:pt x="0" y="1832610"/>
                  </a:lnTo>
                  <a:lnTo>
                    <a:pt x="0" y="366522"/>
                  </a:lnTo>
                  <a:close/>
                </a:path>
              </a:pathLst>
            </a:custGeom>
            <a:ln w="9144">
              <a:solidFill>
                <a:srgbClr val="FFEBB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1" name="object 11"/>
          <p:cNvSpPr txBox="1"/>
          <p:nvPr/>
        </p:nvSpPr>
        <p:spPr>
          <a:xfrm>
            <a:off x="3313843" y="2190751"/>
            <a:ext cx="2493169" cy="97959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indent="1905" algn="ctr">
              <a:spcBef>
                <a:spcPts val="79"/>
              </a:spcBef>
            </a:pP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лица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трудоспособного 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возраста</a:t>
            </a:r>
            <a:r>
              <a:rPr sz="1050" spc="-6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с</a:t>
            </a:r>
            <a:r>
              <a:rPr sz="1050" b="1" spc="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40</a:t>
            </a:r>
            <a:r>
              <a:rPr sz="1050" b="1" spc="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spc="-19" dirty="0">
                <a:solidFill>
                  <a:srgbClr val="0C0C0C"/>
                </a:solidFill>
                <a:latin typeface="Arial"/>
                <a:cs typeface="Arial"/>
              </a:rPr>
              <a:t>до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65</a:t>
            </a:r>
            <a:r>
              <a:rPr sz="1050" b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,</a:t>
            </a:r>
            <a:r>
              <a:rPr sz="10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которые</a:t>
            </a:r>
            <a:r>
              <a:rPr sz="10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0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течение</a:t>
            </a:r>
            <a:r>
              <a:rPr sz="10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последних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b="1" spc="-19" dirty="0">
                <a:solidFill>
                  <a:srgbClr val="0C0C0C"/>
                </a:solidFill>
                <a:latin typeface="Arial"/>
                <a:cs typeface="Arial"/>
              </a:rPr>
              <a:t>2-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х</a:t>
            </a:r>
            <a:r>
              <a:rPr sz="105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r>
              <a:rPr sz="1050" b="1" spc="-1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не</a:t>
            </a:r>
            <a:r>
              <a:rPr sz="1050" b="1" spc="-1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посещали</a:t>
            </a:r>
            <a:r>
              <a:rPr sz="1050" b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spc="-8" dirty="0">
                <a:solidFill>
                  <a:srgbClr val="0C0C0C"/>
                </a:solidFill>
                <a:latin typeface="Arial"/>
                <a:cs typeface="Arial"/>
              </a:rPr>
              <a:t>медицинские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организации,</a:t>
            </a:r>
            <a:r>
              <a:rPr sz="1050" b="1" spc="-4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не</a:t>
            </a:r>
            <a:r>
              <a:rPr sz="10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проходили</a:t>
            </a:r>
            <a:endParaRPr sz="1050">
              <a:latin typeface="Microsoft Sans Serif"/>
              <a:cs typeface="Microsoft Sans Serif"/>
            </a:endParaRPr>
          </a:p>
          <a:p>
            <a:pPr marL="40005" marR="26670" algn="ctr"/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профилактические</a:t>
            </a:r>
            <a:r>
              <a:rPr sz="105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мероприятия</a:t>
            </a:r>
            <a:r>
              <a:rPr sz="10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(ПМО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10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диспансеризацию)</a:t>
            </a:r>
            <a:endParaRPr sz="1050">
              <a:latin typeface="Microsoft Sans Serif"/>
              <a:cs typeface="Microsoft Sans Serif"/>
            </a:endParaRPr>
          </a:p>
        </p:txBody>
      </p:sp>
      <p:grpSp>
        <p:nvGrpSpPr>
          <p:cNvPr id="122" name="object 12"/>
          <p:cNvGrpSpPr/>
          <p:nvPr/>
        </p:nvGrpSpPr>
        <p:grpSpPr>
          <a:xfrm>
            <a:off x="166735" y="1776079"/>
            <a:ext cx="8810625" cy="3817144"/>
            <a:chOff x="222313" y="1225105"/>
            <a:chExt cx="11747500" cy="5089525"/>
          </a:xfrm>
        </p:grpSpPr>
        <p:sp>
          <p:nvSpPr>
            <p:cNvPr id="123" name="object 13"/>
            <p:cNvSpPr/>
            <p:nvPr/>
          </p:nvSpPr>
          <p:spPr>
            <a:xfrm>
              <a:off x="8228075" y="1229867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3370326" y="0"/>
                  </a:moveTo>
                  <a:lnTo>
                    <a:pt x="366522" y="0"/>
                  </a:lnTo>
                  <a:lnTo>
                    <a:pt x="320543" y="2855"/>
                  </a:lnTo>
                  <a:lnTo>
                    <a:pt x="276270" y="11193"/>
                  </a:lnTo>
                  <a:lnTo>
                    <a:pt x="234045" y="24669"/>
                  </a:lnTo>
                  <a:lnTo>
                    <a:pt x="194212" y="42941"/>
                  </a:lnTo>
                  <a:lnTo>
                    <a:pt x="157114" y="65664"/>
                  </a:lnTo>
                  <a:lnTo>
                    <a:pt x="123094" y="92497"/>
                  </a:lnTo>
                  <a:lnTo>
                    <a:pt x="92497" y="123094"/>
                  </a:lnTo>
                  <a:lnTo>
                    <a:pt x="65664" y="157114"/>
                  </a:lnTo>
                  <a:lnTo>
                    <a:pt x="42941" y="194212"/>
                  </a:lnTo>
                  <a:lnTo>
                    <a:pt x="24669" y="234045"/>
                  </a:lnTo>
                  <a:lnTo>
                    <a:pt x="11193" y="276270"/>
                  </a:lnTo>
                  <a:lnTo>
                    <a:pt x="2855" y="320543"/>
                  </a:lnTo>
                  <a:lnTo>
                    <a:pt x="0" y="366522"/>
                  </a:lnTo>
                  <a:lnTo>
                    <a:pt x="0" y="1832610"/>
                  </a:lnTo>
                  <a:lnTo>
                    <a:pt x="2855" y="1878588"/>
                  </a:lnTo>
                  <a:lnTo>
                    <a:pt x="11193" y="1922861"/>
                  </a:lnTo>
                  <a:lnTo>
                    <a:pt x="24669" y="1965086"/>
                  </a:lnTo>
                  <a:lnTo>
                    <a:pt x="42941" y="2004919"/>
                  </a:lnTo>
                  <a:lnTo>
                    <a:pt x="65664" y="2042017"/>
                  </a:lnTo>
                  <a:lnTo>
                    <a:pt x="92497" y="2076037"/>
                  </a:lnTo>
                  <a:lnTo>
                    <a:pt x="123094" y="2106634"/>
                  </a:lnTo>
                  <a:lnTo>
                    <a:pt x="157114" y="2133467"/>
                  </a:lnTo>
                  <a:lnTo>
                    <a:pt x="194212" y="2156190"/>
                  </a:lnTo>
                  <a:lnTo>
                    <a:pt x="234045" y="2174462"/>
                  </a:lnTo>
                  <a:lnTo>
                    <a:pt x="276270" y="2187938"/>
                  </a:lnTo>
                  <a:lnTo>
                    <a:pt x="320543" y="2196276"/>
                  </a:lnTo>
                  <a:lnTo>
                    <a:pt x="366522" y="2199132"/>
                  </a:lnTo>
                  <a:lnTo>
                    <a:pt x="3370326" y="2199132"/>
                  </a:lnTo>
                  <a:lnTo>
                    <a:pt x="3416304" y="2196276"/>
                  </a:lnTo>
                  <a:lnTo>
                    <a:pt x="3460577" y="2187938"/>
                  </a:lnTo>
                  <a:lnTo>
                    <a:pt x="3502802" y="2174462"/>
                  </a:lnTo>
                  <a:lnTo>
                    <a:pt x="3542635" y="2156190"/>
                  </a:lnTo>
                  <a:lnTo>
                    <a:pt x="3579733" y="2133467"/>
                  </a:lnTo>
                  <a:lnTo>
                    <a:pt x="3613753" y="2106634"/>
                  </a:lnTo>
                  <a:lnTo>
                    <a:pt x="3644350" y="2076037"/>
                  </a:lnTo>
                  <a:lnTo>
                    <a:pt x="3671183" y="2042017"/>
                  </a:lnTo>
                  <a:lnTo>
                    <a:pt x="3693906" y="2004919"/>
                  </a:lnTo>
                  <a:lnTo>
                    <a:pt x="3712178" y="1965086"/>
                  </a:lnTo>
                  <a:lnTo>
                    <a:pt x="3725654" y="1922861"/>
                  </a:lnTo>
                  <a:lnTo>
                    <a:pt x="3733992" y="1878588"/>
                  </a:lnTo>
                  <a:lnTo>
                    <a:pt x="3736848" y="1832610"/>
                  </a:lnTo>
                  <a:lnTo>
                    <a:pt x="3736848" y="366522"/>
                  </a:lnTo>
                  <a:lnTo>
                    <a:pt x="3733992" y="320543"/>
                  </a:lnTo>
                  <a:lnTo>
                    <a:pt x="3725654" y="276270"/>
                  </a:lnTo>
                  <a:lnTo>
                    <a:pt x="3712178" y="234045"/>
                  </a:lnTo>
                  <a:lnTo>
                    <a:pt x="3693906" y="194212"/>
                  </a:lnTo>
                  <a:lnTo>
                    <a:pt x="3671183" y="157114"/>
                  </a:lnTo>
                  <a:lnTo>
                    <a:pt x="3644350" y="123094"/>
                  </a:lnTo>
                  <a:lnTo>
                    <a:pt x="3613753" y="92497"/>
                  </a:lnTo>
                  <a:lnTo>
                    <a:pt x="3579733" y="65664"/>
                  </a:lnTo>
                  <a:lnTo>
                    <a:pt x="3542635" y="42941"/>
                  </a:lnTo>
                  <a:lnTo>
                    <a:pt x="3502802" y="24669"/>
                  </a:lnTo>
                  <a:lnTo>
                    <a:pt x="3460577" y="11193"/>
                  </a:lnTo>
                  <a:lnTo>
                    <a:pt x="3416304" y="2855"/>
                  </a:lnTo>
                  <a:lnTo>
                    <a:pt x="3370326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4" name="object 14"/>
            <p:cNvSpPr/>
            <p:nvPr/>
          </p:nvSpPr>
          <p:spPr>
            <a:xfrm>
              <a:off x="8228075" y="1229867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0" y="366522"/>
                  </a:moveTo>
                  <a:lnTo>
                    <a:pt x="2855" y="320543"/>
                  </a:lnTo>
                  <a:lnTo>
                    <a:pt x="11193" y="276270"/>
                  </a:lnTo>
                  <a:lnTo>
                    <a:pt x="24669" y="234045"/>
                  </a:lnTo>
                  <a:lnTo>
                    <a:pt x="42941" y="194212"/>
                  </a:lnTo>
                  <a:lnTo>
                    <a:pt x="65664" y="157114"/>
                  </a:lnTo>
                  <a:lnTo>
                    <a:pt x="92497" y="123094"/>
                  </a:lnTo>
                  <a:lnTo>
                    <a:pt x="123094" y="92497"/>
                  </a:lnTo>
                  <a:lnTo>
                    <a:pt x="157114" y="65664"/>
                  </a:lnTo>
                  <a:lnTo>
                    <a:pt x="194212" y="42941"/>
                  </a:lnTo>
                  <a:lnTo>
                    <a:pt x="234045" y="24669"/>
                  </a:lnTo>
                  <a:lnTo>
                    <a:pt x="276270" y="11193"/>
                  </a:lnTo>
                  <a:lnTo>
                    <a:pt x="320543" y="2855"/>
                  </a:lnTo>
                  <a:lnTo>
                    <a:pt x="366522" y="0"/>
                  </a:lnTo>
                  <a:lnTo>
                    <a:pt x="3370326" y="0"/>
                  </a:lnTo>
                  <a:lnTo>
                    <a:pt x="3416304" y="2855"/>
                  </a:lnTo>
                  <a:lnTo>
                    <a:pt x="3460577" y="11193"/>
                  </a:lnTo>
                  <a:lnTo>
                    <a:pt x="3502802" y="24669"/>
                  </a:lnTo>
                  <a:lnTo>
                    <a:pt x="3542635" y="42941"/>
                  </a:lnTo>
                  <a:lnTo>
                    <a:pt x="3579733" y="65664"/>
                  </a:lnTo>
                  <a:lnTo>
                    <a:pt x="3613753" y="92497"/>
                  </a:lnTo>
                  <a:lnTo>
                    <a:pt x="3644350" y="123094"/>
                  </a:lnTo>
                  <a:lnTo>
                    <a:pt x="3671183" y="157114"/>
                  </a:lnTo>
                  <a:lnTo>
                    <a:pt x="3693906" y="194212"/>
                  </a:lnTo>
                  <a:lnTo>
                    <a:pt x="3712178" y="234045"/>
                  </a:lnTo>
                  <a:lnTo>
                    <a:pt x="3725654" y="276270"/>
                  </a:lnTo>
                  <a:lnTo>
                    <a:pt x="3733992" y="320543"/>
                  </a:lnTo>
                  <a:lnTo>
                    <a:pt x="3736848" y="366522"/>
                  </a:lnTo>
                  <a:lnTo>
                    <a:pt x="3736848" y="1832610"/>
                  </a:lnTo>
                  <a:lnTo>
                    <a:pt x="3733992" y="1878588"/>
                  </a:lnTo>
                  <a:lnTo>
                    <a:pt x="3725654" y="1922861"/>
                  </a:lnTo>
                  <a:lnTo>
                    <a:pt x="3712178" y="1965086"/>
                  </a:lnTo>
                  <a:lnTo>
                    <a:pt x="3693906" y="2004919"/>
                  </a:lnTo>
                  <a:lnTo>
                    <a:pt x="3671183" y="2042017"/>
                  </a:lnTo>
                  <a:lnTo>
                    <a:pt x="3644350" y="2076037"/>
                  </a:lnTo>
                  <a:lnTo>
                    <a:pt x="3613753" y="2106634"/>
                  </a:lnTo>
                  <a:lnTo>
                    <a:pt x="3579733" y="2133467"/>
                  </a:lnTo>
                  <a:lnTo>
                    <a:pt x="3542635" y="2156190"/>
                  </a:lnTo>
                  <a:lnTo>
                    <a:pt x="3502802" y="2174462"/>
                  </a:lnTo>
                  <a:lnTo>
                    <a:pt x="3460577" y="2187938"/>
                  </a:lnTo>
                  <a:lnTo>
                    <a:pt x="3416304" y="2196276"/>
                  </a:lnTo>
                  <a:lnTo>
                    <a:pt x="3370326" y="2199132"/>
                  </a:lnTo>
                  <a:lnTo>
                    <a:pt x="366522" y="2199132"/>
                  </a:lnTo>
                  <a:lnTo>
                    <a:pt x="320543" y="2196276"/>
                  </a:lnTo>
                  <a:lnTo>
                    <a:pt x="276270" y="2187938"/>
                  </a:lnTo>
                  <a:lnTo>
                    <a:pt x="234045" y="2174462"/>
                  </a:lnTo>
                  <a:lnTo>
                    <a:pt x="194212" y="2156190"/>
                  </a:lnTo>
                  <a:lnTo>
                    <a:pt x="157114" y="2133467"/>
                  </a:lnTo>
                  <a:lnTo>
                    <a:pt x="123094" y="2106634"/>
                  </a:lnTo>
                  <a:lnTo>
                    <a:pt x="92497" y="2076037"/>
                  </a:lnTo>
                  <a:lnTo>
                    <a:pt x="65664" y="2042017"/>
                  </a:lnTo>
                  <a:lnTo>
                    <a:pt x="42941" y="2004919"/>
                  </a:lnTo>
                  <a:lnTo>
                    <a:pt x="24669" y="1965086"/>
                  </a:lnTo>
                  <a:lnTo>
                    <a:pt x="11193" y="1922861"/>
                  </a:lnTo>
                  <a:lnTo>
                    <a:pt x="2855" y="1878588"/>
                  </a:lnTo>
                  <a:lnTo>
                    <a:pt x="0" y="1832610"/>
                  </a:lnTo>
                  <a:lnTo>
                    <a:pt x="0" y="366522"/>
                  </a:lnTo>
                  <a:close/>
                </a:path>
              </a:pathLst>
            </a:custGeom>
            <a:ln w="9144">
              <a:solidFill>
                <a:srgbClr val="FFEBB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5" name="object 15"/>
            <p:cNvSpPr/>
            <p:nvPr/>
          </p:nvSpPr>
          <p:spPr>
            <a:xfrm>
              <a:off x="227075" y="4110227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3370326" y="0"/>
                  </a:moveTo>
                  <a:lnTo>
                    <a:pt x="366534" y="0"/>
                  </a:lnTo>
                  <a:lnTo>
                    <a:pt x="320556" y="2855"/>
                  </a:lnTo>
                  <a:lnTo>
                    <a:pt x="276282" y="11193"/>
                  </a:lnTo>
                  <a:lnTo>
                    <a:pt x="234056" y="24669"/>
                  </a:lnTo>
                  <a:lnTo>
                    <a:pt x="194222" y="42941"/>
                  </a:lnTo>
                  <a:lnTo>
                    <a:pt x="157122" y="65664"/>
                  </a:lnTo>
                  <a:lnTo>
                    <a:pt x="123101" y="92497"/>
                  </a:lnTo>
                  <a:lnTo>
                    <a:pt x="92502" y="123094"/>
                  </a:lnTo>
                  <a:lnTo>
                    <a:pt x="65669" y="157114"/>
                  </a:lnTo>
                  <a:lnTo>
                    <a:pt x="42944" y="194212"/>
                  </a:lnTo>
                  <a:lnTo>
                    <a:pt x="24671" y="234045"/>
                  </a:lnTo>
                  <a:lnTo>
                    <a:pt x="11193" y="276270"/>
                  </a:lnTo>
                  <a:lnTo>
                    <a:pt x="2855" y="320543"/>
                  </a:lnTo>
                  <a:lnTo>
                    <a:pt x="0" y="366522"/>
                  </a:lnTo>
                  <a:lnTo>
                    <a:pt x="0" y="1832597"/>
                  </a:lnTo>
                  <a:lnTo>
                    <a:pt x="2855" y="1878575"/>
                  </a:lnTo>
                  <a:lnTo>
                    <a:pt x="11193" y="1922849"/>
                  </a:lnTo>
                  <a:lnTo>
                    <a:pt x="24671" y="1965075"/>
                  </a:lnTo>
                  <a:lnTo>
                    <a:pt x="42944" y="2004909"/>
                  </a:lnTo>
                  <a:lnTo>
                    <a:pt x="65669" y="2042009"/>
                  </a:lnTo>
                  <a:lnTo>
                    <a:pt x="92502" y="2076030"/>
                  </a:lnTo>
                  <a:lnTo>
                    <a:pt x="123101" y="2106629"/>
                  </a:lnTo>
                  <a:lnTo>
                    <a:pt x="157122" y="2133462"/>
                  </a:lnTo>
                  <a:lnTo>
                    <a:pt x="194222" y="2156187"/>
                  </a:lnTo>
                  <a:lnTo>
                    <a:pt x="234056" y="2174460"/>
                  </a:lnTo>
                  <a:lnTo>
                    <a:pt x="276282" y="2187938"/>
                  </a:lnTo>
                  <a:lnTo>
                    <a:pt x="320556" y="2196276"/>
                  </a:lnTo>
                  <a:lnTo>
                    <a:pt x="366534" y="2199132"/>
                  </a:lnTo>
                  <a:lnTo>
                    <a:pt x="3370326" y="2199132"/>
                  </a:lnTo>
                  <a:lnTo>
                    <a:pt x="3416304" y="2196276"/>
                  </a:lnTo>
                  <a:lnTo>
                    <a:pt x="3460577" y="2187938"/>
                  </a:lnTo>
                  <a:lnTo>
                    <a:pt x="3502802" y="2174460"/>
                  </a:lnTo>
                  <a:lnTo>
                    <a:pt x="3542635" y="2156187"/>
                  </a:lnTo>
                  <a:lnTo>
                    <a:pt x="3579733" y="2133462"/>
                  </a:lnTo>
                  <a:lnTo>
                    <a:pt x="3613753" y="2106629"/>
                  </a:lnTo>
                  <a:lnTo>
                    <a:pt x="3644350" y="2076030"/>
                  </a:lnTo>
                  <a:lnTo>
                    <a:pt x="3671183" y="2042009"/>
                  </a:lnTo>
                  <a:lnTo>
                    <a:pt x="3693906" y="2004909"/>
                  </a:lnTo>
                  <a:lnTo>
                    <a:pt x="3712178" y="1965075"/>
                  </a:lnTo>
                  <a:lnTo>
                    <a:pt x="3725654" y="1922849"/>
                  </a:lnTo>
                  <a:lnTo>
                    <a:pt x="3733992" y="1878575"/>
                  </a:lnTo>
                  <a:lnTo>
                    <a:pt x="3736848" y="1832597"/>
                  </a:lnTo>
                  <a:lnTo>
                    <a:pt x="3736848" y="366522"/>
                  </a:lnTo>
                  <a:lnTo>
                    <a:pt x="3733992" y="320543"/>
                  </a:lnTo>
                  <a:lnTo>
                    <a:pt x="3725654" y="276270"/>
                  </a:lnTo>
                  <a:lnTo>
                    <a:pt x="3712178" y="234045"/>
                  </a:lnTo>
                  <a:lnTo>
                    <a:pt x="3693906" y="194212"/>
                  </a:lnTo>
                  <a:lnTo>
                    <a:pt x="3671183" y="157114"/>
                  </a:lnTo>
                  <a:lnTo>
                    <a:pt x="3644350" y="123094"/>
                  </a:lnTo>
                  <a:lnTo>
                    <a:pt x="3613753" y="92497"/>
                  </a:lnTo>
                  <a:lnTo>
                    <a:pt x="3579733" y="65664"/>
                  </a:lnTo>
                  <a:lnTo>
                    <a:pt x="3542635" y="42941"/>
                  </a:lnTo>
                  <a:lnTo>
                    <a:pt x="3502802" y="24669"/>
                  </a:lnTo>
                  <a:lnTo>
                    <a:pt x="3460577" y="11193"/>
                  </a:lnTo>
                  <a:lnTo>
                    <a:pt x="3416304" y="2855"/>
                  </a:lnTo>
                  <a:lnTo>
                    <a:pt x="3370326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6" name="object 16"/>
            <p:cNvSpPr/>
            <p:nvPr/>
          </p:nvSpPr>
          <p:spPr>
            <a:xfrm>
              <a:off x="227075" y="4110227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0" y="366522"/>
                  </a:moveTo>
                  <a:lnTo>
                    <a:pt x="2855" y="320543"/>
                  </a:lnTo>
                  <a:lnTo>
                    <a:pt x="11193" y="276270"/>
                  </a:lnTo>
                  <a:lnTo>
                    <a:pt x="24671" y="234045"/>
                  </a:lnTo>
                  <a:lnTo>
                    <a:pt x="42944" y="194212"/>
                  </a:lnTo>
                  <a:lnTo>
                    <a:pt x="65669" y="157114"/>
                  </a:lnTo>
                  <a:lnTo>
                    <a:pt x="92502" y="123094"/>
                  </a:lnTo>
                  <a:lnTo>
                    <a:pt x="123101" y="92497"/>
                  </a:lnTo>
                  <a:lnTo>
                    <a:pt x="157122" y="65664"/>
                  </a:lnTo>
                  <a:lnTo>
                    <a:pt x="194222" y="42941"/>
                  </a:lnTo>
                  <a:lnTo>
                    <a:pt x="234056" y="24669"/>
                  </a:lnTo>
                  <a:lnTo>
                    <a:pt x="276282" y="11193"/>
                  </a:lnTo>
                  <a:lnTo>
                    <a:pt x="320556" y="2855"/>
                  </a:lnTo>
                  <a:lnTo>
                    <a:pt x="366534" y="0"/>
                  </a:lnTo>
                  <a:lnTo>
                    <a:pt x="3370326" y="0"/>
                  </a:lnTo>
                  <a:lnTo>
                    <a:pt x="3416304" y="2855"/>
                  </a:lnTo>
                  <a:lnTo>
                    <a:pt x="3460577" y="11193"/>
                  </a:lnTo>
                  <a:lnTo>
                    <a:pt x="3502802" y="24669"/>
                  </a:lnTo>
                  <a:lnTo>
                    <a:pt x="3542635" y="42941"/>
                  </a:lnTo>
                  <a:lnTo>
                    <a:pt x="3579733" y="65664"/>
                  </a:lnTo>
                  <a:lnTo>
                    <a:pt x="3613753" y="92497"/>
                  </a:lnTo>
                  <a:lnTo>
                    <a:pt x="3644350" y="123094"/>
                  </a:lnTo>
                  <a:lnTo>
                    <a:pt x="3671183" y="157114"/>
                  </a:lnTo>
                  <a:lnTo>
                    <a:pt x="3693906" y="194212"/>
                  </a:lnTo>
                  <a:lnTo>
                    <a:pt x="3712178" y="234045"/>
                  </a:lnTo>
                  <a:lnTo>
                    <a:pt x="3725654" y="276270"/>
                  </a:lnTo>
                  <a:lnTo>
                    <a:pt x="3733992" y="320543"/>
                  </a:lnTo>
                  <a:lnTo>
                    <a:pt x="3736848" y="366522"/>
                  </a:lnTo>
                  <a:lnTo>
                    <a:pt x="3736848" y="1832597"/>
                  </a:lnTo>
                  <a:lnTo>
                    <a:pt x="3733992" y="1878575"/>
                  </a:lnTo>
                  <a:lnTo>
                    <a:pt x="3725654" y="1922849"/>
                  </a:lnTo>
                  <a:lnTo>
                    <a:pt x="3712178" y="1965075"/>
                  </a:lnTo>
                  <a:lnTo>
                    <a:pt x="3693906" y="2004909"/>
                  </a:lnTo>
                  <a:lnTo>
                    <a:pt x="3671183" y="2042009"/>
                  </a:lnTo>
                  <a:lnTo>
                    <a:pt x="3644350" y="2076030"/>
                  </a:lnTo>
                  <a:lnTo>
                    <a:pt x="3613753" y="2106629"/>
                  </a:lnTo>
                  <a:lnTo>
                    <a:pt x="3579733" y="2133462"/>
                  </a:lnTo>
                  <a:lnTo>
                    <a:pt x="3542635" y="2156187"/>
                  </a:lnTo>
                  <a:lnTo>
                    <a:pt x="3502802" y="2174460"/>
                  </a:lnTo>
                  <a:lnTo>
                    <a:pt x="3460577" y="2187938"/>
                  </a:lnTo>
                  <a:lnTo>
                    <a:pt x="3416304" y="2196276"/>
                  </a:lnTo>
                  <a:lnTo>
                    <a:pt x="3370326" y="2199132"/>
                  </a:lnTo>
                  <a:lnTo>
                    <a:pt x="366534" y="2199132"/>
                  </a:lnTo>
                  <a:lnTo>
                    <a:pt x="320556" y="2196276"/>
                  </a:lnTo>
                  <a:lnTo>
                    <a:pt x="276282" y="2187938"/>
                  </a:lnTo>
                  <a:lnTo>
                    <a:pt x="234056" y="2174460"/>
                  </a:lnTo>
                  <a:lnTo>
                    <a:pt x="194222" y="2156187"/>
                  </a:lnTo>
                  <a:lnTo>
                    <a:pt x="157122" y="2133462"/>
                  </a:lnTo>
                  <a:lnTo>
                    <a:pt x="123101" y="2106629"/>
                  </a:lnTo>
                  <a:lnTo>
                    <a:pt x="92502" y="2076030"/>
                  </a:lnTo>
                  <a:lnTo>
                    <a:pt x="65669" y="2042009"/>
                  </a:lnTo>
                  <a:lnTo>
                    <a:pt x="42944" y="2004909"/>
                  </a:lnTo>
                  <a:lnTo>
                    <a:pt x="24671" y="1965075"/>
                  </a:lnTo>
                  <a:lnTo>
                    <a:pt x="11193" y="1922849"/>
                  </a:lnTo>
                  <a:lnTo>
                    <a:pt x="2855" y="1878575"/>
                  </a:lnTo>
                  <a:lnTo>
                    <a:pt x="0" y="1832597"/>
                  </a:lnTo>
                  <a:lnTo>
                    <a:pt x="0" y="366522"/>
                  </a:lnTo>
                  <a:close/>
                </a:path>
              </a:pathLst>
            </a:custGeom>
            <a:ln w="9144">
              <a:solidFill>
                <a:srgbClr val="FFEBB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7" name="object 17"/>
          <p:cNvSpPr txBox="1"/>
          <p:nvPr/>
        </p:nvSpPr>
        <p:spPr>
          <a:xfrm>
            <a:off x="3859053" y="1855660"/>
            <a:ext cx="1401128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ПРИОРИТИЗАЦИЯ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8" name="object 18"/>
          <p:cNvSpPr txBox="1"/>
          <p:nvPr/>
        </p:nvSpPr>
        <p:spPr>
          <a:xfrm>
            <a:off x="313943" y="4015168"/>
            <a:ext cx="2516028" cy="13125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1504"/>
              </a:lnSpc>
              <a:spcBef>
                <a:spcPts val="75"/>
              </a:spcBef>
            </a:pPr>
            <a:r>
              <a:rPr sz="1350" b="1" spc="-15" dirty="0">
                <a:solidFill>
                  <a:srgbClr val="0C0C0C"/>
                </a:solidFill>
                <a:latin typeface="Arial"/>
                <a:cs typeface="Arial"/>
              </a:rPr>
              <a:t>ГЕПАТИТ</a:t>
            </a:r>
            <a:r>
              <a:rPr sz="1350" b="1" spc="-38" dirty="0">
                <a:solidFill>
                  <a:srgbClr val="0C0C0C"/>
                </a:solidFill>
                <a:latin typeface="Arial"/>
                <a:cs typeface="Arial"/>
              </a:rPr>
              <a:t> С</a:t>
            </a:r>
            <a:endParaRPr sz="1350">
              <a:latin typeface="Arial"/>
              <a:cs typeface="Arial"/>
            </a:endParaRPr>
          </a:p>
          <a:p>
            <a:pPr algn="ctr">
              <a:lnSpc>
                <a:spcPts val="1144"/>
              </a:lnSpc>
            </a:pP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проведение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скринингового</a:t>
            </a:r>
            <a:endParaRPr sz="1050">
              <a:latin typeface="Microsoft Sans Serif"/>
              <a:cs typeface="Microsoft Sans Serif"/>
            </a:endParaRPr>
          </a:p>
          <a:p>
            <a:pPr marL="9049" marR="3810" indent="-953" algn="ctr"/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исследования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на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антитела</a:t>
            </a:r>
            <a:r>
              <a:rPr sz="10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к</a:t>
            </a:r>
            <a:r>
              <a:rPr sz="10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гепатиту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С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граждан</a:t>
            </a:r>
            <a:r>
              <a:rPr sz="10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105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возрасте</a:t>
            </a:r>
            <a:r>
              <a:rPr sz="1050" b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25</a:t>
            </a:r>
            <a:r>
              <a:rPr sz="1050" b="1" spc="-3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r>
              <a:rPr sz="1050" b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и</a:t>
            </a:r>
            <a:r>
              <a:rPr sz="105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старше</a:t>
            </a:r>
            <a:r>
              <a:rPr sz="105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spc="-45" dirty="0">
                <a:solidFill>
                  <a:srgbClr val="0C0C0C"/>
                </a:solidFill>
                <a:latin typeface="Arial"/>
                <a:cs typeface="Arial"/>
              </a:rPr>
              <a:t>1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раз</a:t>
            </a:r>
            <a:r>
              <a:rPr sz="1050" b="1" spc="-4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105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десять</a:t>
            </a:r>
            <a:r>
              <a:rPr sz="1050" b="1" spc="-3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r>
              <a:rPr sz="1050" b="1" spc="-3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путем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определения суммарных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антител</a:t>
            </a:r>
            <a:r>
              <a:rPr sz="105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классов</a:t>
            </a:r>
            <a:r>
              <a:rPr sz="10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M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10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G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(</a:t>
            </a:r>
            <a:r>
              <a:rPr sz="1050" spc="-8" dirty="0">
                <a:solidFill>
                  <a:srgbClr val="0C0C0C"/>
                </a:solidFill>
                <a:latin typeface="Arial MT"/>
                <a:cs typeface="Arial MT"/>
              </a:rPr>
              <a:t>anti-</a:t>
            </a:r>
            <a:endParaRPr sz="1050">
              <a:latin typeface="Arial MT"/>
              <a:cs typeface="Arial MT"/>
            </a:endParaRPr>
          </a:p>
          <a:p>
            <a:pPr marL="129540" marR="123349" indent="92392"/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HCV</a:t>
            </a:r>
            <a:r>
              <a:rPr sz="1050" spc="-19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IgG</a:t>
            </a:r>
            <a:r>
              <a:rPr sz="1050" spc="-34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anti-HCV</a:t>
            </a:r>
            <a:r>
              <a:rPr sz="1050" spc="-34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IgM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)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к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вирусу гепатита</a:t>
            </a:r>
            <a:r>
              <a:rPr sz="10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C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(</a:t>
            </a:r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Hepatitis</a:t>
            </a:r>
            <a:r>
              <a:rPr sz="1050" spc="-38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C</a:t>
            </a:r>
            <a:r>
              <a:rPr sz="1050" spc="-11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virus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) в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крови</a:t>
            </a:r>
            <a:endParaRPr sz="1050">
              <a:latin typeface="Microsoft Sans Serif"/>
              <a:cs typeface="Microsoft Sans Serif"/>
            </a:endParaRPr>
          </a:p>
        </p:txBody>
      </p:sp>
      <p:grpSp>
        <p:nvGrpSpPr>
          <p:cNvPr id="129" name="object 19"/>
          <p:cNvGrpSpPr/>
          <p:nvPr/>
        </p:nvGrpSpPr>
        <p:grpSpPr>
          <a:xfrm>
            <a:off x="3137392" y="3936349"/>
            <a:ext cx="2828449" cy="1656874"/>
            <a:chOff x="4183189" y="4105465"/>
            <a:chExt cx="3771265" cy="2209165"/>
          </a:xfrm>
        </p:grpSpPr>
        <p:sp>
          <p:nvSpPr>
            <p:cNvPr id="130" name="object 20"/>
            <p:cNvSpPr/>
            <p:nvPr/>
          </p:nvSpPr>
          <p:spPr>
            <a:xfrm>
              <a:off x="4187952" y="4110228"/>
              <a:ext cx="3761740" cy="2199640"/>
            </a:xfrm>
            <a:custGeom>
              <a:avLst/>
              <a:gdLst/>
              <a:ahLst/>
              <a:cxnLst/>
              <a:rect l="l" t="t" r="r" b="b"/>
              <a:pathLst>
                <a:path w="3761740" h="2199640">
                  <a:moveTo>
                    <a:pt x="3394709" y="0"/>
                  </a:moveTo>
                  <a:lnTo>
                    <a:pt x="366522" y="0"/>
                  </a:lnTo>
                  <a:lnTo>
                    <a:pt x="320543" y="2855"/>
                  </a:lnTo>
                  <a:lnTo>
                    <a:pt x="276270" y="11193"/>
                  </a:lnTo>
                  <a:lnTo>
                    <a:pt x="234045" y="24669"/>
                  </a:lnTo>
                  <a:lnTo>
                    <a:pt x="194212" y="42941"/>
                  </a:lnTo>
                  <a:lnTo>
                    <a:pt x="157114" y="65664"/>
                  </a:lnTo>
                  <a:lnTo>
                    <a:pt x="123094" y="92497"/>
                  </a:lnTo>
                  <a:lnTo>
                    <a:pt x="92497" y="123094"/>
                  </a:lnTo>
                  <a:lnTo>
                    <a:pt x="65664" y="157114"/>
                  </a:lnTo>
                  <a:lnTo>
                    <a:pt x="42941" y="194212"/>
                  </a:lnTo>
                  <a:lnTo>
                    <a:pt x="24669" y="234045"/>
                  </a:lnTo>
                  <a:lnTo>
                    <a:pt x="11193" y="276270"/>
                  </a:lnTo>
                  <a:lnTo>
                    <a:pt x="2855" y="320543"/>
                  </a:lnTo>
                  <a:lnTo>
                    <a:pt x="0" y="366522"/>
                  </a:lnTo>
                  <a:lnTo>
                    <a:pt x="0" y="1832597"/>
                  </a:lnTo>
                  <a:lnTo>
                    <a:pt x="2855" y="1878575"/>
                  </a:lnTo>
                  <a:lnTo>
                    <a:pt x="11193" y="1922849"/>
                  </a:lnTo>
                  <a:lnTo>
                    <a:pt x="24669" y="1965075"/>
                  </a:lnTo>
                  <a:lnTo>
                    <a:pt x="42941" y="2004909"/>
                  </a:lnTo>
                  <a:lnTo>
                    <a:pt x="65664" y="2042009"/>
                  </a:lnTo>
                  <a:lnTo>
                    <a:pt x="92497" y="2076030"/>
                  </a:lnTo>
                  <a:lnTo>
                    <a:pt x="123094" y="2106629"/>
                  </a:lnTo>
                  <a:lnTo>
                    <a:pt x="157114" y="2133462"/>
                  </a:lnTo>
                  <a:lnTo>
                    <a:pt x="194212" y="2156187"/>
                  </a:lnTo>
                  <a:lnTo>
                    <a:pt x="234045" y="2174460"/>
                  </a:lnTo>
                  <a:lnTo>
                    <a:pt x="276270" y="2187938"/>
                  </a:lnTo>
                  <a:lnTo>
                    <a:pt x="320543" y="2196276"/>
                  </a:lnTo>
                  <a:lnTo>
                    <a:pt x="366522" y="2199132"/>
                  </a:lnTo>
                  <a:lnTo>
                    <a:pt x="3394709" y="2199132"/>
                  </a:lnTo>
                  <a:lnTo>
                    <a:pt x="3440688" y="2196276"/>
                  </a:lnTo>
                  <a:lnTo>
                    <a:pt x="3484961" y="2187938"/>
                  </a:lnTo>
                  <a:lnTo>
                    <a:pt x="3527186" y="2174460"/>
                  </a:lnTo>
                  <a:lnTo>
                    <a:pt x="3567019" y="2156187"/>
                  </a:lnTo>
                  <a:lnTo>
                    <a:pt x="3604117" y="2133462"/>
                  </a:lnTo>
                  <a:lnTo>
                    <a:pt x="3638137" y="2106629"/>
                  </a:lnTo>
                  <a:lnTo>
                    <a:pt x="3668734" y="2076030"/>
                  </a:lnTo>
                  <a:lnTo>
                    <a:pt x="3695567" y="2042009"/>
                  </a:lnTo>
                  <a:lnTo>
                    <a:pt x="3718290" y="2004909"/>
                  </a:lnTo>
                  <a:lnTo>
                    <a:pt x="3736562" y="1965075"/>
                  </a:lnTo>
                  <a:lnTo>
                    <a:pt x="3750038" y="1922849"/>
                  </a:lnTo>
                  <a:lnTo>
                    <a:pt x="3758376" y="1878575"/>
                  </a:lnTo>
                  <a:lnTo>
                    <a:pt x="3761231" y="1832597"/>
                  </a:lnTo>
                  <a:lnTo>
                    <a:pt x="3761231" y="366522"/>
                  </a:lnTo>
                  <a:lnTo>
                    <a:pt x="3758376" y="320543"/>
                  </a:lnTo>
                  <a:lnTo>
                    <a:pt x="3750038" y="276270"/>
                  </a:lnTo>
                  <a:lnTo>
                    <a:pt x="3736562" y="234045"/>
                  </a:lnTo>
                  <a:lnTo>
                    <a:pt x="3718290" y="194212"/>
                  </a:lnTo>
                  <a:lnTo>
                    <a:pt x="3695567" y="157114"/>
                  </a:lnTo>
                  <a:lnTo>
                    <a:pt x="3668734" y="123094"/>
                  </a:lnTo>
                  <a:lnTo>
                    <a:pt x="3638137" y="92497"/>
                  </a:lnTo>
                  <a:lnTo>
                    <a:pt x="3604117" y="65664"/>
                  </a:lnTo>
                  <a:lnTo>
                    <a:pt x="3567019" y="42941"/>
                  </a:lnTo>
                  <a:lnTo>
                    <a:pt x="3527186" y="24669"/>
                  </a:lnTo>
                  <a:lnTo>
                    <a:pt x="3484961" y="11193"/>
                  </a:lnTo>
                  <a:lnTo>
                    <a:pt x="3440688" y="2855"/>
                  </a:lnTo>
                  <a:lnTo>
                    <a:pt x="3394709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1" name="object 21"/>
            <p:cNvSpPr/>
            <p:nvPr/>
          </p:nvSpPr>
          <p:spPr>
            <a:xfrm>
              <a:off x="4187952" y="4110228"/>
              <a:ext cx="3761740" cy="2199640"/>
            </a:xfrm>
            <a:custGeom>
              <a:avLst/>
              <a:gdLst/>
              <a:ahLst/>
              <a:cxnLst/>
              <a:rect l="l" t="t" r="r" b="b"/>
              <a:pathLst>
                <a:path w="3761740" h="2199640">
                  <a:moveTo>
                    <a:pt x="0" y="366522"/>
                  </a:moveTo>
                  <a:lnTo>
                    <a:pt x="2855" y="320543"/>
                  </a:lnTo>
                  <a:lnTo>
                    <a:pt x="11193" y="276270"/>
                  </a:lnTo>
                  <a:lnTo>
                    <a:pt x="24669" y="234045"/>
                  </a:lnTo>
                  <a:lnTo>
                    <a:pt x="42941" y="194212"/>
                  </a:lnTo>
                  <a:lnTo>
                    <a:pt x="65664" y="157114"/>
                  </a:lnTo>
                  <a:lnTo>
                    <a:pt x="92497" y="123094"/>
                  </a:lnTo>
                  <a:lnTo>
                    <a:pt x="123094" y="92497"/>
                  </a:lnTo>
                  <a:lnTo>
                    <a:pt x="157114" y="65664"/>
                  </a:lnTo>
                  <a:lnTo>
                    <a:pt x="194212" y="42941"/>
                  </a:lnTo>
                  <a:lnTo>
                    <a:pt x="234045" y="24669"/>
                  </a:lnTo>
                  <a:lnTo>
                    <a:pt x="276270" y="11193"/>
                  </a:lnTo>
                  <a:lnTo>
                    <a:pt x="320543" y="2855"/>
                  </a:lnTo>
                  <a:lnTo>
                    <a:pt x="366522" y="0"/>
                  </a:lnTo>
                  <a:lnTo>
                    <a:pt x="3394709" y="0"/>
                  </a:lnTo>
                  <a:lnTo>
                    <a:pt x="3440688" y="2855"/>
                  </a:lnTo>
                  <a:lnTo>
                    <a:pt x="3484961" y="11193"/>
                  </a:lnTo>
                  <a:lnTo>
                    <a:pt x="3527186" y="24669"/>
                  </a:lnTo>
                  <a:lnTo>
                    <a:pt x="3567019" y="42941"/>
                  </a:lnTo>
                  <a:lnTo>
                    <a:pt x="3604117" y="65664"/>
                  </a:lnTo>
                  <a:lnTo>
                    <a:pt x="3638137" y="92497"/>
                  </a:lnTo>
                  <a:lnTo>
                    <a:pt x="3668734" y="123094"/>
                  </a:lnTo>
                  <a:lnTo>
                    <a:pt x="3695567" y="157114"/>
                  </a:lnTo>
                  <a:lnTo>
                    <a:pt x="3718290" y="194212"/>
                  </a:lnTo>
                  <a:lnTo>
                    <a:pt x="3736562" y="234045"/>
                  </a:lnTo>
                  <a:lnTo>
                    <a:pt x="3750038" y="276270"/>
                  </a:lnTo>
                  <a:lnTo>
                    <a:pt x="3758376" y="320543"/>
                  </a:lnTo>
                  <a:lnTo>
                    <a:pt x="3761231" y="366522"/>
                  </a:lnTo>
                  <a:lnTo>
                    <a:pt x="3761231" y="1832597"/>
                  </a:lnTo>
                  <a:lnTo>
                    <a:pt x="3758376" y="1878575"/>
                  </a:lnTo>
                  <a:lnTo>
                    <a:pt x="3750038" y="1922849"/>
                  </a:lnTo>
                  <a:lnTo>
                    <a:pt x="3736562" y="1965075"/>
                  </a:lnTo>
                  <a:lnTo>
                    <a:pt x="3718290" y="2004909"/>
                  </a:lnTo>
                  <a:lnTo>
                    <a:pt x="3695567" y="2042009"/>
                  </a:lnTo>
                  <a:lnTo>
                    <a:pt x="3668734" y="2076030"/>
                  </a:lnTo>
                  <a:lnTo>
                    <a:pt x="3638137" y="2106629"/>
                  </a:lnTo>
                  <a:lnTo>
                    <a:pt x="3604117" y="2133462"/>
                  </a:lnTo>
                  <a:lnTo>
                    <a:pt x="3567019" y="2156187"/>
                  </a:lnTo>
                  <a:lnTo>
                    <a:pt x="3527186" y="2174460"/>
                  </a:lnTo>
                  <a:lnTo>
                    <a:pt x="3484961" y="2187938"/>
                  </a:lnTo>
                  <a:lnTo>
                    <a:pt x="3440688" y="2196276"/>
                  </a:lnTo>
                  <a:lnTo>
                    <a:pt x="3394709" y="2199132"/>
                  </a:lnTo>
                  <a:lnTo>
                    <a:pt x="366522" y="2199132"/>
                  </a:lnTo>
                  <a:lnTo>
                    <a:pt x="320543" y="2196276"/>
                  </a:lnTo>
                  <a:lnTo>
                    <a:pt x="276270" y="2187938"/>
                  </a:lnTo>
                  <a:lnTo>
                    <a:pt x="234045" y="2174460"/>
                  </a:lnTo>
                  <a:lnTo>
                    <a:pt x="194212" y="2156187"/>
                  </a:lnTo>
                  <a:lnTo>
                    <a:pt x="157114" y="2133462"/>
                  </a:lnTo>
                  <a:lnTo>
                    <a:pt x="123094" y="2106629"/>
                  </a:lnTo>
                  <a:lnTo>
                    <a:pt x="92497" y="2076030"/>
                  </a:lnTo>
                  <a:lnTo>
                    <a:pt x="65664" y="2042009"/>
                  </a:lnTo>
                  <a:lnTo>
                    <a:pt x="42941" y="2004909"/>
                  </a:lnTo>
                  <a:lnTo>
                    <a:pt x="24669" y="1965075"/>
                  </a:lnTo>
                  <a:lnTo>
                    <a:pt x="11193" y="1922849"/>
                  </a:lnTo>
                  <a:lnTo>
                    <a:pt x="2855" y="1878575"/>
                  </a:lnTo>
                  <a:lnTo>
                    <a:pt x="0" y="1832597"/>
                  </a:lnTo>
                  <a:lnTo>
                    <a:pt x="0" y="366522"/>
                  </a:lnTo>
                  <a:close/>
                </a:path>
              </a:pathLst>
            </a:custGeom>
            <a:ln w="9144">
              <a:solidFill>
                <a:srgbClr val="EAE9E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32" name="object 22"/>
          <p:cNvSpPr txBox="1"/>
          <p:nvPr/>
        </p:nvSpPr>
        <p:spPr>
          <a:xfrm>
            <a:off x="3280506" y="4639532"/>
            <a:ext cx="2538889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indent="-214789">
              <a:spcBef>
                <a:spcPts val="75"/>
              </a:spcBef>
              <a:buChar char="•"/>
              <a:tabLst>
                <a:tab pos="224314" algn="l"/>
              </a:tabLst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врачу</a:t>
            </a:r>
            <a:r>
              <a:rPr sz="900" spc="-15" dirty="0">
                <a:solidFill>
                  <a:srgbClr val="0C0C0C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неврологу</a:t>
            </a:r>
            <a:endParaRPr sz="900">
              <a:latin typeface="Microsoft Sans Serif"/>
              <a:cs typeface="Microsoft Sans Serif"/>
            </a:endParaRPr>
          </a:p>
          <a:p>
            <a:pPr marL="224314" indent="-214789">
              <a:buChar char="•"/>
              <a:tabLst>
                <a:tab pos="224314" algn="l"/>
              </a:tabLst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врачу</a:t>
            </a:r>
            <a:r>
              <a:rPr sz="900" spc="-15" dirty="0">
                <a:solidFill>
                  <a:srgbClr val="0C0C0C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хирургу</a:t>
            </a:r>
            <a:endParaRPr sz="900">
              <a:latin typeface="Microsoft Sans Serif"/>
              <a:cs typeface="Microsoft Sans Serif"/>
            </a:endParaRPr>
          </a:p>
          <a:p>
            <a:pPr marL="224314" indent="-214789">
              <a:buChar char="•"/>
              <a:tabLst>
                <a:tab pos="224314" algn="l"/>
              </a:tabLst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врачу</a:t>
            </a:r>
            <a:r>
              <a:rPr sz="900" spc="-15" dirty="0">
                <a:solidFill>
                  <a:srgbClr val="0C0C0C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психиатру</a:t>
            </a:r>
            <a:endParaRPr sz="900">
              <a:latin typeface="Microsoft Sans Serif"/>
              <a:cs typeface="Microsoft Sans Serif"/>
            </a:endParaRPr>
          </a:p>
          <a:p>
            <a:pPr marL="224314" marR="3810" indent="-215265">
              <a:buChar char="•"/>
              <a:tabLst>
                <a:tab pos="224314" algn="l"/>
              </a:tabLst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врачу</a:t>
            </a:r>
            <a:r>
              <a:rPr sz="900" spc="-15" dirty="0">
                <a:solidFill>
                  <a:srgbClr val="0C0C0C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оториноларингологу</a:t>
            </a:r>
            <a:r>
              <a:rPr sz="90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(в 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т.ч.</a:t>
            </a:r>
            <a:r>
              <a:rPr sz="90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сурдологу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по</a:t>
            </a:r>
            <a:r>
              <a:rPr sz="90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показаниям)</a:t>
            </a:r>
            <a:endParaRPr sz="900">
              <a:latin typeface="Microsoft Sans Serif"/>
              <a:cs typeface="Microsoft Sans Serif"/>
            </a:endParaRPr>
          </a:p>
          <a:p>
            <a:pPr marL="224314" indent="-214789">
              <a:buChar char="•"/>
              <a:tabLst>
                <a:tab pos="224314" algn="l"/>
              </a:tabLst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врачу</a:t>
            </a:r>
            <a:r>
              <a:rPr sz="900" spc="-15" dirty="0">
                <a:solidFill>
                  <a:srgbClr val="0C0C0C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офтальмологу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33" name="object 23"/>
          <p:cNvGrpSpPr/>
          <p:nvPr/>
        </p:nvGrpSpPr>
        <p:grpSpPr>
          <a:xfrm>
            <a:off x="6167485" y="3940921"/>
            <a:ext cx="2809875" cy="1574483"/>
            <a:chOff x="8223313" y="4111561"/>
            <a:chExt cx="3746500" cy="2099310"/>
          </a:xfrm>
        </p:grpSpPr>
        <p:sp>
          <p:nvSpPr>
            <p:cNvPr id="134" name="object 24"/>
            <p:cNvSpPr/>
            <p:nvPr/>
          </p:nvSpPr>
          <p:spPr>
            <a:xfrm>
              <a:off x="8228076" y="4116323"/>
              <a:ext cx="3736975" cy="2089785"/>
            </a:xfrm>
            <a:custGeom>
              <a:avLst/>
              <a:gdLst/>
              <a:ahLst/>
              <a:cxnLst/>
              <a:rect l="l" t="t" r="r" b="b"/>
              <a:pathLst>
                <a:path w="3736975" h="2089785">
                  <a:moveTo>
                    <a:pt x="3388614" y="0"/>
                  </a:moveTo>
                  <a:lnTo>
                    <a:pt x="348233" y="0"/>
                  </a:lnTo>
                  <a:lnTo>
                    <a:pt x="300990" y="3179"/>
                  </a:lnTo>
                  <a:lnTo>
                    <a:pt x="255675" y="12442"/>
                  </a:lnTo>
                  <a:lnTo>
                    <a:pt x="212705" y="27372"/>
                  </a:lnTo>
                  <a:lnTo>
                    <a:pt x="172494" y="47554"/>
                  </a:lnTo>
                  <a:lnTo>
                    <a:pt x="135458" y="72573"/>
                  </a:lnTo>
                  <a:lnTo>
                    <a:pt x="102012" y="102012"/>
                  </a:lnTo>
                  <a:lnTo>
                    <a:pt x="72573" y="135458"/>
                  </a:lnTo>
                  <a:lnTo>
                    <a:pt x="47554" y="172494"/>
                  </a:lnTo>
                  <a:lnTo>
                    <a:pt x="27372" y="212705"/>
                  </a:lnTo>
                  <a:lnTo>
                    <a:pt x="12442" y="255675"/>
                  </a:lnTo>
                  <a:lnTo>
                    <a:pt x="3179" y="300990"/>
                  </a:lnTo>
                  <a:lnTo>
                    <a:pt x="0" y="348233"/>
                  </a:lnTo>
                  <a:lnTo>
                    <a:pt x="0" y="1741157"/>
                  </a:lnTo>
                  <a:lnTo>
                    <a:pt x="3179" y="1788411"/>
                  </a:lnTo>
                  <a:lnTo>
                    <a:pt x="12442" y="1833734"/>
                  </a:lnTo>
                  <a:lnTo>
                    <a:pt x="27372" y="1876709"/>
                  </a:lnTo>
                  <a:lnTo>
                    <a:pt x="47554" y="1916922"/>
                  </a:lnTo>
                  <a:lnTo>
                    <a:pt x="72573" y="1953959"/>
                  </a:lnTo>
                  <a:lnTo>
                    <a:pt x="102012" y="1987403"/>
                  </a:lnTo>
                  <a:lnTo>
                    <a:pt x="135458" y="2016841"/>
                  </a:lnTo>
                  <a:lnTo>
                    <a:pt x="172494" y="2041857"/>
                  </a:lnTo>
                  <a:lnTo>
                    <a:pt x="212705" y="2062036"/>
                  </a:lnTo>
                  <a:lnTo>
                    <a:pt x="255675" y="2076964"/>
                  </a:lnTo>
                  <a:lnTo>
                    <a:pt x="300990" y="2086224"/>
                  </a:lnTo>
                  <a:lnTo>
                    <a:pt x="348233" y="2089403"/>
                  </a:lnTo>
                  <a:lnTo>
                    <a:pt x="3388614" y="2089403"/>
                  </a:lnTo>
                  <a:lnTo>
                    <a:pt x="3435857" y="2086224"/>
                  </a:lnTo>
                  <a:lnTo>
                    <a:pt x="3481172" y="2076964"/>
                  </a:lnTo>
                  <a:lnTo>
                    <a:pt x="3524142" y="2062036"/>
                  </a:lnTo>
                  <a:lnTo>
                    <a:pt x="3564353" y="2041857"/>
                  </a:lnTo>
                  <a:lnTo>
                    <a:pt x="3601389" y="2016841"/>
                  </a:lnTo>
                  <a:lnTo>
                    <a:pt x="3634835" y="1987403"/>
                  </a:lnTo>
                  <a:lnTo>
                    <a:pt x="3664274" y="1953959"/>
                  </a:lnTo>
                  <a:lnTo>
                    <a:pt x="3689293" y="1916922"/>
                  </a:lnTo>
                  <a:lnTo>
                    <a:pt x="3709475" y="1876709"/>
                  </a:lnTo>
                  <a:lnTo>
                    <a:pt x="3724405" y="1833734"/>
                  </a:lnTo>
                  <a:lnTo>
                    <a:pt x="3733668" y="1788411"/>
                  </a:lnTo>
                  <a:lnTo>
                    <a:pt x="3736848" y="1741157"/>
                  </a:lnTo>
                  <a:lnTo>
                    <a:pt x="3736848" y="348233"/>
                  </a:lnTo>
                  <a:lnTo>
                    <a:pt x="3733668" y="300990"/>
                  </a:lnTo>
                  <a:lnTo>
                    <a:pt x="3724405" y="255675"/>
                  </a:lnTo>
                  <a:lnTo>
                    <a:pt x="3709475" y="212705"/>
                  </a:lnTo>
                  <a:lnTo>
                    <a:pt x="3689293" y="172494"/>
                  </a:lnTo>
                  <a:lnTo>
                    <a:pt x="3664274" y="135458"/>
                  </a:lnTo>
                  <a:lnTo>
                    <a:pt x="3634835" y="102012"/>
                  </a:lnTo>
                  <a:lnTo>
                    <a:pt x="3601389" y="72573"/>
                  </a:lnTo>
                  <a:lnTo>
                    <a:pt x="3564353" y="47554"/>
                  </a:lnTo>
                  <a:lnTo>
                    <a:pt x="3524142" y="27372"/>
                  </a:lnTo>
                  <a:lnTo>
                    <a:pt x="3481172" y="12442"/>
                  </a:lnTo>
                  <a:lnTo>
                    <a:pt x="3435857" y="3179"/>
                  </a:lnTo>
                  <a:lnTo>
                    <a:pt x="3388614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5" name="object 25"/>
            <p:cNvSpPr/>
            <p:nvPr/>
          </p:nvSpPr>
          <p:spPr>
            <a:xfrm>
              <a:off x="8228076" y="4116323"/>
              <a:ext cx="3736975" cy="2089785"/>
            </a:xfrm>
            <a:custGeom>
              <a:avLst/>
              <a:gdLst/>
              <a:ahLst/>
              <a:cxnLst/>
              <a:rect l="l" t="t" r="r" b="b"/>
              <a:pathLst>
                <a:path w="3736975" h="2089785">
                  <a:moveTo>
                    <a:pt x="0" y="348233"/>
                  </a:moveTo>
                  <a:lnTo>
                    <a:pt x="3179" y="300990"/>
                  </a:lnTo>
                  <a:lnTo>
                    <a:pt x="12442" y="255675"/>
                  </a:lnTo>
                  <a:lnTo>
                    <a:pt x="27372" y="212705"/>
                  </a:lnTo>
                  <a:lnTo>
                    <a:pt x="47554" y="172494"/>
                  </a:lnTo>
                  <a:lnTo>
                    <a:pt x="72573" y="135458"/>
                  </a:lnTo>
                  <a:lnTo>
                    <a:pt x="102012" y="102012"/>
                  </a:lnTo>
                  <a:lnTo>
                    <a:pt x="135458" y="72573"/>
                  </a:lnTo>
                  <a:lnTo>
                    <a:pt x="172494" y="47554"/>
                  </a:lnTo>
                  <a:lnTo>
                    <a:pt x="212705" y="27372"/>
                  </a:lnTo>
                  <a:lnTo>
                    <a:pt x="255675" y="12442"/>
                  </a:lnTo>
                  <a:lnTo>
                    <a:pt x="300990" y="3179"/>
                  </a:lnTo>
                  <a:lnTo>
                    <a:pt x="348233" y="0"/>
                  </a:lnTo>
                  <a:lnTo>
                    <a:pt x="3388614" y="0"/>
                  </a:lnTo>
                  <a:lnTo>
                    <a:pt x="3435857" y="3179"/>
                  </a:lnTo>
                  <a:lnTo>
                    <a:pt x="3481172" y="12442"/>
                  </a:lnTo>
                  <a:lnTo>
                    <a:pt x="3524142" y="27372"/>
                  </a:lnTo>
                  <a:lnTo>
                    <a:pt x="3564353" y="47554"/>
                  </a:lnTo>
                  <a:lnTo>
                    <a:pt x="3601389" y="72573"/>
                  </a:lnTo>
                  <a:lnTo>
                    <a:pt x="3634835" y="102012"/>
                  </a:lnTo>
                  <a:lnTo>
                    <a:pt x="3664274" y="135458"/>
                  </a:lnTo>
                  <a:lnTo>
                    <a:pt x="3689293" y="172494"/>
                  </a:lnTo>
                  <a:lnTo>
                    <a:pt x="3709475" y="212705"/>
                  </a:lnTo>
                  <a:lnTo>
                    <a:pt x="3724405" y="255675"/>
                  </a:lnTo>
                  <a:lnTo>
                    <a:pt x="3733668" y="300990"/>
                  </a:lnTo>
                  <a:lnTo>
                    <a:pt x="3736848" y="348233"/>
                  </a:lnTo>
                  <a:lnTo>
                    <a:pt x="3736848" y="1741157"/>
                  </a:lnTo>
                  <a:lnTo>
                    <a:pt x="3733668" y="1788411"/>
                  </a:lnTo>
                  <a:lnTo>
                    <a:pt x="3724405" y="1833734"/>
                  </a:lnTo>
                  <a:lnTo>
                    <a:pt x="3709475" y="1876709"/>
                  </a:lnTo>
                  <a:lnTo>
                    <a:pt x="3689293" y="1916922"/>
                  </a:lnTo>
                  <a:lnTo>
                    <a:pt x="3664274" y="1953959"/>
                  </a:lnTo>
                  <a:lnTo>
                    <a:pt x="3634835" y="1987403"/>
                  </a:lnTo>
                  <a:lnTo>
                    <a:pt x="3601389" y="2016841"/>
                  </a:lnTo>
                  <a:lnTo>
                    <a:pt x="3564353" y="2041857"/>
                  </a:lnTo>
                  <a:lnTo>
                    <a:pt x="3524142" y="2062036"/>
                  </a:lnTo>
                  <a:lnTo>
                    <a:pt x="3481172" y="2076964"/>
                  </a:lnTo>
                  <a:lnTo>
                    <a:pt x="3435857" y="2086224"/>
                  </a:lnTo>
                  <a:lnTo>
                    <a:pt x="3388614" y="2089403"/>
                  </a:lnTo>
                  <a:lnTo>
                    <a:pt x="348233" y="2089403"/>
                  </a:lnTo>
                  <a:lnTo>
                    <a:pt x="300990" y="2086224"/>
                  </a:lnTo>
                  <a:lnTo>
                    <a:pt x="255675" y="2076964"/>
                  </a:lnTo>
                  <a:lnTo>
                    <a:pt x="212705" y="2062036"/>
                  </a:lnTo>
                  <a:lnTo>
                    <a:pt x="172494" y="2041857"/>
                  </a:lnTo>
                  <a:lnTo>
                    <a:pt x="135458" y="2016841"/>
                  </a:lnTo>
                  <a:lnTo>
                    <a:pt x="102012" y="1987403"/>
                  </a:lnTo>
                  <a:lnTo>
                    <a:pt x="72573" y="1953959"/>
                  </a:lnTo>
                  <a:lnTo>
                    <a:pt x="47554" y="1916922"/>
                  </a:lnTo>
                  <a:lnTo>
                    <a:pt x="27372" y="1876709"/>
                  </a:lnTo>
                  <a:lnTo>
                    <a:pt x="12442" y="1833734"/>
                  </a:lnTo>
                  <a:lnTo>
                    <a:pt x="3179" y="1788411"/>
                  </a:lnTo>
                  <a:lnTo>
                    <a:pt x="0" y="1741157"/>
                  </a:lnTo>
                  <a:lnTo>
                    <a:pt x="0" y="348233"/>
                  </a:lnTo>
                  <a:close/>
                </a:path>
              </a:pathLst>
            </a:custGeom>
            <a:ln w="9144">
              <a:solidFill>
                <a:srgbClr val="EAE9E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36" name="object 26"/>
          <p:cNvSpPr txBox="1"/>
          <p:nvPr/>
        </p:nvSpPr>
        <p:spPr>
          <a:xfrm>
            <a:off x="6379177" y="4016787"/>
            <a:ext cx="2386013" cy="37830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602456" marR="3810" indent="-593408">
              <a:lnSpc>
                <a:spcPts val="1403"/>
              </a:lnSpc>
              <a:spcBef>
                <a:spcPts val="150"/>
              </a:spcBef>
            </a:pPr>
            <a:r>
              <a:rPr sz="1200" b="1" spc="-15" dirty="0">
                <a:solidFill>
                  <a:srgbClr val="0C0C0C"/>
                </a:solidFill>
                <a:latin typeface="Arial"/>
                <a:cs typeface="Arial"/>
              </a:rPr>
              <a:t>ИСПОЛЬЗОВАНИЕ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ВЫЕЗДНЫХ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ФОРМ</a:t>
            </a:r>
            <a:r>
              <a:rPr sz="1200" b="1" spc="-4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РАБОТЫ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7" name="object 27"/>
          <p:cNvSpPr txBox="1"/>
          <p:nvPr/>
        </p:nvSpPr>
        <p:spPr>
          <a:xfrm>
            <a:off x="6287071" y="1859280"/>
            <a:ext cx="2569845" cy="153263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53841">
              <a:spcBef>
                <a:spcPts val="71"/>
              </a:spcBef>
            </a:pP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ТРУДОВЫЕ</a:t>
            </a:r>
            <a:r>
              <a:rPr sz="1200" b="1" spc="-6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КОЛЛЕКТИВЫ</a:t>
            </a:r>
            <a:endParaRPr sz="1200">
              <a:latin typeface="Arial"/>
              <a:cs typeface="Arial"/>
            </a:endParaRPr>
          </a:p>
          <a:p>
            <a:pPr marL="116205" marR="108585" indent="1429" algn="ctr">
              <a:spcBef>
                <a:spcPts val="994"/>
              </a:spcBef>
            </a:pP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проведение</a:t>
            </a:r>
            <a:r>
              <a:rPr sz="10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диспансеризации</a:t>
            </a:r>
            <a:r>
              <a:rPr sz="10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на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рабочем</a:t>
            </a:r>
            <a:r>
              <a:rPr sz="105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месте</a:t>
            </a:r>
            <a:r>
              <a:rPr sz="10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иной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медицинской организации,</a:t>
            </a:r>
            <a:r>
              <a:rPr sz="10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т.ч.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с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использованием выездных</a:t>
            </a:r>
            <a:r>
              <a:rPr sz="10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форм</a:t>
            </a:r>
            <a:r>
              <a:rPr sz="105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работы</a:t>
            </a:r>
            <a:endParaRPr sz="1050">
              <a:latin typeface="Microsoft Sans Serif"/>
              <a:cs typeface="Microsoft Sans Serif"/>
            </a:endParaRPr>
          </a:p>
          <a:p>
            <a:pPr marL="476" algn="ctr">
              <a:spcBef>
                <a:spcPts val="832"/>
              </a:spcBef>
            </a:pP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Приказ Минздрава</a:t>
            </a:r>
            <a:r>
              <a:rPr sz="600" spc="-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России</a:t>
            </a:r>
            <a:r>
              <a:rPr sz="600" spc="-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от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28.09.2023</a:t>
            </a:r>
            <a:r>
              <a:rPr sz="600" spc="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41" dirty="0">
                <a:solidFill>
                  <a:srgbClr val="333333"/>
                </a:solidFill>
                <a:latin typeface="Microsoft Sans Serif"/>
                <a:cs typeface="Microsoft Sans Serif"/>
              </a:rPr>
              <a:t>№</a:t>
            </a:r>
            <a:r>
              <a:rPr sz="600" spc="-23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515н</a:t>
            </a:r>
            <a:endParaRPr sz="600">
              <a:latin typeface="Microsoft Sans Serif"/>
              <a:cs typeface="Microsoft Sans Serif"/>
            </a:endParaRPr>
          </a:p>
          <a:p>
            <a:pPr marL="93821" marR="88583" algn="ctr"/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"О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внесении изменений</a:t>
            </a:r>
            <a:r>
              <a:rPr sz="600" spc="-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в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порядок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600" spc="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профилактического медицинского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 осмотра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и</a:t>
            </a:r>
            <a:r>
              <a:rPr sz="600" spc="-11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диспансеризации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определенных</a:t>
            </a:r>
            <a:r>
              <a:rPr sz="600" spc="-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групп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 взрослого</a:t>
            </a:r>
            <a:r>
              <a:rPr sz="600" spc="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населения,</a:t>
            </a:r>
            <a:r>
              <a:rPr sz="600" spc="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утвержденный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приказом</a:t>
            </a:r>
            <a:r>
              <a:rPr sz="600" spc="26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Министерства</a:t>
            </a:r>
            <a:endParaRPr sz="6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здравоохранения</a:t>
            </a:r>
            <a:r>
              <a:rPr sz="600" spc="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Российской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Федерации</a:t>
            </a:r>
            <a:r>
              <a:rPr sz="600" spc="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от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27 апреля</a:t>
            </a:r>
            <a:r>
              <a:rPr sz="600" spc="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2021 г.</a:t>
            </a:r>
            <a:r>
              <a:rPr sz="600" spc="-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41" dirty="0">
                <a:solidFill>
                  <a:srgbClr val="333333"/>
                </a:solidFill>
                <a:latin typeface="Microsoft Sans Serif"/>
                <a:cs typeface="Microsoft Sans Serif"/>
              </a:rPr>
              <a:t>№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404н"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138" name="object 28"/>
          <p:cNvSpPr txBox="1"/>
          <p:nvPr/>
        </p:nvSpPr>
        <p:spPr>
          <a:xfrm>
            <a:off x="3233833" y="3962210"/>
            <a:ext cx="2610803" cy="69378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514350" marR="3810" indent="-505301">
              <a:lnSpc>
                <a:spcPts val="1403"/>
              </a:lnSpc>
              <a:spcBef>
                <a:spcPts val="150"/>
              </a:spcBef>
            </a:pP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ДИСПАНСЕРИЗАЦИЯ</a:t>
            </a:r>
            <a:r>
              <a:rPr sz="1200" b="1" spc="-7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0C0C0C"/>
                </a:solidFill>
                <a:latin typeface="Arial"/>
                <a:cs typeface="Arial"/>
              </a:rPr>
              <a:t>ВЕТЕРАНОВ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БОЕВЫХ</a:t>
            </a:r>
            <a:r>
              <a:rPr sz="1200" b="1" spc="-4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ДЕЙСТВИЙ</a:t>
            </a:r>
            <a:endParaRPr sz="1200">
              <a:latin typeface="Arial"/>
              <a:cs typeface="Arial"/>
            </a:endParaRPr>
          </a:p>
          <a:p>
            <a:pPr marL="56198">
              <a:spcBef>
                <a:spcPts val="289"/>
              </a:spcBef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Возможность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направления</a:t>
            </a:r>
            <a:r>
              <a:rPr sz="90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вне</a:t>
            </a:r>
            <a:r>
              <a:rPr sz="90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объема</a:t>
            </a:r>
            <a:endParaRPr sz="900">
              <a:latin typeface="Microsoft Sans Serif"/>
              <a:cs typeface="Microsoft Sans Serif"/>
            </a:endParaRPr>
          </a:p>
          <a:p>
            <a:pPr marL="56198"/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диспансеризации</a:t>
            </a:r>
            <a:r>
              <a:rPr sz="90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на</a:t>
            </a:r>
            <a:r>
              <a:rPr sz="90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консультацию</a:t>
            </a:r>
            <a:r>
              <a:rPr sz="900" spc="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к:</a:t>
            </a:r>
            <a:endParaRPr sz="900">
              <a:latin typeface="Microsoft Sans Serif"/>
              <a:cs typeface="Microsoft Sans Serif"/>
            </a:endParaRPr>
          </a:p>
        </p:txBody>
      </p:sp>
      <p:pic>
        <p:nvPicPr>
          <p:cNvPr id="13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20790" y="4501133"/>
            <a:ext cx="2580893" cy="894969"/>
          </a:xfrm>
          <a:prstGeom prst="rect">
            <a:avLst/>
          </a:prstGeom>
        </p:spPr>
      </p:pic>
      <p:sp>
        <p:nvSpPr>
          <p:cNvPr id="140" name="object 31"/>
          <p:cNvSpPr txBox="1"/>
          <p:nvPr/>
        </p:nvSpPr>
        <p:spPr>
          <a:xfrm>
            <a:off x="296799" y="3428429"/>
            <a:ext cx="2456497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indent="-1905" algn="ctr">
              <a:spcBef>
                <a:spcPts val="79"/>
              </a:spcBef>
            </a:pP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Постановление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Правительства</a:t>
            </a:r>
            <a:r>
              <a:rPr sz="600" spc="-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РФ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от</a:t>
            </a:r>
            <a:r>
              <a:rPr sz="600" spc="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28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декабря</a:t>
            </a:r>
            <a:r>
              <a:rPr sz="600" spc="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2023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г.</a:t>
            </a:r>
            <a:r>
              <a:rPr sz="600" spc="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№2353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19" dirty="0">
                <a:solidFill>
                  <a:srgbClr val="333333"/>
                </a:solidFill>
                <a:latin typeface="Microsoft Sans Serif"/>
                <a:cs typeface="Microsoft Sans Serif"/>
              </a:rPr>
              <a:t>«О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 Программе</a:t>
            </a:r>
            <a:r>
              <a:rPr sz="600" spc="23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государственных</a:t>
            </a:r>
            <a:r>
              <a:rPr sz="600" spc="-11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гарантий</a:t>
            </a:r>
            <a:r>
              <a:rPr sz="600" spc="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бесплатного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оказания 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гражданам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медицинской</a:t>
            </a:r>
            <a:r>
              <a:rPr sz="600" spc="-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помощи</a:t>
            </a:r>
            <a:r>
              <a:rPr sz="600" spc="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на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2024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год</a:t>
            </a:r>
            <a:r>
              <a:rPr sz="600" spc="-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и</a:t>
            </a:r>
            <a:r>
              <a:rPr sz="600" spc="-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на</a:t>
            </a:r>
            <a:r>
              <a:rPr sz="600" spc="-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плановый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период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2025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и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2026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годов»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73834" y="997031"/>
            <a:ext cx="842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Новеллы в диспансеризации</a:t>
            </a:r>
            <a:endParaRPr lang="ru-RU" sz="12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4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473834" y="692696"/>
            <a:ext cx="842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Минздрава России от 19.07.2024 № 378н</a:t>
            </a:r>
            <a:endParaRPr lang="ru-RU" sz="12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object 2"/>
          <p:cNvGrpSpPr/>
          <p:nvPr/>
        </p:nvGrpSpPr>
        <p:grpSpPr>
          <a:xfrm>
            <a:off x="0" y="2204864"/>
            <a:ext cx="2560320" cy="3402838"/>
            <a:chOff x="35051" y="1347216"/>
            <a:chExt cx="3096895" cy="4383405"/>
          </a:xfrm>
        </p:grpSpPr>
        <p:pic>
          <p:nvPicPr>
            <p:cNvPr id="35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1" y="1347216"/>
              <a:ext cx="3096768" cy="4383024"/>
            </a:xfrm>
            <a:prstGeom prst="rect">
              <a:avLst/>
            </a:prstGeom>
          </p:spPr>
        </p:pic>
        <p:pic>
          <p:nvPicPr>
            <p:cNvPr id="36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256" y="1917192"/>
              <a:ext cx="2118360" cy="3070860"/>
            </a:xfrm>
            <a:prstGeom prst="rect">
              <a:avLst/>
            </a:prstGeom>
          </p:spPr>
        </p:pic>
      </p:grpSp>
      <p:sp>
        <p:nvSpPr>
          <p:cNvPr id="37" name="object 6"/>
          <p:cNvSpPr txBox="1"/>
          <p:nvPr/>
        </p:nvSpPr>
        <p:spPr>
          <a:xfrm>
            <a:off x="1114996" y="1367124"/>
            <a:ext cx="7723823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О</a:t>
            </a:r>
            <a:r>
              <a:rPr sz="1050" b="1" i="1" spc="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внесении</a:t>
            </a:r>
            <a:r>
              <a:rPr sz="1050" b="1" i="1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изменений</a:t>
            </a:r>
            <a:r>
              <a:rPr sz="1050" b="1" i="1" spc="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в</a:t>
            </a:r>
            <a:r>
              <a:rPr sz="1050" b="1" i="1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порядок</a:t>
            </a:r>
            <a:r>
              <a:rPr sz="1050" b="1" i="1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7E7E7E"/>
                </a:solidFill>
                <a:latin typeface="Calibri"/>
                <a:cs typeface="Calibri"/>
              </a:rPr>
              <a:t>проведения</a:t>
            </a:r>
            <a:r>
              <a:rPr sz="1050" b="1" i="1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7E7E7E"/>
                </a:solidFill>
                <a:latin typeface="Calibri"/>
                <a:cs typeface="Calibri"/>
              </a:rPr>
              <a:t>профилактического</a:t>
            </a:r>
            <a:r>
              <a:rPr sz="1050" b="1" i="1" spc="-19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7E7E7E"/>
                </a:solidFill>
                <a:latin typeface="Calibri"/>
                <a:cs typeface="Calibri"/>
              </a:rPr>
              <a:t>медицинского</a:t>
            </a:r>
            <a:r>
              <a:rPr sz="1050" b="1" i="1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осмотра</a:t>
            </a:r>
            <a:r>
              <a:rPr sz="1050" b="1" i="1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и</a:t>
            </a:r>
            <a:r>
              <a:rPr sz="1050" b="1" i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7E7E7E"/>
                </a:solidFill>
                <a:latin typeface="Calibri"/>
                <a:cs typeface="Calibri"/>
              </a:rPr>
              <a:t>диспансеризации</a:t>
            </a:r>
            <a:r>
              <a:rPr sz="1050" b="1" i="1" spc="-19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7E7E7E"/>
                </a:solidFill>
                <a:latin typeface="Calibri"/>
                <a:cs typeface="Calibri"/>
              </a:rPr>
              <a:t>определенных</a:t>
            </a:r>
            <a:r>
              <a:rPr sz="1050" b="1" i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7E7E7E"/>
                </a:solidFill>
                <a:latin typeface="Calibri"/>
                <a:cs typeface="Calibri"/>
              </a:rPr>
              <a:t>групп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взрослого</a:t>
            </a:r>
            <a:r>
              <a:rPr sz="1050" b="1" i="1" spc="-5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населения,</a:t>
            </a:r>
            <a:r>
              <a:rPr sz="1050" b="1" i="1" spc="-8" dirty="0">
                <a:solidFill>
                  <a:srgbClr val="7E7E7E"/>
                </a:solidFill>
                <a:latin typeface="Calibri"/>
                <a:cs typeface="Calibri"/>
              </a:rPr>
              <a:t> утвержденный</a:t>
            </a:r>
            <a:r>
              <a:rPr sz="1050" b="1" i="1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приказом</a:t>
            </a:r>
            <a:r>
              <a:rPr sz="1050" b="1" i="1" spc="-4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Минздрава</a:t>
            </a:r>
            <a:r>
              <a:rPr sz="1050" b="1" i="1" spc="-3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России</a:t>
            </a:r>
            <a:r>
              <a:rPr sz="1050" b="1" i="1" spc="-2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от</a:t>
            </a:r>
            <a:r>
              <a:rPr sz="1050" b="1" i="1" spc="-2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7E7E7E"/>
                </a:solidFill>
                <a:latin typeface="Calibri"/>
                <a:cs typeface="Calibri"/>
              </a:rPr>
              <a:t>27.04.2021</a:t>
            </a:r>
            <a:r>
              <a:rPr sz="1050" b="1" i="1" spc="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7E7E7E"/>
                </a:solidFill>
                <a:latin typeface="Calibri"/>
                <a:cs typeface="Calibri"/>
              </a:rPr>
              <a:t>№</a:t>
            </a:r>
            <a:r>
              <a:rPr sz="1050" b="1" i="1" spc="-19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i="1" spc="-15" dirty="0">
                <a:solidFill>
                  <a:srgbClr val="7E7E7E"/>
                </a:solidFill>
                <a:latin typeface="Calibri"/>
                <a:cs typeface="Calibri"/>
              </a:rPr>
              <a:t>404н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38" name="object 7"/>
          <p:cNvSpPr txBox="1"/>
          <p:nvPr/>
        </p:nvSpPr>
        <p:spPr>
          <a:xfrm>
            <a:off x="3152679" y="2507838"/>
            <a:ext cx="5668804" cy="42020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Ветераны</a:t>
            </a:r>
            <a:r>
              <a:rPr sz="1400" b="1" spc="-19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боевых</a:t>
            </a:r>
            <a:r>
              <a:rPr sz="1400" b="1" spc="-2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действий</a:t>
            </a:r>
            <a:r>
              <a:rPr sz="1400" b="1" spc="4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имеют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право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на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прохождение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профилактических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медицинских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осмотров</a:t>
            </a:r>
            <a:r>
              <a:rPr sz="1400" spc="-3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3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и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диспансеризации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во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внеочередном</a:t>
            </a:r>
            <a:r>
              <a:rPr sz="1400" spc="-23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порядке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в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медицинских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организациях,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в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которых</a:t>
            </a:r>
            <a:r>
              <a:rPr sz="1400" spc="-3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ветераны</a:t>
            </a:r>
            <a:r>
              <a:rPr sz="1400" spc="-26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боевых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действий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получают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первичную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медико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-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санитарную</a:t>
            </a:r>
            <a:r>
              <a:rPr sz="1400" spc="-26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помощь,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в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порядке,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установленном</a:t>
            </a:r>
            <a:r>
              <a:rPr sz="1400" spc="-26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законами</a:t>
            </a:r>
            <a:r>
              <a:rPr sz="1400" spc="-3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и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иными нормативными</a:t>
            </a:r>
            <a:r>
              <a:rPr sz="1400" spc="-26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правовыми</a:t>
            </a:r>
            <a:r>
              <a:rPr sz="1400" spc="-23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актами</a:t>
            </a:r>
            <a:r>
              <a:rPr sz="1400" spc="-26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субъекта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Российской</a:t>
            </a:r>
            <a:r>
              <a:rPr sz="1400" spc="-26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Федерации,</a:t>
            </a:r>
            <a:r>
              <a:rPr sz="1400" spc="-26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в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том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числе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по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месту</a:t>
            </a:r>
            <a:r>
              <a:rPr sz="1400" spc="-23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нахождения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мобильных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медицинских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бригад,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организованных</a:t>
            </a:r>
            <a:r>
              <a:rPr sz="1400" spc="-3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в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структуре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этих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медицинских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организаций.</a:t>
            </a:r>
            <a:r>
              <a:rPr sz="1400" spc="-26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Органы исполнительной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власти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субъектов</a:t>
            </a:r>
            <a:r>
              <a:rPr sz="1400" spc="-23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Российской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Федерации</a:t>
            </a:r>
            <a:r>
              <a:rPr sz="1400" spc="-23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в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сфере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охраны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здоровья</a:t>
            </a:r>
            <a:r>
              <a:rPr sz="1400" spc="-26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вправе устанавливать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перечень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иных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медицинских</a:t>
            </a:r>
            <a:r>
              <a:rPr sz="1400" spc="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организаций,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уполномоченных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на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проведение</a:t>
            </a:r>
            <a:endParaRPr sz="1400" dirty="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  <a:p>
            <a:pPr marL="9525">
              <a:lnSpc>
                <a:spcPts val="1065"/>
              </a:lnSpc>
            </a:pP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профилактических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медицинских</a:t>
            </a:r>
            <a:r>
              <a:rPr sz="1400" spc="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осмотров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и</a:t>
            </a:r>
            <a:r>
              <a:rPr sz="1400" spc="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диспансеризации</a:t>
            </a:r>
            <a:r>
              <a:rPr sz="1400" spc="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ветеранов</a:t>
            </a: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боевых действий</a:t>
            </a:r>
            <a:r>
              <a:rPr sz="1400" spc="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на</a:t>
            </a:r>
            <a:r>
              <a:rPr sz="1400" spc="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территории</a:t>
            </a:r>
            <a:endParaRPr sz="1400" dirty="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  <a:p>
            <a:pPr marL="9525">
              <a:lnSpc>
                <a:spcPts val="1065"/>
              </a:lnSpc>
            </a:pPr>
            <a:r>
              <a:rPr sz="1400" spc="-15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соответствующего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субъекта</a:t>
            </a:r>
            <a:r>
              <a:rPr sz="1400" spc="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Российской</a:t>
            </a:r>
            <a:r>
              <a:rPr sz="1400" spc="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Федерации.</a:t>
            </a:r>
            <a:endParaRPr sz="1400" dirty="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  <a:p>
            <a:pPr>
              <a:spcBef>
                <a:spcPts val="941"/>
              </a:spcBef>
            </a:pPr>
            <a:endParaRPr sz="1400" dirty="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  <a:p>
            <a:pPr marL="9525" marR="14764">
              <a:lnSpc>
                <a:spcPct val="98800"/>
              </a:lnSpc>
            </a:pP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Проведение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скринингового</a:t>
            </a:r>
            <a:r>
              <a:rPr sz="1400" spc="-3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исследования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на</a:t>
            </a:r>
            <a:r>
              <a:rPr sz="1400" b="1" spc="-1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антитела</a:t>
            </a:r>
            <a:r>
              <a:rPr sz="1400" b="1" spc="-1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к</a:t>
            </a:r>
            <a:r>
              <a:rPr sz="1400" b="1" spc="-1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гепатиту</a:t>
            </a:r>
            <a:r>
              <a:rPr sz="1400" b="1" spc="-4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С</a:t>
            </a:r>
            <a:r>
              <a:rPr sz="1400" b="1" spc="-8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граждан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в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возрасте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25</a:t>
            </a:r>
            <a:r>
              <a:rPr sz="1400" b="1" spc="-4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лет</a:t>
            </a:r>
            <a:r>
              <a:rPr sz="1400" b="1" spc="-3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и</a:t>
            </a:r>
            <a:r>
              <a:rPr sz="1400" b="1" spc="-1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spc="-8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старше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</a:t>
            </a:r>
            <a:r>
              <a:rPr sz="1400" b="1" spc="-19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раз</a:t>
            </a:r>
            <a:r>
              <a:rPr sz="1400" b="1" spc="-1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в</a:t>
            </a:r>
            <a:r>
              <a:rPr sz="1400" b="1" spc="-8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10</a:t>
            </a:r>
            <a:r>
              <a:rPr sz="1400" b="1" spc="-26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лет</a:t>
            </a:r>
            <a:r>
              <a:rPr sz="1400" b="1" spc="-1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путем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определения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суммарных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антител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классов</a:t>
            </a:r>
            <a:r>
              <a:rPr sz="1400" spc="-11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М и G (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anti-HCV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IgG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и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anti-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HCV</a:t>
            </a:r>
            <a:r>
              <a:rPr sz="1400" spc="-26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IgM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)</a:t>
            </a:r>
            <a:r>
              <a:rPr sz="1400" spc="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3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к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вирусу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гепатита</a:t>
            </a:r>
            <a:r>
              <a:rPr sz="1400" spc="-19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С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(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Hepatitis</a:t>
            </a:r>
            <a:r>
              <a:rPr sz="1400" spc="-30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С</a:t>
            </a:r>
            <a:r>
              <a:rPr sz="1400" spc="-4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virus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) в</a:t>
            </a:r>
            <a:r>
              <a:rPr sz="1400" spc="-8" dirty="0">
                <a:solidFill>
                  <a:schemeClr val="tx2">
                    <a:lumMod val="75000"/>
                  </a:schemeClr>
                </a:solidFill>
                <a:latin typeface="Microsoft Sans Serif"/>
                <a:cs typeface="Microsoft Sans Serif"/>
              </a:rPr>
              <a:t> крови.</a:t>
            </a:r>
            <a:endParaRPr sz="1400" dirty="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39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15768" y="3963925"/>
            <a:ext cx="353186" cy="353186"/>
          </a:xfrm>
          <a:prstGeom prst="rect">
            <a:avLst/>
          </a:prstGeom>
        </p:spPr>
      </p:pic>
      <p:pic>
        <p:nvPicPr>
          <p:cNvPr id="40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60320" y="2561462"/>
            <a:ext cx="492632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7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33">
  <a:themeElements>
    <a:clrScheme name="Theme3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5282</Words>
  <Application>Microsoft Office PowerPoint</Application>
  <PresentationFormat>Экран (4:3)</PresentationFormat>
  <Paragraphs>836</Paragraphs>
  <Slides>54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5" baseType="lpstr">
      <vt:lpstr>Arial</vt:lpstr>
      <vt:lpstr>Arial Cyr</vt:lpstr>
      <vt:lpstr>Arial MT</vt:lpstr>
      <vt:lpstr>Calibri</vt:lpstr>
      <vt:lpstr>Microsoft Sans Serif</vt:lpstr>
      <vt:lpstr>PT Sans</vt:lpstr>
      <vt:lpstr>Segoe UI Emoji</vt:lpstr>
      <vt:lpstr>Tahoma</vt:lpstr>
      <vt:lpstr>Times New Roman</vt:lpstr>
      <vt:lpstr>Wingdings</vt:lpstr>
      <vt:lpstr>Theme33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Репкина Татьяна Викторовна</cp:lastModifiedBy>
  <cp:revision>96</cp:revision>
  <cp:lastPrinted>2025-02-19T10:17:03Z</cp:lastPrinted>
  <dcterms:created xsi:type="dcterms:W3CDTF">2023-02-15T13:04:03Z</dcterms:created>
  <dcterms:modified xsi:type="dcterms:W3CDTF">2025-02-19T23:26:03Z</dcterms:modified>
  <cp:category/>
</cp:coreProperties>
</file>