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0C82DE1-7920-4331-85AC-C964AE9196B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726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12E1877-A6E2-4940-BBF8-13C7C102731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847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9639835-25BF-4B50-9332-4A3B092A233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5246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6DD5A76-BD48-4F55-98C2-A373618FC6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246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5D8B20C-16C7-48F6-A13C-E974B3489C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185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2C39A5B-D4F1-414F-98B3-A10155546C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3885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A48D958-42A4-4B8A-B8BE-CDAD09B849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5689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53A5F35-ED14-456C-B92C-B5FE512A1A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2756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F37C156-C9DB-4F36-A7DB-BF8E277913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5637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B1AD6B9-4C04-45D5-BA30-8698621D13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2388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AEC16A9-65B9-45E7-82BE-83F0D3DD58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842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D5F5F95-BF45-4916-8FD2-931D72EFBB8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2830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12EA52-9989-46D7-BB27-323CB614FB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4502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E0A5FAD-BC0D-4023-8909-86C2259393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4334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9C6AB4-9987-4AB8-99D8-C5DE2B3DEA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6669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9225" cy="1917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0" y="6248400"/>
            <a:ext cx="2130425" cy="473075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4200" y="6251575"/>
            <a:ext cx="2892425" cy="473075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3200" y="6254750"/>
            <a:ext cx="2130425" cy="473075"/>
          </a:xfrm>
        </p:spPr>
        <p:txBody>
          <a:bodyPr/>
          <a:lstStyle>
            <a:lvl1pPr>
              <a:defRPr/>
            </a:lvl1pPr>
          </a:lstStyle>
          <a:p>
            <a:fld id="{70BA5021-900A-4FE5-84F7-CD9F51D39A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181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9E6D69F-7769-4F50-906B-7CA2D254D0B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052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FD55021-77B3-4966-8019-7D30CC2ADBA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182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4E0EFC4-C331-4DB5-969D-6850A3C4AC8C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569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61D2004-4FD5-4F45-9995-18E3630021E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3987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BF966D1-374E-4601-A78B-2987EEDB038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19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3052F2C-8491-4FD5-89AC-8BB72371FD6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970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A93C356-6002-4734-AA22-93DFC449684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6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E020BDF7-BA03-40CD-BA24-BC61DE0666C0}" type="slidenum">
              <a:rPr lang="ru-RU" altLang="ru-RU"/>
              <a:pPr/>
              <a:t>‹#›</a:t>
            </a:fld>
            <a:endParaRPr lang="ru-RU" altLang="ru-RU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7650" cy="6846888"/>
            <a:chOff x="0" y="0"/>
            <a:chExt cx="5756" cy="4313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5" cy="2083"/>
              <a:chOff x="1728" y="2230"/>
              <a:chExt cx="4025" cy="2083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80" cy="1669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7" cy="809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7" cy="967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5" cy="2083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6" cy="537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3" cy="1535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6" cy="1774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0" y="0"/>
            <a:ext cx="9137650" cy="6846888"/>
            <a:chOff x="0" y="0"/>
            <a:chExt cx="5756" cy="4313"/>
          </a:xfrm>
        </p:grpSpPr>
        <p:grpSp>
          <p:nvGrpSpPr>
            <p:cNvPr id="2050" name="Group 2"/>
            <p:cNvGrpSpPr>
              <a:grpSpLocks/>
            </p:cNvGrpSpPr>
            <p:nvPr/>
          </p:nvGrpSpPr>
          <p:grpSpPr bwMode="auto">
            <a:xfrm>
              <a:off x="1728" y="2230"/>
              <a:ext cx="4025" cy="2083"/>
              <a:chOff x="1728" y="2230"/>
              <a:chExt cx="4025" cy="2083"/>
            </a:xfrm>
          </p:grpSpPr>
          <p:sp>
            <p:nvSpPr>
              <p:cNvPr id="2051" name="Freeform 3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80" cy="1669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52" name="Freeform 4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7" cy="809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53" name="Freeform 5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7" cy="967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54" name="Freeform 6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5" cy="2083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55" name="Freeform 7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6" cy="537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056" name="Freeform 8"/>
            <p:cNvSpPr>
              <a:spLocks noChangeArrowheads="1"/>
            </p:cNvSpPr>
            <p:nvPr/>
          </p:nvSpPr>
          <p:spPr bwMode="auto">
            <a:xfrm>
              <a:off x="3322" y="1341"/>
              <a:ext cx="1823" cy="1535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7" name="Freeform 9"/>
            <p:cNvSpPr>
              <a:spLocks noChangeArrowheads="1"/>
            </p:cNvSpPr>
            <p:nvPr/>
          </p:nvSpPr>
          <p:spPr bwMode="auto">
            <a:xfrm>
              <a:off x="0" y="0"/>
              <a:ext cx="5756" cy="1774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92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/>
        </p:nvSpPr>
        <p:spPr bwMode="auto">
          <a:xfrm>
            <a:off x="1371600" y="3886200"/>
            <a:ext cx="639762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GB" altLang="ru-RU"/>
              <a:t>Для добавления текста щелкните мышью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4313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endParaRPr lang="ru-RU" altLang="ru-RU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92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4313" algn="ct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endParaRPr lang="ru-RU" altLang="ru-RU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4313" algn="r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fld id="{9ABC77B1-4522-4AAD-8D03-8D705A3DD92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130425"/>
            <a:ext cx="8610600" cy="14700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5400"/>
              <a:t>Опухоли головы и шеи: клиника, ранняя диагностика, анализ ошибок поздней диагностики.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0499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/>
              <a:t>Диагностика</a:t>
            </a:r>
            <a:br>
              <a:rPr lang="ru-RU" altLang="ru-RU" sz="4000"/>
            </a:br>
            <a:r>
              <a:rPr lang="ru-RU" altLang="ru-RU" sz="4000"/>
              <a:t>заболеваний щитовидной железы заключается в ультразвуковом исследовании   и пункционной биопсии под контролем УЗИ, с последующим цитологическим исследованием.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0499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/>
              <a:t>Прогнозы:</a:t>
            </a:r>
            <a:br>
              <a:rPr lang="ru-RU" altLang="ru-RU" sz="4000"/>
            </a:br>
            <a:r>
              <a:rPr lang="ru-RU" altLang="ru-RU" sz="4000"/>
              <a:t>Для рака слизистых оболочек головы и шеи, смертность – прямопропорциональна запущенности процесса.</a:t>
            </a:r>
            <a:br>
              <a:rPr lang="ru-RU" altLang="ru-RU" sz="4000"/>
            </a:br>
            <a:r>
              <a:rPr lang="ru-RU" altLang="ru-RU" sz="4000"/>
              <a:t>Для рака щитовидной железы – важна дифференцировка опухоли.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9737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0"/>
              <a:t>МАРШРУТИЗАЦИЯ</a:t>
            </a:r>
            <a:r>
              <a:rPr lang="ru-RU" altLang="ru-RU" sz="4000" b="0"/>
              <a:t/>
            </a:r>
            <a:br>
              <a:rPr lang="ru-RU" altLang="ru-RU" sz="4000" b="0"/>
            </a:br>
            <a:r>
              <a:rPr lang="ru-RU" altLang="ru-RU" sz="2800">
                <a:solidFill>
                  <a:srgbClr val="FF0066"/>
                </a:solidFill>
              </a:rPr>
              <a:t>Приказ МЗ Алтайского края №29 от 6 февраля 2019г.</a:t>
            </a:r>
            <a:br>
              <a:rPr lang="ru-RU" altLang="ru-RU" sz="2800">
                <a:solidFill>
                  <a:srgbClr val="FF0066"/>
                </a:solidFill>
              </a:rPr>
            </a:br>
            <a:r>
              <a:rPr lang="ru-RU" altLang="ru-RU" sz="2800"/>
              <a:t>Смотровой кабинет </a:t>
            </a:r>
            <a:br>
              <a:rPr lang="ru-RU" altLang="ru-RU" sz="2800"/>
            </a:br>
            <a:r>
              <a:rPr lang="ru-RU" altLang="ru-RU" sz="2800"/>
              <a:t/>
            </a:r>
            <a:br>
              <a:rPr lang="ru-RU" altLang="ru-RU" sz="2800"/>
            </a:br>
            <a:r>
              <a:rPr lang="ru-RU" altLang="ru-RU" sz="2800"/>
              <a:t/>
            </a:r>
            <a:br>
              <a:rPr lang="ru-RU" altLang="ru-RU" sz="2800"/>
            </a:br>
            <a:r>
              <a:rPr lang="ru-RU" altLang="ru-RU" sz="2800"/>
              <a:t>узкий специалист (онколог поликлиники)</a:t>
            </a:r>
            <a:br>
              <a:rPr lang="ru-RU" altLang="ru-RU" sz="2800"/>
            </a:br>
            <a:r>
              <a:rPr lang="ru-RU" altLang="ru-RU" sz="2800"/>
              <a:t/>
            </a:r>
            <a:br>
              <a:rPr lang="ru-RU" altLang="ru-RU" sz="2800"/>
            </a:br>
            <a:r>
              <a:rPr lang="ru-RU" altLang="ru-RU" sz="2800"/>
              <a:t/>
            </a:r>
            <a:br>
              <a:rPr lang="ru-RU" altLang="ru-RU" sz="2800"/>
            </a:br>
            <a:r>
              <a:rPr lang="ru-RU" altLang="ru-RU" sz="2800"/>
              <a:t>врачебно – диспетчерская служба</a:t>
            </a:r>
            <a:br>
              <a:rPr lang="ru-RU" altLang="ru-RU" sz="2800"/>
            </a:br>
            <a:r>
              <a:rPr lang="ru-RU" altLang="ru-RU" sz="2800"/>
              <a:t/>
            </a:r>
            <a:br>
              <a:rPr lang="ru-RU" altLang="ru-RU" sz="2800"/>
            </a:br>
            <a:r>
              <a:rPr lang="ru-RU" altLang="ru-RU" sz="2800"/>
              <a:t/>
            </a:r>
            <a:br>
              <a:rPr lang="ru-RU" altLang="ru-RU" sz="2800"/>
            </a:br>
            <a:r>
              <a:rPr lang="ru-RU" altLang="ru-RU" sz="2800"/>
              <a:t>поликлиника АКОД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4191000" y="1981200"/>
            <a:ext cx="838200" cy="533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4267200" y="3276600"/>
            <a:ext cx="6858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4267200" y="4724400"/>
            <a:ext cx="6096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27625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677150" cy="57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"/>
            <a:ext cx="4318000" cy="57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r="12001"/>
          <a:stretch>
            <a:fillRect/>
          </a:stretch>
        </p:blipFill>
        <p:spPr bwMode="auto">
          <a:xfrm>
            <a:off x="2438400" y="1295400"/>
            <a:ext cx="434340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001" r="120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8213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/>
              <a:t>Уважаемые коллеги! Опухоли головы и шеи включают в себя более 15 нозологий и делятся на 2 большие группы.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3860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85875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57288"/>
            <a:ext cx="5486400" cy="42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23238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74345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CC"/>
            </a:gs>
            <a:gs pos="100000">
              <a:srgbClr val="00274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4648200" cy="52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2" name="Line 2"/>
          <p:cNvSpPr>
            <a:spLocks noChangeShapeType="1"/>
          </p:cNvSpPr>
          <p:nvPr/>
        </p:nvSpPr>
        <p:spPr bwMode="auto">
          <a:xfrm flipH="1">
            <a:off x="5332413" y="3124200"/>
            <a:ext cx="1984375" cy="1143000"/>
          </a:xfrm>
          <a:prstGeom prst="line">
            <a:avLst/>
          </a:prstGeom>
          <a:noFill/>
          <a:ln w="9360" cap="sq">
            <a:solidFill>
              <a:srgbClr val="003B7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7315200" y="2819400"/>
            <a:ext cx="1600200" cy="381000"/>
          </a:xfrm>
          <a:prstGeom prst="rect">
            <a:avLst/>
          </a:prstGeom>
          <a:solidFill>
            <a:srgbClr val="0066CC"/>
          </a:solidFill>
          <a:ln w="9360" cap="sq">
            <a:solidFill>
              <a:srgbClr val="003B7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>
                <a:latin typeface="Verdana" panose="020B0604030504040204" pitchFamily="34" charset="0"/>
              </a:rPr>
              <a:t>Кости черепа</a:t>
            </a: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3352800" y="1600200"/>
            <a:ext cx="990600" cy="1676400"/>
          </a:xfrm>
          <a:prstGeom prst="line">
            <a:avLst/>
          </a:prstGeom>
          <a:noFill/>
          <a:ln w="9360" cap="sq">
            <a:solidFill>
              <a:srgbClr val="003B7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362200" y="990600"/>
            <a:ext cx="2390775" cy="917575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>
                <a:latin typeface="Verdana" panose="020B0604030504040204" pitchFamily="34" charset="0"/>
              </a:rPr>
              <a:t>Участок разрушения</a:t>
            </a:r>
          </a:p>
          <a:p>
            <a:pPr>
              <a:buClrTx/>
              <a:buFontTx/>
              <a:buNone/>
            </a:pPr>
            <a:r>
              <a:rPr lang="ru-RU" altLang="ru-RU">
                <a:latin typeface="Verdana" panose="020B0604030504040204" pitchFamily="34" charset="0"/>
              </a:rPr>
              <a:t> костной ткани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CC"/>
            </a:gs>
            <a:gs pos="100000">
              <a:srgbClr val="00274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9600"/>
            <a:ext cx="4389438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15900"/>
            <a:ext cx="3856037" cy="577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40994" y="1308894"/>
            <a:ext cx="4946650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0499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/>
              <a:t>К 1</a:t>
            </a:r>
            <a:r>
              <a:rPr lang="ru-RU" altLang="ru-RU" b="0"/>
              <a:t> </a:t>
            </a:r>
            <a:r>
              <a:rPr lang="ru-RU" altLang="ru-RU"/>
              <a:t>группе </a:t>
            </a:r>
            <a:r>
              <a:rPr lang="ru-RU" altLang="ru-RU" b="0"/>
              <a:t>относятся новообразования</a:t>
            </a:r>
            <a:r>
              <a:rPr lang="ru-RU" altLang="ru-RU"/>
              <a:t> </a:t>
            </a:r>
            <a:r>
              <a:rPr lang="ru-RU" altLang="ru-RU">
                <a:solidFill>
                  <a:srgbClr val="FFFFFF"/>
                </a:solidFill>
              </a:rPr>
              <a:t>слизистой оболочки верхних дыхательных путей</a:t>
            </a:r>
            <a:r>
              <a:rPr lang="ru-RU" altLang="ru-RU" b="0">
                <a:solidFill>
                  <a:srgbClr val="FFFFFF"/>
                </a:solidFill>
              </a:rPr>
              <a:t>:</a:t>
            </a:r>
            <a:r>
              <a:rPr lang="ru-RU" altLang="ru-RU">
                <a:solidFill>
                  <a:srgbClr val="FFFFFF"/>
                </a:solidFill>
              </a:rPr>
              <a:t> </a:t>
            </a:r>
            <a:r>
              <a:rPr lang="ru-RU" altLang="ru-RU" b="0">
                <a:solidFill>
                  <a:srgbClr val="FFFFFF"/>
                </a:solidFill>
              </a:rPr>
              <a:t>главное место занимает рак гортани, </a:t>
            </a:r>
            <a:r>
              <a:rPr lang="ru-RU" altLang="ru-RU">
                <a:solidFill>
                  <a:srgbClr val="FFFFFF"/>
                </a:solidFill>
              </a:rPr>
              <a:t>и верхний этаж пищеварительного тракта:</a:t>
            </a:r>
            <a:r>
              <a:rPr lang="ru-RU" altLang="ru-RU" b="0">
                <a:solidFill>
                  <a:srgbClr val="FFFFFF"/>
                </a:solidFill>
              </a:rPr>
              <a:t> губа, полость рта, глотка.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39775"/>
            <a:ext cx="4251325" cy="566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720725"/>
            <a:ext cx="4251325" cy="566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8901112" cy="661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360363"/>
            <a:ext cx="5143500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271463"/>
            <a:ext cx="5143500" cy="642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360363"/>
            <a:ext cx="5143500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450850"/>
            <a:ext cx="4779962" cy="566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736600"/>
            <a:ext cx="4481512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31800"/>
            <a:ext cx="4997450" cy="550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8" y="487363"/>
            <a:ext cx="3468687" cy="556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481013"/>
            <a:ext cx="2349500" cy="213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4135438"/>
            <a:ext cx="2211388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217488"/>
            <a:ext cx="4675187" cy="35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9311" r="10988" b="27191"/>
          <a:stretch>
            <a:fillRect/>
          </a:stretch>
        </p:blipFill>
        <p:spPr bwMode="auto">
          <a:xfrm>
            <a:off x="488950" y="2940050"/>
            <a:ext cx="2940050" cy="39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37" t="9311" r="10988" b="271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47545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/>
              <a:t>Благодарю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9737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/>
              <a:t>2 группа </a:t>
            </a:r>
            <a:r>
              <a:rPr lang="ru-RU" altLang="ru-RU" b="0"/>
              <a:t>включает в себя:</a:t>
            </a:r>
            <a:r>
              <a:rPr lang="ru-RU" altLang="ru-RU"/>
              <a:t> эндокринные опухоли, </a:t>
            </a:r>
            <a:r>
              <a:rPr lang="ru-RU" altLang="ru-RU" b="0"/>
              <a:t>и</a:t>
            </a:r>
            <a:r>
              <a:rPr lang="ru-RU" altLang="ru-RU"/>
              <a:t> </a:t>
            </a:r>
            <a:r>
              <a:rPr lang="ru-RU" altLang="ru-RU" b="0"/>
              <a:t>главное место в них занимает – щитовидная железа.</a:t>
            </a:r>
            <a:r>
              <a:rPr lang="ru-RU" altLang="ru-RU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8213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000"/>
              <a:t>ЭПИДЕМИОЛОГИЯ</a:t>
            </a:r>
            <a:br>
              <a:rPr lang="ru-RU" altLang="ru-RU" sz="3000"/>
            </a:br>
            <a:r>
              <a:rPr lang="ru-RU" altLang="ru-RU" sz="3000"/>
              <a:t>К факторам способствующим развитию рака слизистых оболочек относят:</a:t>
            </a:r>
            <a:br>
              <a:rPr lang="ru-RU" altLang="ru-RU" sz="3000"/>
            </a:br>
            <a:r>
              <a:rPr lang="ru-RU" altLang="ru-RU" sz="3000"/>
              <a:t>  - курение,  </a:t>
            </a:r>
            <a:br>
              <a:rPr lang="ru-RU" altLang="ru-RU" sz="3000"/>
            </a:br>
            <a:r>
              <a:rPr lang="ru-RU" altLang="ru-RU" sz="3000"/>
              <a:t>- канцерогенные вещества экзо – и эндогенной природы, </a:t>
            </a:r>
            <a:br>
              <a:rPr lang="ru-RU" altLang="ru-RU" sz="3000"/>
            </a:br>
            <a:r>
              <a:rPr lang="ru-RU" altLang="ru-RU" sz="3000"/>
              <a:t> - алкоголь и другие вредные привычки,</a:t>
            </a:r>
            <a:br>
              <a:rPr lang="ru-RU" altLang="ru-RU" sz="3000"/>
            </a:br>
            <a:r>
              <a:rPr lang="ru-RU" altLang="ru-RU" sz="3000"/>
              <a:t> - механическая травма (кариозные зубы, неправильно подобранные протезы, прикусывание, давление мундштука и сигареты),  </a:t>
            </a:r>
            <a:br>
              <a:rPr lang="ru-RU" altLang="ru-RU" sz="3000"/>
            </a:br>
            <a:r>
              <a:rPr lang="ru-RU" altLang="ru-RU" sz="3000"/>
              <a:t> - вирусные инфекции ( в частности вирус папилломы человека и вирусы герпеса).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9737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0"/>
              <a:t/>
            </a:r>
            <a:br>
              <a:rPr lang="ru-RU" altLang="ru-RU" sz="4000" b="0"/>
            </a:br>
            <a:r>
              <a:rPr lang="ru-RU" altLang="ru-RU" sz="4000" b="0"/>
              <a:t>Таким образом</a:t>
            </a:r>
            <a:r>
              <a:rPr lang="ru-RU" altLang="ru-RU" sz="4000"/>
              <a:t> – первичная профилактика </a:t>
            </a:r>
            <a:r>
              <a:rPr lang="ru-RU" altLang="ru-RU" sz="4000" b="0"/>
              <a:t>состоит в</a:t>
            </a:r>
            <a:r>
              <a:rPr lang="ru-RU" altLang="ru-RU" sz="4000"/>
              <a:t> </a:t>
            </a:r>
            <a:br>
              <a:rPr lang="ru-RU" altLang="ru-RU" sz="4000"/>
            </a:br>
            <a:r>
              <a:rPr lang="ru-RU" altLang="ru-RU" sz="4000" b="0"/>
              <a:t>отказе о курения, </a:t>
            </a:r>
            <a:br>
              <a:rPr lang="ru-RU" altLang="ru-RU" sz="4000" b="0"/>
            </a:br>
            <a:r>
              <a:rPr lang="ru-RU" altLang="ru-RU" sz="4000" b="0"/>
              <a:t>отказе от крепкого алкоголя, соблюдение диеты с приемом в пищу минимально</a:t>
            </a:r>
            <a:r>
              <a:rPr lang="ru-RU" altLang="ru-RU" sz="4000"/>
              <a:t> </a:t>
            </a:r>
            <a:r>
              <a:rPr lang="ru-RU" altLang="ru-RU" sz="4000" b="0"/>
              <a:t>раздражающих химических, механических, термических веществ.</a:t>
            </a:r>
            <a:br>
              <a:rPr lang="ru-RU" altLang="ru-RU" sz="4000" b="0"/>
            </a:br>
            <a:r>
              <a:rPr lang="ru-RU" altLang="ru-RU" sz="4000" b="0"/>
              <a:t>Обязательное посещение стоматолога!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3547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/>
              <a:t>Вторичная профилактика – </a:t>
            </a:r>
            <a:r>
              <a:rPr lang="ru-RU" altLang="ru-RU" b="0"/>
              <a:t>выявление и удаление предопухолевых заболеваний (облигатные с высокой частотой озлокачественноствления и факультативные предраки).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0499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/>
              <a:t>В щитовидной железе различают: </a:t>
            </a:r>
            <a:br>
              <a:rPr lang="ru-RU" altLang="ru-RU" sz="3600"/>
            </a:br>
            <a:r>
              <a:rPr lang="ru-RU" altLang="ru-RU" sz="3600"/>
              <a:t>- А – клетки (вырабатывают Тироксин);</a:t>
            </a:r>
            <a:br>
              <a:rPr lang="ru-RU" altLang="ru-RU" sz="3600"/>
            </a:br>
            <a:r>
              <a:rPr lang="ru-RU" altLang="ru-RU" sz="3600"/>
              <a:t> - В – клетки (накапливают Серотонин);</a:t>
            </a:r>
            <a:br>
              <a:rPr lang="ru-RU" altLang="ru-RU" sz="3600"/>
            </a:br>
            <a:r>
              <a:rPr lang="ru-RU" altLang="ru-RU" sz="3600"/>
              <a:t> - С – клетки (синтезируют Кальцитонин).</a:t>
            </a:r>
            <a:br>
              <a:rPr lang="ru-RU" altLang="ru-RU" sz="3600"/>
            </a:br>
            <a:r>
              <a:rPr lang="ru-RU" altLang="ru-RU" sz="3600" b="0"/>
              <a:t>Таким образом гистогенез опухолей щитовидной железы различен, что отразилось на клиническом течении и прогнозе заболеваний.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2785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0" u="sng"/>
              <a:t>Первичная профилактика: </a:t>
            </a:r>
            <a:br>
              <a:rPr lang="ru-RU" altLang="ru-RU" sz="4000" b="0" u="sng"/>
            </a:br>
            <a:r>
              <a:rPr lang="ru-RU" altLang="ru-RU" sz="4000"/>
              <a:t>- прием пищи богатой йодом;</a:t>
            </a:r>
            <a:br>
              <a:rPr lang="ru-RU" altLang="ru-RU" sz="4000"/>
            </a:br>
            <a:r>
              <a:rPr lang="ru-RU" altLang="ru-RU" sz="4000"/>
              <a:t>- снижение лучевой нагрузки.</a:t>
            </a:r>
            <a:br>
              <a:rPr lang="ru-RU" altLang="ru-RU" sz="4000"/>
            </a:br>
            <a:r>
              <a:rPr lang="ru-RU" altLang="ru-RU" sz="4000" b="0" u="sng"/>
              <a:t>Вторичная профилактика:</a:t>
            </a:r>
            <a:br>
              <a:rPr lang="ru-RU" altLang="ru-RU" sz="4000" b="0" u="sng"/>
            </a:br>
            <a:r>
              <a:rPr lang="ru-RU" altLang="ru-RU" sz="4000"/>
              <a:t>своевременное выявление и санация предопухолевых заболеваний щитовидной железы.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126</Words>
  <Application>Microsoft Office PowerPoint</Application>
  <PresentationFormat>Экран (4:3)</PresentationFormat>
  <Paragraphs>16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Times New Roman</vt:lpstr>
      <vt:lpstr>Garamond</vt:lpstr>
      <vt:lpstr>Arial</vt:lpstr>
      <vt:lpstr>Arial Unicode MS</vt:lpstr>
      <vt:lpstr>Wingdings</vt:lpstr>
      <vt:lpstr>Verdana</vt:lpstr>
      <vt:lpstr>Тема Office</vt:lpstr>
      <vt:lpstr>Тема Office</vt:lpstr>
      <vt:lpstr>Опухоли головы и шеи: клиника, ранняя диагностика, анализ ошибок поздней диагностики.</vt:lpstr>
      <vt:lpstr>Уважаемые коллеги! Опухоли головы и шеи включают в себя более 15 нозологий и делятся на 2 большие группы.</vt:lpstr>
      <vt:lpstr>К 1 группе относятся новообразования слизистой оболочки верхних дыхательных путей: главное место занимает рак гортани, и верхний этаж пищеварительного тракта: губа, полость рта, глотка.</vt:lpstr>
      <vt:lpstr>2 группа включает в себя: эндокринные опухоли, и главное место в них занимает – щитовидная железа. </vt:lpstr>
      <vt:lpstr>ЭПИДЕМИОЛОГИЯ К факторам способствующим развитию рака слизистых оболочек относят:   - курение,   - канцерогенные вещества экзо – и эндогенной природы,   - алкоголь и другие вредные привычки,  - механическая травма (кариозные зубы, неправильно подобранные протезы, прикусывание, давление мундштука и сигареты),    - вирусные инфекции ( в частности вирус папилломы человека и вирусы герпеса).</vt:lpstr>
      <vt:lpstr> Таким образом – первичная профилактика состоит в  отказе о курения,  отказе от крепкого алкоголя, соблюдение диеты с приемом в пищу минимально раздражающих химических, механических, термических веществ. Обязательное посещение стоматолога!</vt:lpstr>
      <vt:lpstr>Вторичная профилактика – выявление и удаление предопухолевых заболеваний (облигатные с высокой частотой озлокачественноствления и факультативные предраки).</vt:lpstr>
      <vt:lpstr>В щитовидной железе различают:  - А – клетки (вырабатывают Тироксин);  - В – клетки (накапливают Серотонин);  - С – клетки (синтезируют Кальцитонин). Таким образом гистогенез опухолей щитовидной железы различен, что отразилось на клиническом течении и прогнозе заболеваний.</vt:lpstr>
      <vt:lpstr>Первичная профилактика:  - прием пищи богатой йодом; - снижение лучевой нагрузки. Вторичная профилактика: своевременное выявление и санация предопухолевых заболеваний щитовидной железы.</vt:lpstr>
      <vt:lpstr>Диагностика заболеваний щитовидной железы заключается в ультразвуковом исследовании   и пункционной биопсии под контролем УЗИ, с последующим цитологическим исследованием.</vt:lpstr>
      <vt:lpstr>Прогнозы: Для рака слизистых оболочек головы и шеи, смертность – прямопропорциональна запущенности процесса. Для рака щитовидной железы – важна дифференцировка опухоли.</vt:lpstr>
      <vt:lpstr>МАРШРУТИЗАЦИЯ Приказ МЗ Алтайского края №29 от 6 февраля 2019г. Смотровой кабинет    узкий специалист (онколог поликлиники)   врачебно – диспетчерская служба   поликлиника АКОД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Anastassiya Frolova</dc:creator>
  <cp:lastModifiedBy>Калачева Ольга Анатольевна</cp:lastModifiedBy>
  <cp:revision>18</cp:revision>
  <cp:lastPrinted>1601-01-01T00:00:00Z</cp:lastPrinted>
  <dcterms:created xsi:type="dcterms:W3CDTF">2019-03-21T02:12:04Z</dcterms:created>
  <dcterms:modified xsi:type="dcterms:W3CDTF">2025-02-21T04:58:41Z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