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67" r:id="rId1"/>
  </p:sldMasterIdLst>
  <p:notesMasterIdLst>
    <p:notesMasterId r:id="rId43"/>
  </p:notesMasterIdLst>
  <p:sldIdLst>
    <p:sldId id="468" r:id="rId2"/>
    <p:sldId id="467" r:id="rId3"/>
    <p:sldId id="417" r:id="rId4"/>
    <p:sldId id="466" r:id="rId5"/>
    <p:sldId id="523" r:id="rId6"/>
    <p:sldId id="502" r:id="rId7"/>
    <p:sldId id="522" r:id="rId8"/>
    <p:sldId id="503" r:id="rId9"/>
    <p:sldId id="485" r:id="rId10"/>
    <p:sldId id="490" r:id="rId11"/>
    <p:sldId id="524" r:id="rId12"/>
    <p:sldId id="500" r:id="rId13"/>
    <p:sldId id="520" r:id="rId14"/>
    <p:sldId id="441" r:id="rId15"/>
    <p:sldId id="482" r:id="rId16"/>
    <p:sldId id="341" r:id="rId17"/>
    <p:sldId id="483" r:id="rId18"/>
    <p:sldId id="440" r:id="rId19"/>
    <p:sldId id="484" r:id="rId20"/>
    <p:sldId id="510" r:id="rId21"/>
    <p:sldId id="511" r:id="rId22"/>
    <p:sldId id="512" r:id="rId23"/>
    <p:sldId id="515" r:id="rId24"/>
    <p:sldId id="516" r:id="rId25"/>
    <p:sldId id="517" r:id="rId26"/>
    <p:sldId id="518" r:id="rId27"/>
    <p:sldId id="519" r:id="rId28"/>
    <p:sldId id="513" r:id="rId29"/>
    <p:sldId id="514" r:id="rId30"/>
    <p:sldId id="480" r:id="rId31"/>
    <p:sldId id="439" r:id="rId32"/>
    <p:sldId id="498" r:id="rId33"/>
    <p:sldId id="504" r:id="rId34"/>
    <p:sldId id="505" r:id="rId35"/>
    <p:sldId id="507" r:id="rId36"/>
    <p:sldId id="508" r:id="rId37"/>
    <p:sldId id="472" r:id="rId38"/>
    <p:sldId id="473" r:id="rId39"/>
    <p:sldId id="525" r:id="rId40"/>
    <p:sldId id="521" r:id="rId41"/>
    <p:sldId id="445" r:id="rId4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069"/>
    <a:srgbClr val="FAF4EB"/>
    <a:srgbClr val="F5E8D4"/>
    <a:srgbClr val="E183DA"/>
    <a:srgbClr val="0000FF"/>
    <a:srgbClr val="6666FF"/>
    <a:srgbClr val="E79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398" y="114"/>
      </p:cViewPr>
      <p:guideLst>
        <p:guide orient="horz" pos="2160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38100" cap="rnd" cmpd="sng" algn="ctr">
              <a:solidFill>
                <a:srgbClr val="002060">
                  <a:alpha val="60000"/>
                </a:srgbClr>
              </a:solidFill>
              <a:prstDash val="solid"/>
              <a:round/>
            </a:ln>
          </c:spPr>
          <c:marker>
            <c:spPr>
              <a:solidFill>
                <a:schemeClr val="accent5">
                  <a:lumMod val="50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24.8</c:v>
                </c:pt>
                <c:pt idx="1">
                  <c:v>24.69</c:v>
                </c:pt>
                <c:pt idx="2">
                  <c:v>23.7</c:v>
                </c:pt>
                <c:pt idx="3">
                  <c:v>23.2</c:v>
                </c:pt>
                <c:pt idx="4">
                  <c:v>23.3</c:v>
                </c:pt>
                <c:pt idx="5">
                  <c:v>24.9</c:v>
                </c:pt>
                <c:pt idx="6">
                  <c:v>23.4</c:v>
                </c:pt>
                <c:pt idx="7">
                  <c:v>22.1</c:v>
                </c:pt>
                <c:pt idx="8">
                  <c:v>20.9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A3-48EC-85F8-E9EF0B5F8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592256"/>
        <c:axId val="162593792"/>
      </c:lineChart>
      <c:catAx>
        <c:axId val="16259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 cap="rnd" cmpd="sng" algn="ctr">
            <a:solidFill>
              <a:schemeClr val="bg1">
                <a:lumMod val="85000"/>
                <a:lumOff val="15000"/>
                <a:alpha val="6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593792"/>
        <c:crosses val="autoZero"/>
        <c:auto val="1"/>
        <c:lblAlgn val="ctr"/>
        <c:lblOffset val="100"/>
        <c:noMultiLvlLbl val="0"/>
      </c:catAx>
      <c:valAx>
        <c:axId val="162593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259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31627296587893E-2"/>
          <c:y val="3.8280384693610697E-2"/>
          <c:w val="0.90074985418489395"/>
          <c:h val="0.84395362756777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6296296296296294E-3"/>
                  <c:y val="4.94476566812910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3C-4854-B4B2-8F79935F9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2-4420-8E15-B2FCF62353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00FF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6296296296296294E-3"/>
                  <c:y val="1.38008542290147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3C-4854-B4B2-8F79935F9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82-4420-8E15-B2FCF62353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5432098765432098E-3"/>
                  <c:y val="1.9927361478339193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3C-4854-B4B2-8F79935F9BE0}"/>
                </c:ext>
              </c:extLst>
            </c:dLbl>
            <c:dLbl>
              <c:idx val="1"/>
              <c:layout>
                <c:manualLayout>
                  <c:x val="-6.1728395061728392E-3"/>
                  <c:y val="7.89679518842432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3C-4854-B4B2-8F79935F9BE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82-4420-8E15-B2FCF62353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6.1728395061728392E-3"/>
                  <c:y val="7.89679518842432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3C-4854-B4B2-8F79935F9BE0}"/>
                </c:ext>
              </c:extLst>
            </c:dLbl>
            <c:dLbl>
              <c:idx val="1"/>
              <c:layout>
                <c:manualLayout>
                  <c:x val="1.5432098765430968E-3"/>
                  <c:y val="-3.8376383763837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D4-46C6-8F44-B05E3B60C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19.100000000000001</c:v>
                </c:pt>
                <c:pt idx="1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82-4420-8E15-B2FCF62353B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5432098765432098E-3"/>
                  <c:y val="7.97047970479704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D4-46C6-8F44-B05E3B60C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4-46C6-8F44-B05E3B60C78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6497408"/>
        <c:axId val="196498944"/>
      </c:barChart>
      <c:catAx>
        <c:axId val="19649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498944"/>
        <c:crosses val="autoZero"/>
        <c:auto val="1"/>
        <c:lblAlgn val="ctr"/>
        <c:lblOffset val="100"/>
        <c:noMultiLvlLbl val="0"/>
      </c:catAx>
      <c:valAx>
        <c:axId val="196498944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64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+mn-lt"/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Охват службой сопровождения пациентов</a:t>
            </a:r>
            <a:r>
              <a:rPr lang="ru-RU" b="1" baseline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1" u="sng" baseline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до приема </a:t>
            </a:r>
            <a:r>
              <a:rPr lang="ru-RU" b="1" baseline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b="1" baseline="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онкодиспансере</a:t>
            </a:r>
            <a:r>
              <a:rPr lang="ru-RU" b="1" baseline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1" i="1" baseline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за период с </a:t>
            </a:r>
            <a:r>
              <a:rPr lang="ru-RU" b="1" i="1" u="sng" baseline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мая по ноябрь 2024 </a:t>
            </a:r>
            <a:r>
              <a:rPr lang="ru-RU" b="1" i="1" baseline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b="1" baseline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 (внедрение во все ЛПУ АК)</a:t>
            </a:r>
            <a:endParaRPr lang="ru-RU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9441006554827243"/>
          <c:w val="0.99918287434708453"/>
          <c:h val="0.5602985714767299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30-4ED9-AEAE-5598BAB05E09}"/>
              </c:ext>
            </c:extLst>
          </c:dPt>
          <c:dPt>
            <c:idx val="1"/>
            <c:bubble3D val="0"/>
            <c:explosion val="23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30-4ED9-AEAE-5598BAB05E09}"/>
              </c:ext>
            </c:extLst>
          </c:dPt>
          <c:dLbls>
            <c:dLbl>
              <c:idx val="0"/>
              <c:layout>
                <c:manualLayout>
                  <c:x val="-0.15188568472117517"/>
                  <c:y val="-0.14979492791793031"/>
                </c:manualLayout>
              </c:layout>
              <c:tx>
                <c:rich>
                  <a:bodyPr/>
                  <a:lstStyle/>
                  <a:p>
                    <a:fld id="{29A8B8D7-5013-42F1-8452-3D1E3AB89C3B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830-4ED9-AEAE-5598BAB05E09}"/>
                </c:ext>
              </c:extLst>
            </c:dLbl>
            <c:dLbl>
              <c:idx val="1"/>
              <c:layout>
                <c:manualLayout>
                  <c:x val="0.15976794037841421"/>
                  <c:y val="2.218115382451761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210D3D31-3545-4BBA-8E60-39C7590D3A9A}" type="PERCENTAGE">
                      <a:rPr lang="en-US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8458380306549"/>
                      <c:h val="6.202535529633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30-4ED9-AEAE-5598BAB05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Лист1!$A$1:$B$1</c:f>
              <c:strCache>
                <c:ptCount val="2"/>
                <c:pt idx="0">
                  <c:v>Охвачено службой сопровождения </c:v>
                </c:pt>
                <c:pt idx="1">
                  <c:v>Не попали в видимость службы сопровождения на этапе от первичных МО до онкодиспансера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8932</c:v>
                </c:pt>
                <c:pt idx="1">
                  <c:v>4201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30-4ED9-AEAE-5598BAB05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314877948884618"/>
          <c:y val="0.85913481835351624"/>
          <c:w val="0.85453103948295284"/>
          <c:h val="0.13733779580046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Кол-во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телемедицинских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консультаций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2865770491694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726596675415567E-2"/>
          <c:y val="0.16784740449110527"/>
          <c:w val="0.88971784776902885"/>
          <c:h val="0.72760061242344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'[ТМК_01.12 - 13.12.Xls]Лист1'!$B$2</c:f>
              <c:strCache>
                <c:ptCount val="1"/>
                <c:pt idx="0">
                  <c:v>Кол-во пациентов (чел.)</c:v>
                </c:pt>
              </c:strCache>
            </c:strRef>
          </c:tx>
          <c:spPr>
            <a:solidFill>
              <a:srgbClr val="E28394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'[ТМК_01.12 - 13.12.Xls]Лист1'!$A$3:$A$8</c:f>
              <c:numCache>
                <c:formatCode>mmm\-yy</c:formatCode>
                <c:ptCount val="6"/>
                <c:pt idx="0">
                  <c:v>45444</c:v>
                </c:pt>
                <c:pt idx="1">
                  <c:v>45474</c:v>
                </c:pt>
                <c:pt idx="2">
                  <c:v>45505</c:v>
                </c:pt>
                <c:pt idx="3">
                  <c:v>45536</c:v>
                </c:pt>
                <c:pt idx="4">
                  <c:v>45566</c:v>
                </c:pt>
                <c:pt idx="5">
                  <c:v>45597</c:v>
                </c:pt>
              </c:numCache>
            </c:numRef>
          </c:cat>
          <c:val>
            <c:numRef>
              <c:f>'[ТМК_01.12 - 13.12.Xls]Лист1'!$B$3:$B$8</c:f>
              <c:numCache>
                <c:formatCode>General</c:formatCode>
                <c:ptCount val="6"/>
                <c:pt idx="0">
                  <c:v>75</c:v>
                </c:pt>
                <c:pt idx="1">
                  <c:v>108</c:v>
                </c:pt>
                <c:pt idx="2">
                  <c:v>101</c:v>
                </c:pt>
                <c:pt idx="3">
                  <c:v>205</c:v>
                </c:pt>
                <c:pt idx="4">
                  <c:v>223</c:v>
                </c:pt>
                <c:pt idx="5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F-4BA6-9AC2-F668C07B5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150568"/>
        <c:axId val="635156056"/>
      </c:barChart>
      <c:dateAx>
        <c:axId val="635150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5156056"/>
        <c:crosses val="autoZero"/>
        <c:auto val="1"/>
        <c:lblOffset val="100"/>
        <c:baseTimeUnit val="months"/>
      </c:dateAx>
      <c:valAx>
        <c:axId val="635156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515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37105873469747E-3"/>
          <c:y val="0"/>
          <c:w val="0.96383836707836656"/>
          <c:h val="1"/>
        </c:manualLayout>
      </c:layout>
      <c:lineChart>
        <c:grouping val="standard"/>
        <c:varyColors val="0"/>
        <c:ser>
          <c:idx val="0"/>
          <c:order val="0"/>
          <c:spPr>
            <a:ln w="34925" cap="sq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1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PowerPoint]Лист1'!$A$2:$I$2</c:f>
              <c:numCache>
                <c:formatCode>0.0</c:formatCode>
                <c:ptCount val="9"/>
                <c:pt idx="0">
                  <c:v>493.5</c:v>
                </c:pt>
                <c:pt idx="1">
                  <c:v>516.9</c:v>
                </c:pt>
                <c:pt idx="2">
                  <c:v>530.5</c:v>
                </c:pt>
                <c:pt idx="3">
                  <c:v>528.70000000000005</c:v>
                </c:pt>
                <c:pt idx="4">
                  <c:v>437.3</c:v>
                </c:pt>
                <c:pt idx="5">
                  <c:v>496.2</c:v>
                </c:pt>
                <c:pt idx="6">
                  <c:v>525.4</c:v>
                </c:pt>
                <c:pt idx="7" formatCode="General">
                  <c:v>622.4</c:v>
                </c:pt>
                <c:pt idx="8">
                  <c:v>631.6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81-4A5A-A922-661BE175911F}"/>
            </c:ext>
          </c:extLst>
        </c:ser>
        <c:ser>
          <c:idx val="1"/>
          <c:order val="1"/>
          <c:spPr>
            <a:ln w="34925" cap="rnd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9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PowerPoint]Лист1'!$A$3:$I$3</c:f>
              <c:numCache>
                <c:formatCode>0.0</c:formatCode>
                <c:ptCount val="9"/>
                <c:pt idx="0">
                  <c:v>221.8</c:v>
                </c:pt>
                <c:pt idx="1">
                  <c:v>219</c:v>
                </c:pt>
                <c:pt idx="2">
                  <c:v>221.1</c:v>
                </c:pt>
                <c:pt idx="3">
                  <c:v>231.1</c:v>
                </c:pt>
                <c:pt idx="4">
                  <c:v>229.7</c:v>
                </c:pt>
                <c:pt idx="5">
                  <c:v>215.4</c:v>
                </c:pt>
                <c:pt idx="6">
                  <c:v>215</c:v>
                </c:pt>
                <c:pt idx="7" formatCode="General">
                  <c:v>231.5</c:v>
                </c:pt>
                <c:pt idx="8">
                  <c:v>236.9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81-4A5A-A922-661BE1759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133056"/>
        <c:axId val="157147136"/>
      </c:lineChart>
      <c:catAx>
        <c:axId val="157133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147136"/>
        <c:crosses val="autoZero"/>
        <c:auto val="0"/>
        <c:lblAlgn val="ctr"/>
        <c:lblOffset val="100"/>
        <c:tickLblSkip val="255"/>
        <c:noMultiLvlLbl val="0"/>
      </c:catAx>
      <c:valAx>
        <c:axId val="1571471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5713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38100" cap="rnd" cmpd="sng" algn="ctr">
              <a:solidFill>
                <a:schemeClr val="accent4">
                  <a:lumMod val="75000"/>
                  <a:alpha val="60000"/>
                </a:schemeClr>
              </a:solidFill>
              <a:prstDash val="solid"/>
              <a:round/>
            </a:ln>
          </c:spPr>
          <c:marker>
            <c:symbol val="diamond"/>
            <c:size val="9"/>
            <c:spPr>
              <a:solidFill>
                <a:schemeClr val="accent4">
                  <a:lumMod val="50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54.8</c:v>
                </c:pt>
                <c:pt idx="1">
                  <c:v>55.1</c:v>
                </c:pt>
                <c:pt idx="2">
                  <c:v>55.7</c:v>
                </c:pt>
                <c:pt idx="3">
                  <c:v>56.8</c:v>
                </c:pt>
                <c:pt idx="4">
                  <c:v>57.8</c:v>
                </c:pt>
                <c:pt idx="5">
                  <c:v>58.9</c:v>
                </c:pt>
                <c:pt idx="6">
                  <c:v>59.8</c:v>
                </c:pt>
                <c:pt idx="7">
                  <c:v>59.9</c:v>
                </c:pt>
                <c:pt idx="8">
                  <c:v>60.2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94-4846-8594-3B268D50D5D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cat>
            <c:strRef>
              <c:f>Лист1!$B$1:$J$1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Лист1!$B$3:$J$3</c:f>
              <c:numCache>
                <c:formatCode>General</c:formatCode>
                <c:ptCount val="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94-4846-8594-3B268D50D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592256"/>
        <c:axId val="162593792"/>
      </c:lineChart>
      <c:catAx>
        <c:axId val="16259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 cap="rnd" cmpd="sng" algn="ctr">
            <a:solidFill>
              <a:schemeClr val="bg1">
                <a:lumMod val="85000"/>
                <a:lumOff val="15000"/>
                <a:alpha val="6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593792"/>
        <c:crosses val="autoZero"/>
        <c:auto val="1"/>
        <c:lblAlgn val="ctr"/>
        <c:lblOffset val="100"/>
        <c:noMultiLvlLbl val="0"/>
      </c:catAx>
      <c:valAx>
        <c:axId val="162593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259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74559141727068E-3"/>
          <c:y val="2.9870670935552616E-2"/>
          <c:w val="0.99154768377737856"/>
          <c:h val="0.970129280885841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52-45F0-B24F-05F80D4139AC}"/>
              </c:ext>
            </c:extLst>
          </c:dPt>
          <c:dPt>
            <c:idx val="1"/>
            <c:bubble3D val="0"/>
            <c:explosion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52-45F0-B24F-05F80D4139A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52-45F0-B24F-05F80D4139A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52-45F0-B24F-05F80D4139A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452-45F0-B24F-05F80D4139AC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452-45F0-B24F-05F80D4139AC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452-45F0-B24F-05F80D4139AC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452-45F0-B24F-05F80D4139AC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452-45F0-B24F-05F80D4139AC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452-45F0-B24F-05F80D4139AC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F452-45F0-B24F-05F80D4139A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F452-45F0-B24F-05F80D4139AC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F452-45F0-B24F-05F80D4139AC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F452-45F0-B24F-05F80D4139AC}"/>
              </c:ext>
            </c:extLst>
          </c:dPt>
          <c:dPt>
            <c:idx val="1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F452-45F0-B24F-05F80D4139AC}"/>
              </c:ext>
            </c:extLst>
          </c:dPt>
          <c:dLbls>
            <c:dLbl>
              <c:idx val="0"/>
              <c:layout>
                <c:manualLayout>
                  <c:x val="-0.16581211097491777"/>
                  <c:y val="-0.10990142509418151"/>
                </c:manualLayout>
              </c:layout>
              <c:tx>
                <c:rich>
                  <a:bodyPr/>
                  <a:lstStyle/>
                  <a:p>
                    <a:fld id="{7938918B-0436-471C-9E7D-BFE08C7421C1}" type="CATEGORYNAME">
                      <a:rPr lang="ru-RU">
                        <a:solidFill>
                          <a:sysClr val="windowText" lastClr="000000"/>
                        </a:solidFill>
                      </a:rPr>
                      <a:pPr/>
                      <a:t>[ИМЯ КАТЕГОРИИ]</a:t>
                    </a:fld>
                    <a:r>
                      <a:rPr lang="ru-RU" baseline="0">
                        <a:solidFill>
                          <a:sysClr val="windowText" lastClr="000000"/>
                        </a:solidFill>
                      </a:rPr>
                      <a:t> </a:t>
                    </a:r>
                    <a:fld id="{79CEB2FE-2A4E-4000-AB91-951488F14DAB}" type="VALUE">
                      <a:rPr lang="ru-RU" baseline="0">
                        <a:solidFill>
                          <a:sysClr val="windowText" lastClr="000000"/>
                        </a:solidFill>
                      </a:rPr>
                      <a:pPr/>
                      <a:t>[ЗНАЧЕНИЕ]</a:t>
                    </a:fld>
                    <a:endParaRPr lang="ru-RU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52-45F0-B24F-05F80D4139AC}"/>
                </c:ext>
              </c:extLst>
            </c:dLbl>
            <c:dLbl>
              <c:idx val="1"/>
              <c:layout>
                <c:manualLayout>
                  <c:x val="-8.5027662688702557E-2"/>
                  <c:y val="-0.302737574612921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52-45F0-B24F-05F80D4139AC}"/>
                </c:ext>
              </c:extLst>
            </c:dLbl>
            <c:dLbl>
              <c:idx val="2"/>
              <c:layout>
                <c:manualLayout>
                  <c:x val="0.14100729301801881"/>
                  <c:y val="-0.217758127884780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130418870589826"/>
                      <c:h val="0.116339598630455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452-45F0-B24F-05F80D4139AC}"/>
                </c:ext>
              </c:extLst>
            </c:dLbl>
            <c:dLbl>
              <c:idx val="3"/>
              <c:layout>
                <c:manualLayout>
                  <c:x val="4.8760001577707594E-2"/>
                  <c:y val="-8.62909171708194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52-45F0-B24F-05F80D4139AC}"/>
                </c:ext>
              </c:extLst>
            </c:dLbl>
            <c:dLbl>
              <c:idx val="4"/>
              <c:layout>
                <c:manualLayout>
                  <c:x val="5.474559141727068E-3"/>
                  <c:y val="-6.7729090707093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1800080307903"/>
                      <c:h val="5.61816363838361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452-45F0-B24F-05F80D4139AC}"/>
                </c:ext>
              </c:extLst>
            </c:dLbl>
            <c:dLbl>
              <c:idx val="5"/>
              <c:layout>
                <c:manualLayout>
                  <c:x val="-4.562851064187607E-4"/>
                  <c:y val="-9.13858056175576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52-45F0-B24F-05F80D4139AC}"/>
                </c:ext>
              </c:extLst>
            </c:dLbl>
            <c:dLbl>
              <c:idx val="6"/>
              <c:layout>
                <c:manualLayout>
                  <c:x val="-9.61496390993876E-4"/>
                  <c:y val="-6.19133227621173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52-45F0-B24F-05F80D4139AC}"/>
                </c:ext>
              </c:extLst>
            </c:dLbl>
            <c:dLbl>
              <c:idx val="7"/>
              <c:layout>
                <c:manualLayout>
                  <c:x val="-0.15789814000775496"/>
                  <c:y val="-6.12229954247507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52-45F0-B24F-05F80D4139A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F452-45F0-B24F-05F80D4139AC}"/>
                </c:ext>
              </c:extLst>
            </c:dLbl>
            <c:dLbl>
              <c:idx val="9"/>
              <c:layout>
                <c:manualLayout>
                  <c:x val="4.5411252546801451E-2"/>
                  <c:y val="-0.123050974134187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52-45F0-B24F-05F80D4139AC}"/>
                </c:ext>
              </c:extLst>
            </c:dLbl>
            <c:dLbl>
              <c:idx val="10"/>
              <c:layout>
                <c:manualLayout>
                  <c:x val="1.7200676862422389E-2"/>
                  <c:y val="-4.21172899980810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452-45F0-B24F-05F80D4139AC}"/>
                </c:ext>
              </c:extLst>
            </c:dLbl>
            <c:dLbl>
              <c:idx val="11"/>
              <c:layout>
                <c:manualLayout>
                  <c:x val="-1.6423677425181204E-2"/>
                  <c:y val="1.10732645867630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452-45F0-B24F-05F80D4139AC}"/>
                </c:ext>
              </c:extLst>
            </c:dLbl>
            <c:dLbl>
              <c:idx val="12"/>
              <c:layout>
                <c:manualLayout>
                  <c:x val="-1.6423677425181304E-2"/>
                  <c:y val="3.5893991576693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452-45F0-B24F-05F80D4139AC}"/>
                </c:ext>
              </c:extLst>
            </c:dLbl>
            <c:dLbl>
              <c:idx val="13"/>
              <c:layout>
                <c:manualLayout>
                  <c:x val="3.4067429900908233E-2"/>
                  <c:y val="1.56372935900494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452-45F0-B24F-05F80D4139AC}"/>
                </c:ext>
              </c:extLst>
            </c:dLbl>
            <c:dLbl>
              <c:idx val="14"/>
              <c:layout>
                <c:manualLayout>
                  <c:x val="0.13485040033712684"/>
                  <c:y val="5.53613053613053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452-45F0-B24F-05F80D413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предст. железы</c:v>
                </c:pt>
                <c:pt idx="1">
                  <c:v>легкого</c:v>
                </c:pt>
                <c:pt idx="2">
                  <c:v>колоректальный рак</c:v>
                </c:pt>
                <c:pt idx="3">
                  <c:v>кожи</c:v>
                </c:pt>
                <c:pt idx="4">
                  <c:v>желудка</c:v>
                </c:pt>
                <c:pt idx="5">
                  <c:v>почки</c:v>
                </c:pt>
                <c:pt idx="6">
                  <c:v>мочев. пуз.</c:v>
                </c:pt>
                <c:pt idx="7">
                  <c:v>лимф. и кров. тк.</c:v>
                </c:pt>
                <c:pt idx="8">
                  <c:v>поджел. железы</c:v>
                </c:pt>
                <c:pt idx="9">
                  <c:v>печени</c:v>
                </c:pt>
                <c:pt idx="10">
                  <c:v>пищевода</c:v>
                </c:pt>
                <c:pt idx="11">
                  <c:v>гортани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20.6</c:v>
                </c:pt>
                <c:pt idx="1">
                  <c:v>17.2</c:v>
                </c:pt>
                <c:pt idx="2">
                  <c:v>10.9</c:v>
                </c:pt>
                <c:pt idx="3">
                  <c:v>10.4</c:v>
                </c:pt>
                <c:pt idx="4">
                  <c:v>5.4</c:v>
                </c:pt>
                <c:pt idx="5">
                  <c:v>5.3</c:v>
                </c:pt>
                <c:pt idx="6">
                  <c:v>5.3</c:v>
                </c:pt>
                <c:pt idx="7">
                  <c:v>4</c:v>
                </c:pt>
                <c:pt idx="8">
                  <c:v>3.1</c:v>
                </c:pt>
                <c:pt idx="9">
                  <c:v>2</c:v>
                </c:pt>
                <c:pt idx="10">
                  <c:v>1.727145847871598</c:v>
                </c:pt>
                <c:pt idx="1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452-45F0-B24F-05F80D413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4464958578988189E-2"/>
          <c:w val="1"/>
          <c:h val="0.968561860801882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18-47F4-9623-18DC91B56E0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18-47F4-9623-18DC91B56E0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18-47F4-9623-18DC91B56E0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18-47F4-9623-18DC91B56E0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18-47F4-9623-18DC91B56E02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218-47F4-9623-18DC91B56E02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218-47F4-9623-18DC91B56E02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218-47F4-9623-18DC91B56E02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218-47F4-9623-18DC91B56E02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218-47F4-9623-18DC91B56E0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218-47F4-9623-18DC91B56E02}"/>
              </c:ext>
            </c:extLst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218-47F4-9623-18DC91B56E02}"/>
              </c:ext>
            </c:extLst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9218-47F4-9623-18DC91B56E02}"/>
              </c:ext>
            </c:extLst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9218-47F4-9623-18DC91B56E02}"/>
              </c:ext>
            </c:extLst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9218-47F4-9623-18DC91B56E02}"/>
              </c:ext>
            </c:extLst>
          </c:dPt>
          <c:dLbls>
            <c:dLbl>
              <c:idx val="0"/>
              <c:layout>
                <c:manualLayout>
                  <c:x val="-0.12828174988370292"/>
                  <c:y val="-0.11794036990085172"/>
                </c:manualLayout>
              </c:layout>
              <c:tx>
                <c:rich>
                  <a:bodyPr/>
                  <a:lstStyle/>
                  <a:p>
                    <a:fld id="{B946A34A-949E-41B8-929D-76692CC47C99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</a:t>
                    </a:r>
                    <a:fld id="{08A3A0D5-B820-43F0-AC29-AF61C1027094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18-47F4-9623-18DC91B56E02}"/>
                </c:ext>
              </c:extLst>
            </c:dLbl>
            <c:dLbl>
              <c:idx val="1"/>
              <c:layout>
                <c:manualLayout>
                  <c:x val="-1.9926968316578943E-2"/>
                  <c:y val="-0.30983271151396785"/>
                </c:manualLayout>
              </c:layout>
              <c:tx>
                <c:rich>
                  <a:bodyPr/>
                  <a:lstStyle/>
                  <a:p>
                    <a:fld id="{25364CB1-3108-4AD5-8E72-B758DE0673A4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 </a:t>
                    </a:r>
                    <a:fld id="{D2BF2F98-04B9-49C9-AB1C-87AB7894E077}" type="VALUE">
                      <a:rPr lang="ru-RU"/>
                      <a:pPr/>
                      <a:t>[ЗНАЧЕНИЕ]</a:t>
                    </a:fld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18-47F4-9623-18DC91B56E02}"/>
                </c:ext>
              </c:extLst>
            </c:dLbl>
            <c:dLbl>
              <c:idx val="2"/>
              <c:layout>
                <c:manualLayout>
                  <c:x val="0.1381355903994248"/>
                  <c:y val="-0.20498040480717095"/>
                </c:manualLayout>
              </c:layout>
              <c:tx>
                <c:rich>
                  <a:bodyPr/>
                  <a:lstStyle/>
                  <a:p>
                    <a:fld id="{8A7441D8-0D84-42BA-B515-F422C380791B}" type="CATEGORYNAME">
                      <a:rPr lang="ru-RU" sz="1200"/>
                      <a:pPr/>
                      <a:t>[ИМЯ КАТЕГОРИИ]</a:t>
                    </a:fld>
                    <a:r>
                      <a:rPr lang="ru-RU" sz="1200" baseline="0" dirty="0"/>
                      <a:t> </a:t>
                    </a:r>
                    <a:fld id="{8E73499E-0674-4E2B-B047-A30B7A07B040}" type="VALUE">
                      <a:rPr lang="ru-RU" sz="1200" baseline="0"/>
                      <a:pPr/>
                      <a:t>[ЗНАЧЕНИЕ]</a:t>
                    </a:fld>
                    <a:endParaRPr lang="ru-RU" sz="12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218-47F4-9623-18DC91B56E02}"/>
                </c:ext>
              </c:extLst>
            </c:dLbl>
            <c:dLbl>
              <c:idx val="3"/>
              <c:layout>
                <c:manualLayout>
                  <c:x val="6.5943206083493161E-3"/>
                  <c:y val="1.2156569365609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00D3C1-8E87-4B06-AC37-54E99F5C1D39}" type="CATEGORYNAME">
                      <a:rPr lang="ru-RU" sz="120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100" baseline="0" dirty="0"/>
                      <a:t> </a:t>
                    </a:r>
                    <a:fld id="{63684BF9-B77C-4CCD-AB33-838EA0994198}" type="VALUE">
                      <a:rPr lang="ru-RU" sz="1100" baseline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42954435381192"/>
                      <c:h val="6.43460833636469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218-47F4-9623-18DC91B56E02}"/>
                </c:ext>
              </c:extLst>
            </c:dLbl>
            <c:dLbl>
              <c:idx val="4"/>
              <c:layout>
                <c:manualLayout>
                  <c:x val="6.4185247628732491E-3"/>
                  <c:y val="-4.399206583435713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85F871-4562-49F7-9EB2-B08B7E9F651D}" type="CATEGORYNAME">
                      <a:rPr lang="ru-RU" sz="1200" b="0">
                        <a:latin typeface="+mn-lt"/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b="0">
                        <a:latin typeface="+mn-lt"/>
                      </a:rPr>
                      <a:t>   </a:t>
                    </a:r>
                    <a:fld id="{A1CBEB8F-555E-4C8A-BB89-9F97521FDCE7}" type="VALUE">
                      <a:rPr lang="ru-RU" sz="1200" b="0">
                        <a:latin typeface="+mn-lt"/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sz="1200" b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66634655872872"/>
                      <c:h val="0.119522028291203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218-47F4-9623-18DC91B56E02}"/>
                </c:ext>
              </c:extLst>
            </c:dLbl>
            <c:dLbl>
              <c:idx val="5"/>
              <c:layout>
                <c:manualLayout>
                  <c:x val="-8.0772053744846792E-2"/>
                  <c:y val="-5.5599008915641152E-2"/>
                </c:manualLayout>
              </c:layout>
              <c:tx>
                <c:rich>
                  <a:bodyPr/>
                  <a:lstStyle/>
                  <a:p>
                    <a:fld id="{B4B18EB3-0184-469F-AD9F-DAD6DEBF26C1}" type="CATEGORYNAME">
                      <a:rPr lang="ru-RU" sz="1200" b="0">
                        <a:solidFill>
                          <a:schemeClr val="tx1"/>
                        </a:solidFill>
                        <a:latin typeface="+mn-lt"/>
                      </a:rPr>
                      <a:pPr/>
                      <a:t>[ИМЯ КАТЕГОРИИ]</a:t>
                    </a:fld>
                    <a:r>
                      <a:rPr lang="ru-RU" sz="1200" b="0">
                        <a:solidFill>
                          <a:schemeClr val="tx1"/>
                        </a:solidFill>
                        <a:latin typeface="+mn-lt"/>
                      </a:rPr>
                      <a:t> </a:t>
                    </a:r>
                    <a:fld id="{D29EBF86-8E42-46AE-B6FB-437D0DDD480E}" type="VALUE">
                      <a:rPr lang="ru-RU" sz="1200" b="0">
                        <a:solidFill>
                          <a:schemeClr val="tx1"/>
                        </a:solidFill>
                        <a:latin typeface="+mn-lt"/>
                      </a:rPr>
                      <a:pPr/>
                      <a:t>[ЗНАЧЕНИЕ]</a:t>
                    </a:fld>
                    <a:endParaRPr lang="ru-RU" sz="1200" b="0">
                      <a:solidFill>
                        <a:schemeClr val="tx1"/>
                      </a:solidFill>
                      <a:latin typeface="+mn-lt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218-47F4-9623-18DC91B56E02}"/>
                </c:ext>
              </c:extLst>
            </c:dLbl>
            <c:dLbl>
              <c:idx val="6"/>
              <c:layout>
                <c:manualLayout>
                  <c:x val="2.5823889594383854E-2"/>
                  <c:y val="1.3726930177969649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8BCE71-375C-496B-8C79-CA6A1E8C2DFC}" type="CATEGORYNAME">
                      <a:rPr lang="ru-RU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/>
                      <a:t> </a:t>
                    </a:r>
                    <a:fld id="{87285AB3-49ED-4D5D-87A1-BD3AFDE720AB}" type="VALUE">
                      <a:rPr lang="ru-RU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32560469609994"/>
                      <c:h val="0.116506221731103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218-47F4-9623-18DC91B56E02}"/>
                </c:ext>
              </c:extLst>
            </c:dLbl>
            <c:dLbl>
              <c:idx val="7"/>
              <c:layout>
                <c:manualLayout>
                  <c:x val="-4.0727528505972471E-2"/>
                  <c:y val="-4.35830033150536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E4D3BF-2FFB-4B5E-AB79-00A646F620C2}" type="CATEGORYNAME">
                      <a:rPr lang="ru-RU" sz="1200" b="0">
                        <a:latin typeface="+mn-lt"/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b="0">
                        <a:latin typeface="+mn-lt"/>
                      </a:rPr>
                      <a:t> </a:t>
                    </a:r>
                    <a:fld id="{41766FF1-50FD-4B62-9B9F-63CCCEF4DA91}" type="VALUE">
                      <a:rPr lang="ru-RU" sz="1200" b="0">
                        <a:latin typeface="+mn-lt"/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sz="1200" b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26033263486557"/>
                      <c:h val="0.119522028291203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218-47F4-9623-18DC91B56E02}"/>
                </c:ext>
              </c:extLst>
            </c:dLbl>
            <c:dLbl>
              <c:idx val="8"/>
              <c:layout>
                <c:manualLayout>
                  <c:x val="0.11263427057830799"/>
                  <c:y val="-5.60617437319405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FDF31A-1DF0-4EC2-8D27-F6F90688CDA5}" type="CATEGORYNAME">
                      <a:rPr lang="ru-RU" sz="1200">
                        <a:latin typeface="+mn-lt"/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200">
                        <a:latin typeface="+mn-lt"/>
                      </a:rPr>
                      <a:t> </a:t>
                    </a:r>
                    <a:fld id="{01A8718D-9E47-4C39-ADE5-E9248C093504}" type="VALUE">
                      <a:rPr lang="ru-RU" sz="1200">
                        <a:latin typeface="+mn-lt"/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sz="120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82698526560357"/>
                      <c:h val="7.768234510875159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218-47F4-9623-18DC91B56E02}"/>
                </c:ext>
              </c:extLst>
            </c:dLbl>
            <c:dLbl>
              <c:idx val="9"/>
              <c:layout>
                <c:manualLayout>
                  <c:x val="3.5128064981636432E-2"/>
                  <c:y val="-2.12319724487288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81E3D7-D579-406C-8708-F7F0845088E1}" type="CATEGORYNAME">
                      <a:rPr lang="ru-RU" sz="1200" b="0">
                        <a:solidFill>
                          <a:schemeClr val="tx1"/>
                        </a:solidFill>
                        <a:latin typeface="+mn-lt"/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b="0">
                        <a:solidFill>
                          <a:schemeClr val="tx1"/>
                        </a:solidFill>
                        <a:latin typeface="+mn-lt"/>
                      </a:rPr>
                      <a:t> </a:t>
                    </a:r>
                    <a:fld id="{D1074D91-F191-44F9-934B-536C6439E90E}" type="VALUE">
                      <a:rPr lang="ru-RU" sz="1200" b="0">
                        <a:solidFill>
                          <a:schemeClr val="tx1"/>
                        </a:solidFill>
                        <a:latin typeface="+mn-lt"/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sz="1200" b="0">
                      <a:solidFill>
                        <a:schemeClr val="tx1"/>
                      </a:solidFill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218-47F4-9623-18DC91B56E02}"/>
                </c:ext>
              </c:extLst>
            </c:dLbl>
            <c:dLbl>
              <c:idx val="10"/>
              <c:layout>
                <c:manualLayout>
                  <c:x val="4.6470939661590889E-2"/>
                  <c:y val="3.7711357109930961E-2"/>
                </c:manualLayout>
              </c:layout>
              <c:tx>
                <c:rich>
                  <a:bodyPr/>
                  <a:lstStyle/>
                  <a:p>
                    <a:fld id="{B3177993-896F-4B72-A8C9-B2C93D2CCC4C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</a:t>
                    </a:r>
                    <a:fld id="{FFD1118C-9666-4460-8E9C-D4C5020C358A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218-47F4-9623-18DC91B56E02}"/>
                </c:ext>
              </c:extLst>
            </c:dLbl>
            <c:dLbl>
              <c:idx val="11"/>
              <c:layout>
                <c:manualLayout>
                  <c:x val="-9.6911209269573084E-2"/>
                  <c:y val="-9.5792310312356244E-2"/>
                </c:manualLayout>
              </c:layout>
              <c:tx>
                <c:rich>
                  <a:bodyPr/>
                  <a:lstStyle/>
                  <a:p>
                    <a:fld id="{4ECB8996-3B72-4CDE-880C-F47B76F8A92D}" type="CATEGORYNAME">
                      <a:rPr lang="en-US"/>
                      <a:pPr/>
                      <a:t>[ИМЯ КАТЕГОРИИ]</a:t>
                    </a:fld>
                    <a:r>
                      <a:rPr lang="en-US" baseline="0"/>
                      <a:t> </a:t>
                    </a:r>
                    <a:fld id="{C6BACF3E-1E77-41DF-A074-C9788FDB9CB0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9218-47F4-9623-18DC91B56E02}"/>
                </c:ext>
              </c:extLst>
            </c:dLbl>
            <c:dLbl>
              <c:idx val="12"/>
              <c:layout>
                <c:manualLayout>
                  <c:x val="-1.5642741383899541E-3"/>
                  <c:y val="-7.3200096171184711E-2"/>
                </c:manualLayout>
              </c:layout>
              <c:tx>
                <c:rich>
                  <a:bodyPr/>
                  <a:lstStyle/>
                  <a:p>
                    <a:fld id="{DFDE90FC-5E7C-44DC-BE1F-13B040F80AB9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</a:t>
                    </a:r>
                    <a:fld id="{3A1113BC-1CCF-4B54-B3C0-20155056E437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9218-47F4-9623-18DC91B56E02}"/>
                </c:ext>
              </c:extLst>
            </c:dLbl>
            <c:dLbl>
              <c:idx val="13"/>
              <c:layout>
                <c:manualLayout>
                  <c:x val="-1.0320789490530896E-2"/>
                  <c:y val="-1.8617038328224252E-2"/>
                </c:manualLayout>
              </c:layout>
              <c:tx>
                <c:rich>
                  <a:bodyPr/>
                  <a:lstStyle/>
                  <a:p>
                    <a:fld id="{C0A5B922-89E0-45E1-9A8A-E65B7313813B}" type="CATEGORYNAME">
                      <a:rPr lang="en-US"/>
                      <a:pPr/>
                      <a:t>[ИМЯ КАТЕГОРИИ]</a:t>
                    </a:fld>
                    <a:r>
                      <a:rPr lang="en-US" baseline="0"/>
                      <a:t> </a:t>
                    </a:r>
                    <a:fld id="{CDC22E48-A946-46B3-8189-A0E40B357E8B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9218-47F4-9623-18DC91B56E02}"/>
                </c:ext>
              </c:extLst>
            </c:dLbl>
            <c:dLbl>
              <c:idx val="14"/>
              <c:layout>
                <c:manualLayout>
                  <c:x val="-7.0646295978087784E-3"/>
                  <c:y val="1.687834345134339E-2"/>
                </c:manualLayout>
              </c:layout>
              <c:tx>
                <c:rich>
                  <a:bodyPr/>
                  <a:lstStyle/>
                  <a:p>
                    <a:fld id="{1F656C99-8353-49FB-8EC4-4011BEA7F438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</a:t>
                    </a:r>
                    <a:fld id="{17166A45-538F-4024-9F1E-86E45A7B1CCB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9218-47F4-9623-18DC91B56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молочной железы</c:v>
                </c:pt>
                <c:pt idx="1">
                  <c:v> кожи</c:v>
                </c:pt>
                <c:pt idx="2">
                  <c:v>колоректальный рак</c:v>
                </c:pt>
                <c:pt idx="3">
                  <c:v>тела матки</c:v>
                </c:pt>
                <c:pt idx="4">
                  <c:v>щитовид. железы</c:v>
                </c:pt>
                <c:pt idx="5">
                  <c:v>легкого</c:v>
                </c:pt>
                <c:pt idx="6">
                  <c:v>лимф., кров. ткани</c:v>
                </c:pt>
                <c:pt idx="7">
                  <c:v>шейки матки, яичника</c:v>
                </c:pt>
                <c:pt idx="8">
                  <c:v>почки</c:v>
                </c:pt>
                <c:pt idx="9">
                  <c:v>желудка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21.3</c:v>
                </c:pt>
                <c:pt idx="1">
                  <c:v>16.600000000000001</c:v>
                </c:pt>
                <c:pt idx="2">
                  <c:v>11.5</c:v>
                </c:pt>
                <c:pt idx="3">
                  <c:v>7.2</c:v>
                </c:pt>
                <c:pt idx="4">
                  <c:v>5</c:v>
                </c:pt>
                <c:pt idx="5">
                  <c:v>4.5999999999999996</c:v>
                </c:pt>
                <c:pt idx="6">
                  <c:v>4</c:v>
                </c:pt>
                <c:pt idx="7">
                  <c:v>3.8</c:v>
                </c:pt>
                <c:pt idx="8">
                  <c:v>3.6</c:v>
                </c:pt>
                <c:pt idx="9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218-47F4-9623-18DC91B56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266707579228412E-3"/>
          <c:y val="2.7515388880700202E-2"/>
          <c:w val="0.99492178015192956"/>
          <c:h val="0.972484524340118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37B-4809-890B-5E716217F5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37B-4809-890B-5E716217F5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37B-4809-890B-5E716217F5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37B-4809-890B-5E716217F5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37B-4809-890B-5E716217F5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37B-4809-890B-5E716217F5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37B-4809-890B-5E716217F5D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37B-4809-890B-5E716217F5D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37B-4809-890B-5E716217F5D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537B-4809-890B-5E716217F5D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37B-4809-890B-5E716217F5D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37B-4809-890B-5E716217F5D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37B-4809-890B-5E716217F5D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37B-4809-890B-5E716217F5DF}"/>
              </c:ext>
            </c:extLst>
          </c:dPt>
          <c:dLbls>
            <c:dLbl>
              <c:idx val="0"/>
              <c:layout>
                <c:manualLayout>
                  <c:x val="-0.18456769911916227"/>
                  <c:y val="-0.218042169997680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B-4809-890B-5E716217F5DF}"/>
                </c:ext>
              </c:extLst>
            </c:dLbl>
            <c:dLbl>
              <c:idx val="1"/>
              <c:layout>
                <c:manualLayout>
                  <c:x val="0.12509433550723054"/>
                  <c:y val="-0.277702787151606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803453152150995"/>
                      <c:h val="0.120920301628963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7B-4809-890B-5E716217F5DF}"/>
                </c:ext>
              </c:extLst>
            </c:dLbl>
            <c:dLbl>
              <c:idx val="2"/>
              <c:layout>
                <c:manualLayout>
                  <c:x val="6.4690783916425507E-2"/>
                  <c:y val="-0.204635928051008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48"/>
                        <a:gd name="adj2" fmla="val -38017"/>
                      </a:avLst>
                    </a:prstGeom>
                  </c15:spPr>
                  <c15:layout>
                    <c:manualLayout>
                      <c:w val="0.3317371702967748"/>
                      <c:h val="0.134913200650455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7B-4809-890B-5E716217F5DF}"/>
                </c:ext>
              </c:extLst>
            </c:dLbl>
            <c:dLbl>
              <c:idx val="3"/>
              <c:layout>
                <c:manualLayout>
                  <c:x val="3.4542017377257905E-4"/>
                  <c:y val="2.80528354202924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4741399985539528"/>
                      <c:h val="8.20400913002927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37B-4809-890B-5E716217F5DF}"/>
                </c:ext>
              </c:extLst>
            </c:dLbl>
            <c:dLbl>
              <c:idx val="4"/>
              <c:layout>
                <c:manualLayout>
                  <c:x val="0"/>
                  <c:y val="7.19298566047319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8026405355313255"/>
                      <c:h val="8.60568751074500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37B-4809-890B-5E716217F5DF}"/>
                </c:ext>
              </c:extLst>
            </c:dLbl>
            <c:dLbl>
              <c:idx val="5"/>
              <c:layout>
                <c:manualLayout>
                  <c:x val="-9.6797004918324769E-3"/>
                  <c:y val="4.31191812081198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37968488510095"/>
                      <c:h val="6.83557742680567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7B-4809-890B-5E716217F5DF}"/>
                </c:ext>
              </c:extLst>
            </c:dLbl>
            <c:dLbl>
              <c:idx val="6"/>
              <c:layout>
                <c:manualLayout>
                  <c:x val="3.4477209763289086E-2"/>
                  <c:y val="-2.70245039757607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6967836907010334"/>
                      <c:h val="0.12094708543268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37B-4809-890B-5E716217F5DF}"/>
                </c:ext>
              </c:extLst>
            </c:dLbl>
            <c:dLbl>
              <c:idx val="7"/>
              <c:layout>
                <c:manualLayout>
                  <c:x val="-8.219975117403186E-2"/>
                  <c:y val="-3.61684492141396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8912008013218987"/>
                      <c:h val="7.97639621288751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37B-4809-890B-5E716217F5DF}"/>
                </c:ext>
              </c:extLst>
            </c:dLbl>
            <c:dLbl>
              <c:idx val="8"/>
              <c:layout>
                <c:manualLayout>
                  <c:x val="-8.316282758705823E-2"/>
                  <c:y val="-1.6197742309475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593371459608542"/>
                      <c:h val="0.113804429160081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537B-4809-890B-5E716217F5DF}"/>
                </c:ext>
              </c:extLst>
            </c:dLbl>
            <c:dLbl>
              <c:idx val="9"/>
              <c:layout>
                <c:manualLayout>
                  <c:x val="-1.1021703055921475E-7"/>
                  <c:y val="-8.045512146458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6140393571790077"/>
                      <c:h val="6.76602661949156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537B-4809-890B-5E716217F5DF}"/>
                </c:ext>
              </c:extLst>
            </c:dLbl>
            <c:dLbl>
              <c:idx val="10"/>
              <c:layout>
                <c:manualLayout>
                  <c:x val="-1.0427192393085174E-2"/>
                  <c:y val="-3.59466636051555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6063512435394914"/>
                      <c:h val="4.89506264547120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537B-4809-890B-5E716217F5DF}"/>
                </c:ext>
              </c:extLst>
            </c:dLbl>
            <c:dLbl>
              <c:idx val="11"/>
              <c:layout>
                <c:manualLayout>
                  <c:x val="-2.9997769207302507E-3"/>
                  <c:y val="3.17663672705903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5237490301985793"/>
                      <c:h val="7.78424686181348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537B-4809-890B-5E716217F5DF}"/>
                </c:ext>
              </c:extLst>
            </c:dLbl>
            <c:dLbl>
              <c:idx val="12"/>
              <c:layout>
                <c:manualLayout>
                  <c:x val="-3.298065135120729E-3"/>
                  <c:y val="1.04500373065744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3904642609668988"/>
                      <c:h val="5.87214154284996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537B-4809-890B-5E716217F5DF}"/>
                </c:ext>
              </c:extLst>
            </c:dLbl>
            <c:dLbl>
              <c:idx val="13"/>
              <c:layout>
                <c:manualLayout>
                  <c:x val="0"/>
                  <c:y val="3.7326453984918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3923739103249214"/>
                      <c:h val="0.136127515310586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537B-4809-890B-5E716217F5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Лист1!$A$2:$A$13</c:f>
              <c:strCache>
                <c:ptCount val="12"/>
                <c:pt idx="0">
                  <c:v>легкого</c:v>
                </c:pt>
                <c:pt idx="1">
                  <c:v>желудка</c:v>
                </c:pt>
                <c:pt idx="2">
                  <c:v>колоректальный рак</c:v>
                </c:pt>
                <c:pt idx="3">
                  <c:v>предстат. жел.</c:v>
                </c:pt>
                <c:pt idx="4">
                  <c:v>поджел. жел.</c:v>
                </c:pt>
                <c:pt idx="5">
                  <c:v>печени</c:v>
                </c:pt>
                <c:pt idx="6">
                  <c:v>лимф. и кров. ткани</c:v>
                </c:pt>
                <c:pt idx="7">
                  <c:v>почки</c:v>
                </c:pt>
                <c:pt idx="8">
                  <c:v>мочевого пуз.</c:v>
                </c:pt>
                <c:pt idx="9">
                  <c:v>пищевода</c:v>
                </c:pt>
                <c:pt idx="10">
                  <c:v>полость рта</c:v>
                </c:pt>
                <c:pt idx="11">
                  <c:v>глотки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30.3</c:v>
                </c:pt>
                <c:pt idx="1">
                  <c:v>12.9</c:v>
                </c:pt>
                <c:pt idx="2">
                  <c:v>11.9</c:v>
                </c:pt>
                <c:pt idx="3">
                  <c:v>8.6</c:v>
                </c:pt>
                <c:pt idx="4">
                  <c:v>6.4</c:v>
                </c:pt>
                <c:pt idx="5">
                  <c:v>4.5999999999999996</c:v>
                </c:pt>
                <c:pt idx="6">
                  <c:v>4.3</c:v>
                </c:pt>
                <c:pt idx="7">
                  <c:v>4</c:v>
                </c:pt>
                <c:pt idx="8">
                  <c:v>3.3</c:v>
                </c:pt>
                <c:pt idx="9">
                  <c:v>2.4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37B-4809-890B-5E716217F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7229141990967856E-2"/>
          <c:w val="1"/>
          <c:h val="0.979959919839683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14-40A1-ACF4-259CD6B084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14-40A1-ACF4-259CD6B084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14-40A1-ACF4-259CD6B084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14-40A1-ACF4-259CD6B084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014-40A1-ACF4-259CD6B084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014-40A1-ACF4-259CD6B084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014-40A1-ACF4-259CD6B0841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014-40A1-ACF4-259CD6B0841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E014-40A1-ACF4-259CD6B0841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E014-40A1-ACF4-259CD6B0841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E014-40A1-ACF4-259CD6B0841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E014-40A1-ACF4-259CD6B0841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E014-40A1-ACF4-259CD6B08410}"/>
              </c:ext>
            </c:extLst>
          </c:dPt>
          <c:dLbls>
            <c:dLbl>
              <c:idx val="0"/>
              <c:layout>
                <c:manualLayout>
                  <c:x val="-4.803844780937512E-2"/>
                  <c:y val="-0.138490843589841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27007620239935"/>
                      <c:h val="0.159411544756586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14-40A1-ACF4-259CD6B08410}"/>
                </c:ext>
              </c:extLst>
            </c:dLbl>
            <c:dLbl>
              <c:idx val="1"/>
              <c:layout>
                <c:manualLayout>
                  <c:x val="-0.17136486619313929"/>
                  <c:y val="-0.287018865854504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14-40A1-ACF4-259CD6B08410}"/>
                </c:ext>
              </c:extLst>
            </c:dLbl>
            <c:dLbl>
              <c:idx val="2"/>
              <c:layout>
                <c:manualLayout>
                  <c:x val="0.17087547400168648"/>
                  <c:y val="-0.248798773920967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14-40A1-ACF4-259CD6B08410}"/>
                </c:ext>
              </c:extLst>
            </c:dLbl>
            <c:dLbl>
              <c:idx val="3"/>
              <c:layout>
                <c:manualLayout>
                  <c:x val="6.1981262383536559E-2"/>
                  <c:y val="-0.188333329601658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14-40A1-ACF4-259CD6B08410}"/>
                </c:ext>
              </c:extLst>
            </c:dLbl>
            <c:dLbl>
              <c:idx val="4"/>
              <c:layout>
                <c:manualLayout>
                  <c:x val="3.9787481699525611E-2"/>
                  <c:y val="4.27174129642856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14-40A1-ACF4-259CD6B08410}"/>
                </c:ext>
              </c:extLst>
            </c:dLbl>
            <c:dLbl>
              <c:idx val="5"/>
              <c:layout>
                <c:manualLayout>
                  <c:x val="1.3140232073295016E-2"/>
                  <c:y val="1.5742302861224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0972804072405207"/>
                      <c:h val="6.02625345086615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014-40A1-ACF4-259CD6B08410}"/>
                </c:ext>
              </c:extLst>
            </c:dLbl>
            <c:dLbl>
              <c:idx val="6"/>
              <c:layout>
                <c:manualLayout>
                  <c:x val="-1.2009663685133547E-2"/>
                  <c:y val="1.94633889128959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2391751723995221"/>
                      <c:h val="7.41446441885510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014-40A1-ACF4-259CD6B08410}"/>
                </c:ext>
              </c:extLst>
            </c:dLbl>
            <c:dLbl>
              <c:idx val="7"/>
              <c:layout>
                <c:manualLayout>
                  <c:x val="-0.14979736266237631"/>
                  <c:y val="-2.06995994420400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4279232906192932"/>
                      <c:h val="8.01653281149594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014-40A1-ACF4-259CD6B08410}"/>
                </c:ext>
              </c:extLst>
            </c:dLbl>
            <c:dLbl>
              <c:idx val="8"/>
              <c:layout>
                <c:manualLayout>
                  <c:x val="-0.27980858867776165"/>
                  <c:y val="-3.67860093545620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7483358850976963"/>
                      <c:h val="7.36017586842740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E014-40A1-ACF4-259CD6B08410}"/>
                </c:ext>
              </c:extLst>
            </c:dLbl>
            <c:dLbl>
              <c:idx val="9"/>
              <c:layout>
                <c:manualLayout>
                  <c:x val="-0.12574854760192652"/>
                  <c:y val="-4.81758268085001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4975028582366362"/>
                      <c:h val="0.118052088207833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E014-40A1-ACF4-259CD6B08410}"/>
                </c:ext>
              </c:extLst>
            </c:dLbl>
            <c:dLbl>
              <c:idx val="10"/>
              <c:layout>
                <c:manualLayout>
                  <c:x val="-1.6885582588812266E-4"/>
                  <c:y val="-0.115510397938324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24375455895211"/>
                      <c:h val="0.109863208001307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E014-40A1-ACF4-259CD6B08410}"/>
                </c:ext>
              </c:extLst>
            </c:dLbl>
            <c:dLbl>
              <c:idx val="11"/>
              <c:layout>
                <c:manualLayout>
                  <c:x val="-9.6359829966267995E-17"/>
                  <c:y val="-7.7334526349728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637849778324995"/>
                      <c:h val="7.08023697626878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E014-40A1-ACF4-259CD6B08410}"/>
                </c:ext>
              </c:extLst>
            </c:dLbl>
            <c:dLbl>
              <c:idx val="12"/>
              <c:layout>
                <c:manualLayout>
                  <c:x val="-1.0346557958831046E-7"/>
                  <c:y val="2.70371025486591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2447033383169252"/>
                      <c:h val="0.142640279248679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E014-40A1-ACF4-259CD6B08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Лист1!$A$2:$A$13</c:f>
              <c:strCache>
                <c:ptCount val="12"/>
                <c:pt idx="0">
                  <c:v>колоректальный рак</c:v>
                </c:pt>
                <c:pt idx="1">
                  <c:v>молочной железы</c:v>
                </c:pt>
                <c:pt idx="2">
                  <c:v>легкого</c:v>
                </c:pt>
                <c:pt idx="3">
                  <c:v>поджелуд. железы</c:v>
                </c:pt>
                <c:pt idx="4">
                  <c:v>лимф. и кров. тк.</c:v>
                </c:pt>
                <c:pt idx="5">
                  <c:v>желудка </c:v>
                </c:pt>
                <c:pt idx="6">
                  <c:v>яичника</c:v>
                </c:pt>
                <c:pt idx="7">
                  <c:v>тела матки</c:v>
                </c:pt>
                <c:pt idx="8">
                  <c:v>шейки матки</c:v>
                </c:pt>
                <c:pt idx="9">
                  <c:v>печени </c:v>
                </c:pt>
                <c:pt idx="10">
                  <c:v>голов. мозга</c:v>
                </c:pt>
                <c:pt idx="11">
                  <c:v>почки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15.9</c:v>
                </c:pt>
                <c:pt idx="1">
                  <c:v>15</c:v>
                </c:pt>
                <c:pt idx="2">
                  <c:v>9.6999999999999993</c:v>
                </c:pt>
                <c:pt idx="3">
                  <c:v>7</c:v>
                </c:pt>
                <c:pt idx="4">
                  <c:v>6.6</c:v>
                </c:pt>
                <c:pt idx="5">
                  <c:v>6.2</c:v>
                </c:pt>
                <c:pt idx="6">
                  <c:v>5.9</c:v>
                </c:pt>
                <c:pt idx="7">
                  <c:v>5.6</c:v>
                </c:pt>
                <c:pt idx="8">
                  <c:v>4.3</c:v>
                </c:pt>
                <c:pt idx="9">
                  <c:v>3.4</c:v>
                </c:pt>
                <c:pt idx="10">
                  <c:v>2.5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014-40A1-ACF4-259CD6B08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58787790415082E-2"/>
          <c:y val="3.5328355173315514E-2"/>
          <c:w val="0.90114197530864204"/>
          <c:h val="0.82594833948339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1876615-244B-4A82-86C3-FD8948177F5B}" type="VALUE">
                      <a:rPr lang="en-US" b="1">
                        <a:solidFill>
                          <a:schemeClr val="tx1"/>
                        </a:solidFill>
                        <a:latin typeface="+mn-lt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E5-4690-886E-C1BF3E7FD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0-498C-8527-03675B6E80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-4.6296296296296294E-3"/>
                  <c:y val="-1.1808118081180839E-2"/>
                </c:manualLayout>
              </c:layout>
              <c:tx>
                <c:rich>
                  <a:bodyPr/>
                  <a:lstStyle/>
                  <a:p>
                    <a:fld id="{D4203A1A-2F24-47A4-B074-A25B96C57E8F}" type="VALUE">
                      <a:rPr lang="en-US" b="1">
                        <a:solidFill>
                          <a:schemeClr val="tx1"/>
                        </a:solidFill>
                        <a:latin typeface="+mn-lt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E5-4690-886E-C1BF3E7FD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0-498C-8527-03675B6E806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6275EFD3-68C3-4AED-82CA-63BABAF0F989}" type="VALUE">
                      <a:rPr lang="en-US" b="1">
                        <a:solidFill>
                          <a:schemeClr val="tx1"/>
                        </a:solidFill>
                        <a:latin typeface="+mn-lt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EE5-4690-886E-C1BF3E7FD0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1"/>
                <c:pt idx="0">
                  <c:v>АК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C0-498C-8527-03675B6E806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2000" b="1" i="0" u="none" strike="noStrike" kern="1200" baseline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B6D252C-6842-441E-A501-8396B4083C1C}" type="VALUE">
                      <a:rPr lang="en-US" sz="1800">
                        <a:solidFill>
                          <a:schemeClr val="tx1"/>
                        </a:solidFill>
                        <a:latin typeface="+mn-lt"/>
                      </a:rPr>
                      <a:pPr>
                        <a:defRPr lang="ru-RU" sz="2000" b="1" i="0" u="none" strike="noStrike" kern="1200" baseline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0C0-498C-8527-03675B6E80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041DCF6-4D9B-4C6F-9BE5-A2741D745AA3}" type="VALUE">
                      <a:rPr lang="en-US" sz="1800" b="1">
                        <a:solidFill>
                          <a:schemeClr val="tx1"/>
                        </a:solidFill>
                        <a:latin typeface="+mn-lt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EE5-4690-886E-C1BF3E7FD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1"/>
                <c:pt idx="0">
                  <c:v>АК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 formatCode="General">
                  <c:v>25.3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C0-498C-8527-03675B6E806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80EF9876-0F88-4071-A1DB-14BB6BDBBD0B}" type="VALUE">
                      <a:rPr lang="en-US" b="1">
                        <a:solidFill>
                          <a:schemeClr val="tx1"/>
                        </a:solidFill>
                        <a:latin typeface="+mn-lt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E5-4690-886E-C1BF3E7FD0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1"/>
                <c:pt idx="0">
                  <c:v>АК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5-4690-886E-C1BF3E7FD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278144"/>
        <c:axId val="196279680"/>
      </c:barChart>
      <c:catAx>
        <c:axId val="19627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6279680"/>
        <c:crosses val="autoZero"/>
        <c:auto val="1"/>
        <c:lblAlgn val="ctr"/>
        <c:lblOffset val="100"/>
        <c:noMultiLvlLbl val="0"/>
      </c:catAx>
      <c:valAx>
        <c:axId val="19627968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9627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>
          <a:ln>
            <a:solidFill>
              <a:schemeClr val="accent1"/>
            </a:solidFill>
          </a:ln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41503839797802E-2"/>
          <c:y val="5.8944591335677102E-2"/>
          <c:w val="0.92158318751822699"/>
          <c:h val="0.84395362756777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3-4E5E-8EC0-061468AF73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91EEC34-B62B-41A6-B158-7D88252DF42F}" type="VALUE">
                      <a:rPr lang="en-US" b="1">
                        <a:solidFill>
                          <a:schemeClr val="tx1"/>
                        </a:solidFill>
                        <a:latin typeface="+mn-lt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CD-473F-9F71-FA4CEDD0D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3-4E5E-8EC0-061468AF73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4A320390-976A-4C0E-809E-72D4AC393391}" type="VALUE">
                      <a:rPr lang="en-US" b="1">
                        <a:solidFill>
                          <a:schemeClr val="tx1"/>
                        </a:solidFill>
                        <a:latin typeface="+mn-lt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6CD-473F-9F71-FA4CEDD0D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73-4E5E-8EC0-061468AF737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64F080F0-DFF2-4AE5-86F5-D5ED258D8982}" type="VALUE">
                      <a:rPr lang="en-US" b="1">
                        <a:solidFill>
                          <a:schemeClr val="tx1"/>
                        </a:solidFill>
                        <a:latin typeface="+mn-lt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CD-473F-9F71-FA4CEDD0D2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DA1327B-6389-4C5E-9BA8-1F79626DF624}" type="VALUE">
                      <a:rPr lang="en-US" b="1">
                        <a:solidFill>
                          <a:schemeClr val="tx1"/>
                        </a:solidFill>
                        <a:latin typeface="+mn-lt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6CD-473F-9F71-FA4CEDD0D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59.6</c:v>
                </c:pt>
                <c:pt idx="1">
                  <c:v>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73-4E5E-8EC0-061468AF737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ADB8E1EB-2B85-42B6-BFFC-F389D0D97206}" type="VALUE">
                      <a:rPr lang="en-US" b="1">
                        <a:solidFill>
                          <a:schemeClr val="tx1"/>
                        </a:solidFill>
                        <a:latin typeface="+mn-lt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6CD-473F-9F71-FA4CEDD0D2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D-473F-9F71-FA4CEDD0D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96320"/>
        <c:axId val="196170880"/>
      </c:barChart>
      <c:catAx>
        <c:axId val="17309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6170880"/>
        <c:crosses val="autoZero"/>
        <c:auto val="1"/>
        <c:lblAlgn val="ctr"/>
        <c:lblOffset val="100"/>
        <c:noMultiLvlLbl val="0"/>
      </c:catAx>
      <c:valAx>
        <c:axId val="1961708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309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>
          <a:ln>
            <a:solidFill>
              <a:schemeClr val="accent1"/>
            </a:solidFill>
          </a:ln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0.16828</cdr:x>
      <cdr:y>0.86961</cdr:y>
    </cdr:from>
    <cdr:to>
      <cdr:x>0.16828</cdr:x>
      <cdr:y>0.87058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81075" y="2938462"/>
          <a:ext cx="3248025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0.52625</cdr:x>
      <cdr:y>0.42217</cdr:y>
    </cdr:from>
    <cdr:to>
      <cdr:x>0.605</cdr:x>
      <cdr:y>0.50586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30824" y="181622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endParaRPr lang="ru-RU" sz="18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0.26375</cdr:x>
      <cdr:y>0.48912</cdr:y>
    </cdr:from>
    <cdr:to>
      <cdr:x>0.3425</cdr:x>
      <cdr:y>0.57281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70584" y="2104256"/>
          <a:ext cx="648081" cy="360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2022</a:t>
          </a:r>
          <a:endParaRPr lang="ru-RU" sz="18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0.33375</cdr:x>
      <cdr:y>0.42412</cdr:y>
    </cdr:from>
    <cdr:to>
      <cdr:x>0.4125</cdr:x>
      <cdr:y>0.50781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746648" y="1824623"/>
          <a:ext cx="648081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ysClr val="window" lastClr="FFFFFF"/>
              </a:solidFill>
              <a:latin typeface="+mn-lt"/>
              <a:cs typeface="Times New Roman" panose="02020603050405020304" pitchFamily="18" charset="0"/>
            </a:rPr>
            <a:t>2023</a:t>
          </a:r>
          <a:endParaRPr lang="ru-RU" sz="1800" b="1" dirty="0">
            <a:solidFill>
              <a:sysClr val="window" lastClr="FFFFFF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0.12376</cdr:x>
      <cdr:y>0.62302</cdr:y>
    </cdr:from>
    <cdr:to>
      <cdr:x>0.20251</cdr:x>
      <cdr:y>0.70671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018456" y="2680320"/>
          <a:ext cx="648081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2020</a:t>
          </a:r>
          <a:endParaRPr lang="ru-RU" sz="18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0.19375</cdr:x>
      <cdr:y>0.55607</cdr:y>
    </cdr:from>
    <cdr:to>
      <cdr:x>0.2725</cdr:x>
      <cdr:y>0.63976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594520" y="2392288"/>
          <a:ext cx="648081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cs typeface="Times New Roman" panose="02020603050405020304" pitchFamily="18" charset="0"/>
            </a:rPr>
            <a:t>2021</a:t>
          </a:r>
          <a:endParaRPr lang="ru-RU" sz="1200" b="1" dirty="0">
            <a:solidFill>
              <a:schemeClr val="bg1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0.78437</cdr:x>
      <cdr:y>0.37196</cdr:y>
    </cdr:from>
    <cdr:to>
      <cdr:x>0.86312</cdr:x>
      <cdr:y>0.45565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455055" y="1600200"/>
          <a:ext cx="648081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2023</a:t>
          </a:r>
          <a:endParaRPr lang="ru-RU" sz="18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0.91124</cdr:x>
      <cdr:y>0.28827</cdr:y>
    </cdr:from>
    <cdr:to>
      <cdr:x>0.98736</cdr:x>
      <cdr:y>0.37196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499176" y="1240160"/>
          <a:ext cx="626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0.395</cdr:x>
      <cdr:y>0.33848</cdr:y>
    </cdr:from>
    <cdr:to>
      <cdr:x>0.465</cdr:x>
      <cdr:y>0.40543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50704" y="145618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2024</a:t>
          </a:r>
          <a:endParaRPr lang="ru-RU" sz="18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0.18889</cdr:x>
      <cdr:y>0.58118</cdr:y>
    </cdr:from>
    <cdr:to>
      <cdr:x>0.26764</cdr:x>
      <cdr:y>0.66487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93298" y="2520280"/>
          <a:ext cx="664279" cy="362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ysClr val="window" lastClr="FFFFFF"/>
              </a:solidFill>
              <a:latin typeface="+mn-lt"/>
              <a:cs typeface="Times New Roman" panose="02020603050405020304" pitchFamily="18" charset="0"/>
            </a:rPr>
            <a:t>2021</a:t>
          </a:r>
          <a:endParaRPr lang="ru-RU" sz="1800" b="1" dirty="0">
            <a:solidFill>
              <a:sysClr val="window" lastClr="FFFFFF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0.52625</cdr:x>
      <cdr:y>0.42217</cdr:y>
    </cdr:from>
    <cdr:to>
      <cdr:x>0.605</cdr:x>
      <cdr:y>0.50586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30824" y="181622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endParaRPr lang="ru-RU" sz="18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0.11206</cdr:x>
      <cdr:y>0.6642</cdr:y>
    </cdr:from>
    <cdr:to>
      <cdr:x>0.1908</cdr:x>
      <cdr:y>0.74789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945226" y="2880320"/>
          <a:ext cx="664194" cy="362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2020</a:t>
          </a:r>
          <a:endParaRPr lang="ru-RU" sz="18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0.25718</cdr:x>
      <cdr:y>0.5</cdr:y>
    </cdr:from>
    <cdr:to>
      <cdr:x>0.33593</cdr:x>
      <cdr:y>0.58369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169362" y="2168252"/>
          <a:ext cx="664278" cy="362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2022</a:t>
          </a:r>
          <a:endParaRPr lang="ru-RU" sz="18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0.32547</cdr:x>
      <cdr:y>0.41631</cdr:y>
    </cdr:from>
    <cdr:to>
      <cdr:x>0.40422</cdr:x>
      <cdr:y>0.5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745426" y="1805330"/>
          <a:ext cx="664278" cy="362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cs typeface="Times New Roman" panose="02020603050405020304" pitchFamily="18" charset="0"/>
            </a:rPr>
            <a:t>2023</a:t>
          </a:r>
          <a:endParaRPr lang="ru-RU" sz="1200" b="1" dirty="0">
            <a:solidFill>
              <a:schemeClr val="bg1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0.78644</cdr:x>
      <cdr:y>0.43305</cdr:y>
    </cdr:from>
    <cdr:to>
      <cdr:x>0.84768</cdr:x>
      <cdr:y>0.5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633858" y="1877923"/>
          <a:ext cx="516577" cy="290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cs typeface="Times New Roman" panose="02020603050405020304" pitchFamily="18" charset="0"/>
            </a:rPr>
            <a:t>2023</a:t>
          </a:r>
          <a:endParaRPr lang="ru-RU" sz="1800" b="1" dirty="0">
            <a:solidFill>
              <a:schemeClr val="bg1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0.39376</cdr:x>
      <cdr:y>0.34871</cdr:y>
    </cdr:from>
    <cdr:to>
      <cdr:x>0.45352</cdr:x>
      <cdr:y>0.41513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21490" y="1512168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2024</a:t>
          </a:r>
          <a:endParaRPr lang="ru-RU" sz="18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0.19375</cdr:x>
      <cdr:y>0.5</cdr:y>
    </cdr:from>
    <cdr:to>
      <cdr:x>0.2725</cdr:x>
      <cdr:y>0.58369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94520" y="2151062"/>
          <a:ext cx="648081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2021</a:t>
          </a:r>
          <a:endParaRPr lang="ru-RU" sz="18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0.52625</cdr:x>
      <cdr:y>0.42217</cdr:y>
    </cdr:from>
    <cdr:to>
      <cdr:x>0.605</cdr:x>
      <cdr:y>0.50586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30824" y="181622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endParaRPr lang="ru-RU" sz="18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0.11501</cdr:x>
      <cdr:y>0.5</cdr:y>
    </cdr:from>
    <cdr:to>
      <cdr:x>0.19376</cdr:x>
      <cdr:y>0.58369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946448" y="2151062"/>
          <a:ext cx="648081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2020</a:t>
          </a:r>
          <a:endParaRPr lang="ru-RU" sz="18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0.26375</cdr:x>
      <cdr:y>0.53933</cdr:y>
    </cdr:from>
    <cdr:to>
      <cdr:x>0.3425</cdr:x>
      <cdr:y>0.62302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170584" y="2320280"/>
          <a:ext cx="648081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2022</a:t>
          </a:r>
          <a:endParaRPr lang="ru-RU" sz="18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0.3425</cdr:x>
      <cdr:y>0.55607</cdr:y>
    </cdr:from>
    <cdr:to>
      <cdr:x>0.42125</cdr:x>
      <cdr:y>0.63976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818656" y="2392288"/>
          <a:ext cx="648081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cs typeface="Times New Roman" panose="02020603050405020304" pitchFamily="18" charset="0"/>
            </a:rPr>
            <a:t>2023</a:t>
          </a:r>
          <a:endParaRPr lang="ru-RU" sz="1200" b="1" dirty="0">
            <a:solidFill>
              <a:schemeClr val="bg1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0.3775</cdr:x>
      <cdr:y>0.23805</cdr:y>
    </cdr:from>
    <cdr:to>
      <cdr:x>0.4475</cdr:x>
      <cdr:y>0.305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106688" y="1024136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800" dirty="0">
            <a:ln>
              <a:solidFill>
                <a:schemeClr val="accent1"/>
              </a:solidFill>
            </a:ln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0.7975</cdr:x>
      <cdr:y>0.58955</cdr:y>
    </cdr:from>
    <cdr:to>
      <cdr:x>0.86749</cdr:x>
      <cdr:y>0.68998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563109" y="2536304"/>
          <a:ext cx="575990" cy="432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cs typeface="Times New Roman" panose="02020603050405020304" pitchFamily="18" charset="0"/>
            </a:rPr>
            <a:t>2023</a:t>
          </a:r>
          <a:endParaRPr lang="ru-RU" sz="1100" b="1" dirty="0">
            <a:solidFill>
              <a:schemeClr val="bg1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0.42125</cdr:x>
      <cdr:y>0.60628</cdr:y>
    </cdr:from>
    <cdr:to>
      <cdr:x>0.50875</cdr:x>
      <cdr:y>0.67324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466728" y="260831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2024</a:t>
          </a:r>
          <a:endParaRPr lang="ru-RU" sz="18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0.67188</cdr:y>
    </cdr:from>
    <cdr:to>
      <cdr:x>0.30508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096344"/>
          <a:ext cx="1296143" cy="15121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cs typeface="Times New Roman" panose="02020603050405020304" pitchFamily="18" charset="0"/>
            </a:rPr>
            <a:t>Всего в регистре </a:t>
          </a:r>
          <a:r>
            <a:rPr lang="ru-RU" sz="1400" b="1" dirty="0">
              <a:solidFill>
                <a:schemeClr val="tx1"/>
              </a:solidFill>
              <a:cs typeface="Times New Roman" panose="02020603050405020304" pitchFamily="18" charset="0"/>
            </a:rPr>
            <a:t>13133 </a:t>
          </a:r>
          <a:r>
            <a:rPr lang="ru-RU" sz="1400" dirty="0">
              <a:solidFill>
                <a:schemeClr val="tx1"/>
              </a:solidFill>
              <a:cs typeface="Times New Roman" panose="02020603050405020304" pitchFamily="18" charset="0"/>
            </a:rPr>
            <a:t>пациента с подозрением на ЗНО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8FFAB-F782-4FED-B8CD-DC3FB2196EE7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29649-E550-4EB6-A852-B11A46993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9649-E550-4EB6-A852-B11A46993CA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2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9649-E550-4EB6-A852-B11A46993CA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0FECC0-40CF-42F2-9847-8FC201CC34C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5171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7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8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9B45-3308-438C-9400-FD6CFA368444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02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5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FECC0-40CF-42F2-9847-8FC201CC34C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83182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0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1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2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FECC0-40CF-42F2-9847-8FC201CC34C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732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FECC0-40CF-42F2-9847-8FC201CC34C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747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B0FECC0-40CF-42F2-9847-8FC201CC34C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30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799" y="1340768"/>
            <a:ext cx="7920880" cy="27363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Онкологическая заболеваемость в Алтайском крае, вопросы ранней диагностики.</a:t>
            </a:r>
            <a:br>
              <a:rPr lang="ru-RU" sz="32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Организация онкологической помощи в Алтайском крае, проблемы и пути решения</a:t>
            </a:r>
            <a:endParaRPr lang="ru-RU" sz="3200" cap="none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499" y="5944902"/>
            <a:ext cx="7922941" cy="72007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д.м.н. Вихлянов И.В.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20.02.2025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8503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cap="none" dirty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Районы с низкой и высокой одногодичной </a:t>
            </a:r>
            <a: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летальностью, 2024 г.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227416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790244"/>
              </p:ext>
            </p:extLst>
          </p:nvPr>
        </p:nvGraphicFramePr>
        <p:xfrm>
          <a:off x="225860" y="1772816"/>
          <a:ext cx="8712967" cy="3776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Районы с высокой одногодичной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летальностью, %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Районы с низкой одногодичной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летальностью, 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Локтевский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35,2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Хабарский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11,8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5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Целинный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34,5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Усть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-Пристанский 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12,3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Алтайский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34,0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Заринск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16,2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Солонешенский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33,3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Чарышский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16,7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Советский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31,9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Крутихинский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Топчихинский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31,3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Смоленский 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17,6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4523" y="476672"/>
            <a:ext cx="8784976" cy="86409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cap="none" dirty="0" smtClean="0">
                <a:solidFill>
                  <a:srgbClr val="002060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Дополнительные показатели деятельности</a:t>
            </a:r>
            <a:br>
              <a:rPr lang="ru-RU" sz="2800" cap="none" dirty="0" smtClean="0">
                <a:solidFill>
                  <a:srgbClr val="002060"/>
                </a:solidFill>
                <a:ea typeface="Roboto Condensed" panose="020B0604020202020204" charset="0"/>
                <a:cs typeface="Times New Roman" panose="02020603050405020304" pitchFamily="18" charset="0"/>
              </a:rPr>
            </a:br>
            <a:r>
              <a:rPr lang="ru-RU" sz="2800" cap="none" dirty="0" err="1" smtClean="0">
                <a:solidFill>
                  <a:srgbClr val="002060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онкослужбы</a:t>
            </a:r>
            <a:r>
              <a:rPr lang="ru-RU" sz="2800" cap="none" dirty="0" smtClean="0">
                <a:solidFill>
                  <a:srgbClr val="002060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, 2024 год</a:t>
            </a:r>
            <a:endParaRPr lang="ru-RU" sz="2800" cap="none" dirty="0">
              <a:solidFill>
                <a:srgbClr val="002060"/>
              </a:solidFill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033836"/>
              </p:ext>
            </p:extLst>
          </p:nvPr>
        </p:nvGraphicFramePr>
        <p:xfrm>
          <a:off x="850100" y="1844824"/>
          <a:ext cx="7473822" cy="432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5062">
                  <a:extLst>
                    <a:ext uri="{9D8B030D-6E8A-4147-A177-3AD203B41FA5}">
                      <a16:colId xmlns:a16="http://schemas.microsoft.com/office/drawing/2014/main" val="1619654902"/>
                    </a:ext>
                  </a:extLst>
                </a:gridCol>
                <a:gridCol w="821965">
                  <a:extLst>
                    <a:ext uri="{9D8B030D-6E8A-4147-A177-3AD203B41FA5}">
                      <a16:colId xmlns:a16="http://schemas.microsoft.com/office/drawing/2014/main" val="4221184406"/>
                    </a:ext>
                  </a:extLst>
                </a:gridCol>
                <a:gridCol w="885193">
                  <a:extLst>
                    <a:ext uri="{9D8B030D-6E8A-4147-A177-3AD203B41FA5}">
                      <a16:colId xmlns:a16="http://schemas.microsoft.com/office/drawing/2014/main" val="2762933553"/>
                    </a:ext>
                  </a:extLst>
                </a:gridCol>
                <a:gridCol w="841602">
                  <a:extLst>
                    <a:ext uri="{9D8B030D-6E8A-4147-A177-3AD203B41FA5}">
                      <a16:colId xmlns:a16="http://schemas.microsoft.com/office/drawing/2014/main" val="306193382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Индикаторный показатель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Факт 2023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План 2024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Факт 2024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1153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Активное выявление,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27,2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3339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впервые выявленных ЗНО при проведении ДВН и ПМО, на 1000 осмотренных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1,45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53565"/>
                  </a:ext>
                </a:extLst>
              </a:tr>
              <a:tr h="792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Запущенность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стадия),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142069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Запущенность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(3+4 стадия) наружных локализаций,%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690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759" y="322558"/>
            <a:ext cx="594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Профилактическая работа, 2024 г.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092" y="980615"/>
            <a:ext cx="744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рамках ДОГВН на </a:t>
            </a:r>
            <a:r>
              <a:rPr lang="en-US" dirty="0" smtClean="0"/>
              <a:t>I </a:t>
            </a:r>
            <a:r>
              <a:rPr lang="ru-RU" dirty="0" smtClean="0"/>
              <a:t>этапе проведено </a:t>
            </a:r>
            <a:r>
              <a:rPr lang="ru-RU" dirty="0" err="1" smtClean="0"/>
              <a:t>скрининговых</a:t>
            </a:r>
            <a:r>
              <a:rPr lang="ru-RU" dirty="0" smtClean="0"/>
              <a:t> исследований: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47843"/>
              </p:ext>
            </p:extLst>
          </p:nvPr>
        </p:nvGraphicFramePr>
        <p:xfrm>
          <a:off x="323527" y="1484785"/>
          <a:ext cx="8568952" cy="49946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90870107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29877168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4203334205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251164386"/>
                    </a:ext>
                  </a:extLst>
                </a:gridCol>
              </a:tblGrid>
              <a:tr h="775441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Обследование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E6C0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Выполнено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исследований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Выявлены патологические состояния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Выявлено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 ЗНО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Частота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 выявления ЗНО на 1000 осмотренных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48">
                <a:tc vMerge="1">
                  <a:txBody>
                    <a:bodyPr/>
                    <a:lstStyle/>
                    <a:p>
                      <a:pPr indent="0"/>
                      <a:endParaRPr lang="ru-RU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АК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РФ 2023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376"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Взятие мазка на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онкоцитологию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84803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4471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46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0,54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0,10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extLst>
                  <a:ext uri="{0D108BD9-81ED-4DB2-BD59-A6C34878D82A}">
                    <a16:rowId xmlns:a16="http://schemas.microsoft.com/office/drawing/2014/main" val="1002531023"/>
                  </a:ext>
                </a:extLst>
              </a:tr>
              <a:tr h="920376"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Маммография обеих молочных желез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62705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4948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237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0,38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0,49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755">
                <a:tc>
                  <a:txBody>
                    <a:bodyPr/>
                    <a:lstStyle/>
                    <a:p>
                      <a:pPr indent="0" algn="l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Исследование кала на скрытую кровь иммунохимическим методом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243935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3050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114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0,47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0,16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9755">
                <a:tc>
                  <a:txBody>
                    <a:bodyPr/>
                    <a:lstStyle/>
                    <a:p>
                      <a:pPr indent="0" algn="l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Определение простат-специфического антигена в крови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(PSA)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19706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665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138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,7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ourier New" panose="02070309020205020404" pitchFamily="49" charset="0"/>
                        </a:rPr>
                        <a:t>н/д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extLst>
                  <a:ext uri="{0D108BD9-81ED-4DB2-BD59-A6C34878D82A}">
                    <a16:rowId xmlns:a16="http://schemas.microsoft.com/office/drawing/2014/main" val="2239573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2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454" y="0"/>
            <a:ext cx="594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Профилактическая работа, 2024 г.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229" y="523220"/>
            <a:ext cx="890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ДОГВН </a:t>
            </a:r>
            <a:r>
              <a:rPr lang="ru-RU" dirty="0"/>
              <a:t>на </a:t>
            </a:r>
            <a:r>
              <a:rPr lang="en-US" dirty="0"/>
              <a:t>II</a:t>
            </a:r>
            <a:r>
              <a:rPr lang="ru-RU" dirty="0"/>
              <a:t> </a:t>
            </a:r>
            <a:r>
              <a:rPr lang="ru-RU" dirty="0" smtClean="0"/>
              <a:t>этапе проведено </a:t>
            </a:r>
            <a:r>
              <a:rPr lang="ru-RU" dirty="0" err="1" smtClean="0"/>
              <a:t>скрининговых</a:t>
            </a:r>
            <a:r>
              <a:rPr lang="ru-RU" dirty="0" smtClean="0"/>
              <a:t> исследований: ФКС – 788, ФГДС – 1696, рентгенография легких – 574, КТ ОГК - 314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5"/>
          <a:stretch/>
        </p:blipFill>
        <p:spPr>
          <a:xfrm>
            <a:off x="63748" y="1268760"/>
            <a:ext cx="900741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54975915"/>
              </p:ext>
            </p:extLst>
          </p:nvPr>
        </p:nvGraphicFramePr>
        <p:xfrm>
          <a:off x="457200" y="1828800"/>
          <a:ext cx="8229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60648"/>
            <a:ext cx="9180512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i="0" u="none" strike="noStrike" kern="1200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Динамика выявления ЗНО на </a:t>
            </a:r>
            <a:r>
              <a:rPr kumimoji="0" lang="ru-RU" sz="2800" i="0" u="none" strike="noStrike" kern="1200" spc="0" normalizeH="0" baseline="0" noProof="0" dirty="0" err="1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профосмотрах</a:t>
            </a:r>
            <a:r>
              <a:rPr kumimoji="0" lang="ru-RU" sz="2800" i="0" u="none" strike="noStrike" kern="1200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i="0" u="none" strike="noStrike" kern="1200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2020-2024,%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55892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720080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800" cap="none" dirty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Районы с низкой и высокой выявляемостью </a:t>
            </a:r>
            <a: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ЗНО на </a:t>
            </a:r>
            <a:r>
              <a:rPr lang="ru-RU" altLang="ru-RU" sz="2800" cap="none" dirty="0" err="1" smtClean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профосмотрах</a:t>
            </a:r>
            <a: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, 2024г.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58022"/>
              </p:ext>
            </p:extLst>
          </p:nvPr>
        </p:nvGraphicFramePr>
        <p:xfrm>
          <a:off x="251520" y="1412777"/>
          <a:ext cx="8712969" cy="4498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0721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Низкая выявляемость ЗНО на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профосмотрах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,%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Высокая выявляемость ЗНО на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профосмотрах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,%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22">
                <a:tc>
                  <a:txBody>
                    <a:bodyPr/>
                    <a:lstStyle/>
                    <a:p>
                      <a:pPr indent="0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Смоленский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Быстроистокский</a:t>
                      </a:r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ru-RU" sz="1800" b="0" i="0" u="none" strike="noStrike" dirty="0" err="1" smtClean="0">
                          <a:effectLst/>
                          <a:latin typeface="+mn-lt"/>
                        </a:rPr>
                        <a:t>Ельцовский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60,9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22">
                <a:tc>
                  <a:txBody>
                    <a:bodyPr/>
                    <a:lstStyle/>
                    <a:p>
                      <a:pPr indent="0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г. Яровое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Новичихинский</a:t>
                      </a:r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60,0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522">
                <a:tc>
                  <a:txBody>
                    <a:bodyPr/>
                    <a:lstStyle/>
                    <a:p>
                      <a:pPr indent="0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г</a:t>
                      </a:r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. Новоалтайск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Косихинский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58,2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522">
                <a:tc>
                  <a:txBody>
                    <a:bodyPr/>
                    <a:lstStyle/>
                    <a:p>
                      <a:pPr indent="0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Каменский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11,1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Солонешенский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53,7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522">
                <a:tc>
                  <a:txBody>
                    <a:bodyPr/>
                    <a:lstStyle/>
                    <a:p>
                      <a:pPr indent="0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Волчихинский</a:t>
                      </a:r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12,1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Советский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52,3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07756293"/>
              </p:ext>
            </p:extLst>
          </p:nvPr>
        </p:nvGraphicFramePr>
        <p:xfrm>
          <a:off x="458422" y="1772816"/>
          <a:ext cx="8435280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55582" y="260648"/>
            <a:ext cx="864096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i="0" u="none" strike="noStrike" kern="1200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Динамика выявления ЗНО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i="0" u="none" strike="noStrike" kern="1200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на ранних (</a:t>
            </a:r>
            <a:r>
              <a:rPr kumimoji="0" lang="en-US" sz="2800" i="0" u="none" strike="noStrike" kern="1200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I-II</a:t>
            </a:r>
            <a:r>
              <a:rPr kumimoji="0" lang="ru-RU" sz="2800" i="0" u="none" strike="noStrike" kern="1200" spc="0" normalizeH="0" baseline="0" noProof="0" dirty="0" smtClean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) стадиях, 2020-2024 гг.,%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11" y="260648"/>
            <a:ext cx="8554069" cy="864096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800" cap="none" dirty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Районы с низкой и высокой выявляемостью </a:t>
            </a:r>
            <a: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ЗНО в </a:t>
            </a:r>
            <a:r>
              <a:rPr lang="en-US" altLang="ru-RU" sz="2800" cap="none" dirty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I</a:t>
            </a:r>
            <a:r>
              <a:rPr lang="ru-RU" altLang="ru-RU" sz="2800" cap="none" dirty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en-US" altLang="ru-RU" sz="2800" cap="none" dirty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II</a:t>
            </a:r>
            <a:r>
              <a:rPr lang="ru-RU" altLang="ru-RU" sz="2800" cap="none" dirty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стадии, 2024г.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350647"/>
              </p:ext>
            </p:extLst>
          </p:nvPr>
        </p:nvGraphicFramePr>
        <p:xfrm>
          <a:off x="338411" y="1412776"/>
          <a:ext cx="8554070" cy="401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2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5232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Низкая выявляемость ЗНО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стадии, 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Высокая выявляемость ЗНО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стадии, 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20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Чарышский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43,9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Курьинский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78,7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20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Табунский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44,4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Быстроистокский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78,3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20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Бурлинский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46,2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Петропавловский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70,5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20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Залесовский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46,9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Косихинский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69,6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20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Солтонский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48,5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Романовский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69,2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40960" cy="86409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Динамика выявления ЗНО в </a:t>
            </a:r>
            <a:r>
              <a:rPr lang="en-US" sz="28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IV</a:t>
            </a:r>
            <a:r>
              <a:rPr lang="ru-RU" sz="28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стадии, </a:t>
            </a:r>
            <a:br>
              <a:rPr lang="ru-RU" sz="28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8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2020-2024 гг.,%</a:t>
            </a: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28436617"/>
              </p:ext>
            </p:extLst>
          </p:nvPr>
        </p:nvGraphicFramePr>
        <p:xfrm>
          <a:off x="457200" y="1828800"/>
          <a:ext cx="8229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6921"/>
            <a:ext cx="8784976" cy="943169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cap="none" dirty="0">
                <a:ln>
                  <a:noFill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Районы с высокой и низкой </a:t>
            </a:r>
            <a: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/>
            </a:r>
            <a:b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запущенностью ЗНО, 2024г.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8185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25297"/>
              </p:ext>
            </p:extLst>
          </p:nvPr>
        </p:nvGraphicFramePr>
        <p:xfrm>
          <a:off x="323528" y="1628800"/>
          <a:ext cx="8496944" cy="410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7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8064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Низкая выявляемость ЗНО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стадии, 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Высокая выявляемость ЗНО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стадии, 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Ельцовский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Бурлинский</a:t>
                      </a:r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35,9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Кытмановский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7,7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Алтайский 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32,1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Петропавловский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Чарышский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31,7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Мамонтовский 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12,8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Солтонский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30,3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Быстроистокский</a:t>
                      </a:r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13,0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Советский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27,3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43753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Структура онкослужбы Алтайского края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155646" y="1550756"/>
            <a:ext cx="2448272" cy="1944216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 региональных онкологических диспансера:</a:t>
            </a:r>
            <a:endParaRPr lang="ru-RU" altLang="ru-RU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г. Барнаул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г. Бийск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г. Рубцовск</a:t>
            </a:r>
          </a:p>
        </p:txBody>
      </p:sp>
      <p:sp>
        <p:nvSpPr>
          <p:cNvPr id="5124" name="Объект 2"/>
          <p:cNvSpPr txBox="1"/>
          <p:nvPr/>
        </p:nvSpPr>
        <p:spPr bwMode="auto">
          <a:xfrm>
            <a:off x="7337236" y="3394712"/>
            <a:ext cx="1699260" cy="280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805" indent="-90805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382905" indent="-18288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567055" indent="-18288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749300" indent="-18288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932180" indent="-18288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13893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18465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23037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27609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505"/>
              </a:spcBef>
              <a:spcAft>
                <a:spcPts val="85"/>
              </a:spcAft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ru-RU" altLang="ru-RU" sz="1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Центров </a:t>
            </a:r>
            <a:r>
              <a:rPr lang="ru-RU" altLang="ru-RU" sz="1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амбулаторной онкологической помощи</a:t>
            </a: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:     </a:t>
            </a:r>
          </a:p>
          <a:p>
            <a:pPr algn="r" eaLnBrk="1" hangingPunct="1"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г. Камень-на-Оби</a:t>
            </a:r>
          </a:p>
          <a:p>
            <a:pPr algn="r" eaLnBrk="1" hangingPunct="1"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г. Алейск</a:t>
            </a:r>
          </a:p>
          <a:p>
            <a:pPr algn="r" eaLnBrk="1" hangingPunct="1"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г. Славгород</a:t>
            </a:r>
          </a:p>
          <a:p>
            <a:pPr algn="r" eaLnBrk="1" hangingPunct="1"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г. Заринск</a:t>
            </a:r>
          </a:p>
          <a:p>
            <a:pPr algn="r" eaLnBrk="1" hangingPunct="1"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г</a:t>
            </a: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altLang="ru-RU" sz="14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Барнаул </a:t>
            </a: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на </a:t>
            </a:r>
            <a:r>
              <a:rPr lang="ru-RU" altLang="ru-RU" sz="14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базах КДЦАК, КДП№14,</a:t>
            </a:r>
          </a:p>
          <a:p>
            <a:pPr algn="r" eaLnBrk="1" hangingPunct="1"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БСМП №2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197" name="Объект 2"/>
          <p:cNvSpPr txBox="1"/>
          <p:nvPr/>
        </p:nvSpPr>
        <p:spPr bwMode="auto">
          <a:xfrm>
            <a:off x="179512" y="544922"/>
            <a:ext cx="8856984" cy="101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805" indent="-9080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382905" indent="-18288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567055" indent="-18288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749300" indent="-18288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932180" indent="-18288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13893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8465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23037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7609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buClr>
                <a:srgbClr val="3494BA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altLang="ru-RU" dirty="0">
                <a:solidFill>
                  <a:srgbClr val="102B30"/>
                </a:solidFill>
                <a:latin typeface="+mn-lt"/>
              </a:rPr>
              <a:t>На 01.01.2025г. население 2 115 308 чел. (2023г. - 2 130 950 чел.)</a:t>
            </a:r>
          </a:p>
          <a:p>
            <a:pPr>
              <a:buClr>
                <a:srgbClr val="3494BA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altLang="ru-RU" dirty="0">
                <a:solidFill>
                  <a:srgbClr val="102B30"/>
                </a:solidFill>
                <a:latin typeface="+mn-lt"/>
              </a:rPr>
              <a:t>Плотность населения - 12,7 чел. Городское население – 58,5% сельское – 41,5%. Старше трудоспособного возраста – 27%.</a:t>
            </a:r>
          </a:p>
          <a:p>
            <a:pPr>
              <a:buClr>
                <a:srgbClr val="3494BA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ru-RU" sz="1350" b="1" dirty="0">
              <a:solidFill>
                <a:schemeClr val="bg2">
                  <a:lumMod val="10000"/>
                </a:schemeClr>
              </a:solidFill>
              <a:latin typeface="+mn-lt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984649"/>
            <a:ext cx="7861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23 первичных онкологических кабинета</a:t>
            </a:r>
            <a:r>
              <a:rPr lang="ru-RU" sz="1600" dirty="0" smtClean="0"/>
              <a:t> (в </a:t>
            </a:r>
            <a:r>
              <a:rPr lang="ru-RU" sz="1600" dirty="0"/>
              <a:t>18 ПОК – </a:t>
            </a:r>
            <a:r>
              <a:rPr lang="ru-RU" sz="1600" dirty="0" smtClean="0"/>
              <a:t>врачи-совместители)</a:t>
            </a:r>
            <a:r>
              <a:rPr lang="ru-RU" sz="1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1600" dirty="0" smtClean="0"/>
              <a:t>- 10 кабинетов </a:t>
            </a:r>
            <a:r>
              <a:rPr lang="ru-RU" sz="1600" dirty="0"/>
              <a:t>в </a:t>
            </a:r>
            <a:r>
              <a:rPr lang="ru-RU" sz="1600" dirty="0" smtClean="0"/>
              <a:t>городах</a:t>
            </a:r>
          </a:p>
          <a:p>
            <a:r>
              <a:rPr lang="ru-RU" sz="1600" dirty="0" smtClean="0"/>
              <a:t>- 13 кабинетов в </a:t>
            </a:r>
            <a:r>
              <a:rPr lang="ru-RU" sz="1600" dirty="0"/>
              <a:t>районных ЦРБ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36766"/>
            <a:ext cx="6696744" cy="5066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6563"/>
            <a:ext cx="6876256" cy="55089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cap="none" dirty="0" smtClean="0">
                <a:solidFill>
                  <a:srgbClr val="002060"/>
                </a:solidFill>
              </a:rPr>
              <a:t>Запущенность наружных локализаций</a:t>
            </a:r>
            <a:endParaRPr lang="ru-RU" sz="2800" cap="none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8185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0328"/>
            <a:ext cx="3780349" cy="366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18525" y="1049338"/>
            <a:ext cx="52254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«…. в </a:t>
            </a:r>
            <a:r>
              <a:rPr lang="ru-RU" dirty="0"/>
              <a:t>вопросах </a:t>
            </a:r>
            <a:r>
              <a:rPr lang="ru-RU" u="sng" dirty="0"/>
              <a:t>ранней диагностики </a:t>
            </a:r>
            <a:r>
              <a:rPr lang="ru-RU" u="sng" dirty="0" smtClean="0"/>
              <a:t>рака, повышения  </a:t>
            </a:r>
            <a:r>
              <a:rPr lang="ru-RU" u="sng" dirty="0"/>
              <a:t>онкологической настороженности </a:t>
            </a:r>
            <a:r>
              <a:rPr lang="ru-RU" u="sng" dirty="0" smtClean="0"/>
              <a:t>необходимо </a:t>
            </a:r>
            <a:r>
              <a:rPr lang="ru-RU" u="sng" dirty="0"/>
              <a:t>осуществлять систематический контроль и изучение всех случаев позднего выявления </a:t>
            </a:r>
            <a:r>
              <a:rPr lang="ru-RU" dirty="0"/>
              <a:t>злокачественных опухолей в сети лечебных учреждений.</a:t>
            </a:r>
          </a:p>
          <a:p>
            <a:r>
              <a:rPr lang="ru-RU" b="1" dirty="0"/>
              <a:t>Контролю и изучению подлежат все случаи поздней диагностики </a:t>
            </a:r>
            <a:r>
              <a:rPr lang="ru-RU" b="1" dirty="0" smtClean="0"/>
              <a:t>злокачественных новообразований </a:t>
            </a:r>
            <a:r>
              <a:rPr lang="ru-RU" b="1" dirty="0"/>
              <a:t>– III  и IV стадии для визуальных локализаций  и IV стадии всех остальных </a:t>
            </a:r>
            <a:r>
              <a:rPr lang="ru-RU" b="1" dirty="0" smtClean="0"/>
              <a:t>локализаций</a:t>
            </a:r>
            <a:r>
              <a:rPr lang="ru-RU" dirty="0" smtClean="0"/>
              <a:t>…. » </a:t>
            </a:r>
            <a:r>
              <a:rPr lang="en-US" dirty="0" smtClean="0"/>
              <a:t>©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262776"/>
            <a:ext cx="849694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«К </a:t>
            </a:r>
            <a:r>
              <a:rPr lang="ru-RU" sz="1700" dirty="0"/>
              <a:t>визуально доступным локализациям следует </a:t>
            </a:r>
            <a:r>
              <a:rPr lang="ru-RU" sz="1700" dirty="0" smtClean="0"/>
              <a:t>относить:</a:t>
            </a:r>
          </a:p>
          <a:p>
            <a:r>
              <a:rPr lang="ru-RU" sz="1700" dirty="0" smtClean="0"/>
              <a:t>опухоли </a:t>
            </a:r>
            <a:r>
              <a:rPr lang="ru-RU" sz="1700" b="1" dirty="0"/>
              <a:t>губы</a:t>
            </a:r>
            <a:r>
              <a:rPr lang="ru-RU" sz="1700" dirty="0"/>
              <a:t> (С00), основания </a:t>
            </a:r>
            <a:r>
              <a:rPr lang="ru-RU" sz="1700" b="1" dirty="0"/>
              <a:t>языка</a:t>
            </a:r>
            <a:r>
              <a:rPr lang="ru-RU" sz="1700" dirty="0"/>
              <a:t> (С01), других и неуточненных отделов языка (С02), </a:t>
            </a:r>
            <a:r>
              <a:rPr lang="ru-RU" sz="1700" b="1" dirty="0"/>
              <a:t>десны</a:t>
            </a:r>
            <a:r>
              <a:rPr lang="ru-RU" sz="1700" dirty="0"/>
              <a:t> (С03), дна</a:t>
            </a:r>
            <a:r>
              <a:rPr lang="ru-RU" sz="1700" b="1" dirty="0"/>
              <a:t> полости рта </a:t>
            </a:r>
            <a:r>
              <a:rPr lang="ru-RU" sz="1700" dirty="0"/>
              <a:t>(С04), других и неуточненных частей рта (С06), околоушной</a:t>
            </a:r>
            <a:r>
              <a:rPr lang="ru-RU" sz="1700" b="1" dirty="0"/>
              <a:t> слюнной </a:t>
            </a:r>
            <a:r>
              <a:rPr lang="ru-RU" sz="1700" b="1" dirty="0" smtClean="0"/>
              <a:t>железы </a:t>
            </a:r>
            <a:r>
              <a:rPr lang="ru-RU" sz="1700" dirty="0"/>
              <a:t>(С07), других и неуточненных больших слюнных желез (С08), небной </a:t>
            </a:r>
            <a:r>
              <a:rPr lang="ru-RU" sz="1700" b="1" dirty="0"/>
              <a:t>миндалины</a:t>
            </a:r>
            <a:r>
              <a:rPr lang="ru-RU" sz="1700" dirty="0"/>
              <a:t> (С09), </a:t>
            </a:r>
            <a:r>
              <a:rPr lang="ru-RU" b="1" u="sng" dirty="0">
                <a:solidFill>
                  <a:srgbClr val="C00000"/>
                </a:solidFill>
              </a:rPr>
              <a:t>прямой кишки </a:t>
            </a:r>
            <a:r>
              <a:rPr lang="ru-RU" sz="1700" dirty="0"/>
              <a:t>(С20), </a:t>
            </a:r>
            <a:r>
              <a:rPr lang="ru-RU" sz="1700" b="1" u="sng" dirty="0"/>
              <a:t>заднего прохода и анального канала</a:t>
            </a:r>
            <a:r>
              <a:rPr lang="ru-RU" sz="1700" dirty="0"/>
              <a:t> (С21), </a:t>
            </a:r>
            <a:r>
              <a:rPr lang="ru-RU" sz="1700" b="1" dirty="0"/>
              <a:t>кожи</a:t>
            </a:r>
            <a:r>
              <a:rPr lang="ru-RU" sz="1700" dirty="0"/>
              <a:t> (С44),  </a:t>
            </a:r>
            <a:r>
              <a:rPr lang="ru-RU" sz="1700" b="1" dirty="0"/>
              <a:t>мошонки</a:t>
            </a:r>
            <a:r>
              <a:rPr lang="ru-RU" sz="1700" dirty="0"/>
              <a:t> (С63.2), </a:t>
            </a:r>
            <a:r>
              <a:rPr lang="ru-RU" sz="1700" b="1" dirty="0"/>
              <a:t>вульвы</a:t>
            </a:r>
            <a:r>
              <a:rPr lang="ru-RU" sz="1700" dirty="0"/>
              <a:t> (С51), </a:t>
            </a:r>
            <a:r>
              <a:rPr lang="ru-RU" sz="1700" b="1" dirty="0"/>
              <a:t>полового члена</a:t>
            </a:r>
            <a:r>
              <a:rPr lang="ru-RU" sz="1700" dirty="0"/>
              <a:t> (С60), </a:t>
            </a:r>
            <a:r>
              <a:rPr lang="ru-RU" sz="1700" b="1" dirty="0"/>
              <a:t>молочной</a:t>
            </a:r>
            <a:r>
              <a:rPr lang="ru-RU" sz="1700" dirty="0"/>
              <a:t> </a:t>
            </a:r>
            <a:r>
              <a:rPr lang="ru-RU" sz="1700" b="1" dirty="0"/>
              <a:t>железы</a:t>
            </a:r>
            <a:r>
              <a:rPr lang="ru-RU" sz="1700" dirty="0"/>
              <a:t> (С50), </a:t>
            </a:r>
            <a:r>
              <a:rPr lang="ru-RU" sz="1700" b="1" dirty="0" smtClean="0"/>
              <a:t>влагалища</a:t>
            </a:r>
            <a:r>
              <a:rPr lang="ru-RU" sz="1700" dirty="0" smtClean="0"/>
              <a:t> </a:t>
            </a:r>
            <a:r>
              <a:rPr lang="ru-RU" sz="1700" dirty="0"/>
              <a:t>(С52), </a:t>
            </a:r>
            <a:r>
              <a:rPr lang="ru-RU" sz="1700" b="1" dirty="0"/>
              <a:t>шейки матки </a:t>
            </a:r>
            <a:r>
              <a:rPr lang="ru-RU" sz="1700" dirty="0"/>
              <a:t>(С53), </a:t>
            </a:r>
            <a:r>
              <a:rPr lang="ru-RU" sz="1700" b="1" dirty="0"/>
              <a:t>щитовидной железы </a:t>
            </a:r>
            <a:r>
              <a:rPr lang="ru-RU" sz="1700" dirty="0"/>
              <a:t>(С73), </a:t>
            </a:r>
            <a:r>
              <a:rPr lang="ru-RU" sz="1700" b="1" dirty="0"/>
              <a:t>яичка</a:t>
            </a:r>
            <a:r>
              <a:rPr lang="ru-RU" sz="1700" dirty="0"/>
              <a:t> (С62</a:t>
            </a:r>
            <a:r>
              <a:rPr lang="ru-RU" sz="1700" dirty="0" smtClean="0"/>
              <a:t>)»</a:t>
            </a:r>
            <a:r>
              <a:rPr lang="en-US" sz="1600" dirty="0"/>
              <a:t> </a:t>
            </a:r>
            <a:r>
              <a:rPr lang="en-US" sz="1600" dirty="0" smtClean="0"/>
              <a:t>©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596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02991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solidFill>
                  <a:srgbClr val="002060"/>
                </a:solidFill>
              </a:rPr>
              <a:t>Запущенность наружных локализаций,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cap="none" dirty="0" smtClean="0">
                <a:solidFill>
                  <a:srgbClr val="002060"/>
                </a:solidFill>
              </a:rPr>
              <a:t>2024 г</a:t>
            </a:r>
            <a:endParaRPr lang="ru-RU" sz="2800" cap="none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8185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436080"/>
              </p:ext>
            </p:extLst>
          </p:nvPr>
        </p:nvGraphicFramePr>
        <p:xfrm>
          <a:off x="428464" y="908720"/>
          <a:ext cx="8287072" cy="5674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289">
                  <a:extLst>
                    <a:ext uri="{9D8B030D-6E8A-4147-A177-3AD203B41FA5}">
                      <a16:colId xmlns:a16="http://schemas.microsoft.com/office/drawing/2014/main" val="2896848222"/>
                    </a:ext>
                  </a:extLst>
                </a:gridCol>
                <a:gridCol w="4589428">
                  <a:extLst>
                    <a:ext uri="{9D8B030D-6E8A-4147-A177-3AD203B41FA5}">
                      <a16:colId xmlns:a16="http://schemas.microsoft.com/office/drawing/2014/main" val="2207448918"/>
                    </a:ext>
                  </a:extLst>
                </a:gridCol>
                <a:gridCol w="891785">
                  <a:extLst>
                    <a:ext uri="{9D8B030D-6E8A-4147-A177-3AD203B41FA5}">
                      <a16:colId xmlns:a16="http://schemas.microsoft.com/office/drawing/2014/main" val="3921660473"/>
                    </a:ext>
                  </a:extLst>
                </a:gridCol>
                <a:gridCol w="891785">
                  <a:extLst>
                    <a:ext uri="{9D8B030D-6E8A-4147-A177-3AD203B41FA5}">
                      <a16:colId xmlns:a16="http://schemas.microsoft.com/office/drawing/2014/main" val="2159083738"/>
                    </a:ext>
                  </a:extLst>
                </a:gridCol>
                <a:gridCol w="891785">
                  <a:extLst>
                    <a:ext uri="{9D8B030D-6E8A-4147-A177-3AD203B41FA5}">
                      <a16:colId xmlns:a16="http://schemas.microsoft.com/office/drawing/2014/main" val="1803583740"/>
                    </a:ext>
                  </a:extLst>
                </a:gridCol>
              </a:tblGrid>
              <a:tr h="259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Код</a:t>
                      </a:r>
                      <a:br>
                        <a:rPr lang="ru-RU" sz="14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по МКБ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Наименование</a:t>
                      </a:r>
                      <a:br>
                        <a:rPr lang="ru-RU" sz="140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локализации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 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т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ст.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% </a:t>
                      </a:r>
                      <a:r>
                        <a:rPr lang="ru-RU" sz="1400" b="1" u="none" strike="noStrike" dirty="0" err="1">
                          <a:effectLst/>
                          <a:latin typeface="+mn-lt"/>
                        </a:rPr>
                        <a:t>запущ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33687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C10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ротоглотки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87,50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687642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C05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неба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86,67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57611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C09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миндалины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80,00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327522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C01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З/Н 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основания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языка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75,00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69452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C02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др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. и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неуточн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. частей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языка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66,67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54073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C04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дна полости рта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63,64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072900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C06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З/Н</a:t>
                      </a:r>
                      <a:r>
                        <a:rPr lang="ru-RU" sz="14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др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. и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неуточн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. отделов 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рта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63,64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03998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C20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прямой кишки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157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62,18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5268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C03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десны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53,85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842776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C21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заднего прохода[ануса] и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анального канала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50,00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24684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C07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околоушной слюнной железы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44,44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40578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C60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полового члена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42,86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24072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C08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др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. и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неуточн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. больших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слюн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. желез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40,00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77595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C53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шейки матки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37,20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799772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C51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вульвы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34,15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4876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C52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влагалища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33,33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078602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C50 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З/Н молочной 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железы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26,38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008195"/>
                  </a:ext>
                </a:extLst>
              </a:tr>
              <a:tr h="29120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ИТОГО</a:t>
                      </a:r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663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349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20,86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634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3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7" y="44624"/>
            <a:ext cx="9144000" cy="83531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altLang="ru-RU" sz="2800" cap="none" dirty="0">
                <a:ln>
                  <a:noFill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Районы с высокой и низкой </a:t>
            </a:r>
            <a: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запущенностью </a:t>
            </a:r>
            <a:r>
              <a:rPr lang="ru-RU" sz="2800" cap="none" dirty="0">
                <a:solidFill>
                  <a:srgbClr val="002060"/>
                </a:solidFill>
              </a:rPr>
              <a:t>наружных </a:t>
            </a:r>
            <a:r>
              <a:rPr lang="ru-RU" sz="2800" cap="none" dirty="0" smtClean="0">
                <a:solidFill>
                  <a:srgbClr val="002060"/>
                </a:solidFill>
              </a:rPr>
              <a:t>локализаций, 2024 г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8185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56763"/>
              </p:ext>
            </p:extLst>
          </p:nvPr>
        </p:nvGraphicFramePr>
        <p:xfrm>
          <a:off x="251520" y="1484784"/>
          <a:ext cx="8593658" cy="5216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6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52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Высокая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выявляемость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 запущенной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стадии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Низкая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выявляемость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 запущенной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стадии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effectLst/>
                          <a:latin typeface="+mn-lt"/>
                        </a:rPr>
                        <a:t>Новичихинский</a:t>
                      </a:r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    50,0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Целинный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effectLst/>
                          <a:latin typeface="+mn-lt"/>
                        </a:rPr>
                        <a:t>Чарышский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    46,7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effectLst/>
                          <a:latin typeface="+mn-lt"/>
                        </a:rPr>
                        <a:t>Солонешенский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7,7   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г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Заринск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40,6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effectLst/>
                          <a:latin typeface="+mn-lt"/>
                        </a:rPr>
                        <a:t>Курьинский</a:t>
                      </a:r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8,7   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effectLst/>
                          <a:latin typeface="+mn-lt"/>
                        </a:rPr>
                        <a:t>Бурлинский</a:t>
                      </a:r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   37,5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effectLst/>
                          <a:latin typeface="+mn-lt"/>
                        </a:rPr>
                        <a:t>Быстроистокский</a:t>
                      </a:r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9,1   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effectLst/>
                          <a:latin typeface="+mn-lt"/>
                        </a:rPr>
                        <a:t>Баевский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   35,0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effectLst/>
                          <a:latin typeface="+mn-lt"/>
                        </a:rPr>
                        <a:t>Локтевский</a:t>
                      </a:r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9,8   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2595945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Благовещенский,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Троицкий,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Тальменский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   33,3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 smtClean="0">
                          <a:effectLst/>
                          <a:latin typeface="+mn-lt"/>
                        </a:rPr>
                        <a:t>Косихинский</a:t>
                      </a:r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+mn-lt"/>
                        </a:rPr>
                        <a:t>Зональный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10,8   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4518080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Ключевский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   31,8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Красногорский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11,1   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1323675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effectLst/>
                          <a:latin typeface="+mn-lt"/>
                        </a:rPr>
                        <a:t>Родинский</a:t>
                      </a:r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   30,0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Бийский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11,8   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6269516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Поспелихинский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Панкрушихинский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Табунский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   29,4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Смоленский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11,9   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9409959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Славгород </a:t>
                      </a:r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мун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16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ок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28,6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Советский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13,8   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88380" y="879942"/>
            <a:ext cx="4919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средний по краю – </a:t>
            </a:r>
            <a:r>
              <a:rPr lang="ru-RU" b="1" dirty="0" smtClean="0">
                <a:solidFill>
                  <a:srgbClr val="C00000"/>
                </a:solidFill>
              </a:rPr>
              <a:t>20,8% (2023 г – 18,9%)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7626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84"/>
          <a:stretch/>
        </p:blipFill>
        <p:spPr>
          <a:xfrm>
            <a:off x="4358258" y="3862938"/>
            <a:ext cx="4387924" cy="2979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r="17851"/>
          <a:stretch/>
        </p:blipFill>
        <p:spPr>
          <a:xfrm>
            <a:off x="4139952" y="0"/>
            <a:ext cx="4824537" cy="37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9" b="11938"/>
          <a:stretch/>
        </p:blipFill>
        <p:spPr>
          <a:xfrm>
            <a:off x="251520" y="116632"/>
            <a:ext cx="8712968" cy="66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482498" cy="5976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02" y="812709"/>
            <a:ext cx="4392488" cy="585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t="6951" r="7601" b="34249"/>
          <a:stretch/>
        </p:blipFill>
        <p:spPr>
          <a:xfrm>
            <a:off x="1907704" y="188640"/>
            <a:ext cx="5499610" cy="6552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71800" y="1844824"/>
            <a:ext cx="3456384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677" y="25460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Разбор запущенных случаев 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567" y="54868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Для определения истинной причины запущенности необходимо провести анализ результатов профилактических мероприятий, проведенных 3 года назад (не менее):</a:t>
            </a:r>
          </a:p>
          <a:p>
            <a:pPr algn="just"/>
            <a:r>
              <a:rPr lang="ru-RU" dirty="0" smtClean="0"/>
              <a:t>-   ДВН?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ежегодный осмотр в смотровом кабинете?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испансеризация пациента, состоящего на учете с хроническими заболеваниями?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ф</a:t>
            </a:r>
            <a:r>
              <a:rPr lang="ru-RU" dirty="0" smtClean="0"/>
              <a:t>иксация приглашения на </a:t>
            </a:r>
            <a:r>
              <a:rPr lang="ru-RU" dirty="0" err="1" smtClean="0"/>
              <a:t>профосмотры</a:t>
            </a:r>
            <a:r>
              <a:rPr lang="ru-RU" dirty="0" smtClean="0"/>
              <a:t>? Фиксация отказа от осмотра?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069" y="328006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Это вопрос качества проведения ДВН или квалификации специалиста, проводящего профилактический осмотр.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032" y="2864491"/>
            <a:ext cx="885698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При ЗНО наружных локализаций «скрытое течение» – казуистика.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041" y="4021663"/>
            <a:ext cx="89379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Приказ МЗ РФ №135: </a:t>
            </a:r>
            <a:r>
              <a:rPr lang="ru-RU" dirty="0" smtClean="0"/>
              <a:t>«…</a:t>
            </a:r>
            <a:r>
              <a:rPr lang="ru-RU" b="1" dirty="0" smtClean="0"/>
              <a:t>Ответственность </a:t>
            </a:r>
            <a:r>
              <a:rPr lang="ru-RU" b="1" dirty="0"/>
              <a:t>за изучение причин</a:t>
            </a:r>
            <a:r>
              <a:rPr lang="ru-RU" dirty="0"/>
              <a:t> поздней диагностики злокачественных опухолей  </a:t>
            </a:r>
            <a:r>
              <a:rPr lang="ru-RU" b="1" dirty="0"/>
              <a:t>возлагается на руководителя </a:t>
            </a:r>
            <a:r>
              <a:rPr lang="ru-RU" dirty="0"/>
              <a:t>лечебного</a:t>
            </a:r>
            <a:r>
              <a:rPr lang="ru-RU" b="1" dirty="0"/>
              <a:t> </a:t>
            </a:r>
            <a:r>
              <a:rPr lang="ru-RU" dirty="0" smtClean="0"/>
              <a:t>учреждения…..»</a:t>
            </a:r>
            <a:r>
              <a:rPr lang="en-US" dirty="0"/>
              <a:t> </a:t>
            </a:r>
            <a:r>
              <a:rPr lang="en-US" dirty="0" smtClean="0"/>
              <a:t>©</a:t>
            </a:r>
            <a:endParaRPr lang="ru-RU" dirty="0" smtClean="0"/>
          </a:p>
          <a:p>
            <a:pPr algn="just"/>
            <a:r>
              <a:rPr lang="ru-RU" dirty="0" smtClean="0"/>
              <a:t>«…</a:t>
            </a:r>
            <a:r>
              <a:rPr lang="ru-RU" b="1" dirty="0" smtClean="0"/>
              <a:t>Конференции</a:t>
            </a:r>
            <a:r>
              <a:rPr lang="ru-RU" dirty="0" smtClean="0"/>
              <a:t> </a:t>
            </a:r>
            <a:r>
              <a:rPr lang="ru-RU" dirty="0"/>
              <a:t>по изучению случаев позднего  выявления злокачественных опухолей </a:t>
            </a:r>
            <a:r>
              <a:rPr lang="ru-RU" b="1" dirty="0"/>
              <a:t>протоколируются</a:t>
            </a:r>
            <a:r>
              <a:rPr lang="ru-RU" dirty="0"/>
              <a:t>, материалы и </a:t>
            </a:r>
            <a:r>
              <a:rPr lang="ru-RU" b="1" dirty="0"/>
              <a:t>выводы</a:t>
            </a:r>
            <a:r>
              <a:rPr lang="ru-RU" dirty="0"/>
              <a:t> их </a:t>
            </a:r>
            <a:r>
              <a:rPr lang="ru-RU" b="1" dirty="0"/>
              <a:t>с указанием причин запущенности в каждом случае </a:t>
            </a:r>
            <a:r>
              <a:rPr lang="ru-RU" dirty="0"/>
              <a:t>передаются в органы здравоохранения данной административной </a:t>
            </a:r>
            <a:r>
              <a:rPr lang="ru-RU" dirty="0" smtClean="0"/>
              <a:t>территории…»</a:t>
            </a:r>
            <a:r>
              <a:rPr lang="en-US" dirty="0"/>
              <a:t> </a:t>
            </a:r>
            <a:r>
              <a:rPr lang="en-US" dirty="0" smtClean="0"/>
              <a:t>©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7032" y="6021288"/>
            <a:ext cx="891834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«…</a:t>
            </a:r>
            <a:r>
              <a:rPr lang="ru-RU" b="1" dirty="0" err="1" smtClean="0">
                <a:solidFill>
                  <a:srgbClr val="FF0000"/>
                </a:solidFill>
              </a:rPr>
              <a:t>Несоставление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Протокола запущенности должно рассматриваться как скрытие случаев несвоевременной диагностики </a:t>
            </a:r>
            <a:r>
              <a:rPr lang="ru-RU" b="1" dirty="0" smtClean="0">
                <a:solidFill>
                  <a:srgbClr val="FF0000"/>
                </a:solidFill>
              </a:rPr>
              <a:t>рака…»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©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3151"/>
            <a:ext cx="9144000" cy="5040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cap="none" dirty="0" smtClean="0">
                <a:solidFill>
                  <a:srgbClr val="002060"/>
                </a:solidFill>
              </a:rPr>
              <a:t>Выявление наружных локализаций посмертно</a:t>
            </a:r>
            <a:endParaRPr lang="ru-RU" sz="2800" cap="none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1" y="1187751"/>
            <a:ext cx="5491616" cy="3168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Отдельно обращает внимание посмертно выявленные случаи ЗНО наружных локализаций:</a:t>
            </a:r>
          </a:p>
          <a:p>
            <a:pPr marL="0" indent="0" algn="just">
              <a:buNone/>
            </a:pPr>
            <a:r>
              <a:rPr lang="ru-RU" sz="2000" u="sng" dirty="0"/>
              <a:t> </a:t>
            </a:r>
            <a:r>
              <a:rPr lang="ru-RU" sz="2000" u="sng" dirty="0" smtClean="0"/>
              <a:t>- </a:t>
            </a:r>
            <a:r>
              <a:rPr lang="ru-RU" sz="2000" b="1" u="sng" dirty="0" smtClean="0"/>
              <a:t>14 !!! случаев </a:t>
            </a:r>
            <a:r>
              <a:rPr lang="ru-RU" sz="2000" u="sng" dirty="0" smtClean="0"/>
              <a:t>ЗНО молочной железы у пациенток </a:t>
            </a:r>
            <a:r>
              <a:rPr lang="ru-RU" sz="2000" b="1" u="sng" dirty="0" smtClean="0"/>
              <a:t>при жизни посещавших!!! </a:t>
            </a:r>
            <a:r>
              <a:rPr lang="ru-RU" sz="2000" u="sng" dirty="0" smtClean="0"/>
              <a:t>медицинские организации </a:t>
            </a:r>
            <a:r>
              <a:rPr lang="ru-RU" sz="2000" dirty="0" smtClean="0"/>
              <a:t>Алтайского края с соматическими заболеваниями</a:t>
            </a:r>
          </a:p>
          <a:p>
            <a:pPr algn="just">
              <a:buFontTx/>
              <a:buChar char="-"/>
            </a:pPr>
            <a:r>
              <a:rPr lang="ru-RU" sz="2000" b="1" u="sng" dirty="0" smtClean="0">
                <a:solidFill>
                  <a:srgbClr val="C00000"/>
                </a:solidFill>
              </a:rPr>
              <a:t>23 !!! случая </a:t>
            </a:r>
            <a:r>
              <a:rPr lang="ru-RU" sz="2000" dirty="0" smtClean="0"/>
              <a:t>посмертного выявления ЗНО </a:t>
            </a:r>
            <a:r>
              <a:rPr lang="ru-RU" sz="2000" b="1" u="sng" dirty="0" smtClean="0">
                <a:solidFill>
                  <a:srgbClr val="C00000"/>
                </a:solidFill>
              </a:rPr>
              <a:t>прямой кишки</a:t>
            </a:r>
            <a:r>
              <a:rPr lang="ru-RU" sz="2000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3203848" cy="4496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4653136"/>
            <a:ext cx="4752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Это те локализации ЗНО, на выявление которых направлен скрининг в рамках ДВН, а так же осмотр в рамках выполнения </a:t>
            </a:r>
            <a:r>
              <a:rPr lang="ru-RU" sz="2000" dirty="0" err="1"/>
              <a:t>СОПов</a:t>
            </a:r>
            <a:r>
              <a:rPr lang="ru-RU" sz="2000" dirty="0"/>
              <a:t> смотрового кабинета.</a:t>
            </a:r>
          </a:p>
        </p:txBody>
      </p:sp>
    </p:spTree>
    <p:extLst>
      <p:ext uri="{BB962C8B-B14F-4D97-AF65-F5344CB8AC3E}">
        <p14:creationId xmlns:p14="http://schemas.microsoft.com/office/powerpoint/2010/main" val="32262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9" y="77098"/>
            <a:ext cx="9100712" cy="46164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solidFill>
                  <a:srgbClr val="002060"/>
                </a:solidFill>
              </a:rPr>
              <a:t>Стандарт осмотра в смотровых кабинетах</a:t>
            </a:r>
            <a:endParaRPr lang="ru-RU" sz="2800" cap="none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50279"/>
            <a:ext cx="4104457" cy="4074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17" y="650280"/>
            <a:ext cx="4692129" cy="5917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1" y="4793209"/>
            <a:ext cx="4104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стандарт осмотра входит осмотр МУЖЧИН!</a:t>
            </a:r>
          </a:p>
          <a:p>
            <a:r>
              <a:rPr lang="ru-RU" dirty="0" smtClean="0"/>
              <a:t>Смотровой кабинет осуществляет осмотр населения не зависимо от пола!!! в полном объеме, а не только выполняет функцию «</a:t>
            </a:r>
            <a:r>
              <a:rPr lang="ru-RU" dirty="0" err="1" smtClean="0"/>
              <a:t>мазочечной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6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67545" y="260648"/>
            <a:ext cx="8352927" cy="878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 anchorCtr="1"/>
          <a:lstStyle/>
          <a:p>
            <a:pPr algn="ctr" defTabSz="685800"/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Основные показатели онкологической помощи населению АК в 20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г.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3528" y="1268760"/>
            <a:ext cx="8496944" cy="5232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1000" tIns="0" rIns="0" bIns="0" anchor="ctr">
            <a:spAutoFit/>
          </a:bodyPr>
          <a:lstStyle/>
          <a:p>
            <a:pPr indent="457200" defTabSz="685800"/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В 2024г. </a:t>
            </a:r>
            <a:r>
              <a:rPr lang="ru-RU" sz="2000" dirty="0">
                <a:ea typeface="Cambria Math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АК выявлено </a:t>
            </a:r>
            <a:r>
              <a:rPr lang="ru-RU" sz="2000" b="1" dirty="0" smtClean="0">
                <a:solidFill>
                  <a:srgbClr val="FF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13 360  </a:t>
            </a:r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новых случаев ЗНО. Онкологическая заболеваемость составила </a:t>
            </a:r>
            <a:r>
              <a:rPr lang="ru-RU" sz="2000" b="1" dirty="0" smtClean="0">
                <a:solidFill>
                  <a:srgbClr val="FF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631,6</a:t>
            </a:r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на 100 тыс. нас. (в 2023г. АК – 622,4‰, РФ – 461,1 ‰, 2019г</a:t>
            </a:r>
            <a:r>
              <a:rPr lang="ru-RU" sz="2000" dirty="0">
                <a:ea typeface="Cambria Math" panose="02040503050406030204" pitchFamily="18" charset="0"/>
                <a:cs typeface="Times New Roman" panose="02020603050405020304" pitchFamily="18" charset="0"/>
              </a:rPr>
              <a:t>. АК - </a:t>
            </a:r>
            <a:r>
              <a:rPr lang="ru-RU" sz="20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530,5</a:t>
            </a:r>
            <a:r>
              <a:rPr lang="ru-RU" sz="2000" b="1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‰</a:t>
            </a:r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 defTabSz="685800"/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На «Д» учете – </a:t>
            </a:r>
            <a:r>
              <a:rPr lang="ru-RU" sz="2000" b="1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81 144 </a:t>
            </a:r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онкологических пациентов </a:t>
            </a:r>
            <a:r>
              <a:rPr lang="ru-RU" sz="2000" dirty="0">
                <a:solidFill>
                  <a:prstClr val="black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(в 2023 г. – 77217)</a:t>
            </a:r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ea typeface="Cambria Math" panose="02040503050406030204" pitchFamily="18" charset="0"/>
                <a:cs typeface="Times New Roman" panose="02020603050405020304" pitchFamily="18" charset="0"/>
              </a:rPr>
              <a:t>что составляет </a:t>
            </a:r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3,8 </a:t>
            </a:r>
            <a:r>
              <a:rPr lang="ru-RU" sz="2000" dirty="0">
                <a:ea typeface="Cambria Math" panose="02040503050406030204" pitchFamily="18" charset="0"/>
                <a:cs typeface="Times New Roman" panose="02020603050405020304" pitchFamily="18" charset="0"/>
              </a:rPr>
              <a:t>% </a:t>
            </a:r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населения, из них 5 лет и более  </a:t>
            </a:r>
            <a:r>
              <a:rPr lang="ru-RU" sz="2000" dirty="0"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48 806 чел., что составляет </a:t>
            </a:r>
            <a:r>
              <a:rPr lang="ru-RU" sz="2000" b="1" dirty="0" smtClean="0">
                <a:solidFill>
                  <a:srgbClr val="FF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60,2%</a:t>
            </a:r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/>
              <a:t>(</a:t>
            </a:r>
            <a:r>
              <a:rPr lang="ru-RU" sz="2000" dirty="0"/>
              <a:t>АК </a:t>
            </a:r>
            <a:r>
              <a:rPr lang="ru-RU" sz="2000" dirty="0" smtClean="0"/>
              <a:t>2023 </a:t>
            </a:r>
            <a:r>
              <a:rPr lang="ru-RU" sz="2000" dirty="0"/>
              <a:t>– </a:t>
            </a:r>
            <a:r>
              <a:rPr lang="ru-RU" sz="2000" dirty="0" smtClean="0"/>
              <a:t>59,9%, </a:t>
            </a:r>
            <a:r>
              <a:rPr lang="ru-RU" sz="2000" dirty="0"/>
              <a:t>РФ </a:t>
            </a:r>
            <a:r>
              <a:rPr lang="ru-RU" sz="2000" dirty="0" smtClean="0"/>
              <a:t>2023 </a:t>
            </a:r>
            <a:r>
              <a:rPr lang="ru-RU" sz="2000" dirty="0"/>
              <a:t>г – </a:t>
            </a:r>
            <a:r>
              <a:rPr lang="ru-RU" sz="2000" dirty="0" smtClean="0"/>
              <a:t>58,8%.)</a:t>
            </a:r>
          </a:p>
          <a:p>
            <a:pPr indent="457200" algn="just"/>
            <a:r>
              <a:rPr lang="ru-RU" sz="2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Морфологическая верификация -  96,1% (в 2023 г АК – 96,3%, РФ – 96,6%).</a:t>
            </a:r>
          </a:p>
          <a:p>
            <a:pPr indent="457200" algn="just"/>
            <a:r>
              <a:rPr lang="ru-RU" sz="2000" dirty="0" smtClean="0">
                <a:cs typeface="Times New Roman" panose="02020603050405020304" pitchFamily="18" charset="0"/>
              </a:rPr>
              <a:t>Умерло от </a:t>
            </a:r>
            <a:r>
              <a:rPr lang="ru-RU" sz="2000" dirty="0">
                <a:cs typeface="Times New Roman" panose="02020603050405020304" pitchFamily="18" charset="0"/>
              </a:rPr>
              <a:t>ЗНО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5 012 </a:t>
            </a:r>
            <a:r>
              <a:rPr lang="ru-RU" sz="2000" dirty="0" smtClean="0">
                <a:cs typeface="Times New Roman" panose="02020603050405020304" pitchFamily="18" charset="0"/>
              </a:rPr>
              <a:t>чел</a:t>
            </a:r>
            <a:r>
              <a:rPr lang="ru-RU" sz="2000" dirty="0">
                <a:cs typeface="Times New Roman" panose="02020603050405020304" pitchFamily="18" charset="0"/>
              </a:rPr>
              <a:t>., «грубый» показатель смертности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236,9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на 100 тыс. нас. </a:t>
            </a:r>
            <a:r>
              <a:rPr lang="ru-RU" sz="2000" dirty="0" smtClean="0">
                <a:cs typeface="Times New Roman" panose="02020603050405020304" pitchFamily="18" charset="0"/>
              </a:rPr>
              <a:t>(</a:t>
            </a:r>
            <a:r>
              <a:rPr lang="ru-RU" sz="2000" dirty="0"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cs typeface="Times New Roman" panose="02020603050405020304" pitchFamily="18" charset="0"/>
              </a:rPr>
              <a:t>2023 </a:t>
            </a:r>
            <a:r>
              <a:rPr lang="ru-RU" sz="2000" dirty="0">
                <a:cs typeface="Times New Roman" panose="02020603050405020304" pitchFamily="18" charset="0"/>
              </a:rPr>
              <a:t>г – </a:t>
            </a:r>
            <a:r>
              <a:rPr lang="ru-RU" sz="2000" b="1" dirty="0" smtClean="0">
                <a:cs typeface="Times New Roman" panose="02020603050405020304" pitchFamily="18" charset="0"/>
              </a:rPr>
              <a:t>231,5</a:t>
            </a:r>
            <a:r>
              <a:rPr lang="ru-RU" sz="2000" dirty="0" smtClean="0">
                <a:cs typeface="Times New Roman" panose="02020603050405020304" pitchFamily="18" charset="0"/>
              </a:rPr>
              <a:t>‰), в </a:t>
            </a:r>
            <a:r>
              <a:rPr lang="ru-RU" sz="2000" dirty="0">
                <a:cs typeface="Times New Roman" panose="02020603050405020304" pitchFamily="18" charset="0"/>
              </a:rPr>
              <a:t>сравнении с </a:t>
            </a:r>
            <a:r>
              <a:rPr lang="ru-RU" sz="2000" dirty="0" smtClean="0">
                <a:cs typeface="Times New Roman" panose="02020603050405020304" pitchFamily="18" charset="0"/>
              </a:rPr>
              <a:t>2023 </a:t>
            </a:r>
            <a:r>
              <a:rPr lang="ru-RU" sz="2000" dirty="0">
                <a:cs typeface="Times New Roman" panose="02020603050405020304" pitchFamily="18" charset="0"/>
              </a:rPr>
              <a:t>годом -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+78 </a:t>
            </a:r>
            <a:r>
              <a:rPr lang="ru-RU" sz="2000" dirty="0">
                <a:cs typeface="Times New Roman" panose="02020603050405020304" pitchFamily="18" charset="0"/>
              </a:rPr>
              <a:t>человек.</a:t>
            </a:r>
          </a:p>
          <a:p>
            <a:pPr indent="457200" algn="just"/>
            <a:r>
              <a:rPr lang="ru-RU" sz="2000" dirty="0" smtClean="0">
                <a:cs typeface="Times New Roman" panose="02020603050405020304" pitchFamily="18" charset="0"/>
              </a:rPr>
              <a:t>В </a:t>
            </a:r>
            <a:r>
              <a:rPr lang="ru-RU" sz="2000" dirty="0">
                <a:cs typeface="Times New Roman" panose="02020603050405020304" pitchFamily="18" charset="0"/>
              </a:rPr>
              <a:t>трудоспособном возрасте умерло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1161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чел</a:t>
            </a:r>
            <a:r>
              <a:rPr lang="ru-RU" sz="2000" b="1" dirty="0">
                <a:cs typeface="Times New Roman" panose="02020603050405020304" pitchFamily="18" charset="0"/>
              </a:rPr>
              <a:t>.</a:t>
            </a:r>
            <a:r>
              <a:rPr lang="ru-RU" sz="2000" dirty="0">
                <a:cs typeface="Times New Roman" panose="02020603050405020304" pitchFamily="18" charset="0"/>
              </a:rPr>
              <a:t>, показатель </a:t>
            </a:r>
            <a:r>
              <a:rPr lang="ru-RU" sz="2000" dirty="0" smtClean="0">
                <a:cs typeface="Times New Roman" panose="02020603050405020304" pitchFamily="18" charset="0"/>
              </a:rPr>
              <a:t>составил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98,4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на 100 тыс. трудоспособного населения (АК </a:t>
            </a:r>
            <a:r>
              <a:rPr lang="ru-RU" sz="2000" dirty="0" smtClean="0">
                <a:cs typeface="Times New Roman" panose="02020603050405020304" pitchFamily="18" charset="0"/>
              </a:rPr>
              <a:t>2023 </a:t>
            </a:r>
            <a:r>
              <a:rPr lang="ru-RU" sz="2000" dirty="0">
                <a:cs typeface="Times New Roman" panose="02020603050405020304" pitchFamily="18" charset="0"/>
              </a:rPr>
              <a:t>г </a:t>
            </a:r>
            <a:r>
              <a:rPr lang="ru-RU" sz="2000" dirty="0" smtClean="0">
                <a:cs typeface="Times New Roman" panose="02020603050405020304" pitchFamily="18" charset="0"/>
              </a:rPr>
              <a:t>– 87,3‰), в </a:t>
            </a:r>
            <a:r>
              <a:rPr lang="ru-RU" sz="2000" dirty="0">
                <a:cs typeface="Times New Roman" panose="02020603050405020304" pitchFamily="18" charset="0"/>
              </a:rPr>
              <a:t>сравнении с 2023 годом -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+147!!!!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человек.</a:t>
            </a:r>
            <a:endParaRPr lang="ru-RU" sz="20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/>
              <a:t>Показатель </a:t>
            </a:r>
            <a:r>
              <a:rPr lang="ru-RU" sz="2000" dirty="0"/>
              <a:t>«учтенной» смертности составил </a:t>
            </a:r>
            <a:r>
              <a:rPr lang="ru-RU" sz="2000" b="1" dirty="0" smtClean="0"/>
              <a:t>201,9</a:t>
            </a:r>
            <a:r>
              <a:rPr lang="ru-RU" sz="2000" dirty="0" smtClean="0"/>
              <a:t>‰ </a:t>
            </a:r>
            <a:r>
              <a:rPr lang="ru-RU" sz="2000" dirty="0"/>
              <a:t>(среди состоящих под диспансерным наблюдением), умерло </a:t>
            </a:r>
            <a:r>
              <a:rPr lang="ru-RU" sz="2000" b="1" dirty="0"/>
              <a:t>4 </a:t>
            </a:r>
            <a:r>
              <a:rPr lang="ru-RU" sz="2000" b="1" dirty="0" smtClean="0"/>
              <a:t>271 </a:t>
            </a:r>
            <a:r>
              <a:rPr lang="ru-RU" sz="2000" dirty="0" smtClean="0"/>
              <a:t>человек</a:t>
            </a:r>
            <a:r>
              <a:rPr lang="ru-RU" sz="2000" dirty="0"/>
              <a:t>, (в </a:t>
            </a:r>
            <a:r>
              <a:rPr lang="ru-RU" sz="2000" dirty="0" smtClean="0"/>
              <a:t>2023 </a:t>
            </a:r>
            <a:r>
              <a:rPr lang="ru-RU" sz="2000" dirty="0"/>
              <a:t>г. – 4 257</a:t>
            </a:r>
            <a:r>
              <a:rPr lang="ru-RU" sz="2000" dirty="0" smtClean="0"/>
              <a:t>).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162667"/>
            <a:ext cx="2627784" cy="26953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65" y="116632"/>
            <a:ext cx="8890159" cy="86558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cap="none" dirty="0" smtClean="0">
                <a:solidFill>
                  <a:srgbClr val="002060"/>
                </a:solidFill>
              </a:rPr>
              <a:t>Первичная специализированная медико-санитарная помощь, 2024 г. </a:t>
            </a:r>
            <a:endParaRPr lang="ru-RU" sz="2800" cap="none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870" y="1124744"/>
            <a:ext cx="88181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первичных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онкологических кабинета (в 2023 – 40 ПОК):</a:t>
            </a:r>
          </a:p>
          <a:p>
            <a:pPr marL="285750"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- 14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кабинетов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ЦРБ;</a:t>
            </a:r>
          </a:p>
          <a:p>
            <a:pPr marL="285750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- 9 - в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городах: Барнаул – 5, Бийск – 1,  Рубцовск – 1, Новоалтайск – 1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 В них работает  </a:t>
            </a:r>
            <a:r>
              <a:rPr lang="ru-RU" sz="2000" b="1" dirty="0" smtClean="0">
                <a:cs typeface="Times New Roman" panose="02020603050405020304" pitchFamily="18" charset="0"/>
              </a:rPr>
              <a:t>15 врачей</a:t>
            </a:r>
            <a:r>
              <a:rPr lang="ru-RU" sz="2000" dirty="0" smtClean="0">
                <a:cs typeface="Times New Roman" panose="02020603050405020304" pitchFamily="18" charset="0"/>
              </a:rPr>
              <a:t>-онкологов (в 2023 г – 19 врачей) по основной специальности: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     </a:t>
            </a:r>
            <a:r>
              <a:rPr lang="ru-RU" sz="20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 врачей в городах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г. Барнаул - </a:t>
            </a:r>
            <a:r>
              <a:rPr lang="ru-RU" sz="2000" b="1" dirty="0" smtClean="0">
                <a:cs typeface="Times New Roman" panose="02020603050405020304" pitchFamily="18" charset="0"/>
              </a:rPr>
              <a:t>4 врача </a:t>
            </a:r>
            <a:r>
              <a:rPr lang="ru-RU" sz="2000" dirty="0" smtClean="0">
                <a:cs typeface="Times New Roman" panose="02020603050405020304" pitchFamily="18" charset="0"/>
              </a:rPr>
              <a:t>(ГБ №3 -1, ГП №10 - 1, ГП №9 - 2); 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г. Новоалтайск – 1; г. Бийск – 1. 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     </a:t>
            </a:r>
            <a:r>
              <a:rPr lang="ru-RU" sz="20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9 врачей в районах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Благовещенский, </a:t>
            </a:r>
            <a:r>
              <a:rPr lang="ru-RU" sz="2000" dirty="0" err="1" smtClean="0">
                <a:cs typeface="Times New Roman" panose="02020603050405020304" pitchFamily="18" charset="0"/>
              </a:rPr>
              <a:t>Завьяловский</a:t>
            </a:r>
            <a:r>
              <a:rPr lang="ru-RU" sz="2000" dirty="0" smtClean="0"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cs typeface="Times New Roman" panose="02020603050405020304" pitchFamily="18" charset="0"/>
              </a:rPr>
              <a:t>Калманский</a:t>
            </a:r>
            <a:r>
              <a:rPr lang="ru-RU" sz="2000" dirty="0" smtClean="0"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cs typeface="Times New Roman" panose="02020603050405020304" pitchFamily="18" charset="0"/>
              </a:rPr>
              <a:t>Кытмановский</a:t>
            </a:r>
            <a:r>
              <a:rPr lang="ru-RU" sz="2000" dirty="0" smtClean="0">
                <a:cs typeface="Times New Roman" panose="02020603050405020304" pitchFamily="18" charset="0"/>
              </a:rPr>
              <a:t>, Мамонтовский, Первомайский</a:t>
            </a:r>
            <a:r>
              <a:rPr lang="ru-RU" sz="2000" dirty="0"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cs typeface="Times New Roman" panose="02020603050405020304" pitchFamily="18" charset="0"/>
              </a:rPr>
              <a:t>Поспелихинский</a:t>
            </a:r>
            <a:r>
              <a:rPr lang="ru-RU" sz="2000" dirty="0" smtClean="0">
                <a:cs typeface="Times New Roman" panose="02020603050405020304" pitchFamily="18" charset="0"/>
              </a:rPr>
              <a:t>, Романовский, </a:t>
            </a:r>
            <a:r>
              <a:rPr lang="ru-RU" sz="2000" dirty="0" err="1" smtClean="0">
                <a:cs typeface="Times New Roman" panose="02020603050405020304" pitchFamily="18" charset="0"/>
              </a:rPr>
              <a:t>Угловский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371438"/>
            <a:ext cx="46462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cs typeface="Times New Roman" panose="02020603050405020304" pitchFamily="18" charset="0"/>
              </a:rPr>
              <a:t>В остальных </a:t>
            </a:r>
            <a:r>
              <a:rPr lang="ru-RU" i="1" dirty="0" err="1">
                <a:cs typeface="Times New Roman" panose="02020603050405020304" pitchFamily="18" charset="0"/>
              </a:rPr>
              <a:t>онкокабинетах</a:t>
            </a:r>
            <a:r>
              <a:rPr lang="ru-RU" i="1" dirty="0">
                <a:cs typeface="Times New Roman" panose="02020603050405020304" pitchFamily="18" charset="0"/>
              </a:rPr>
              <a:t> краевых МО работают врачи-совместители.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44624"/>
            <a:ext cx="8820980" cy="864096"/>
          </a:xfrm>
        </p:spPr>
        <p:txBody>
          <a:bodyPr anchor="ctr">
            <a:noAutofit/>
          </a:bodyPr>
          <a:lstStyle/>
          <a:p>
            <a:pPr algn="ctr"/>
            <a:r>
              <a:rPr lang="ru-RU" sz="28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Специализированная</a:t>
            </a:r>
            <a:br>
              <a:rPr lang="ru-RU" sz="28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8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амбулаторно-поликлиническая помощь, 2024 год</a:t>
            </a:r>
            <a:endParaRPr lang="ru-RU" sz="2800" cap="none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596" y="979569"/>
            <a:ext cx="8108317" cy="184700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поликлиниках </a:t>
            </a:r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онкологических диспансеров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всего сделано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221 </a:t>
            </a: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946 посещений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к врачам-онкологам (в 2023 г – 239 499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Барнаул (450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посещений в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смену), на приеме работают  30 врачей-онкологов;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Бийск (100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посещений в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смену),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прием ведут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 врача-онколога; 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Рубцовск (100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посещений в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смену) на приеме 5 врачей-онкологов.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8596" y="3781935"/>
            <a:ext cx="820891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5000"/>
              </a:lnSpc>
            </a:pPr>
            <a:r>
              <a:rPr lang="ru-RU" dirty="0"/>
              <a:t>Функционирует </a:t>
            </a:r>
            <a:r>
              <a:rPr lang="ru-RU" b="1" u="sng" dirty="0">
                <a:solidFill>
                  <a:srgbClr val="FF0000"/>
                </a:solidFill>
              </a:rPr>
              <a:t>7 </a:t>
            </a:r>
            <a:r>
              <a:rPr lang="ru-RU" b="1" u="sng" dirty="0" smtClean="0">
                <a:solidFill>
                  <a:srgbClr val="FF0000"/>
                </a:solidFill>
              </a:rPr>
              <a:t>ЦАОП:</a:t>
            </a:r>
          </a:p>
          <a:p>
            <a:pPr marL="285750" indent="-285750">
              <a:lnSpc>
                <a:spcPct val="105000"/>
              </a:lnSpc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базах </a:t>
            </a:r>
            <a:r>
              <a:rPr lang="ru-RU" b="1" dirty="0"/>
              <a:t>межрайонных МО – 4 </a:t>
            </a:r>
            <a:r>
              <a:rPr lang="ru-RU" dirty="0"/>
              <a:t>(г. Камень-на-Оби, г. Алейск, г. Заринск, г. </a:t>
            </a:r>
            <a:r>
              <a:rPr lang="ru-RU" dirty="0" smtClean="0"/>
              <a:t>Славгород);</a:t>
            </a:r>
          </a:p>
          <a:p>
            <a:pPr marL="285750" indent="-285750">
              <a:lnSpc>
                <a:spcPct val="105000"/>
              </a:lnSpc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базах </a:t>
            </a:r>
            <a:r>
              <a:rPr lang="ru-RU" b="1" dirty="0"/>
              <a:t>МО г. Барнаула – 3 </a:t>
            </a:r>
            <a:r>
              <a:rPr lang="ru-RU" dirty="0"/>
              <a:t>(КДЦАК, КДП №14, БСМП №</a:t>
            </a:r>
            <a:r>
              <a:rPr lang="ru-RU" dirty="0" smtClean="0"/>
              <a:t>2).</a:t>
            </a:r>
          </a:p>
          <a:p>
            <a:pPr>
              <a:lnSpc>
                <a:spcPct val="105000"/>
              </a:lnSpc>
            </a:pPr>
            <a:r>
              <a:rPr lang="ru-RU" dirty="0"/>
              <a:t>Р</a:t>
            </a:r>
            <a:r>
              <a:rPr lang="ru-RU" dirty="0" smtClean="0"/>
              <a:t>аботают </a:t>
            </a:r>
            <a:r>
              <a:rPr lang="ru-RU" b="1" dirty="0">
                <a:solidFill>
                  <a:srgbClr val="FF0000"/>
                </a:solidFill>
              </a:rPr>
              <a:t>14 врачей-онкологов</a:t>
            </a:r>
            <a:r>
              <a:rPr lang="ru-RU" dirty="0"/>
              <a:t>:</a:t>
            </a:r>
          </a:p>
          <a:p>
            <a:pPr>
              <a:lnSpc>
                <a:spcPct val="105000"/>
              </a:lnSpc>
            </a:pPr>
            <a:r>
              <a:rPr lang="ru-RU" dirty="0" smtClean="0"/>
              <a:t>в </a:t>
            </a:r>
            <a:r>
              <a:rPr lang="ru-RU" b="1" dirty="0"/>
              <a:t>районных </a:t>
            </a:r>
            <a:r>
              <a:rPr lang="ru-RU" dirty="0"/>
              <a:t>ЦАОП работает </a:t>
            </a:r>
            <a:r>
              <a:rPr lang="ru-RU" b="1" dirty="0"/>
              <a:t>по 1 врачу</a:t>
            </a:r>
            <a:r>
              <a:rPr lang="ru-RU" dirty="0"/>
              <a:t>-онкологу,</a:t>
            </a:r>
          </a:p>
          <a:p>
            <a:pPr>
              <a:lnSpc>
                <a:spcPct val="105000"/>
              </a:lnSpc>
            </a:pPr>
            <a:r>
              <a:rPr lang="ru-RU" b="1" dirty="0"/>
              <a:t>КДЦАК - 3 </a:t>
            </a:r>
            <a:r>
              <a:rPr lang="ru-RU" dirty="0" smtClean="0"/>
              <a:t>онколога</a:t>
            </a:r>
            <a:r>
              <a:rPr lang="ru-RU" dirty="0"/>
              <a:t>, </a:t>
            </a:r>
            <a:r>
              <a:rPr lang="ru-RU" b="1" dirty="0"/>
              <a:t>КДП №14 - 5 </a:t>
            </a:r>
            <a:r>
              <a:rPr lang="ru-RU" dirty="0" smtClean="0"/>
              <a:t>онкологов, </a:t>
            </a:r>
            <a:r>
              <a:rPr lang="ru-RU" b="1" dirty="0" smtClean="0"/>
              <a:t>БСМП </a:t>
            </a:r>
            <a:r>
              <a:rPr lang="ru-RU" b="1" dirty="0"/>
              <a:t>№2 </a:t>
            </a:r>
            <a:r>
              <a:rPr lang="ru-RU" b="1" dirty="0" smtClean="0"/>
              <a:t>– 2</a:t>
            </a:r>
            <a:r>
              <a:rPr lang="ru-RU" dirty="0"/>
              <a:t> </a:t>
            </a:r>
            <a:r>
              <a:rPr lang="ru-RU" dirty="0" smtClean="0"/>
              <a:t>врача-онколога.</a:t>
            </a:r>
          </a:p>
          <a:p>
            <a:pPr>
              <a:lnSpc>
                <a:spcPct val="105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 В 2024 году в </a:t>
            </a:r>
            <a:r>
              <a:rPr lang="ru-RU" dirty="0" err="1">
                <a:cs typeface="Times New Roman" panose="02020603050405020304" pitchFamily="18" charset="0"/>
              </a:rPr>
              <a:t>ЦАОПах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проведено всего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42 377 </a:t>
            </a:r>
            <a:r>
              <a:rPr 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посещений</a:t>
            </a:r>
            <a:r>
              <a:rPr lang="ru-RU" dirty="0" smtClean="0">
                <a:cs typeface="Times New Roman" panose="02020603050405020304" pitchFamily="18" charset="0"/>
              </a:rPr>
              <a:t>, в том числе в районных ЦАОП – 17 291 (2023 г - </a:t>
            </a:r>
            <a:r>
              <a:rPr lang="ru-RU" dirty="0">
                <a:cs typeface="Times New Roman" panose="02020603050405020304" pitchFamily="18" charset="0"/>
              </a:rPr>
              <a:t>16 </a:t>
            </a:r>
            <a:r>
              <a:rPr lang="ru-RU" dirty="0" smtClean="0">
                <a:cs typeface="Times New Roman" panose="02020603050405020304" pitchFamily="18" charset="0"/>
              </a:rPr>
              <a:t>946)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510" y="3003657"/>
            <a:ext cx="8982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Всего в онкологических диспансерах края работают </a:t>
            </a:r>
            <a:r>
              <a:rPr lang="ru-RU" b="1" dirty="0">
                <a:cs typeface="Times New Roman" panose="02020603050405020304" pitchFamily="18" charset="0"/>
              </a:rPr>
              <a:t>125</a:t>
            </a:r>
            <a:r>
              <a:rPr lang="ru-RU" dirty="0">
                <a:cs typeface="Times New Roman" panose="02020603050405020304" pitchFamily="18" charset="0"/>
              </a:rPr>
              <a:t> врачей-онкологов,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3</a:t>
            </a:r>
            <a:r>
              <a:rPr lang="ru-RU" dirty="0">
                <a:cs typeface="Times New Roman" panose="02020603050405020304" pitchFamily="18" charset="0"/>
              </a:rPr>
              <a:t> торакальных хирурга, </a:t>
            </a:r>
            <a:r>
              <a:rPr lang="ru-RU" b="1" dirty="0">
                <a:cs typeface="Times New Roman" panose="02020603050405020304" pitchFamily="18" charset="0"/>
              </a:rPr>
              <a:t>18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радиотерапевтов</a:t>
            </a:r>
            <a:r>
              <a:rPr lang="ru-RU" dirty="0">
                <a:cs typeface="Times New Roman" panose="02020603050405020304" pitchFamily="18" charset="0"/>
              </a:rPr>
              <a:t>, </a:t>
            </a:r>
            <a:r>
              <a:rPr lang="ru-RU" b="1" dirty="0">
                <a:cs typeface="Times New Roman" panose="02020603050405020304" pitchFamily="18" charset="0"/>
              </a:rPr>
              <a:t>2</a:t>
            </a:r>
            <a:r>
              <a:rPr lang="ru-RU" dirty="0">
                <a:cs typeface="Times New Roman" panose="02020603050405020304" pitchFamily="18" charset="0"/>
              </a:rPr>
              <a:t> врача-радиолога.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25" y="332656"/>
            <a:ext cx="8712968" cy="504056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Методики, внедренные в постоянную практику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529" y="1196752"/>
            <a:ext cx="8319927" cy="302433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видеоассистированные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оперативные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вмешательства при опухолях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грудной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 брюшной полостей, опухолях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мочеполовой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системы – 2023 г -  </a:t>
            </a:r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592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операции, в 2024 г -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1004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радикальные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органосохраняющие операции с БСЛУ при ЗНО молочных желез –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2023 г </a:t>
            </a:r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527 резекций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в 2024 г –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708 операций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стереотаксическая лучевая терапия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при различных ЗНО освоена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 внедрена с ноября 2022г., в 2023 г – </a:t>
            </a:r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59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случаев, в 2024 г –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87 случаев</a:t>
            </a:r>
            <a:endParaRPr lang="ru-RU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методика </a:t>
            </a:r>
            <a:r>
              <a:rPr lang="ru-RU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брахитерапии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при раке предстательной железы внедрена в 2023 г, пролечено </a:t>
            </a:r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8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пациентов, в 2024 г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– 33</a:t>
            </a:r>
            <a:r>
              <a:rPr lang="ru-RU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509120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Осуществляется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медицинская реабилитация </a:t>
            </a:r>
            <a:r>
              <a:rPr lang="ru-RU" dirty="0" smtClean="0">
                <a:cs typeface="Times New Roman" panose="02020603050405020304" pitchFamily="18" charset="0"/>
              </a:rPr>
              <a:t>онкологических пациентов на базе КГБУЗ </a:t>
            </a:r>
            <a:r>
              <a:rPr lang="ru-RU" dirty="0">
                <a:cs typeface="Times New Roman" panose="02020603050405020304" pitchFamily="18" charset="0"/>
              </a:rPr>
              <a:t>«АКОД», в 2023 году пролечено </a:t>
            </a:r>
            <a:r>
              <a:rPr lang="ru-RU" b="1" dirty="0">
                <a:cs typeface="Times New Roman" panose="02020603050405020304" pitchFamily="18" charset="0"/>
              </a:rPr>
              <a:t>506,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в 2024 г -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481</a:t>
            </a:r>
            <a:r>
              <a:rPr lang="ru-RU" dirty="0">
                <a:cs typeface="Times New Roman" panose="02020603050405020304" pitchFamily="18" charset="0"/>
              </a:rPr>
              <a:t> пациент с онкологическими заболеваниями. В 2024 открыто отделение ДС по медицинской реабилитации на 10 коек в 2 смены, пролечено –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217</a:t>
            </a:r>
            <a:r>
              <a:rPr lang="ru-RU" dirty="0">
                <a:cs typeface="Times New Roman" panose="02020603050405020304" pitchFamily="18" charset="0"/>
              </a:rPr>
              <a:t>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20531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98" y="2188369"/>
            <a:ext cx="506015" cy="5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069181" y="1957388"/>
            <a:ext cx="4679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050" dirty="0">
                <a:solidFill>
                  <a:prstClr val="black"/>
                </a:solidFill>
              </a:rPr>
              <a:t>ЦРБ</a:t>
            </a:r>
          </a:p>
        </p:txBody>
      </p:sp>
      <p:pic>
        <p:nvPicPr>
          <p:cNvPr id="819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295650"/>
            <a:ext cx="9239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2465785" y="3161110"/>
            <a:ext cx="4619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050">
                <a:solidFill>
                  <a:prstClr val="black"/>
                </a:solidFill>
              </a:rPr>
              <a:t>БОД</a:t>
            </a:r>
          </a:p>
        </p:txBody>
      </p:sp>
      <p:pic>
        <p:nvPicPr>
          <p:cNvPr id="8198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7" y="3281363"/>
            <a:ext cx="922735" cy="9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461962" y="3128963"/>
            <a:ext cx="4619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050">
                <a:solidFill>
                  <a:prstClr val="black"/>
                </a:solidFill>
              </a:rPr>
              <a:t>РОД</a:t>
            </a:r>
          </a:p>
        </p:txBody>
      </p:sp>
      <p:pic>
        <p:nvPicPr>
          <p:cNvPr id="8200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8205" r="3661" b="16069"/>
          <a:stretch>
            <a:fillRect/>
          </a:stretch>
        </p:blipFill>
        <p:spPr bwMode="auto">
          <a:xfrm>
            <a:off x="1346597" y="4369594"/>
            <a:ext cx="1076325" cy="7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1632348" y="4167188"/>
            <a:ext cx="64055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050">
                <a:solidFill>
                  <a:prstClr val="black"/>
                </a:solidFill>
              </a:rPr>
              <a:t>АКОД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460897" y="2769394"/>
            <a:ext cx="384572" cy="697706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22948" y="2736057"/>
            <a:ext cx="16669" cy="470297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465785" y="2750344"/>
            <a:ext cx="0" cy="392906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10791" y="2532460"/>
            <a:ext cx="365522" cy="5334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53654" y="4254104"/>
            <a:ext cx="656034" cy="522684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353866" y="4254103"/>
            <a:ext cx="436959" cy="517922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8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32" y="2072878"/>
            <a:ext cx="621506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1572817" y="2446735"/>
            <a:ext cx="696515" cy="10715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553767" y="2581275"/>
            <a:ext cx="650081" cy="10716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1306117" y="2703910"/>
            <a:ext cx="221456" cy="1681163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65578" y="1426838"/>
            <a:ext cx="959516" cy="338554"/>
          </a:xfrm>
          <a:prstGeom prst="rect">
            <a:avLst/>
          </a:prstGeom>
          <a:solidFill>
            <a:srgbClr val="FAF4E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Стало</a:t>
            </a:r>
          </a:p>
        </p:txBody>
      </p:sp>
      <p:pic>
        <p:nvPicPr>
          <p:cNvPr id="8215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97" y="3448050"/>
            <a:ext cx="76080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28" y="2318880"/>
            <a:ext cx="506016" cy="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TextBox 50"/>
          <p:cNvSpPr txBox="1">
            <a:spLocks noChangeArrowheads="1"/>
          </p:cNvSpPr>
          <p:nvPr/>
        </p:nvSpPr>
        <p:spPr bwMode="auto">
          <a:xfrm>
            <a:off x="7050643" y="1975979"/>
            <a:ext cx="841772" cy="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050">
                <a:solidFill>
                  <a:prstClr val="black"/>
                </a:solidFill>
              </a:rPr>
              <a:t>ЦРБ </a:t>
            </a:r>
            <a:r>
              <a:rPr lang="ru-RU" altLang="ru-RU" sz="675">
                <a:solidFill>
                  <a:prstClr val="black"/>
                </a:solidFill>
              </a:rPr>
              <a:t>Служба сопровождения </a:t>
            </a:r>
          </a:p>
        </p:txBody>
      </p:sp>
      <p:pic>
        <p:nvPicPr>
          <p:cNvPr id="8218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3145173"/>
            <a:ext cx="9239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9" name="TextBox 52"/>
          <p:cNvSpPr txBox="1">
            <a:spLocks noChangeArrowheads="1"/>
          </p:cNvSpPr>
          <p:nvPr/>
        </p:nvSpPr>
        <p:spPr bwMode="auto">
          <a:xfrm>
            <a:off x="8038862" y="2901094"/>
            <a:ext cx="776288" cy="5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050">
                <a:solidFill>
                  <a:prstClr val="black"/>
                </a:solidFill>
              </a:rPr>
              <a:t>БОД </a:t>
            </a:r>
            <a:r>
              <a:rPr lang="ru-RU" altLang="ru-RU" sz="675">
                <a:solidFill>
                  <a:prstClr val="black"/>
                </a:solidFill>
              </a:rPr>
              <a:t>Служба сопровождения </a:t>
            </a:r>
          </a:p>
        </p:txBody>
      </p:sp>
      <p:pic>
        <p:nvPicPr>
          <p:cNvPr id="8220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81" y="3126124"/>
            <a:ext cx="923925" cy="9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8205" r="3661" b="16069"/>
          <a:stretch>
            <a:fillRect/>
          </a:stretch>
        </p:blipFill>
        <p:spPr bwMode="auto">
          <a:xfrm>
            <a:off x="6953013" y="4388186"/>
            <a:ext cx="1077515" cy="7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2" name="TextBox 56"/>
          <p:cNvSpPr txBox="1">
            <a:spLocks noChangeArrowheads="1"/>
          </p:cNvSpPr>
          <p:nvPr/>
        </p:nvSpPr>
        <p:spPr bwMode="auto">
          <a:xfrm>
            <a:off x="7179231" y="4078623"/>
            <a:ext cx="956072" cy="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050">
                <a:solidFill>
                  <a:prstClr val="black"/>
                </a:solidFill>
              </a:rPr>
              <a:t>АКОД </a:t>
            </a:r>
            <a:r>
              <a:rPr lang="ru-RU" altLang="ru-RU" sz="675">
                <a:solidFill>
                  <a:prstClr val="black"/>
                </a:solidFill>
              </a:rPr>
              <a:t>Служба сопровождения 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7737634" y="2497473"/>
            <a:ext cx="554831" cy="416719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7445931" y="2867757"/>
            <a:ext cx="13097" cy="420291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5" name="TextBox 60"/>
          <p:cNvSpPr txBox="1">
            <a:spLocks noChangeArrowheads="1"/>
          </p:cNvSpPr>
          <p:nvPr/>
        </p:nvSpPr>
        <p:spPr bwMode="auto">
          <a:xfrm>
            <a:off x="2289572" y="1760935"/>
            <a:ext cx="842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900">
                <a:solidFill>
                  <a:prstClr val="black"/>
                </a:solidFill>
              </a:rPr>
              <a:t>Частная клиника</a:t>
            </a:r>
          </a:p>
        </p:txBody>
      </p:sp>
      <p:cxnSp>
        <p:nvCxnSpPr>
          <p:cNvPr id="63" name="Прямая со стрелкой 62"/>
          <p:cNvCxnSpPr/>
          <p:nvPr/>
        </p:nvCxnSpPr>
        <p:spPr>
          <a:xfrm flipH="1">
            <a:off x="6538675" y="2497473"/>
            <a:ext cx="579834" cy="451247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6429137" y="4060764"/>
            <a:ext cx="523875" cy="440531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7973378" y="4135773"/>
            <a:ext cx="581025" cy="452438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273692" y="1422381"/>
            <a:ext cx="7620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Было</a:t>
            </a:r>
          </a:p>
        </p:txBody>
      </p:sp>
      <p:pic>
        <p:nvPicPr>
          <p:cNvPr id="8232" name="Рисунок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3" r="33032"/>
          <a:stretch>
            <a:fillRect/>
          </a:stretch>
        </p:blipFill>
        <p:spPr bwMode="auto">
          <a:xfrm>
            <a:off x="475060" y="5260181"/>
            <a:ext cx="43576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3" name="TextBox 84"/>
          <p:cNvSpPr txBox="1">
            <a:spLocks noChangeArrowheads="1"/>
          </p:cNvSpPr>
          <p:nvPr/>
        </p:nvSpPr>
        <p:spPr bwMode="auto">
          <a:xfrm>
            <a:off x="6088619" y="2877282"/>
            <a:ext cx="777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050">
                <a:solidFill>
                  <a:prstClr val="black"/>
                </a:solidFill>
              </a:rPr>
              <a:t>РОД </a:t>
            </a:r>
            <a:r>
              <a:rPr lang="ru-RU" altLang="ru-RU" sz="675">
                <a:solidFill>
                  <a:prstClr val="black"/>
                </a:solidFill>
              </a:rPr>
              <a:t>Служба сопровождения </a:t>
            </a:r>
          </a:p>
        </p:txBody>
      </p:sp>
      <p:pic>
        <p:nvPicPr>
          <p:cNvPr id="8234" name="Рисунок 8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6" r="32700"/>
          <a:stretch>
            <a:fillRect/>
          </a:stretch>
        </p:blipFill>
        <p:spPr bwMode="auto">
          <a:xfrm>
            <a:off x="2422923" y="5007769"/>
            <a:ext cx="525065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Рисунок 8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3" r="33032"/>
          <a:stretch>
            <a:fillRect/>
          </a:stretch>
        </p:blipFill>
        <p:spPr bwMode="auto">
          <a:xfrm>
            <a:off x="6414850" y="5258532"/>
            <a:ext cx="43695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6" name="Рисунок 8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9251" r="5286" b="4941"/>
          <a:stretch>
            <a:fillRect/>
          </a:stretch>
        </p:blipFill>
        <p:spPr bwMode="auto">
          <a:xfrm>
            <a:off x="7962663" y="5239482"/>
            <a:ext cx="948928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Стрелка вправо 101"/>
          <p:cNvSpPr/>
          <p:nvPr/>
        </p:nvSpPr>
        <p:spPr>
          <a:xfrm>
            <a:off x="1052780" y="5287567"/>
            <a:ext cx="1362732" cy="55800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242" name="TextBox 102"/>
          <p:cNvSpPr txBox="1">
            <a:spLocks noChangeArrowheads="1"/>
          </p:cNvSpPr>
          <p:nvPr/>
        </p:nvSpPr>
        <p:spPr bwMode="auto">
          <a:xfrm>
            <a:off x="1013817" y="5408414"/>
            <a:ext cx="14016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n-lt"/>
              </a:rPr>
              <a:t>Более 30 дней</a:t>
            </a:r>
          </a:p>
        </p:txBody>
      </p:sp>
      <p:sp>
        <p:nvSpPr>
          <p:cNvPr id="104" name="Стрелка вправо 103"/>
          <p:cNvSpPr/>
          <p:nvPr/>
        </p:nvSpPr>
        <p:spPr>
          <a:xfrm>
            <a:off x="6953192" y="5287567"/>
            <a:ext cx="1070821" cy="58771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246" name="TextBox 104"/>
          <p:cNvSpPr txBox="1">
            <a:spLocks noChangeArrowheads="1"/>
          </p:cNvSpPr>
          <p:nvPr/>
        </p:nvSpPr>
        <p:spPr bwMode="auto">
          <a:xfrm>
            <a:off x="7008110" y="5428068"/>
            <a:ext cx="844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+mn-lt"/>
              </a:rPr>
              <a:t>11 дней </a:t>
            </a:r>
          </a:p>
        </p:txBody>
      </p:sp>
      <p:pic>
        <p:nvPicPr>
          <p:cNvPr id="8247" name="Рисунок 10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 r="29218"/>
          <a:stretch>
            <a:fillRect/>
          </a:stretch>
        </p:blipFill>
        <p:spPr bwMode="auto">
          <a:xfrm>
            <a:off x="7188756" y="3364248"/>
            <a:ext cx="54887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Прямая со стрелкой 47"/>
          <p:cNvCxnSpPr/>
          <p:nvPr/>
        </p:nvCxnSpPr>
        <p:spPr>
          <a:xfrm flipV="1">
            <a:off x="522685" y="2444354"/>
            <a:ext cx="370284" cy="502444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172766" y="2767013"/>
            <a:ext cx="204788" cy="1674019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15238" y="1207115"/>
            <a:ext cx="2622304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cs typeface="Times New Roman" panose="02020603050405020304" pitchFamily="18" charset="0"/>
              </a:rPr>
              <a:t>В каждой медицинской организации Алтайского края имеется служба </a:t>
            </a:r>
            <a:r>
              <a:rPr lang="ru-RU" altLang="ru-RU" sz="1600" dirty="0" err="1">
                <a:cs typeface="Times New Roman" panose="02020603050405020304" pitchFamily="18" charset="0"/>
              </a:rPr>
              <a:t>онкосопровождения</a:t>
            </a:r>
            <a:r>
              <a:rPr lang="ru-RU" altLang="ru-RU" sz="1600" dirty="0">
                <a:cs typeface="Times New Roman" panose="02020603050405020304" pitchFamily="18" charset="0"/>
              </a:rPr>
              <a:t> с куратором, которые ежедневно аккумулирует сведения по пациентам с ЗНО в своем МО с передачей сведений о них в отдел </a:t>
            </a:r>
            <a:r>
              <a:rPr lang="ru-RU" altLang="ru-RU" sz="1600" dirty="0" err="1">
                <a:cs typeface="Times New Roman" panose="02020603050405020304" pitchFamily="18" charset="0"/>
              </a:rPr>
              <a:t>онкосопровождения</a:t>
            </a:r>
            <a:r>
              <a:rPr lang="ru-RU" altLang="ru-RU" sz="1600" dirty="0">
                <a:cs typeface="Times New Roman" panose="02020603050405020304" pitchFamily="18" charset="0"/>
              </a:rPr>
              <a:t> (ОРСП) АКОД</a:t>
            </a:r>
            <a:endParaRPr lang="ru-RU" alt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65434" y="59669"/>
            <a:ext cx="7921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Реализация проекта службы сопровождения онкологических пациентов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651273" y="1210866"/>
            <a:ext cx="6079331" cy="4179094"/>
          </a:xfrm>
        </p:spPr>
        <p:txBody>
          <a:bodyPr/>
          <a:lstStyle/>
          <a:p>
            <a:pPr marL="538163" indent="0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0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0">
              <a:buNone/>
            </a:pPr>
            <a:endParaRPr lang="ru-RU" altLang="ru-RU" dirty="0" smtClean="0"/>
          </a:p>
          <a:p>
            <a:pPr marL="538163" indent="0">
              <a:buNone/>
            </a:pPr>
            <a:endParaRPr lang="ru-RU" altLang="ru-RU" dirty="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35216"/>
              </p:ext>
            </p:extLst>
          </p:nvPr>
        </p:nvGraphicFramePr>
        <p:xfrm>
          <a:off x="150648" y="1597478"/>
          <a:ext cx="424847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8270" y="1628800"/>
            <a:ext cx="47557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Причины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отсутствия видимости пациентов с подозрением на ЗНО для службы </a:t>
            </a:r>
            <a:r>
              <a:rPr 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онкосопровождения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вызвано:</a:t>
            </a: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1. Направлением:</a:t>
            </a:r>
          </a:p>
          <a:p>
            <a:pPr marL="214313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из стационаров, поликлиник (ККБ, АКГВВ, МО 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уровня, КГБУЗ КДЦ, первичные МО);</a:t>
            </a:r>
          </a:p>
          <a:p>
            <a:pPr marL="214313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из стоматологических поликлиник;</a:t>
            </a:r>
          </a:p>
          <a:p>
            <a:pPr marL="214313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из частных МО;</a:t>
            </a:r>
          </a:p>
          <a:p>
            <a:pPr marL="214313" indent="-214313" defTabSz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из специализированных МО (МВД, СВО);</a:t>
            </a: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2. Платные услуги для пациентов в АКОД;</a:t>
            </a: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3. Нарушение специалистами первичных МО кодировки случая (у пациента отсутствует признак «подозрение на ЗНО»).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256759"/>
            <a:ext cx="7921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Охват службой сопровождения пациентов с подозрением на ЗНО</a:t>
            </a:r>
          </a:p>
        </p:txBody>
      </p:sp>
    </p:spTree>
    <p:extLst>
      <p:ext uri="{BB962C8B-B14F-4D97-AF65-F5344CB8AC3E}">
        <p14:creationId xmlns:p14="http://schemas.microsoft.com/office/powerpoint/2010/main" val="5203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66" y="2626087"/>
            <a:ext cx="4609420" cy="2747130"/>
          </a:xfrm>
        </p:spPr>
        <p:txBody>
          <a:bodyPr rtlCol="0">
            <a:noAutofit/>
          </a:bodyPr>
          <a:lstStyle/>
          <a:p>
            <a:pPr marL="807244" indent="0">
              <a:lnSpc>
                <a:spcPct val="114000"/>
              </a:lnSpc>
              <a:spcAft>
                <a:spcPts val="0"/>
              </a:spcAft>
              <a:buNone/>
              <a:defRPr/>
            </a:pPr>
            <a:r>
              <a:rPr lang="ru-RU" sz="17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Выполнено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1. Создан регистр на базе </a:t>
            </a:r>
            <a:r>
              <a:rPr lang="ru-RU" sz="17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гугл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-формы;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2. Ведется телемедицинское </a:t>
            </a:r>
            <a:r>
              <a:rPr lang="ru-RU" sz="17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консультирование, </a:t>
            </a:r>
            <a:r>
              <a:rPr lang="ru-RU" sz="17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6 мес. 2024 года (</a:t>
            </a:r>
            <a:r>
              <a:rPr lang="ru-RU" sz="17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01.06.2024) </a:t>
            </a:r>
            <a:r>
              <a:rPr lang="ru-RU" sz="17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проведено </a:t>
            </a:r>
            <a:r>
              <a:rPr lang="ru-RU" sz="17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975 </a:t>
            </a:r>
            <a:r>
              <a:rPr lang="ru-RU" sz="17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ТМК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ru-RU" sz="17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Создан «Чат </a:t>
            </a:r>
            <a:r>
              <a:rPr lang="ru-RU" sz="17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онкосопровождения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3. Проведены выездные мероприятия (выезд в </a:t>
            </a:r>
            <a:r>
              <a:rPr lang="ru-RU" sz="1700" u="sng" dirty="0">
                <a:solidFill>
                  <a:schemeClr val="tx1"/>
                </a:solidFill>
                <a:cs typeface="Times New Roman" panose="02020603050405020304" pitchFamily="18" charset="0"/>
              </a:rPr>
              <a:t>32 МО 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Алтайского края);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4. Проведены обучающие </a:t>
            </a:r>
            <a:r>
              <a:rPr lang="ru-RU" sz="17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вебинары</a:t>
            </a: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 и очные </a:t>
            </a:r>
            <a:r>
              <a:rPr lang="ru-RU" sz="17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лекции для первичных МО</a:t>
            </a: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721239"/>
              </p:ext>
            </p:extLst>
          </p:nvPr>
        </p:nvGraphicFramePr>
        <p:xfrm>
          <a:off x="5940152" y="1208871"/>
          <a:ext cx="3024335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0048" y="3104022"/>
            <a:ext cx="4408611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244">
              <a:lnSpc>
                <a:spcPct val="90000"/>
              </a:lnSpc>
              <a:spcBef>
                <a:spcPts val="750"/>
              </a:spcBef>
              <a:tabLst>
                <a:tab pos="808435" algn="l"/>
              </a:tabLst>
              <a:defRPr/>
            </a:pPr>
            <a:r>
              <a:rPr lang="ru-RU" sz="17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Результат:</a:t>
            </a:r>
            <a:endParaRPr lang="ru-RU" sz="17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600" dirty="0">
                <a:cs typeface="Times New Roman" panose="02020603050405020304" pitchFamily="18" charset="0"/>
              </a:rPr>
              <a:t>визуализация, обобщение, систематизация и анализ информации для МО всех уровней;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600" dirty="0">
                <a:cs typeface="Times New Roman" panose="02020603050405020304" pitchFamily="18" charset="0"/>
              </a:rPr>
              <a:t>соблюдение преемственности в оказании медпомощи и выявление «проблемных мест» при маршрутизации</a:t>
            </a:r>
            <a:r>
              <a:rPr lang="ru-RU" sz="1600" dirty="0" smtClean="0">
                <a:cs typeface="Times New Roman" panose="02020603050405020304" pitchFamily="18" charset="0"/>
              </a:rPr>
              <a:t>.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612" y="62041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Р</a:t>
            </a:r>
            <a:r>
              <a:rPr lang="ru-RU" sz="2800" b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егистр </a:t>
            </a:r>
            <a:r>
              <a:rPr lang="ru-RU" sz="28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пациентов с подозрением на </a:t>
            </a:r>
            <a:r>
              <a:rPr lang="ru-RU" sz="2800" b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ЗНО</a:t>
            </a:r>
            <a:endParaRPr lang="ru-RU" sz="2800" b="1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097" y="5373217"/>
            <a:ext cx="903437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cs typeface="Times New Roman" panose="02020603050405020304" pitchFamily="18" charset="0"/>
              </a:rPr>
              <a:t>Проблемы:</a:t>
            </a:r>
          </a:p>
          <a:p>
            <a:r>
              <a:rPr lang="ru-RU" sz="1700" dirty="0" smtClean="0">
                <a:cs typeface="Times New Roman" panose="02020603050405020304" pitchFamily="18" charset="0"/>
              </a:rPr>
              <a:t>- высокая </a:t>
            </a:r>
            <a:r>
              <a:rPr lang="ru-RU" sz="1700" dirty="0">
                <a:cs typeface="Times New Roman" panose="02020603050405020304" pitchFamily="18" charset="0"/>
              </a:rPr>
              <a:t>трудоемкость и несистемная работа в следствии отсутствия автоматизации процессов (ручной ввод);</a:t>
            </a:r>
          </a:p>
          <a:p>
            <a:pPr marL="285750" indent="-285750">
              <a:buFontTx/>
              <a:buChar char="-"/>
            </a:pPr>
            <a:r>
              <a:rPr lang="ru-RU" sz="1700" u="sng" dirty="0" smtClean="0">
                <a:cs typeface="Times New Roman" panose="02020603050405020304" pitchFamily="18" charset="0"/>
              </a:rPr>
              <a:t>недостоверность</a:t>
            </a:r>
            <a:r>
              <a:rPr lang="ru-RU" sz="1700" dirty="0" smtClean="0">
                <a:cs typeface="Times New Roman" panose="02020603050405020304" pitchFamily="18" charset="0"/>
              </a:rPr>
              <a:t> </a:t>
            </a:r>
            <a:r>
              <a:rPr lang="ru-RU" sz="1700" dirty="0">
                <a:cs typeface="Times New Roman" panose="02020603050405020304" pitchFamily="18" charset="0"/>
              </a:rPr>
              <a:t>в предоставлении вносимых сведений от </a:t>
            </a:r>
            <a:r>
              <a:rPr lang="ru-RU" sz="1700" dirty="0" smtClean="0">
                <a:cs typeface="Times New Roman" panose="02020603050405020304" pitchFamily="18" charset="0"/>
              </a:rPr>
              <a:t>КМО;</a:t>
            </a:r>
          </a:p>
          <a:p>
            <a:pPr marL="285750" indent="-285750">
              <a:buFontTx/>
              <a:buChar char="-"/>
            </a:pPr>
            <a:r>
              <a:rPr lang="ru-RU" sz="1700" u="sng" dirty="0" smtClean="0">
                <a:cs typeface="Times New Roman" panose="02020603050405020304" pitchFamily="18" charset="0"/>
              </a:rPr>
              <a:t>отсутствие </a:t>
            </a:r>
            <a:r>
              <a:rPr lang="ru-RU" sz="1700" u="sng" dirty="0">
                <a:cs typeface="Times New Roman" panose="02020603050405020304" pitchFamily="18" charset="0"/>
              </a:rPr>
              <a:t>информации об </a:t>
            </a:r>
            <a:r>
              <a:rPr lang="ru-RU" sz="1700" u="sng" dirty="0" err="1">
                <a:cs typeface="Times New Roman" panose="02020603050405020304" pitchFamily="18" charset="0"/>
              </a:rPr>
              <a:t>онкоподозрении</a:t>
            </a:r>
            <a:r>
              <a:rPr lang="ru-RU" sz="1700" u="sng" dirty="0">
                <a:cs typeface="Times New Roman" panose="02020603050405020304" pitchFamily="18" charset="0"/>
              </a:rPr>
              <a:t> </a:t>
            </a:r>
            <a:r>
              <a:rPr lang="ru-RU" sz="1700" dirty="0">
                <a:cs typeface="Times New Roman" panose="02020603050405020304" pitchFamily="18" charset="0"/>
              </a:rPr>
              <a:t>у части пациентов.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197" y="672232"/>
            <a:ext cx="618799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0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dirty="0">
                <a:cs typeface="Times New Roman" panose="02020603050405020304" pitchFamily="18" charset="0"/>
              </a:rPr>
              <a:t>Отдел сопровождения КГБУЗ «АКОД» как Координационный центр, обрабатывает п</a:t>
            </a:r>
            <a:r>
              <a:rPr lang="ru-RU" altLang="ru-RU" sz="1700" dirty="0">
                <a:cs typeface="Times New Roman" panose="02020603050405020304" pitchFamily="18" charset="0"/>
              </a:rPr>
              <a:t>оступление информации от:</a:t>
            </a:r>
            <a:endParaRPr lang="ru-RU" sz="1700" dirty="0">
              <a:cs typeface="Times New Roman" panose="02020603050405020304" pitchFamily="18" charset="0"/>
            </a:endParaRPr>
          </a:p>
          <a:p>
            <a:pPr marL="360000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700" dirty="0">
                <a:cs typeface="Times New Roman" panose="02020603050405020304" pitchFamily="18" charset="0"/>
              </a:rPr>
              <a:t>диагностических служб края </a:t>
            </a:r>
          </a:p>
          <a:p>
            <a:pPr marL="360000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700" dirty="0">
                <a:cs typeface="Times New Roman" panose="02020603050405020304" pitchFamily="18" charset="0"/>
              </a:rPr>
              <a:t>КГБУЗ «КДЦАК»;</a:t>
            </a:r>
          </a:p>
          <a:p>
            <a:pPr marL="360000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700" dirty="0">
                <a:cs typeface="Times New Roman" panose="02020603050405020304" pitchFamily="18" charset="0"/>
              </a:rPr>
              <a:t>кураторов сопровождения краевых медицинских организаций.</a:t>
            </a:r>
            <a:endParaRPr lang="ru-RU" sz="1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319443"/>
              </p:ext>
            </p:extLst>
          </p:nvPr>
        </p:nvGraphicFramePr>
        <p:xfrm>
          <a:off x="1692275" y="3851863"/>
          <a:ext cx="5543550" cy="299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Диаграмма" r:id="rId3" imgW="4084674" imgH="3029975" progId="Excel.Chart.8">
                  <p:embed/>
                </p:oleObj>
              </mc:Choice>
              <mc:Fallback>
                <p:oleObj name="Диаграмма" r:id="rId3" imgW="4084674" imgH="3029975" progId="Excel.Chart.8">
                  <p:embed/>
                  <p:pic>
                    <p:nvPicPr>
                      <p:cNvPr id="12292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851863"/>
                        <a:ext cx="5543550" cy="299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вал 1"/>
          <p:cNvSpPr/>
          <p:nvPr/>
        </p:nvSpPr>
        <p:spPr>
          <a:xfrm>
            <a:off x="6084168" y="5373216"/>
            <a:ext cx="936104" cy="432048"/>
          </a:xfrm>
          <a:prstGeom prst="ellipse">
            <a:avLst/>
          </a:prstGeom>
          <a:noFill/>
          <a:ln w="28575">
            <a:solidFill>
              <a:srgbClr val="49A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5612" y="62041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Итоги реализации </a:t>
            </a:r>
            <a:r>
              <a:rPr lang="ru-RU" sz="2800" b="1" kern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онкосопровождения</a:t>
            </a:r>
            <a:endParaRPr lang="ru-RU" sz="2800" b="1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1540" y="706061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- проведен анализ </a:t>
            </a:r>
            <a:r>
              <a:rPr lang="ru-RU" sz="2000" dirty="0">
                <a:cs typeface="Times New Roman" panose="02020603050405020304" pitchFamily="18" charset="0"/>
              </a:rPr>
              <a:t>материально-технического оснащения и кадрового потенциала </a:t>
            </a:r>
            <a:r>
              <a:rPr lang="ru-RU" sz="2000" dirty="0" smtClean="0">
                <a:cs typeface="Times New Roman" panose="02020603050405020304" pitchFamily="18" charset="0"/>
              </a:rPr>
              <a:t>краевых МО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000" dirty="0" smtClean="0">
                <a:cs typeface="Times New Roman" panose="02020603050405020304" pitchFamily="18" charset="0"/>
              </a:rPr>
              <a:t>созданы паспорта районов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000" dirty="0"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cs typeface="Times New Roman" panose="02020603050405020304" pitchFamily="18" charset="0"/>
              </a:rPr>
              <a:t>существляется анализ </a:t>
            </a:r>
            <a:r>
              <a:rPr lang="ru-RU" sz="2000" dirty="0">
                <a:cs typeface="Times New Roman" panose="02020603050405020304" pitchFamily="18" charset="0"/>
              </a:rPr>
              <a:t>загруженных </a:t>
            </a:r>
            <a:r>
              <a:rPr lang="ru-RU" sz="2000" dirty="0" smtClean="0">
                <a:cs typeface="Times New Roman" panose="02020603050405020304" pitchFamily="18" charset="0"/>
              </a:rPr>
              <a:t>направлений,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000" dirty="0"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cs typeface="Times New Roman" panose="02020603050405020304" pitchFamily="18" charset="0"/>
              </a:rPr>
              <a:t>егистрация </a:t>
            </a:r>
            <a:r>
              <a:rPr lang="ru-RU" sz="2000" dirty="0">
                <a:cs typeface="Times New Roman" panose="02020603050405020304" pitchFamily="18" charset="0"/>
              </a:rPr>
              <a:t>пройденных исследований в </a:t>
            </a:r>
            <a:r>
              <a:rPr lang="ru-RU" sz="2000" dirty="0" smtClean="0">
                <a:cs typeface="Times New Roman" panose="02020603050405020304" pitchFamily="18" charset="0"/>
              </a:rPr>
              <a:t>регистре пациентов с подозрением на ЗНО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000" dirty="0"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cs typeface="Times New Roman" panose="02020603050405020304" pitchFamily="18" charset="0"/>
              </a:rPr>
              <a:t>егулярный анализ </a:t>
            </a:r>
            <a:r>
              <a:rPr lang="ru-RU" sz="2000" dirty="0">
                <a:cs typeface="Times New Roman" panose="02020603050405020304" pitchFamily="18" charset="0"/>
              </a:rPr>
              <a:t>работы диагностических служб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121999" y="2981524"/>
            <a:ext cx="288032" cy="88640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31740" y="2982571"/>
            <a:ext cx="280520" cy="869292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33969" y="2982571"/>
            <a:ext cx="284276" cy="855513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9754" y="3963491"/>
            <a:ext cx="5328592" cy="818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9754" y="3859845"/>
            <a:ext cx="5436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kern="0" dirty="0" smtClean="0">
                <a:cs typeface="Times New Roman" panose="02020603050405020304" pitchFamily="18" charset="0"/>
              </a:rPr>
              <a:t>уменьшение </a:t>
            </a:r>
            <a:r>
              <a:rPr lang="ru-RU" sz="2000" kern="0" dirty="0">
                <a:cs typeface="Times New Roman" panose="02020603050405020304" pitchFamily="18" charset="0"/>
              </a:rPr>
              <a:t>сроков и соблюдение объемов обследования пациентов с подозрением на ЗНО</a:t>
            </a:r>
          </a:p>
        </p:txBody>
      </p:sp>
    </p:spTree>
    <p:extLst>
      <p:ext uri="{BB962C8B-B14F-4D97-AF65-F5344CB8AC3E}">
        <p14:creationId xmlns:p14="http://schemas.microsoft.com/office/powerpoint/2010/main" val="12416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7"/>
            <a:ext cx="8568952" cy="50405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Проблемы в вопросах организации </a:t>
            </a:r>
            <a:r>
              <a:rPr lang="ru-RU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онкослужбы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268760"/>
            <a:ext cx="8640960" cy="387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Franklin Gothic Book" panose="020B0503020102020204" pitchFamily="34" charset="0"/>
              <a:buNone/>
              <a:defRPr/>
            </a:pPr>
            <a:endParaRPr lang="ru-RU" sz="105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Franklin Gothic Book" panose="020B0503020102020204" pitchFamily="34" charset="0"/>
              <a:buNone/>
              <a:defRPr/>
            </a:pPr>
            <a:endParaRPr lang="ru-RU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7244" indent="-807244">
              <a:spcAft>
                <a:spcPts val="0"/>
              </a:spcAft>
              <a:buFont typeface="Franklin Gothic Book" panose="020B0503020102020204" pitchFamily="34" charset="0"/>
              <a:buNone/>
              <a:defRPr/>
            </a:pP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1052736"/>
            <a:ext cx="813690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ru-RU" sz="2000" dirty="0" smtClean="0"/>
              <a:t>Дефицит </a:t>
            </a:r>
            <a:r>
              <a:rPr lang="ru-RU" sz="2000" dirty="0"/>
              <a:t>кадров диагностических </a:t>
            </a:r>
            <a:r>
              <a:rPr lang="ru-RU" sz="2000" dirty="0" smtClean="0"/>
              <a:t>служб первичного звена </a:t>
            </a:r>
            <a:r>
              <a:rPr lang="ru-RU" sz="2000" dirty="0"/>
              <a:t>и их </a:t>
            </a:r>
            <a:r>
              <a:rPr lang="ru-RU" sz="2000" dirty="0" smtClean="0"/>
              <a:t>профессионализм</a:t>
            </a:r>
          </a:p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ru-RU" sz="2000" dirty="0"/>
              <a:t>Низкий уровень подготовки  мед. работников в части онкологии </a:t>
            </a:r>
            <a:endParaRPr lang="ru-RU" sz="2000" dirty="0" smtClean="0"/>
          </a:p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Недостаточное оснащение 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современным диагностическим оборудованием (</a:t>
            </a:r>
            <a:r>
              <a:rPr lang="ru-RU" altLang="ru-RU" sz="20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видеоэндоскопическим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, цифровым рентгенологическим) первичных медицинских организаций и </a:t>
            </a:r>
            <a:r>
              <a:rPr lang="ru-RU" altLang="ru-RU" sz="2000" dirty="0" err="1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ЦАОПов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(в </a:t>
            </a:r>
            <a:r>
              <a:rPr lang="ru-RU" altLang="ru-RU" sz="20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Бийской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МГЗ – аппарат МРТ в частной МО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ru-RU" sz="2000" dirty="0" smtClean="0"/>
              <a:t>Несоблюдение сроков диагностических исследований и трудности своевременной </a:t>
            </a:r>
            <a:r>
              <a:rPr lang="ru-RU" sz="2000" dirty="0" err="1" smtClean="0"/>
              <a:t>перемаршрутизации</a:t>
            </a:r>
            <a:r>
              <a:rPr lang="ru-RU" sz="2000" dirty="0" smtClean="0"/>
              <a:t> в случаях неисправности оборудования или отсутствия кадров</a:t>
            </a:r>
          </a:p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ru-RU" sz="2000" dirty="0"/>
              <a:t>О</a:t>
            </a:r>
            <a:r>
              <a:rPr lang="ru-RU" sz="2000" dirty="0" smtClean="0"/>
              <a:t>тсутствие </a:t>
            </a:r>
            <a:r>
              <a:rPr lang="ru-RU" sz="2000" dirty="0"/>
              <a:t>транспортного </a:t>
            </a:r>
            <a:r>
              <a:rPr lang="ru-RU" sz="2000" dirty="0" smtClean="0"/>
              <a:t>сообщения в населенных пунктах с районным центром</a:t>
            </a:r>
          </a:p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ru-RU" sz="2000" dirty="0" smtClean="0"/>
              <a:t>Несоблюдение объема диагностических исследований при направлении в </a:t>
            </a:r>
            <a:r>
              <a:rPr lang="ru-RU" sz="2000" dirty="0" err="1" smtClean="0"/>
              <a:t>онкодиспансеры</a:t>
            </a:r>
            <a:r>
              <a:rPr lang="ru-RU" sz="2000" dirty="0" smtClean="0"/>
              <a:t> пациентов с подозрением на ЗНО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7276"/>
            <a:ext cx="8762390" cy="5040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О</a:t>
            </a:r>
            <a:r>
              <a:rPr lang="ru-RU" sz="28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рганизационные мероприятия для МО</a:t>
            </a:r>
            <a:endParaRPr lang="ru-RU" sz="2800" cap="none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662453" y="3212976"/>
            <a:ext cx="8064896" cy="3425863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 раку легкого - 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ежегодная рентгенография легких или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КТ легких:</a:t>
            </a:r>
            <a:endParaRPr lang="ru-RU" altLang="ru-RU" sz="1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граждане </a:t>
            </a:r>
            <a:r>
              <a:rPr lang="en-US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50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-7</a:t>
            </a:r>
            <a:r>
              <a:rPr lang="en-US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лет, </a:t>
            </a:r>
            <a:r>
              <a:rPr lang="en-US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анамнезом курения 20 и более лет, при никотиновой нагрузке 1 пачка сигарет в день 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– КТ легких;</a:t>
            </a:r>
            <a:endParaRPr lang="ru-RU" altLang="ru-RU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л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ица, отказавшиеся от курения в течении предыдущих 10 лет и куривших до этого 20 лет и более с никотиновой 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нагрузкой 1 пачка сигарет в день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КТ легких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к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урильщики/ лица отказавшиеся от курения в 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течении предыдущих 10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лет - 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КТ легких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пациенты с хроническими заболеваниями легких (</a:t>
            </a:r>
            <a:r>
              <a:rPr lang="en-US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J41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J44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J84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en-US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1)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- рентгенография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легких.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6270" y="2395211"/>
            <a:ext cx="806489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b="1" dirty="0" smtClean="0">
                <a:cs typeface="Times New Roman" panose="02020603050405020304" pitchFamily="18" charset="0"/>
              </a:rPr>
              <a:t> Формирование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 терапевтических участках </a:t>
            </a:r>
            <a:r>
              <a:rPr lang="ru-RU" altLang="ru-RU" b="1" dirty="0">
                <a:cs typeface="Times New Roman" panose="02020603050405020304" pitchFamily="18" charset="0"/>
              </a:rPr>
              <a:t>групп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cs typeface="Times New Roman" panose="02020603050405020304" pitchFamily="18" charset="0"/>
              </a:rPr>
              <a:t>онкориска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ru-RU" altLang="ru-RU" dirty="0" smtClean="0">
                <a:cs typeface="Times New Roman" panose="02020603050405020304" pitchFamily="18" charset="0"/>
              </a:rPr>
              <a:t>прицельное ежегодное </a:t>
            </a:r>
            <a:r>
              <a:rPr lang="ru-RU" altLang="ru-RU" dirty="0">
                <a:cs typeface="Times New Roman" panose="02020603050405020304" pitchFamily="18" charset="0"/>
              </a:rPr>
              <a:t>обследование пациентов из данных </a:t>
            </a:r>
            <a:r>
              <a:rPr lang="ru-RU" altLang="ru-RU" dirty="0" smtClean="0">
                <a:cs typeface="Times New Roman" panose="02020603050405020304" pitchFamily="18" charset="0"/>
              </a:rPr>
              <a:t>групп!!!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270" y="826823"/>
            <a:ext cx="80401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Выполнение стандартов осмотра и обследований при проведении ДВН и ПМО в рамках приказа МЗ РФ от 27.04.2021 г №404н «Об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62390" cy="5040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О</a:t>
            </a:r>
            <a:r>
              <a:rPr lang="ru-RU" sz="28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рганизационные мероприятия для МО</a:t>
            </a:r>
            <a:endParaRPr lang="ru-RU" sz="2800" cap="none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5373216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По </a:t>
            </a:r>
            <a:r>
              <a:rPr lang="ru-RU" altLang="ru-RU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колоректальному</a:t>
            </a:r>
            <a:r>
              <a:rPr lang="ru-RU" alt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раку 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– </a:t>
            </a:r>
            <a:r>
              <a:rPr lang="ru-RU" alt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колоноскопия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пациенты с семейным </a:t>
            </a:r>
            <a:r>
              <a:rPr lang="ru-RU" alt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полипозом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, полипами прямой кишки, болезнью Крона в анамнезе;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пациенты после операций на кишечнике/ </a:t>
            </a:r>
            <a:r>
              <a:rPr lang="ru-RU" alt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полипэктомий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(в соответствии с клиническими рекомендациями, приказ МЗ РФ №168н от 15.03.2022 г «Об утверждении порядка проведения диспансерного наблюдения за взрослыми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 раку </a:t>
            </a:r>
            <a:r>
              <a:rPr lang="ru-RU" alt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предстательной железы - 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определение 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уровня </a:t>
            </a:r>
            <a:r>
              <a:rPr lang="en-US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PSA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в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крови:      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м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ужчины старше 50 лет (при семейном анамнезе рака предстательной железы – старше 45) – однократно, при нормальном уровне ПСА – контроль через 5 лет;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пациенты в возрасте старше 60 лет с хроническими заболеваниями предстательной железы.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 раку </a:t>
            </a:r>
            <a:r>
              <a:rPr lang="ru-RU" alt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желудка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ФГДС 1 раз в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год:</a:t>
            </a:r>
            <a:endParaRPr lang="ru-RU" alt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пациенты с язвенной болезнью желудка, ДПК, полипами желудка, пищеводом </a:t>
            </a:r>
            <a:r>
              <a:rPr lang="ru-RU" altLang="ru-RU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Барретта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917" y="749788"/>
            <a:ext cx="804018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b="1" dirty="0" smtClean="0">
                <a:cs typeface="Times New Roman" panose="02020603050405020304" pitchFamily="18" charset="0"/>
              </a:rPr>
              <a:t> Формирование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 терапевтических участках </a:t>
            </a:r>
            <a:r>
              <a:rPr lang="ru-RU" altLang="ru-RU" b="1" dirty="0">
                <a:cs typeface="Times New Roman" panose="02020603050405020304" pitchFamily="18" charset="0"/>
              </a:rPr>
              <a:t>групп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cs typeface="Times New Roman" panose="02020603050405020304" pitchFamily="18" charset="0"/>
              </a:rPr>
              <a:t>онкориска</a:t>
            </a:r>
            <a:r>
              <a:rPr lang="ru-RU" altLang="ru-RU" dirty="0">
                <a:cs typeface="Times New Roman" panose="02020603050405020304" pitchFamily="18" charset="0"/>
              </a:rPr>
              <a:t> и прицельное </a:t>
            </a:r>
            <a:r>
              <a:rPr lang="ru-RU" altLang="ru-RU" dirty="0" smtClean="0">
                <a:cs typeface="Times New Roman" panose="02020603050405020304" pitchFamily="18" charset="0"/>
              </a:rPr>
              <a:t>ежегодное обследование </a:t>
            </a:r>
            <a:r>
              <a:rPr lang="ru-RU" altLang="ru-RU" dirty="0">
                <a:cs typeface="Times New Roman" panose="02020603050405020304" pitchFamily="18" charset="0"/>
              </a:rPr>
              <a:t>пациентов из данных </a:t>
            </a:r>
            <a:r>
              <a:rPr lang="ru-RU" altLang="ru-RU" dirty="0" smtClean="0">
                <a:cs typeface="Times New Roman" panose="02020603050405020304" pitchFamily="18" charset="0"/>
              </a:rPr>
              <a:t>групп!!!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67" y="-25728"/>
            <a:ext cx="8856983" cy="9382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cap="none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Динамика основных показателей онкологической помощи в АК, 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2016-202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4</a:t>
            </a:r>
            <a:endParaRPr lang="ru-RU" sz="2800" cap="none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 rot="10800000" flipV="1">
            <a:off x="5946214" y="2125120"/>
            <a:ext cx="1838776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ЗНО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93206" y="3429000"/>
            <a:ext cx="2112506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от ЗНО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576724" y="986760"/>
            <a:ext cx="7967666" cy="4537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ru-RU" sz="1800" b="1" dirty="0">
                <a:solidFill>
                  <a:srgbClr val="0000CC"/>
                </a:solidFill>
                <a:cs typeface="Times New Roman" panose="02020603050405020304" pitchFamily="18" charset="0"/>
              </a:rPr>
              <a:t>Динамика заболеваемости ЗНО и смертности от ЗНО, ‰ </a:t>
            </a:r>
            <a:endParaRPr lang="ru-RU" sz="2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0" y="3781779"/>
            <a:ext cx="4608512" cy="3668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1050" b="1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ru-RU" sz="1400" b="1" dirty="0">
                <a:solidFill>
                  <a:srgbClr val="0000CC"/>
                </a:solidFill>
                <a:cs typeface="Times New Roman" panose="02020603050405020304" pitchFamily="18" charset="0"/>
              </a:rPr>
              <a:t>Динамика одногодичной летальности от </a:t>
            </a:r>
            <a:r>
              <a:rPr lang="ru-RU" sz="1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ЗНО, %</a:t>
            </a:r>
            <a:endParaRPr lang="ru-RU" sz="14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4672996" y="3782511"/>
            <a:ext cx="4552925" cy="2918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1400" b="1" dirty="0">
                <a:solidFill>
                  <a:srgbClr val="0000CC"/>
                </a:solidFill>
                <a:cs typeface="Times New Roman" panose="02020603050405020304" pitchFamily="18" charset="0"/>
              </a:rPr>
              <a:t>Доля онкобольных, на Д-учете 5 лет </a:t>
            </a:r>
            <a:r>
              <a:rPr lang="ru-RU" sz="1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и более,%</a:t>
            </a:r>
            <a:endParaRPr lang="ru-RU" sz="14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960218153"/>
              </p:ext>
            </p:extLst>
          </p:nvPr>
        </p:nvGraphicFramePr>
        <p:xfrm>
          <a:off x="128438" y="4298235"/>
          <a:ext cx="4335505" cy="2351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4"/>
          <p:cNvSpPr txBox="1"/>
          <p:nvPr/>
        </p:nvSpPr>
        <p:spPr>
          <a:xfrm>
            <a:off x="4505494" y="1379932"/>
            <a:ext cx="3429000" cy="4869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1050" b="1" dirty="0">
                <a:solidFill>
                  <a:srgbClr val="0000CC"/>
                </a:solidFill>
                <a:latin typeface="Calibri" panose="020F0502020204030204"/>
              </a:rPr>
              <a:t>    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931953"/>
              </p:ext>
            </p:extLst>
          </p:nvPr>
        </p:nvGraphicFramePr>
        <p:xfrm>
          <a:off x="697347" y="1375676"/>
          <a:ext cx="7726421" cy="276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351304585"/>
              </p:ext>
            </p:extLst>
          </p:nvPr>
        </p:nvGraphicFramePr>
        <p:xfrm>
          <a:off x="4592380" y="4148642"/>
          <a:ext cx="4335505" cy="250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5040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Организационные мероприятия для МО</a:t>
            </a:r>
            <a:endParaRPr lang="ru-RU" sz="2800" cap="none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7920880" cy="5616624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стажировка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специалистов диагностических служб, специалистов среднего звена, врачей-специалистов на рабочем месте КГБУЗ «АКОД»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контроль за соблюдением стандартов осмотра специалистами смотровых кабинетов и ФАП, врачами-терапевтами и врачами-специалистами </a:t>
            </a:r>
            <a:r>
              <a:rPr lang="ru-RU" alt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на уровне заместителя по медицинской части или заведующего </a:t>
            </a:r>
            <a:r>
              <a:rPr lang="ru-RU" alt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поликлиникой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м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аксимальное использование диагностических</a:t>
            </a:r>
            <a:r>
              <a:rPr lang="en-US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и лечебных возможностей </a:t>
            </a:r>
            <a:r>
              <a:rPr lang="ru-RU" alt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ЦАОПов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altLang="ru-RU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контроль за полнотой объема обследований пациентов с подозрением на ЗНО </a:t>
            </a:r>
            <a:r>
              <a:rPr lang="ru-RU" alt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 уровне руководителей поликлиническими отделениями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медицинских организаций первичного звена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детальный разбор запущенных случаев ЗНО наружных локализаций с анализом результатов профилактической работы </a:t>
            </a:r>
            <a: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проведенной </a:t>
            </a:r>
            <a:r>
              <a:rPr lang="ru-RU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не менее 3х лет назад и определением истинной причины запущенности на уровне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руководителей 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краевых медицинских организаций первичного </a:t>
            </a:r>
            <a:r>
              <a:rPr lang="ru-RU" alt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звена</a:t>
            </a:r>
          </a:p>
        </p:txBody>
      </p:sp>
    </p:spTree>
    <p:extLst>
      <p:ext uri="{BB962C8B-B14F-4D97-AF65-F5344CB8AC3E}">
        <p14:creationId xmlns:p14="http://schemas.microsoft.com/office/powerpoint/2010/main" val="27886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376247" y="4425462"/>
            <a:ext cx="5596304" cy="13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66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38919" name="TextBox 126"/>
          <p:cNvSpPr txBox="1">
            <a:spLocks noChangeArrowheads="1"/>
          </p:cNvSpPr>
          <p:nvPr/>
        </p:nvSpPr>
        <p:spPr bwMode="auto">
          <a:xfrm>
            <a:off x="3995936" y="1591950"/>
            <a:ext cx="184731" cy="20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74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0794" y="548680"/>
            <a:ext cx="569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91950"/>
            <a:ext cx="6408712" cy="427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213827"/>
              </p:ext>
            </p:extLst>
          </p:nvPr>
        </p:nvGraphicFramePr>
        <p:xfrm>
          <a:off x="221470" y="1052736"/>
          <a:ext cx="8731084" cy="555111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66554">
                  <a:extLst>
                    <a:ext uri="{9D8B030D-6E8A-4147-A177-3AD203B41FA5}">
                      <a16:colId xmlns:a16="http://schemas.microsoft.com/office/drawing/2014/main" val="239090293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9477765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321146569"/>
                    </a:ext>
                  </a:extLst>
                </a:gridCol>
                <a:gridCol w="780155">
                  <a:extLst>
                    <a:ext uri="{9D8B030D-6E8A-4147-A177-3AD203B41FA5}">
                      <a16:colId xmlns:a16="http://schemas.microsoft.com/office/drawing/2014/main" val="2979908705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659689865"/>
                    </a:ext>
                  </a:extLst>
                </a:gridCol>
              </a:tblGrid>
              <a:tr h="110992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Факт 2023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Целевые индикаторы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2024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2024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Выполнение,%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/>
                </a:tc>
                <a:extLst>
                  <a:ext uri="{0D108BD9-81ED-4DB2-BD59-A6C34878D82A}">
                    <a16:rowId xmlns:a16="http://schemas.microsoft.com/office/drawing/2014/main" val="2817604621"/>
                  </a:ext>
                </a:extLst>
              </a:tr>
              <a:tr h="1098931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Доля больных с выявленными злокачественными новообразованиями на 1-2 стадиях,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59,6%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59,1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59,9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101,4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40856"/>
                  </a:ext>
                </a:extLst>
              </a:tr>
              <a:tr h="1098931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Удельный вес больных злокачественными новообразованиями, состоящих на учете с момента установления диагноза 5 лет и более,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59,9%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60,0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60,2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105,0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3876"/>
                  </a:ext>
                </a:extLst>
              </a:tr>
              <a:tr h="1098931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Одногодичная летальность больных со злокачественными новообразованиями,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22,1%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21,6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20,9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103,3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42501"/>
                  </a:ext>
                </a:extLst>
              </a:tr>
              <a:tr h="1098931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Доля лиц с онкологическими заболеваниями, прошедших обследование и/ или лечение в текущем году из числа состоящих под диспансерным наблюдением,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75,6%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80,0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727" marR="42727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81,8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102,3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27" marR="42727" marT="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018110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4524" y="260648"/>
            <a:ext cx="8784976" cy="5040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cap="none" dirty="0" smtClean="0">
                <a:solidFill>
                  <a:srgbClr val="002060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Реализация РП «БОЗ» в АК, 2024 год</a:t>
            </a:r>
            <a:endParaRPr lang="ru-RU" sz="2800" cap="none" dirty="0">
              <a:solidFill>
                <a:srgbClr val="002060"/>
              </a:solidFill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0186" y="179447"/>
            <a:ext cx="8964488" cy="43406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Структура заболеваемости ЗНО в</a:t>
            </a:r>
            <a:r>
              <a:rPr lang="ru-RU" sz="2800" dirty="0" smtClean="0">
                <a:solidFill>
                  <a:srgbClr val="002060"/>
                </a:solidFill>
              </a:rPr>
              <a:t> АК, 2024 г.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828389"/>
            <a:ext cx="28803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a typeface="Courier New" panose="02070309020205020404" pitchFamily="49" charset="0"/>
              </a:rPr>
              <a:t>Средний возраст всех заболевших  </a:t>
            </a:r>
            <a:r>
              <a:rPr lang="ru-RU" sz="2000" dirty="0" smtClean="0">
                <a:solidFill>
                  <a:srgbClr val="000000"/>
                </a:solidFill>
                <a:ea typeface="Courier New" panose="02070309020205020404" pitchFamily="49" charset="0"/>
              </a:rPr>
              <a:t>в 2024 </a:t>
            </a:r>
            <a:r>
              <a:rPr lang="ru-RU" sz="2000" dirty="0">
                <a:solidFill>
                  <a:srgbClr val="000000"/>
                </a:solidFill>
                <a:ea typeface="Courier New" panose="02070309020205020404" pitchFamily="49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ea typeface="Courier New" panose="02070309020205020404" pitchFamily="49" charset="0"/>
              </a:rPr>
              <a:t>64,2 года</a:t>
            </a:r>
          </a:p>
          <a:p>
            <a:r>
              <a:rPr lang="ru-RU" sz="2000" dirty="0" smtClean="0">
                <a:solidFill>
                  <a:srgbClr val="000000"/>
                </a:solidFill>
                <a:ea typeface="Courier New" panose="02070309020205020404" pitchFamily="49" charset="0"/>
              </a:rPr>
              <a:t>мужчины </a:t>
            </a:r>
            <a:r>
              <a:rPr lang="ru-RU" sz="2000" dirty="0">
                <a:solidFill>
                  <a:srgbClr val="000000"/>
                </a:solidFill>
                <a:ea typeface="Courier New" panose="02070309020205020404" pitchFamily="49" charset="0"/>
              </a:rPr>
              <a:t>– </a:t>
            </a:r>
            <a:r>
              <a:rPr lang="ru-RU" sz="2000" dirty="0" smtClean="0">
                <a:solidFill>
                  <a:srgbClr val="000000"/>
                </a:solidFill>
                <a:ea typeface="Courier New" panose="02070309020205020404" pitchFamily="49" charset="0"/>
              </a:rPr>
              <a:t>64,9 </a:t>
            </a:r>
            <a:r>
              <a:rPr lang="ru-RU" sz="2000" dirty="0">
                <a:solidFill>
                  <a:srgbClr val="000000"/>
                </a:solidFill>
                <a:ea typeface="Courier New" panose="02070309020205020404" pitchFamily="49" charset="0"/>
              </a:rPr>
              <a:t>года, </a:t>
            </a:r>
            <a:endParaRPr lang="ru-RU" sz="2000" dirty="0" smtClean="0">
              <a:solidFill>
                <a:srgbClr val="000000"/>
              </a:solidFill>
              <a:ea typeface="Courier New" panose="02070309020205020404" pitchFamily="49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ea typeface="Courier New" panose="02070309020205020404" pitchFamily="49" charset="0"/>
              </a:rPr>
              <a:t>женщины </a:t>
            </a:r>
            <a:r>
              <a:rPr lang="ru-RU" sz="2000" dirty="0">
                <a:solidFill>
                  <a:srgbClr val="000000"/>
                </a:solidFill>
                <a:ea typeface="Courier New" panose="02070309020205020404" pitchFamily="49" charset="0"/>
              </a:rPr>
              <a:t>– </a:t>
            </a:r>
            <a:r>
              <a:rPr lang="ru-RU" sz="2000" dirty="0" smtClean="0">
                <a:solidFill>
                  <a:srgbClr val="000000"/>
                </a:solidFill>
                <a:ea typeface="Courier New" panose="02070309020205020404" pitchFamily="49" charset="0"/>
              </a:rPr>
              <a:t>63,5 лет 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4086607"/>
              </p:ext>
            </p:extLst>
          </p:nvPr>
        </p:nvGraphicFramePr>
        <p:xfrm>
          <a:off x="23486" y="1148534"/>
          <a:ext cx="463964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80694" y="736649"/>
            <a:ext cx="15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м</a:t>
            </a:r>
            <a:r>
              <a:rPr lang="ru-RU" b="1" u="sng" dirty="0" smtClean="0"/>
              <a:t>ужчины,%</a:t>
            </a:r>
            <a:endParaRPr lang="ru-RU" b="1" u="sng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9264089"/>
              </p:ext>
            </p:extLst>
          </p:nvPr>
        </p:nvGraphicFramePr>
        <p:xfrm>
          <a:off x="4325634" y="3287736"/>
          <a:ext cx="4806712" cy="364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50475" y="2752713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женщины,%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7718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cap="none" dirty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Районы с низкой и </a:t>
            </a:r>
            <a: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высокой</a:t>
            </a:r>
            <a:b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заболеваемостью</a:t>
            </a:r>
            <a: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, 2024 г.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227416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05410"/>
              </p:ext>
            </p:extLst>
          </p:nvPr>
        </p:nvGraphicFramePr>
        <p:xfrm>
          <a:off x="225860" y="1772816"/>
          <a:ext cx="8712967" cy="3776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Районы с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высокой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заболеваемостью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Районы с низкой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заболеваемостью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Шелаболихинский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868,6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Быстроистокский</a:t>
                      </a:r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337,1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5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Троицкий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848,9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Чарышский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442,4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Ребрихинский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817,0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Немецкий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445,7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Курьинский</a:t>
                      </a:r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794,9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Петропавловский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450,4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Егорьевский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786,7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Алтайский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+mn-lt"/>
                        </a:rPr>
                        <a:t>452,7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6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effectLst/>
                          <a:latin typeface="+mn-lt"/>
                        </a:rPr>
                        <a:t>Тогульский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775,8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г</a:t>
                      </a:r>
                      <a:r>
                        <a:rPr lang="ru-RU" sz="1800" b="0" i="0" u="none" strike="noStrike" dirty="0" smtClean="0">
                          <a:effectLst/>
                          <a:latin typeface="+mn-lt"/>
                        </a:rPr>
                        <a:t>. Новоалтайск</a:t>
                      </a:r>
                      <a:endParaRPr lang="ru-RU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458,4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755576" y="44922"/>
            <a:ext cx="8064896" cy="57606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cap="none" dirty="0" smtClean="0">
                <a:solidFill>
                  <a:srgbClr val="002060"/>
                </a:solidFill>
              </a:rPr>
              <a:t>Структура смертности от ЗНО в АК, 2024 г.</a:t>
            </a:r>
            <a:endParaRPr lang="ru-RU" sz="2800" cap="none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68767478"/>
              </p:ext>
            </p:extLst>
          </p:nvPr>
        </p:nvGraphicFramePr>
        <p:xfrm>
          <a:off x="179512" y="1181583"/>
          <a:ext cx="4536504" cy="356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85151" y="605519"/>
            <a:ext cx="15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м</a:t>
            </a:r>
            <a:r>
              <a:rPr lang="ru-RU" b="1" u="sng" dirty="0" smtClean="0"/>
              <a:t>ужчины,%</a:t>
            </a:r>
            <a:endParaRPr lang="ru-RU" b="1" u="sng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01586732"/>
              </p:ext>
            </p:extLst>
          </p:nvPr>
        </p:nvGraphicFramePr>
        <p:xfrm>
          <a:off x="4139952" y="3430645"/>
          <a:ext cx="4832525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68144" y="2764099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женщины,%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41083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7" y="116632"/>
            <a:ext cx="8712965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cap="none" dirty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Районы </a:t>
            </a:r>
            <a: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с высокой и низкой смертностью </a:t>
            </a:r>
            <a:b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</a:br>
            <a:r>
              <a:rPr lang="ru-RU" altLang="ru-RU" sz="2800" cap="none" dirty="0" smtClean="0">
                <a:ln>
                  <a:noFill/>
                </a:ln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от ЗНО в 2024г.,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227416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94350"/>
              </p:ext>
            </p:extLst>
          </p:nvPr>
        </p:nvGraphicFramePr>
        <p:xfrm>
          <a:off x="364060" y="983034"/>
          <a:ext cx="8136905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7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3701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Районы с высокой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смертностью,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Районы с низкой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смертностью,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Усть-Калманский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416,6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Ельцовский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64,2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Шелаболихинский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380,6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Красногорский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118,2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Бурлинский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368,4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Петропавловский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127,3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Усть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-Пристанский 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352,5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Баевский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153,4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Новичихинский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351,1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г. Бийск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164,2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95781"/>
              </p:ext>
            </p:extLst>
          </p:nvPr>
        </p:nvGraphicFramePr>
        <p:xfrm>
          <a:off x="365765" y="4270115"/>
          <a:ext cx="8136905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7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3701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Районы с высокой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смертностью,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Районы с низкой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смертностью,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Бурлинский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263,8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Быстроистокский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Шелаболихинский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244,3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effectLst/>
                          <a:latin typeface="+mn-lt"/>
                        </a:rPr>
                        <a:t>Ельцовский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45,3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Новичихинский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243,3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Ключевский 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46,7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Тюменцевский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236,6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Немецкий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50,4</a:t>
                      </a:r>
                    </a:p>
                  </a:txBody>
                  <a:tcPr marL="7620" marR="7620" marT="7620" marB="0" anchor="ctr"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effectLst/>
                          <a:latin typeface="+mn-lt"/>
                        </a:rPr>
                        <a:t>Косихинский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232,6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effectLst/>
                          <a:latin typeface="+mn-lt"/>
                        </a:rPr>
                        <a:t>Баевский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54,9</a:t>
                      </a:r>
                    </a:p>
                  </a:txBody>
                  <a:tcPr marL="7620" marR="7620" marT="7620" marB="0" anchor="ctr"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43526" y="3501008"/>
            <a:ext cx="8136905" cy="73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600" dirty="0" smtClean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Районы с высокой и низкой смертностью </a:t>
            </a:r>
            <a:br>
              <a:rPr lang="ru-RU" altLang="ru-RU" sz="2600" dirty="0" smtClean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</a:br>
            <a:r>
              <a:rPr lang="ru-RU" altLang="ru-RU" sz="2600" dirty="0" smtClean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от ЗНО </a:t>
            </a:r>
            <a:r>
              <a:rPr lang="ru-RU" altLang="ru-RU" sz="2000" b="1" dirty="0" smtClean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в ТРУДОСПОСОБНОМ ВОЗРАСТЕ,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рань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Грань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рань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2251</TotalTime>
  <Words>3200</Words>
  <Application>Microsoft Office PowerPoint</Application>
  <PresentationFormat>Экран (4:3)</PresentationFormat>
  <Paragraphs>695</Paragraphs>
  <Slides>41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4" baseType="lpstr">
      <vt:lpstr>Arial</vt:lpstr>
      <vt:lpstr>Calibri</vt:lpstr>
      <vt:lpstr>Cambria Math</vt:lpstr>
      <vt:lpstr>Courier New</vt:lpstr>
      <vt:lpstr>Franklin Gothic Book</vt:lpstr>
      <vt:lpstr>Roboto Condensed</vt:lpstr>
      <vt:lpstr>Tahoma</vt:lpstr>
      <vt:lpstr>Times New Roman</vt:lpstr>
      <vt:lpstr>Trebuchet MS</vt:lpstr>
      <vt:lpstr>Wingdings</vt:lpstr>
      <vt:lpstr>Wingdings 3</vt:lpstr>
      <vt:lpstr>Crop</vt:lpstr>
      <vt:lpstr>Диаграмма</vt:lpstr>
      <vt:lpstr>Онкологическая заболеваемость в Алтайском крае, вопросы ранней диагностики. Организация онкологической помощи в Алтайском крае, проблемы и пути решения</vt:lpstr>
      <vt:lpstr>Структура онкослужбы Алтайского края</vt:lpstr>
      <vt:lpstr>Презентация PowerPoint</vt:lpstr>
      <vt:lpstr>Динамика основных показателей онкологической помощи в АК, 2016-2024</vt:lpstr>
      <vt:lpstr>Реализация РП «БОЗ» в АК, 2024 год</vt:lpstr>
      <vt:lpstr>Презентация PowerPoint</vt:lpstr>
      <vt:lpstr>Районы с низкой и высокой заболеваемостью, 2024 г.</vt:lpstr>
      <vt:lpstr>Структура смертности от ЗНО в АК, 2024 г.</vt:lpstr>
      <vt:lpstr>Районы с высокой и низкой смертностью  от ЗНО в 2024г., ‰</vt:lpstr>
      <vt:lpstr>Районы с низкой и высокой одногодичной летальностью, 2024 г.</vt:lpstr>
      <vt:lpstr>Дополнительные показатели деятельности онкослужбы, 2024 год</vt:lpstr>
      <vt:lpstr>Презентация PowerPoint</vt:lpstr>
      <vt:lpstr>Презентация PowerPoint</vt:lpstr>
      <vt:lpstr>Презентация PowerPoint</vt:lpstr>
      <vt:lpstr>Районы с низкой и высокой выявляемостью ЗНО на профосмотрах, 2024г.</vt:lpstr>
      <vt:lpstr>Презентация PowerPoint</vt:lpstr>
      <vt:lpstr>Районы с низкой и высокой выявляемостью ЗНО в I-II стадии, 2024г.</vt:lpstr>
      <vt:lpstr>Динамика выявления ЗНО в IV стадии,  2020-2024 гг.,%</vt:lpstr>
      <vt:lpstr>Районы с высокой и низкой  запущенностью ЗНО, 2024г.</vt:lpstr>
      <vt:lpstr>Запущенность наружных локализаций</vt:lpstr>
      <vt:lpstr>Запущенность наружных локализаций, 2024 г</vt:lpstr>
      <vt:lpstr>Районы с высокой и низкой запущенностью наружных локализаций, 2024 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Выявление наружных локализаций посмертно</vt:lpstr>
      <vt:lpstr>Стандарт осмотра в смотровых кабинетах</vt:lpstr>
      <vt:lpstr>Первичная специализированная медико-санитарная помощь, 2024 г. </vt:lpstr>
      <vt:lpstr>Специализированная амбулаторно-поликлиническая помощь, 2024 год</vt:lpstr>
      <vt:lpstr>Методики, внедренные в постоянную практику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в вопросах организации онкослужбы</vt:lpstr>
      <vt:lpstr>Организационные мероприятия для МО</vt:lpstr>
      <vt:lpstr>Организационные мероприятия для МО</vt:lpstr>
      <vt:lpstr>Организационные мероприятия для МО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Григорьева Татьяна Сергеевна</cp:lastModifiedBy>
  <cp:revision>642</cp:revision>
  <dcterms:created xsi:type="dcterms:W3CDTF">2018-04-23T11:15:00Z</dcterms:created>
  <dcterms:modified xsi:type="dcterms:W3CDTF">2025-02-19T06:33:43Z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E9AF41B9ECE5436AA6F97C7A4EB381AE_13</vt:lpwstr>
  </property>
  <property fmtid="{D5CDD505-2E9C-101B-9397-08002B2CF9AE}" pid="3" name="KSOProductBuildVer">
    <vt:lpwstr>1049-12.2.0.13431</vt:lpwstr>
  </property>
</Properties>
</file>