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9" r:id="rId1"/>
  </p:sldMasterIdLst>
  <p:notesMasterIdLst>
    <p:notesMasterId r:id="rId17"/>
  </p:notesMasterIdLst>
  <p:sldIdLst>
    <p:sldId id="256" r:id="rId2"/>
    <p:sldId id="394" r:id="rId3"/>
    <p:sldId id="395" r:id="rId4"/>
    <p:sldId id="327" r:id="rId5"/>
    <p:sldId id="381" r:id="rId6"/>
    <p:sldId id="370" r:id="rId7"/>
    <p:sldId id="372" r:id="rId8"/>
    <p:sldId id="379" r:id="rId9"/>
    <p:sldId id="390" r:id="rId10"/>
    <p:sldId id="391" r:id="rId11"/>
    <p:sldId id="355" r:id="rId12"/>
    <p:sldId id="317" r:id="rId13"/>
    <p:sldId id="332" r:id="rId14"/>
    <p:sldId id="333" r:id="rId15"/>
    <p:sldId id="382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6C8E"/>
    <a:srgbClr val="C26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pPr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1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8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5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8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7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2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0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1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573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altLang="en-US" dirty="0" smtClean="0"/>
              <a:t> </a:t>
            </a:r>
            <a:r>
              <a:rPr lang="ru-RU" altLang="en-US" b="1" i="1" dirty="0" smtClean="0">
                <a:solidFill>
                  <a:srgbClr val="FF0000"/>
                </a:solidFill>
              </a:rPr>
              <a:t>Преемственность в оказании помощи больным БСК</a:t>
            </a:r>
            <a:endParaRPr lang="ru-RU" altLang="en-US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9085" y="5068253"/>
            <a:ext cx="9144000" cy="1655762"/>
          </a:xfrm>
        </p:spPr>
        <p:txBody>
          <a:bodyPr/>
          <a:lstStyle/>
          <a:p>
            <a:pPr algn="r"/>
            <a:r>
              <a:rPr lang="ru-RU" altLang="en-US" dirty="0" smtClean="0"/>
              <a:t> </a:t>
            </a:r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835" y="0"/>
            <a:ext cx="10515600" cy="1034415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</a:rPr>
              <a:t>Наблюдение больных с фибрилляцией/трепетанием предсердий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(пароксизмальная и </a:t>
            </a:r>
            <a:r>
              <a:rPr lang="ru-RU" sz="2400" b="1" i="1" dirty="0" err="1">
                <a:solidFill>
                  <a:srgbClr val="FF0000"/>
                </a:solidFill>
              </a:rPr>
              <a:t>персистирующая</a:t>
            </a:r>
            <a:r>
              <a:rPr lang="ru-RU" sz="2400" b="1" i="1" dirty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форма)</a:t>
            </a:r>
            <a:endParaRPr lang="ru-RU" altLang="en-US" sz="2400" dirty="0"/>
          </a:p>
        </p:txBody>
      </p:sp>
      <p:sp>
        <p:nvSpPr>
          <p:cNvPr id="6" name="Замещающее содержимое 5"/>
          <p:cNvSpPr>
            <a:spLocks noGrp="1"/>
          </p:cNvSpPr>
          <p:nvPr>
            <p:ph sz="half" idx="1"/>
          </p:nvPr>
        </p:nvSpPr>
        <p:spPr>
          <a:xfrm>
            <a:off x="242597" y="817880"/>
            <a:ext cx="11728580" cy="6362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en-US" sz="1900" dirty="0" smtClean="0"/>
              <a:t>1. Составляется </a:t>
            </a:r>
            <a:r>
              <a:rPr lang="ru-RU" altLang="en-US" sz="1900" dirty="0"/>
              <a:t>список </a:t>
            </a:r>
            <a:r>
              <a:rPr lang="ru-RU" altLang="en-US" sz="1900" dirty="0" smtClean="0"/>
              <a:t>граждан , </a:t>
            </a:r>
            <a:r>
              <a:rPr lang="ru-RU" altLang="en-US" sz="1900" dirty="0"/>
              <a:t>подлежащих контролю </a:t>
            </a:r>
            <a:r>
              <a:rPr lang="ru-RU" altLang="en-US" sz="1900" dirty="0" smtClean="0"/>
              <a:t>МНО (ФП, протезы сердечного клапана )</a:t>
            </a:r>
            <a:endParaRPr lang="ru-RU" altLang="en-US" sz="1900" dirty="0"/>
          </a:p>
          <a:p>
            <a:pPr marL="0" indent="0">
              <a:buNone/>
            </a:pPr>
            <a:r>
              <a:rPr lang="ru-RU" altLang="en-US" sz="1900" dirty="0" smtClean="0"/>
              <a:t>2. Согласовывается график  д-наблюдения, рассылает </a:t>
            </a:r>
            <a:r>
              <a:rPr lang="ru-RU" altLang="en-US" sz="1900" dirty="0"/>
              <a:t>приглашения ( телефон, смс, </a:t>
            </a:r>
            <a:r>
              <a:rPr lang="ru-RU" altLang="en-US" sz="1900" dirty="0" err="1"/>
              <a:t>подворовой</a:t>
            </a:r>
            <a:r>
              <a:rPr lang="ru-RU" altLang="en-US" sz="1900" dirty="0"/>
              <a:t> обход</a:t>
            </a:r>
            <a:r>
              <a:rPr lang="ru-RU" altLang="en-US" sz="1900" dirty="0" smtClean="0"/>
              <a:t>).  </a:t>
            </a:r>
            <a:endParaRPr lang="ru-RU" altLang="en-US" sz="1900" dirty="0"/>
          </a:p>
          <a:p>
            <a:pPr marL="0" indent="0">
              <a:lnSpc>
                <a:spcPct val="120000"/>
              </a:lnSpc>
              <a:buNone/>
            </a:pPr>
            <a:r>
              <a:rPr lang="ru-RU" altLang="en-US" sz="1900" dirty="0" smtClean="0"/>
              <a:t>3. Организовывается:</a:t>
            </a:r>
          </a:p>
          <a:p>
            <a:pPr>
              <a:buFontTx/>
              <a:buChar char="-"/>
            </a:pPr>
            <a:r>
              <a:rPr lang="ru-RU" altLang="en-US" sz="1900" dirty="0" smtClean="0"/>
              <a:t>забор  крови  на МНО  </a:t>
            </a:r>
            <a:r>
              <a:rPr lang="ru-RU" altLang="en-US" sz="1900" dirty="0"/>
              <a:t>не менее 1 раза в неделю   при подборе дозы, </a:t>
            </a:r>
            <a:r>
              <a:rPr lang="ru-RU" altLang="en-US" sz="1900" dirty="0" smtClean="0"/>
              <a:t>далее -1 </a:t>
            </a:r>
            <a:r>
              <a:rPr lang="ru-RU" altLang="en-US" sz="1900" dirty="0"/>
              <a:t>раз в </a:t>
            </a:r>
            <a:r>
              <a:rPr lang="ru-RU" altLang="en-US" sz="1900" dirty="0" smtClean="0"/>
              <a:t>месяц.  </a:t>
            </a:r>
            <a:endParaRPr lang="ru-RU" altLang="en-US" sz="1900" dirty="0"/>
          </a:p>
          <a:p>
            <a:pPr>
              <a:buFontTx/>
              <a:buChar char="-"/>
            </a:pPr>
            <a:r>
              <a:rPr lang="ru-RU" altLang="en-US" sz="1900" dirty="0" smtClean="0"/>
              <a:t> 2 раза в год </a:t>
            </a:r>
            <a:r>
              <a:rPr lang="ru-RU" sz="1900" dirty="0" smtClean="0"/>
              <a:t>ОАК, БАК с липидным спектром . При    </a:t>
            </a:r>
            <a:r>
              <a:rPr lang="ru-RU" altLang="en-US" sz="1900" dirty="0" smtClean="0"/>
              <a:t> </a:t>
            </a:r>
            <a:r>
              <a:rPr lang="ru-RU" altLang="en-US" sz="1900" dirty="0"/>
              <a:t>снижении СКФ </a:t>
            </a:r>
            <a:r>
              <a:rPr lang="ru-RU" altLang="en-US" sz="1900" dirty="0" smtClean="0"/>
              <a:t>– кратность – 1 в месяц. Гормоны ЩЖ.</a:t>
            </a:r>
            <a:r>
              <a:rPr lang="ru-RU" sz="1900" dirty="0" smtClean="0"/>
              <a:t>     </a:t>
            </a:r>
            <a:endParaRPr lang="ru-RU" altLang="en-US" sz="1900" dirty="0" smtClean="0"/>
          </a:p>
          <a:p>
            <a:pPr>
              <a:buFontTx/>
              <a:buChar char="-"/>
            </a:pPr>
            <a:r>
              <a:rPr lang="ru-RU" altLang="en-US" sz="1900" dirty="0" smtClean="0"/>
              <a:t>патронаж  </a:t>
            </a:r>
            <a:r>
              <a:rPr lang="ru-RU" altLang="en-US" sz="1900" dirty="0"/>
              <a:t>пациентов, получающих  непрямые </a:t>
            </a:r>
            <a:r>
              <a:rPr lang="ru-RU" altLang="en-US" sz="1900" dirty="0" smtClean="0"/>
              <a:t>антикоагулянты.  </a:t>
            </a:r>
            <a:endParaRPr lang="ru-RU" sz="1900" dirty="0"/>
          </a:p>
          <a:p>
            <a:pPr marL="0" indent="0">
              <a:buNone/>
            </a:pPr>
            <a:r>
              <a:rPr lang="ru-RU" sz="1900" dirty="0" smtClean="0"/>
              <a:t>4. Показание </a:t>
            </a:r>
            <a:r>
              <a:rPr lang="ru-RU" sz="1900" dirty="0"/>
              <a:t>к направлению к </a:t>
            </a:r>
            <a:r>
              <a:rPr lang="ru-RU" sz="1900" dirty="0" smtClean="0"/>
              <a:t>кардиологу:</a:t>
            </a:r>
            <a:endParaRPr lang="ru-RU" sz="1900" dirty="0"/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-  возобновление </a:t>
            </a:r>
            <a:r>
              <a:rPr lang="ru-RU" sz="1900" dirty="0"/>
              <a:t>и/или учащении </a:t>
            </a:r>
            <a:r>
              <a:rPr lang="ru-RU" sz="1900" dirty="0" err="1"/>
              <a:t>рецидивирования</a:t>
            </a:r>
            <a:r>
              <a:rPr lang="ru-RU" sz="1900" dirty="0"/>
              <a:t>   ФП/ТП.</a:t>
            </a:r>
          </a:p>
          <a:p>
            <a:pPr marL="0" indent="0">
              <a:buNone/>
            </a:pPr>
            <a:r>
              <a:rPr lang="ru-RU" sz="1900" dirty="0"/>
              <a:t> </a:t>
            </a:r>
            <a:r>
              <a:rPr lang="ru-RU" sz="1900" dirty="0" smtClean="0"/>
              <a:t>-  высокий </a:t>
            </a:r>
            <a:r>
              <a:rPr lang="ru-RU" sz="1900" dirty="0"/>
              <a:t>риске ССО ( ИОМ , ОНМК, декомпенсация ХСН)</a:t>
            </a:r>
          </a:p>
          <a:p>
            <a:pPr marL="0" indent="0">
              <a:buNone/>
            </a:pPr>
            <a:r>
              <a:rPr lang="ru-RU" sz="1900" dirty="0" smtClean="0"/>
              <a:t>5. Показания к срочной  госпитализации </a:t>
            </a:r>
            <a:r>
              <a:rPr lang="ru-RU" sz="1900" dirty="0"/>
              <a:t>– </a:t>
            </a:r>
            <a:r>
              <a:rPr lang="ru-RU" sz="1900" dirty="0" smtClean="0"/>
              <a:t>ФП/ТП   </a:t>
            </a:r>
            <a:r>
              <a:rPr lang="ru-RU" sz="1900" dirty="0" err="1" smtClean="0"/>
              <a:t>гемодинамически</a:t>
            </a:r>
            <a:r>
              <a:rPr lang="ru-RU" sz="1900" dirty="0" smtClean="0"/>
              <a:t> </a:t>
            </a:r>
            <a:r>
              <a:rPr lang="ru-RU" sz="1900" dirty="0" err="1" smtClean="0"/>
              <a:t>значиемые</a:t>
            </a:r>
            <a:r>
              <a:rPr lang="ru-RU" sz="1900" dirty="0" smtClean="0"/>
              <a:t> ( сердцебиение более150в мин, выраженная одышка, явления отека легких и т.д.)</a:t>
            </a:r>
            <a:endParaRPr lang="ru-RU" altLang="en-US" sz="1900" dirty="0"/>
          </a:p>
          <a:p>
            <a:pPr marL="0" indent="0">
              <a:buNone/>
            </a:pPr>
            <a:endParaRPr lang="ru-RU" altLang="en-US" dirty="0"/>
          </a:p>
          <a:p>
            <a:pPr marL="0" indent="0">
              <a:buNone/>
            </a:pPr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8224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33" y="0"/>
            <a:ext cx="10515600" cy="586597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Наблюдение после радиочастотной </a:t>
            </a:r>
            <a:r>
              <a:rPr lang="ru-RU" sz="2800" b="1" i="1" dirty="0" err="1">
                <a:solidFill>
                  <a:srgbClr val="FF0000"/>
                </a:solidFill>
              </a:rPr>
              <a:t>аблации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0499" y="712965"/>
            <a:ext cx="7193869" cy="645465"/>
          </a:xfrm>
        </p:spPr>
        <p:txBody>
          <a:bodyPr>
            <a:normAutofit fontScale="25000" lnSpcReduction="20000"/>
          </a:bodyPr>
          <a:lstStyle/>
          <a:p>
            <a:endParaRPr lang="ru-RU" b="0" i="1" dirty="0" smtClean="0">
              <a:solidFill>
                <a:srgbClr val="7030A0"/>
              </a:solidFill>
            </a:endParaRPr>
          </a:p>
          <a:p>
            <a:endParaRPr lang="ru-RU" b="0" i="1" dirty="0" smtClean="0">
              <a:solidFill>
                <a:srgbClr val="7030A0"/>
              </a:solidFill>
            </a:endParaRPr>
          </a:p>
          <a:p>
            <a:r>
              <a:rPr lang="ru-RU" sz="9600" i="1" dirty="0" smtClean="0">
                <a:solidFill>
                  <a:srgbClr val="7030A0"/>
                </a:solidFill>
              </a:rPr>
              <a:t>Порядок </a:t>
            </a:r>
            <a:r>
              <a:rPr lang="ru-RU" sz="9600" i="1" dirty="0">
                <a:solidFill>
                  <a:srgbClr val="7030A0"/>
                </a:solidFill>
              </a:rPr>
              <a:t>проведения Д-наблюдения</a:t>
            </a:r>
          </a:p>
          <a:p>
            <a:endParaRPr lang="ru-RU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5234" y="1259633"/>
            <a:ext cx="7688424" cy="49300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− </a:t>
            </a:r>
            <a:r>
              <a:rPr lang="ru-RU" sz="2400" dirty="0"/>
              <a:t>через 3 месяца – суточный монитор ЭКГ </a:t>
            </a:r>
            <a:r>
              <a:rPr lang="ru-RU" sz="2000" dirty="0"/>
              <a:t>с решением вопроса о </a:t>
            </a:r>
            <a:r>
              <a:rPr lang="ru-RU" sz="2000" dirty="0" smtClean="0"/>
              <a:t>необходимости продолжения </a:t>
            </a:r>
            <a:r>
              <a:rPr lang="ru-RU" sz="2000" dirty="0"/>
              <a:t>терапии антиаритмическими препаратами (в частности </a:t>
            </a:r>
            <a:r>
              <a:rPr lang="ru-RU" sz="2000" dirty="0" err="1"/>
              <a:t>кордароном</a:t>
            </a:r>
            <a:r>
              <a:rPr lang="ru-RU" sz="2000" dirty="0"/>
              <a:t>) </a:t>
            </a:r>
            <a:r>
              <a:rPr lang="ru-RU" sz="2000" dirty="0" smtClean="0"/>
              <a:t>и  непрямыми </a:t>
            </a:r>
            <a:r>
              <a:rPr lang="ru-RU" sz="2000" dirty="0"/>
              <a:t>антикоагулянтами;</a:t>
            </a:r>
          </a:p>
          <a:p>
            <a:pPr marL="0" indent="0" algn="just">
              <a:buNone/>
            </a:pPr>
            <a:r>
              <a:rPr lang="ru-RU" sz="2400" dirty="0"/>
              <a:t>− в течение 1-го года, при наличии рецидива нарушений ритма сердца – </a:t>
            </a:r>
            <a:r>
              <a:rPr lang="ru-RU" sz="2000" dirty="0" smtClean="0"/>
              <a:t>суточный монитор ЭКГ или направление на консультацию специалиста для  </a:t>
            </a:r>
            <a:r>
              <a:rPr lang="ru-RU" sz="2000" dirty="0"/>
              <a:t>последующей коррекцией антиаритмической терапии или </a:t>
            </a:r>
            <a:r>
              <a:rPr lang="ru-RU" sz="2000" dirty="0" smtClean="0"/>
              <a:t>решением вопроса </a:t>
            </a:r>
            <a:r>
              <a:rPr lang="ru-RU" sz="2000" dirty="0"/>
              <a:t>о повторной операции РЧА.</a:t>
            </a:r>
          </a:p>
          <a:p>
            <a:pPr algn="just"/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276270" y="793103"/>
            <a:ext cx="3097796" cy="5653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ru-RU" i="1" dirty="0" smtClean="0">
              <a:solidFill>
                <a:srgbClr val="7030A0"/>
              </a:solidFill>
            </a:endParaRPr>
          </a:p>
          <a:p>
            <a:endParaRPr lang="ru-RU" sz="8000" i="1" dirty="0" smtClean="0">
              <a:solidFill>
                <a:srgbClr val="7030A0"/>
              </a:solidFill>
            </a:endParaRPr>
          </a:p>
          <a:p>
            <a:endParaRPr lang="ru-RU" sz="8000" i="1" dirty="0">
              <a:solidFill>
                <a:srgbClr val="7030A0"/>
              </a:solidFill>
            </a:endParaRPr>
          </a:p>
          <a:p>
            <a:endParaRPr lang="ru-RU" sz="8000" i="1" dirty="0" smtClean="0">
              <a:solidFill>
                <a:srgbClr val="7030A0"/>
              </a:solidFill>
            </a:endParaRPr>
          </a:p>
          <a:p>
            <a:endParaRPr lang="ru-RU" sz="8000" i="1" dirty="0" smtClean="0">
              <a:solidFill>
                <a:srgbClr val="7030A0"/>
              </a:solidFill>
            </a:endParaRPr>
          </a:p>
          <a:p>
            <a:endParaRPr lang="ru-RU" sz="8000" i="1" dirty="0">
              <a:solidFill>
                <a:srgbClr val="7030A0"/>
              </a:solidFill>
            </a:endParaRPr>
          </a:p>
          <a:p>
            <a:endParaRPr lang="ru-RU" sz="8000" i="1" dirty="0" smtClean="0">
              <a:solidFill>
                <a:srgbClr val="7030A0"/>
              </a:solidFill>
            </a:endParaRPr>
          </a:p>
          <a:p>
            <a:endParaRPr lang="ru-RU" sz="8000" i="1" dirty="0">
              <a:solidFill>
                <a:srgbClr val="7030A0"/>
              </a:solidFill>
            </a:endParaRPr>
          </a:p>
          <a:p>
            <a:r>
              <a:rPr lang="ru-RU" sz="8000" i="1" dirty="0">
                <a:solidFill>
                  <a:srgbClr val="7030A0"/>
                </a:solidFill>
              </a:rPr>
              <a:t>Действия участкового врача, ВОП или фельдшера</a:t>
            </a:r>
          </a:p>
          <a:p>
            <a:r>
              <a:rPr lang="ru-RU" sz="8000" i="1" dirty="0" smtClean="0">
                <a:solidFill>
                  <a:srgbClr val="7030A0"/>
                </a:solidFill>
              </a:rPr>
              <a:t> </a:t>
            </a:r>
            <a:endParaRPr lang="ru-RU" sz="8000" i="1" dirty="0">
              <a:solidFill>
                <a:srgbClr val="7030A0"/>
              </a:solidFill>
            </a:endParaRPr>
          </a:p>
          <a:p>
            <a:endParaRPr lang="ru-RU" sz="45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257592" y="1436914"/>
            <a:ext cx="3097796" cy="47527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altLang="en-US" sz="2000" dirty="0" smtClean="0"/>
              <a:t>Согласовывает </a:t>
            </a:r>
            <a:r>
              <a:rPr lang="ru-RU" altLang="en-US" sz="2000" dirty="0"/>
              <a:t>график  д-наблюдения, рассылает приглашения ( телефон, смс, </a:t>
            </a:r>
            <a:r>
              <a:rPr lang="ru-RU" altLang="en-US" sz="2000" dirty="0" err="1"/>
              <a:t>подворовой</a:t>
            </a:r>
            <a:r>
              <a:rPr lang="ru-RU" altLang="en-US" sz="2000" dirty="0"/>
              <a:t> обход</a:t>
            </a:r>
            <a:r>
              <a:rPr lang="ru-RU" altLang="en-US" sz="2000" dirty="0" smtClean="0"/>
              <a:t>).</a:t>
            </a:r>
          </a:p>
          <a:p>
            <a:r>
              <a:rPr lang="ru-RU" altLang="en-US" sz="2000" dirty="0" smtClean="0"/>
              <a:t>Организация суточного монитора ЭКГ в положенные сроки.  </a:t>
            </a:r>
            <a:endParaRPr lang="ru-RU" altLang="en-US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3505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85003"/>
            <a:ext cx="10515600" cy="250695"/>
          </a:xfrm>
        </p:spPr>
        <p:txBody>
          <a:bodyPr>
            <a:normAutofit fontScale="90000"/>
          </a:bodyPr>
          <a:lstStyle/>
          <a:p>
            <a:r>
              <a:rPr lang="ru-RU" sz="2700" b="1" i="1" dirty="0">
                <a:solidFill>
                  <a:srgbClr val="FF0000"/>
                </a:solidFill>
              </a:rPr>
              <a:t>Периодичность наблюдения больных с ЭКС и БВЭКС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901" y="1035698"/>
            <a:ext cx="11448661" cy="5533053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В </a:t>
            </a:r>
            <a:r>
              <a:rPr lang="ru-RU" sz="1800" dirty="0"/>
              <a:t>специализированном </a:t>
            </a:r>
            <a:r>
              <a:rPr lang="ru-RU" sz="1800" dirty="0" smtClean="0"/>
              <a:t>центре ( лаборатория ЧПЭФИ АККД) </a:t>
            </a:r>
            <a:r>
              <a:rPr lang="ru-RU" sz="1800" dirty="0"/>
              <a:t>наблюдаются:</a:t>
            </a:r>
          </a:p>
          <a:p>
            <a:pPr marL="0" indent="0">
              <a:buNone/>
            </a:pPr>
            <a:r>
              <a:rPr lang="ru-RU" sz="1800" dirty="0"/>
              <a:t>− </a:t>
            </a:r>
            <a:r>
              <a:rPr lang="ru-RU" sz="1800" dirty="0" smtClean="0"/>
              <a:t> больные </a:t>
            </a:r>
            <a:r>
              <a:rPr lang="ru-RU" sz="1800" dirty="0"/>
              <a:t>с однокамерными ЭКС </a:t>
            </a:r>
            <a:r>
              <a:rPr lang="ru-RU" sz="1800" dirty="0" smtClean="0"/>
              <a:t>2 раза  </a:t>
            </a:r>
            <a:r>
              <a:rPr lang="ru-RU" sz="1800" dirty="0"/>
              <a:t>в течение первых 6 месяцев </a:t>
            </a:r>
            <a:r>
              <a:rPr lang="ru-RU" sz="1800" dirty="0" smtClean="0"/>
              <a:t>после имплантации</a:t>
            </a:r>
            <a:r>
              <a:rPr lang="ru-RU" sz="1800" dirty="0"/>
              <a:t>, далее - каждые 12 месяцев;</a:t>
            </a:r>
          </a:p>
          <a:p>
            <a:pPr marL="0" indent="0">
              <a:buNone/>
            </a:pPr>
            <a:r>
              <a:rPr lang="ru-RU" sz="1800" dirty="0"/>
              <a:t>− </a:t>
            </a:r>
            <a:r>
              <a:rPr lang="ru-RU" sz="1800" dirty="0" smtClean="0"/>
              <a:t> больные </a:t>
            </a:r>
            <a:r>
              <a:rPr lang="ru-RU" sz="1800" dirty="0"/>
              <a:t>с двухкамерными ЭКС и </a:t>
            </a:r>
            <a:r>
              <a:rPr lang="ru-RU" sz="1800" dirty="0" smtClean="0"/>
              <a:t>БВЭКС 2 раза в </a:t>
            </a:r>
            <a:r>
              <a:rPr lang="ru-RU" sz="1800" dirty="0"/>
              <a:t>течение первых 6 </a:t>
            </a:r>
            <a:r>
              <a:rPr lang="ru-RU" sz="1800" dirty="0" smtClean="0"/>
              <a:t>месяцев  после </a:t>
            </a:r>
            <a:r>
              <a:rPr lang="ru-RU" sz="1800" dirty="0"/>
              <a:t>имплантации, далее - каждые 6 месяцев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-  Через  3 месяца   рентгенография </a:t>
            </a:r>
            <a:r>
              <a:rPr lang="ru-RU" sz="1800" dirty="0" err="1" smtClean="0"/>
              <a:t>орг.гр.кл</a:t>
            </a:r>
            <a:r>
              <a:rPr lang="ru-RU" sz="1800" dirty="0" smtClean="0"/>
              <a:t>. для выявления  дислокации электродов.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-  В </a:t>
            </a:r>
            <a:r>
              <a:rPr lang="ru-RU" sz="1800" dirty="0"/>
              <a:t>поликлинике или диспансере больные наблюдаются </a:t>
            </a:r>
            <a:r>
              <a:rPr lang="ru-RU" sz="1800" dirty="0" smtClean="0"/>
              <a:t>врачом-кардиологом  каждые </a:t>
            </a:r>
            <a:r>
              <a:rPr lang="ru-RU" sz="1800" dirty="0"/>
              <a:t>12 месяцев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b="1" u="sng" dirty="0"/>
              <a:t>ПОКАЗАНИЯ К НЕОТЛОЖНОЙ/ВНЕПЛАНОВОЙ ПРОВЕРКЕ ИМПЛАНТИРОВАННОГО УСТРОЙСТВА:</a:t>
            </a:r>
            <a:endParaRPr lang="ru-RU" sz="1800" dirty="0"/>
          </a:p>
          <a:p>
            <a:pPr lvl="0"/>
            <a:r>
              <a:rPr lang="ru-RU" sz="1800" dirty="0"/>
              <a:t>Нарушения в работе стимулятора, выявленные по ЭКГ либо подтверждённые заключением/направлением врача</a:t>
            </a:r>
          </a:p>
          <a:p>
            <a:pPr lvl="0"/>
            <a:r>
              <a:rPr lang="ru-RU" sz="1800" dirty="0"/>
              <a:t>Жалобы пациента на </a:t>
            </a:r>
            <a:r>
              <a:rPr lang="ru-RU" sz="1800" u="sng" dirty="0"/>
              <a:t>низкий</a:t>
            </a:r>
            <a:r>
              <a:rPr lang="ru-RU" sz="1800" dirty="0"/>
              <a:t> пульс </a:t>
            </a:r>
            <a:r>
              <a:rPr lang="ru-RU" sz="1800" dirty="0" smtClean="0"/>
              <a:t> ( менее 42-45 в мин).</a:t>
            </a:r>
            <a:endParaRPr lang="ru-RU" sz="1800" dirty="0"/>
          </a:p>
          <a:p>
            <a:r>
              <a:rPr lang="ru-RU" sz="1800" dirty="0"/>
              <a:t>!!!: пульс при самостоятельном измерении на 1-2 уд/мин менее частоты стимулятора  чаще всего связан с погрешностью измерения автоматических тонометров (например, пульс 58-59 уд/мин при частоте работы стимулятора 60 уд/мин  - это норма!).</a:t>
            </a:r>
          </a:p>
          <a:p>
            <a:pPr lvl="0"/>
            <a:r>
              <a:rPr lang="ru-RU" sz="1800" dirty="0"/>
              <a:t>Жалобы пациента на обморочные/предобморочные состояния</a:t>
            </a:r>
          </a:p>
          <a:p>
            <a:pPr lvl="0"/>
            <a:r>
              <a:rPr lang="ru-RU" sz="1800" dirty="0"/>
              <a:t>Гнойные / воспалительные изменения кожи в области имплантации</a:t>
            </a:r>
          </a:p>
          <a:p>
            <a:pPr lvl="0"/>
            <a:r>
              <a:rPr lang="ru-RU" sz="3000" dirty="0">
                <a:solidFill>
                  <a:srgbClr val="FF0000"/>
                </a:solidFill>
              </a:rPr>
              <a:t>Нанесение шоков имплантированного </a:t>
            </a:r>
            <a:r>
              <a:rPr lang="ru-RU" sz="3000" smtClean="0">
                <a:solidFill>
                  <a:srgbClr val="FF0000"/>
                </a:solidFill>
              </a:rPr>
              <a:t>дефибриллятора !</a:t>
            </a:r>
            <a:endParaRPr lang="ru-RU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 </a:t>
            </a:r>
            <a:endParaRPr lang="ru-RU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76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0262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Наблюдение больных после операции АКШ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867748"/>
            <a:ext cx="7147215" cy="718457"/>
          </a:xfrm>
        </p:spPr>
        <p:txBody>
          <a:bodyPr>
            <a:normAutofit/>
          </a:bodyPr>
          <a:lstStyle/>
          <a:p>
            <a:r>
              <a:rPr lang="ru-RU" sz="2800" b="0" i="1" dirty="0" smtClean="0">
                <a:solidFill>
                  <a:srgbClr val="7030A0"/>
                </a:solidFill>
              </a:rPr>
              <a:t>Порядок проведения Д-наблюдения</a:t>
            </a:r>
            <a:endParaRPr lang="ru-RU" sz="2800" b="0" i="1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0416" y="1866122"/>
            <a:ext cx="7706587" cy="470262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−  На фоне приема </a:t>
            </a:r>
            <a:r>
              <a:rPr lang="ru-RU" dirty="0" err="1" smtClean="0"/>
              <a:t>статинов</a:t>
            </a:r>
            <a:r>
              <a:rPr lang="ru-RU" dirty="0" smtClean="0"/>
              <a:t>  контроль липидного спектра  </a:t>
            </a:r>
            <a:r>
              <a:rPr lang="ru-RU" sz="2200" dirty="0"/>
              <a:t>через 1 месяц и </a:t>
            </a:r>
            <a:r>
              <a:rPr lang="ru-RU" sz="2200" dirty="0" smtClean="0"/>
              <a:t>достижения </a:t>
            </a:r>
            <a:r>
              <a:rPr lang="ru-RU" sz="2200" dirty="0"/>
              <a:t>целевых </a:t>
            </a:r>
            <a:r>
              <a:rPr lang="ru-RU" sz="2200" dirty="0" smtClean="0"/>
              <a:t>  показателей.   </a:t>
            </a:r>
          </a:p>
          <a:p>
            <a:pPr marL="0" indent="0" algn="just">
              <a:buNone/>
            </a:pPr>
            <a:r>
              <a:rPr lang="ru-RU" sz="2200" dirty="0"/>
              <a:t> </a:t>
            </a:r>
            <a:r>
              <a:rPr lang="ru-RU" sz="2200" dirty="0" smtClean="0"/>
              <a:t>    </a:t>
            </a:r>
            <a:r>
              <a:rPr lang="ru-RU" sz="2200" dirty="0"/>
              <a:t>далее с периодичностью 1 раз в 6 месяцев с контролем </a:t>
            </a:r>
            <a:r>
              <a:rPr lang="ru-RU" sz="2200" dirty="0" smtClean="0"/>
              <a:t>БАК </a:t>
            </a:r>
            <a:endParaRPr lang="ru-RU" sz="2200" dirty="0"/>
          </a:p>
          <a:p>
            <a:pPr algn="just"/>
            <a:r>
              <a:rPr lang="ru-RU" sz="2200" dirty="0"/>
              <a:t> через 3 месяца – ЭхоКГ, </a:t>
            </a:r>
            <a:r>
              <a:rPr lang="ru-RU" sz="2200" dirty="0" smtClean="0"/>
              <a:t> ХМ </a:t>
            </a:r>
            <a:r>
              <a:rPr lang="ru-RU" sz="2200" dirty="0"/>
              <a:t>ЭКГ для больных с </a:t>
            </a:r>
            <a:r>
              <a:rPr lang="ru-RU" sz="2200" dirty="0" smtClean="0"/>
              <a:t>исходно сниженной </a:t>
            </a:r>
            <a:r>
              <a:rPr lang="ru-RU" sz="2200" dirty="0"/>
              <a:t>ФВ ЛЖ (менее 30%) и нарушениями ритма сердца и проводимости;</a:t>
            </a:r>
          </a:p>
          <a:p>
            <a:pPr algn="just"/>
            <a:r>
              <a:rPr lang="ru-RU" sz="2200" dirty="0"/>
              <a:t>через 1 год </a:t>
            </a:r>
            <a:r>
              <a:rPr lang="ru-RU" sz="2200" dirty="0" smtClean="0"/>
              <a:t> –  ХМ, </a:t>
            </a:r>
            <a:r>
              <a:rPr lang="ru-RU" sz="2200" dirty="0"/>
              <a:t>ЭхоКГ,  ВЭМ, далее подобный контроль 1 раз в год ., </a:t>
            </a:r>
          </a:p>
          <a:p>
            <a:pPr algn="just"/>
            <a:r>
              <a:rPr lang="ru-RU" sz="2200" dirty="0"/>
              <a:t>определенным группам высокого риска  ВЭМ (стресс-ЭХО-КГ) может проводится через 6 месяцев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332236" y="1007706"/>
            <a:ext cx="3023152" cy="718457"/>
          </a:xfrm>
        </p:spPr>
        <p:txBody>
          <a:bodyPr>
            <a:normAutofit/>
          </a:bodyPr>
          <a:lstStyle/>
          <a:p>
            <a:r>
              <a:rPr lang="ru-RU" sz="1800" b="0" i="1" dirty="0" smtClean="0">
                <a:solidFill>
                  <a:srgbClr val="7030A0"/>
                </a:solidFill>
              </a:rPr>
              <a:t>Действия участкового врача, ВОП или фельдшера. </a:t>
            </a:r>
            <a:endParaRPr lang="ru-RU" sz="1800" b="0" i="1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332236" y="1866122"/>
            <a:ext cx="3303037" cy="470262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1.Информирование больного о своевременном Д-осмотре в установленные порядком сроки.</a:t>
            </a:r>
          </a:p>
          <a:p>
            <a:pPr marL="0" indent="0">
              <a:buNone/>
            </a:pPr>
            <a:r>
              <a:rPr lang="ru-RU" sz="1800" dirty="0" smtClean="0"/>
              <a:t>2.  Организация проведения лабораторной диагностики и функциональных исследований </a:t>
            </a:r>
          </a:p>
          <a:p>
            <a:pPr marL="0" indent="0">
              <a:buNone/>
            </a:pPr>
            <a:r>
              <a:rPr lang="ru-RU" sz="1800" dirty="0" smtClean="0"/>
              <a:t>3. </a:t>
            </a:r>
            <a:r>
              <a:rPr lang="ru-RU" sz="1800" dirty="0"/>
              <a:t>Контроль посещения </a:t>
            </a:r>
            <a:r>
              <a:rPr lang="ru-RU" sz="1800" dirty="0" smtClean="0"/>
              <a:t> </a:t>
            </a:r>
            <a:r>
              <a:rPr lang="ru-RU" sz="1800" dirty="0"/>
              <a:t>МО 2-3 уровня </a:t>
            </a:r>
            <a:r>
              <a:rPr lang="ru-RU" sz="1800" dirty="0" smtClean="0"/>
              <a:t>(терапевта или кардиолога).</a:t>
            </a:r>
          </a:p>
          <a:p>
            <a:pPr marL="0" indent="0">
              <a:buNone/>
            </a:pPr>
            <a:r>
              <a:rPr lang="ru-RU" sz="1800" dirty="0" smtClean="0"/>
              <a:t>4. </a:t>
            </a:r>
            <a:r>
              <a:rPr lang="ru-RU" sz="1800" dirty="0" smtClean="0">
                <a:solidFill>
                  <a:srgbClr val="FF0000"/>
                </a:solidFill>
              </a:rPr>
              <a:t>Заполнение ЧЕК-листа</a:t>
            </a:r>
          </a:p>
          <a:p>
            <a:pPr marL="0" indent="0">
              <a:buNone/>
            </a:pPr>
            <a:r>
              <a:rPr lang="ru-RU" sz="1800" dirty="0" smtClean="0"/>
              <a:t>5. Контроль обеспечения </a:t>
            </a:r>
            <a:r>
              <a:rPr lang="ru-RU" sz="1800" dirty="0" err="1" smtClean="0"/>
              <a:t>кардиопакетом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766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446638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Больные после протезирования сердечного </a:t>
            </a:r>
            <a:r>
              <a:rPr lang="ru-RU" sz="2800" b="1" i="1" dirty="0" smtClean="0">
                <a:solidFill>
                  <a:srgbClr val="FF0000"/>
                </a:solidFill>
              </a:rPr>
              <a:t>клапана</a:t>
            </a:r>
            <a:br>
              <a:rPr lang="ru-RU" sz="2800" b="1" i="1" dirty="0" smtClean="0">
                <a:solidFill>
                  <a:srgbClr val="FF0000"/>
                </a:solidFill>
              </a:rPr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3197" y="1017040"/>
            <a:ext cx="7700379" cy="643812"/>
          </a:xfrm>
        </p:spPr>
        <p:txBody>
          <a:bodyPr/>
          <a:lstStyle/>
          <a:p>
            <a:r>
              <a:rPr lang="ru-RU" b="0" i="1" dirty="0">
                <a:solidFill>
                  <a:srgbClr val="7030A0"/>
                </a:solidFill>
              </a:rPr>
              <a:t>Порядок проведения Д-наблюдения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3184" y="1681163"/>
            <a:ext cx="7800392" cy="45085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Наблюдение после операции протезирования аортального клапана   </a:t>
            </a:r>
          </a:p>
          <a:p>
            <a:pPr marL="0" indent="0">
              <a:buNone/>
            </a:pPr>
            <a:r>
              <a:rPr lang="ru-RU" dirty="0"/>
              <a:t>− в течение 1-го месяца – 1-2 </a:t>
            </a:r>
            <a:r>
              <a:rPr lang="ru-RU" dirty="0" err="1"/>
              <a:t>нед</a:t>
            </a:r>
            <a:r>
              <a:rPr lang="ru-RU" dirty="0"/>
              <a:t>., коррекция дозы </a:t>
            </a:r>
            <a:r>
              <a:rPr lang="ru-RU" dirty="0" err="1"/>
              <a:t>варфарина</a:t>
            </a:r>
            <a:r>
              <a:rPr lang="ru-RU" dirty="0"/>
              <a:t>  (целевой   МНО 2-3), далее контроль МНО 1 раз в месяц;</a:t>
            </a:r>
          </a:p>
          <a:p>
            <a:pPr marL="0" indent="0">
              <a:buNone/>
            </a:pPr>
            <a:r>
              <a:rPr lang="ru-RU" dirty="0"/>
              <a:t>− через 3 месяца – ЭхоКГ, суточный монитор ЭКГ;</a:t>
            </a:r>
          </a:p>
          <a:p>
            <a:pPr marL="0" indent="0">
              <a:buNone/>
            </a:pPr>
            <a:r>
              <a:rPr lang="ru-RU" dirty="0"/>
              <a:t>− через 1 год – ЭхоКГ, суточный монитор ЭКГ, далее подобный контроль 1 раз в год.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rgbClr val="00B050"/>
                </a:solidFill>
              </a:rPr>
              <a:t>Наблюдение после операции протезирования митрального клапана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− в течение 1-го месяца – коррекция дозы </a:t>
            </a:r>
            <a:r>
              <a:rPr lang="ru-RU" dirty="0" err="1"/>
              <a:t>варфарина</a:t>
            </a:r>
            <a:r>
              <a:rPr lang="ru-RU" dirty="0"/>
              <a:t> 1 раз в неделю ( целевой уровень МНО – 2,5 – 3,5), далее – контроль МНО 1 раз в мес.;</a:t>
            </a:r>
          </a:p>
          <a:p>
            <a:pPr marL="0" indent="0">
              <a:buNone/>
            </a:pPr>
            <a:r>
              <a:rPr lang="ru-RU" dirty="0"/>
              <a:t>− через 3 месяца – ЭхоКГ, суточный монитор ЭКГ;</a:t>
            </a:r>
          </a:p>
          <a:p>
            <a:pPr marL="0" indent="0">
              <a:buNone/>
            </a:pPr>
            <a:r>
              <a:rPr lang="ru-RU" dirty="0"/>
              <a:t>− через 1 год – ЭхоКГ, суточный монитор ЭКГ, далее подобный контроль 1 раз в год *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8518848" y="914402"/>
            <a:ext cx="2761928" cy="643812"/>
          </a:xfrm>
        </p:spPr>
        <p:txBody>
          <a:bodyPr>
            <a:normAutofit fontScale="25000" lnSpcReduction="20000"/>
          </a:bodyPr>
          <a:lstStyle/>
          <a:p>
            <a:endParaRPr lang="ru-RU" b="0" i="1" dirty="0" smtClean="0">
              <a:solidFill>
                <a:srgbClr val="7030A0"/>
              </a:solidFill>
            </a:endParaRPr>
          </a:p>
          <a:p>
            <a:endParaRPr lang="ru-RU" b="0" i="1" dirty="0">
              <a:solidFill>
                <a:srgbClr val="7030A0"/>
              </a:solidFill>
            </a:endParaRPr>
          </a:p>
          <a:p>
            <a:r>
              <a:rPr lang="ru-RU" sz="5500" i="1" dirty="0" smtClean="0">
                <a:solidFill>
                  <a:srgbClr val="7030A0"/>
                </a:solidFill>
              </a:rPr>
              <a:t>Действия </a:t>
            </a:r>
            <a:r>
              <a:rPr lang="ru-RU" sz="5500" i="1" dirty="0">
                <a:solidFill>
                  <a:srgbClr val="7030A0"/>
                </a:solidFill>
              </a:rPr>
              <a:t>участкового врача, ВОП или фельдшера. 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518848" y="1660852"/>
            <a:ext cx="2836539" cy="452881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1.Информирование больного о своевременном Д-осмотре в установленные порядком сроки.</a:t>
            </a:r>
          </a:p>
          <a:p>
            <a:pPr marL="0" indent="0">
              <a:buNone/>
            </a:pPr>
            <a:r>
              <a:rPr lang="ru-RU" dirty="0"/>
              <a:t>2.  Организация проведения лабораторной диагностики и функциональных исследований </a:t>
            </a:r>
          </a:p>
          <a:p>
            <a:pPr marL="0" indent="0">
              <a:buNone/>
            </a:pPr>
            <a:r>
              <a:rPr lang="ru-RU" dirty="0"/>
              <a:t>3. Контроль посещения  МО 2-3 уровня (терапевта или кардиолога).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>
                <a:solidFill>
                  <a:srgbClr val="FF0000"/>
                </a:solidFill>
              </a:rPr>
              <a:t>Заполнение ЧЕК-листа</a:t>
            </a:r>
          </a:p>
          <a:p>
            <a:pPr marL="0" indent="0">
              <a:buNone/>
            </a:pPr>
            <a:r>
              <a:rPr lang="ru-RU" dirty="0"/>
              <a:t>5. Контроль обеспечения </a:t>
            </a:r>
            <a:r>
              <a:rPr lang="ru-RU" dirty="0" err="1"/>
              <a:t>кардиопакетом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66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4326" y="2321516"/>
            <a:ext cx="10515600" cy="1325563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91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9415" y="539007"/>
            <a:ext cx="9143640" cy="556711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rgbClr val="FF0000"/>
                </a:solidFill>
              </a:rPr>
              <a:t>Преемственность в медицине – это сохранение связи между предыдущими, текущими и будущими медицинскими действиями  и услугами.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36262" y="2879252"/>
            <a:ext cx="1128428" cy="72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Служба сопровождения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5020" y="1500483"/>
            <a:ext cx="1027231" cy="13942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- </a:t>
            </a:r>
            <a:r>
              <a:rPr lang="ru-RU" sz="1400" b="1" dirty="0">
                <a:solidFill>
                  <a:schemeClr val="tx1"/>
                </a:solidFill>
              </a:rPr>
              <a:t>Осмотры терапевта по месту </a:t>
            </a:r>
            <a:r>
              <a:rPr lang="ru-RU" sz="1400" b="1" dirty="0" smtClean="0">
                <a:solidFill>
                  <a:schemeClr val="tx1"/>
                </a:solidFill>
              </a:rPr>
              <a:t>жительства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67746" y="1481386"/>
            <a:ext cx="1004527" cy="1425120"/>
          </a:xfrm>
          <a:prstGeom prst="rect">
            <a:avLst/>
          </a:prstGeom>
          <a:solidFill>
            <a:srgbClr val="F8EA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Стационарное лечение в ЦРБ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 ( МРКО)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32653" y="1473169"/>
            <a:ext cx="1535312" cy="14130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Консультация кардиолога в ЦРБ (МРКО) при наличии врача-кардиолога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21383" y="1496862"/>
            <a:ext cx="1335441" cy="135820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Консультация кардиолога в </a:t>
            </a:r>
            <a:r>
              <a:rPr lang="ru-RU" sz="1400" b="1" dirty="0" smtClean="0">
                <a:solidFill>
                  <a:schemeClr val="tx1"/>
                </a:solidFill>
              </a:rPr>
              <a:t> МО 3 уровня : АККД, ККБ, АДЦ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415220" y="1509082"/>
            <a:ext cx="2014547" cy="13337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Дистанционное консультирование по телефону  в АККД: РЦ ОКС, РЦ ХСН, центре </a:t>
            </a:r>
            <a:r>
              <a:rPr lang="ru-RU" sz="1400" b="1" dirty="0" err="1" smtClean="0">
                <a:solidFill>
                  <a:schemeClr val="tx1"/>
                </a:solidFill>
              </a:rPr>
              <a:t>антикоогулянтной</a:t>
            </a:r>
            <a:r>
              <a:rPr lang="ru-RU" sz="1400" b="1" dirty="0" smtClean="0">
                <a:solidFill>
                  <a:schemeClr val="tx1"/>
                </a:solidFill>
              </a:rPr>
              <a:t> терапии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17113" y="2514600"/>
            <a:ext cx="45719" cy="80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558472" y="1509083"/>
            <a:ext cx="1611683" cy="13337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Телемедицинские консультации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063695" y="1484643"/>
            <a:ext cx="1271467" cy="1407102"/>
          </a:xfrm>
          <a:prstGeom prst="rect">
            <a:avLst/>
          </a:prstGeom>
          <a:solidFill>
            <a:srgbClr val="C46C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Стационарное лечение в МО 2-3-уровня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13402" y="2862220"/>
            <a:ext cx="1063652" cy="738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C00000"/>
                </a:solidFill>
              </a:rPr>
              <a:t>Лекарственное обеспечение –</a:t>
            </a:r>
            <a:r>
              <a:rPr lang="ru-RU" sz="1050" b="1" dirty="0" err="1" smtClean="0">
                <a:solidFill>
                  <a:srgbClr val="C00000"/>
                </a:solidFill>
              </a:rPr>
              <a:t>кардиопакет</a:t>
            </a:r>
            <a:r>
              <a:rPr lang="ru-RU" sz="1050" b="1" dirty="0" smtClean="0">
                <a:solidFill>
                  <a:srgbClr val="C00000"/>
                </a:solidFill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</a:rPr>
              <a:t>. 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304288" y="5025593"/>
            <a:ext cx="9554086" cy="129434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/>
              <a:t>Диспансерное наблюдение</a:t>
            </a:r>
            <a:endParaRPr lang="ru-RU" sz="32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630193" y="2908732"/>
            <a:ext cx="1911610" cy="2178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510817" y="2919947"/>
            <a:ext cx="399562" cy="2145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980913" y="2871316"/>
            <a:ext cx="878764" cy="221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6151791" y="2930339"/>
            <a:ext cx="1380" cy="2066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560649" y="2874010"/>
            <a:ext cx="27154" cy="2178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8892166" y="2933919"/>
            <a:ext cx="594680" cy="2187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10293492" y="2811270"/>
            <a:ext cx="1114020" cy="2432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1372374" y="1509082"/>
            <a:ext cx="1041953" cy="1377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Служба 122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1905849" y="2906506"/>
            <a:ext cx="1529001" cy="2172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155020" y="5243987"/>
            <a:ext cx="1881044" cy="1259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Экспертиза  и контроль качества оказания медицинской 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7499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Лекарственное обеспечение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2624"/>
            <a:ext cx="10515600" cy="537667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Приказ Минздрава Алтайского края от 2021г. №566 «Об организации лекарственного обеспечения больных с сердечно-сосудистыми заболеваниями».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Подлежат пациенты после: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</a:t>
            </a:r>
            <a:r>
              <a:rPr lang="ru-RU" sz="2000" b="1" dirty="0" smtClean="0"/>
              <a:t>- ОИМ с ЧКВ и без ЧКВ- вмешательств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- Нестабильной  стенокардии с  ЧКВ- вмешательством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- АКШ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 - РЧА</a:t>
            </a:r>
          </a:p>
          <a:p>
            <a:pPr marL="0" indent="0">
              <a:buNone/>
            </a:pPr>
            <a:r>
              <a:rPr lang="ru-RU" sz="2000" b="1" dirty="0"/>
              <a:t> </a:t>
            </a:r>
            <a:r>
              <a:rPr lang="ru-RU" sz="2000" b="1" dirty="0" smtClean="0"/>
              <a:t> - ОНМК</a:t>
            </a:r>
          </a:p>
          <a:p>
            <a:pPr marL="0" indent="0">
              <a:buNone/>
            </a:pPr>
            <a:r>
              <a:rPr lang="ru-RU" sz="2000" dirty="0" err="1" smtClean="0"/>
              <a:t>Кардиопакет</a:t>
            </a:r>
            <a:r>
              <a:rPr lang="ru-RU" sz="2000" dirty="0" smtClean="0"/>
              <a:t> </a:t>
            </a:r>
            <a:r>
              <a:rPr lang="ru-RU" sz="2000" dirty="0"/>
              <a:t>выдается </a:t>
            </a:r>
            <a:r>
              <a:rPr lang="ru-RU" sz="2000"/>
              <a:t>на </a:t>
            </a:r>
            <a:r>
              <a:rPr lang="ru-RU" sz="2000" smtClean="0"/>
              <a:t>6 месяцев, </a:t>
            </a:r>
            <a:r>
              <a:rPr lang="ru-RU" sz="2000" dirty="0"/>
              <a:t>основные 5 групп ( ИНГ. АПФ (БАР), В-блокаторы, </a:t>
            </a:r>
            <a:r>
              <a:rPr lang="ru-RU" sz="2000" dirty="0" err="1"/>
              <a:t>дезагреганты</a:t>
            </a:r>
            <a:r>
              <a:rPr lang="ru-RU" sz="2000" dirty="0"/>
              <a:t> (аспирин, </a:t>
            </a:r>
            <a:r>
              <a:rPr lang="ru-RU" sz="2000" dirty="0" err="1"/>
              <a:t>клопидогрел</a:t>
            </a:r>
            <a:r>
              <a:rPr lang="ru-RU" sz="2000" dirty="0"/>
              <a:t>, </a:t>
            </a:r>
            <a:r>
              <a:rPr lang="ru-RU" sz="2000" dirty="0" err="1"/>
              <a:t>тикагрелол</a:t>
            </a:r>
            <a:r>
              <a:rPr lang="ru-RU" sz="2000" dirty="0"/>
              <a:t>), </a:t>
            </a:r>
            <a:r>
              <a:rPr lang="ru-RU" sz="2000" dirty="0" err="1"/>
              <a:t>антикоогулянты</a:t>
            </a:r>
            <a:r>
              <a:rPr lang="ru-RU" sz="2000" dirty="0"/>
              <a:t>. </a:t>
            </a:r>
          </a:p>
          <a:p>
            <a:pPr marL="0" indent="0">
              <a:buNone/>
            </a:pPr>
            <a:r>
              <a:rPr lang="ru-RU" sz="2000" dirty="0"/>
              <a:t>Не менее 4-х </a:t>
            </a:r>
            <a:r>
              <a:rPr lang="ru-RU" sz="2000" dirty="0" smtClean="0"/>
              <a:t>позиций . Более 5 препаратов оформляется через ВК.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Во изменение приказа №566, приложение к приказу №701 от 2022г</a:t>
            </a:r>
          </a:p>
          <a:p>
            <a:pPr marL="0" indent="0">
              <a:buNone/>
            </a:pPr>
            <a:r>
              <a:rPr lang="ru-RU" sz="2000" dirty="0" smtClean="0"/>
              <a:t> О лечении </a:t>
            </a:r>
            <a:r>
              <a:rPr lang="ru-RU" sz="2000" b="1" u="sng" dirty="0" smtClean="0"/>
              <a:t>осложняющего диагноза  </a:t>
            </a:r>
            <a:r>
              <a:rPr lang="ru-RU" sz="2000" dirty="0" smtClean="0"/>
              <a:t>- </a:t>
            </a:r>
            <a:r>
              <a:rPr lang="ru-RU" sz="2000" b="1" dirty="0" smtClean="0"/>
              <a:t>ХСН, ХБП , </a:t>
            </a:r>
            <a:r>
              <a:rPr lang="ru-RU" sz="2000" dirty="0" smtClean="0"/>
              <a:t>препаратами согласно клиническим рекомендациям по данным нозологиям.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80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Диспансерное наблюдение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282" y="1825625"/>
            <a:ext cx="1180322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Представляет </a:t>
            </a:r>
            <a:r>
              <a:rPr lang="ru-RU" sz="3200" dirty="0"/>
              <a:t>собой проводимое с определенной периодичностью необходимое обследование лиц, страдающих хроническими заболеваниями, функциональными расстройствами, иными </a:t>
            </a:r>
            <a:r>
              <a:rPr lang="ru-RU" sz="3200" dirty="0" smtClean="0"/>
              <a:t>состояниями.</a:t>
            </a: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u="sng" dirty="0" smtClean="0"/>
              <a:t>Цель - </a:t>
            </a:r>
            <a:r>
              <a:rPr lang="ru-RU" sz="3200" dirty="0" smtClean="0"/>
              <a:t> своевременное:</a:t>
            </a:r>
          </a:p>
          <a:p>
            <a:pPr>
              <a:buFontTx/>
              <a:buChar char="-"/>
            </a:pPr>
            <a:r>
              <a:rPr lang="ru-RU" sz="3200" dirty="0" smtClean="0"/>
              <a:t>выявление, предупреждение осложнений; </a:t>
            </a:r>
          </a:p>
          <a:p>
            <a:pPr>
              <a:buFontTx/>
              <a:buChar char="-"/>
            </a:pPr>
            <a:r>
              <a:rPr lang="ru-RU" sz="3200" dirty="0" smtClean="0"/>
              <a:t> предупреждение обострений </a:t>
            </a:r>
            <a:r>
              <a:rPr lang="ru-RU" sz="3200" dirty="0"/>
              <a:t>заболеваний, иных </a:t>
            </a:r>
            <a:r>
              <a:rPr lang="ru-RU" sz="3200" dirty="0" smtClean="0"/>
              <a:t>состояний</a:t>
            </a:r>
            <a:r>
              <a:rPr lang="ru-RU" sz="3200" dirty="0"/>
              <a:t>;</a:t>
            </a:r>
            <a:endParaRPr lang="ru-RU" sz="3200" dirty="0" smtClean="0"/>
          </a:p>
          <a:p>
            <a:pPr>
              <a:buFontTx/>
              <a:buChar char="-"/>
            </a:pPr>
            <a:r>
              <a:rPr lang="ru-RU" sz="3200" dirty="0" smtClean="0"/>
              <a:t> их профилактики </a:t>
            </a:r>
          </a:p>
          <a:p>
            <a:pPr>
              <a:buFontTx/>
              <a:buChar char="-"/>
            </a:pPr>
            <a:r>
              <a:rPr lang="ru-RU" sz="3200" dirty="0" smtClean="0"/>
              <a:t> </a:t>
            </a:r>
            <a:r>
              <a:rPr lang="ru-RU" sz="3200" dirty="0"/>
              <a:t>медицинской реабилитации </a:t>
            </a:r>
            <a:r>
              <a:rPr lang="ru-RU" sz="3200" dirty="0" smtClean="0"/>
              <a:t> 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94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Организация Д-наблюдения. Функции </a:t>
            </a:r>
            <a:r>
              <a:rPr lang="ru-RU" sz="3200" b="1" i="1" dirty="0">
                <a:solidFill>
                  <a:srgbClr val="FF0000"/>
                </a:solidFill>
              </a:rPr>
              <a:t>фельдшера при </a:t>
            </a:r>
            <a:r>
              <a:rPr lang="ru-RU" sz="3200" b="1" i="1" dirty="0" smtClean="0">
                <a:solidFill>
                  <a:srgbClr val="FF0000"/>
                </a:solidFill>
              </a:rPr>
              <a:t>проведении </a:t>
            </a:r>
            <a:r>
              <a:rPr lang="ru-RU" sz="3200" b="1" i="1" dirty="0">
                <a:solidFill>
                  <a:srgbClr val="FF0000"/>
                </a:solidFill>
              </a:rPr>
              <a:t>Д-наблюдения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6830" y="1240971"/>
            <a:ext cx="2841170" cy="30304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400" dirty="0"/>
              <a:t>Диспансерное наблюдение осуществляют  медицинские работники  МО, где пациент получает  ПМСП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1) врач-терапевт ( участковый, врач общей практики;</a:t>
            </a:r>
          </a:p>
          <a:p>
            <a:pPr marL="0" indent="0">
              <a:buNone/>
            </a:pPr>
            <a:r>
              <a:rPr lang="ru-RU" sz="2400" dirty="0"/>
              <a:t>2) врачи-специалисты ( кардиолог, пульмонолог и </a:t>
            </a:r>
            <a:r>
              <a:rPr lang="ru-RU" sz="2400" dirty="0" err="1"/>
              <a:t>т.д</a:t>
            </a:r>
            <a:r>
              <a:rPr lang="ru-RU" sz="2400" dirty="0"/>
              <a:t> )</a:t>
            </a:r>
          </a:p>
          <a:p>
            <a:pPr marL="0" indent="0">
              <a:buNone/>
            </a:pPr>
            <a:r>
              <a:rPr lang="ru-RU" sz="2400" dirty="0"/>
              <a:t> 3) врач по медицинской профилактике (фельдшер)  КМП;</a:t>
            </a:r>
          </a:p>
          <a:p>
            <a:pPr marL="0" indent="0">
              <a:buNone/>
            </a:pPr>
            <a:r>
              <a:rPr lang="ru-RU" sz="2400" dirty="0"/>
              <a:t> 4) фельдшер (акушер)  ФАП. 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56857" y="1121230"/>
            <a:ext cx="8196943" cy="41021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300" dirty="0" smtClean="0">
                <a:solidFill>
                  <a:srgbClr val="002060"/>
                </a:solidFill>
              </a:rPr>
              <a:t>Медицинский работник (</a:t>
            </a:r>
            <a:r>
              <a:rPr lang="ru-RU" sz="3300" dirty="0" err="1" smtClean="0">
                <a:solidFill>
                  <a:srgbClr val="002060"/>
                </a:solidFill>
              </a:rPr>
              <a:t>федьдшер</a:t>
            </a:r>
            <a:r>
              <a:rPr lang="ru-RU" sz="3300" dirty="0" smtClean="0">
                <a:solidFill>
                  <a:srgbClr val="002060"/>
                </a:solidFill>
              </a:rPr>
              <a:t>)  обеспечивает</a:t>
            </a:r>
            <a:r>
              <a:rPr lang="ru-RU" sz="3300" dirty="0">
                <a:solidFill>
                  <a:srgbClr val="002060"/>
                </a:solidFill>
              </a:rPr>
              <a:t>: </a:t>
            </a:r>
            <a:endParaRPr lang="ru-RU" sz="3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b="1" dirty="0"/>
              <a:t>).Ф</a:t>
            </a:r>
            <a:r>
              <a:rPr lang="ru-RU" b="1" u="sng" dirty="0"/>
              <a:t>ормирование списков лиц</a:t>
            </a:r>
            <a:r>
              <a:rPr lang="ru-RU" u="sng" dirty="0"/>
              <a:t>, </a:t>
            </a:r>
            <a:r>
              <a:rPr lang="ru-RU" dirty="0"/>
              <a:t>подлежащих диспансерному наблюдению в отчетном году, их поквартальное распределение;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u="sng" dirty="0"/>
              <a:t>). </a:t>
            </a:r>
            <a:r>
              <a:rPr lang="ru-RU" b="1" u="sng" dirty="0"/>
              <a:t>Информирование лиц</a:t>
            </a:r>
            <a:r>
              <a:rPr lang="ru-RU" b="1" dirty="0"/>
              <a:t>, </a:t>
            </a:r>
            <a:r>
              <a:rPr lang="ru-RU" dirty="0"/>
              <a:t>подлежащих диспансерному наблюдению в текущем году о необходимости явки в целях  </a:t>
            </a:r>
            <a:r>
              <a:rPr lang="ru-RU" dirty="0" smtClean="0"/>
              <a:t>Д-наблюдения.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b="1" u="sng" dirty="0"/>
              <a:t>Обучение пациентов навыкам самоконтроля </a:t>
            </a:r>
            <a:r>
              <a:rPr lang="ru-RU" b="1" dirty="0"/>
              <a:t>показателей  </a:t>
            </a:r>
            <a:r>
              <a:rPr lang="ru-RU" dirty="0"/>
              <a:t>(ЧСС, АД, отеки) алгоритмам действия в случае развития жизнеугрожающих состояний. </a:t>
            </a:r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b="1" dirty="0"/>
              <a:t>) </a:t>
            </a:r>
            <a:r>
              <a:rPr lang="ru-RU" b="1" u="sng" dirty="0"/>
              <a:t>Соблюдение   рекомендации врачей специалистов</a:t>
            </a:r>
            <a:r>
              <a:rPr lang="ru-RU" b="1" dirty="0"/>
              <a:t>, </a:t>
            </a:r>
            <a:r>
              <a:rPr lang="ru-RU" dirty="0"/>
              <a:t>содержащиеся в медицинской документации пациента   ( амбулаторный этап, стационар </a:t>
            </a:r>
            <a:r>
              <a:rPr lang="ru-RU" dirty="0" smtClean="0"/>
              <a:t>). 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b="1" dirty="0"/>
              <a:t>) </a:t>
            </a:r>
            <a:r>
              <a:rPr lang="ru-RU" b="1" u="sng" dirty="0"/>
              <a:t>организует  проведение Д- наблюдение на дому</a:t>
            </a:r>
            <a:r>
              <a:rPr lang="ru-RU" b="1" dirty="0"/>
              <a:t>  </a:t>
            </a:r>
            <a:r>
              <a:rPr lang="ru-RU" dirty="0"/>
              <a:t>(в случае невозможности  пациентом МО по тяжести состояния ) </a:t>
            </a:r>
          </a:p>
          <a:p>
            <a:pPr marL="0" indent="0">
              <a:buNone/>
            </a:pPr>
            <a:r>
              <a:rPr lang="ru-RU" dirty="0"/>
              <a:t>6</a:t>
            </a:r>
            <a:r>
              <a:rPr lang="ru-RU" b="1" dirty="0"/>
              <a:t>) </a:t>
            </a:r>
            <a:r>
              <a:rPr lang="ru-RU" b="1" u="sng" dirty="0"/>
              <a:t>организует  телемедицинское консультирование  </a:t>
            </a:r>
            <a:r>
              <a:rPr lang="ru-RU" dirty="0"/>
              <a:t>с врачами </a:t>
            </a:r>
            <a:r>
              <a:rPr lang="ru-RU" dirty="0" smtClean="0"/>
              <a:t>– специалистами  </a:t>
            </a:r>
            <a:r>
              <a:rPr lang="ru-RU" dirty="0"/>
              <a:t>МО 2-3 уровня.</a:t>
            </a:r>
          </a:p>
          <a:p>
            <a:pPr marL="0" indent="0">
              <a:buNone/>
            </a:pPr>
            <a:r>
              <a:rPr lang="ru-RU" dirty="0"/>
              <a:t>7) </a:t>
            </a:r>
            <a:r>
              <a:rPr lang="ru-RU" b="1" u="sng" dirty="0"/>
              <a:t>осуществляет при необходимости дистанционное наблюдение за пациентами  </a:t>
            </a:r>
          </a:p>
          <a:p>
            <a:endParaRPr lang="ru-RU" dirty="0"/>
          </a:p>
          <a:p>
            <a:pPr marL="0" indent="0">
              <a:buNone/>
            </a:pPr>
            <a:endParaRPr lang="ru-RU" i="1" u="sng" dirty="0" smtClean="0"/>
          </a:p>
          <a:p>
            <a:pPr marL="0" indent="0">
              <a:buNone/>
            </a:pPr>
            <a:r>
              <a:rPr lang="ru-RU" sz="2500" i="1" u="sng" dirty="0" smtClean="0"/>
              <a:t>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3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Диспансерное </a:t>
            </a:r>
            <a:r>
              <a:rPr lang="ru-RU" sz="3200" b="1" i="1" dirty="0">
                <a:solidFill>
                  <a:srgbClr val="FF0000"/>
                </a:solidFill>
              </a:rPr>
              <a:t>наблюдение больных с ишемической болезнью </a:t>
            </a:r>
            <a:r>
              <a:rPr lang="ru-RU" sz="3200" b="1" i="1" dirty="0" smtClean="0">
                <a:solidFill>
                  <a:srgbClr val="FF0000"/>
                </a:solidFill>
              </a:rPr>
              <a:t>сердца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(</a:t>
            </a:r>
            <a:r>
              <a:rPr lang="ru-RU" sz="3200" b="1" i="1" dirty="0">
                <a:solidFill>
                  <a:srgbClr val="FF0000"/>
                </a:solidFill>
              </a:rPr>
              <a:t>ИБС)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777" y="1163989"/>
            <a:ext cx="10515600" cy="488933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Больные </a:t>
            </a:r>
            <a:r>
              <a:rPr lang="ru-RU" sz="2000" dirty="0"/>
              <a:t>ИБС со стабильной стенокардией напряжения I-II </a:t>
            </a:r>
            <a:r>
              <a:rPr lang="ru-RU" sz="2000" dirty="0" smtClean="0"/>
              <a:t>    ФК </a:t>
            </a:r>
            <a:r>
              <a:rPr lang="ru-RU" sz="2000" dirty="0"/>
              <a:t>наблюдаются в течение первого года после постановки диагноза </a:t>
            </a:r>
            <a:r>
              <a:rPr lang="ru-RU" sz="2000" dirty="0" smtClean="0"/>
              <a:t>врачом-кардиологом </a:t>
            </a:r>
            <a:r>
              <a:rPr lang="ru-RU" sz="2000" dirty="0"/>
              <a:t>(визиты 2 раз в год), а затем </a:t>
            </a:r>
            <a:r>
              <a:rPr lang="ru-RU" sz="2000" dirty="0" smtClean="0"/>
              <a:t>участковым врачом-терапевтом</a:t>
            </a:r>
            <a:r>
              <a:rPr lang="ru-RU" sz="2000" dirty="0"/>
              <a:t>, </a:t>
            </a:r>
            <a:r>
              <a:rPr lang="ru-RU" sz="2000" dirty="0" smtClean="0"/>
              <a:t>   ВОП с </a:t>
            </a:r>
            <a:r>
              <a:rPr lang="ru-RU" sz="2000" dirty="0"/>
              <a:t>частотой визитов 1-2 раза в год 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 случае обострения заболевания </a:t>
            </a:r>
            <a:r>
              <a:rPr lang="ru-RU" sz="2000" dirty="0" smtClean="0"/>
              <a:t>  </a:t>
            </a:r>
            <a:r>
              <a:rPr lang="ru-RU" sz="2000" dirty="0"/>
              <a:t>больные должны направляться на </a:t>
            </a:r>
            <a:r>
              <a:rPr lang="ru-RU" sz="2000" dirty="0" smtClean="0"/>
              <a:t>консультацию врача-кардиолога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2000" dirty="0"/>
              <a:t>Больные со стенокардией III и IY ФК наблюдаются врачом-кардиологом 3 раза </a:t>
            </a:r>
            <a:r>
              <a:rPr lang="ru-RU" sz="2000" dirty="0" smtClean="0"/>
              <a:t>в    год </a:t>
            </a:r>
            <a:r>
              <a:rPr lang="ru-RU" sz="2000" dirty="0"/>
              <a:t>в зависимости от течения заболевания </a:t>
            </a:r>
            <a:r>
              <a:rPr lang="ru-RU" sz="2000" dirty="0" smtClean="0"/>
              <a:t> </a:t>
            </a:r>
            <a:r>
              <a:rPr lang="ru-RU" sz="1600" dirty="0"/>
              <a:t>.</a:t>
            </a:r>
          </a:p>
          <a:p>
            <a:r>
              <a:rPr lang="ru-RU" sz="2000" dirty="0"/>
              <a:t>При </a:t>
            </a:r>
            <a:r>
              <a:rPr lang="ru-RU" sz="2000" dirty="0" err="1"/>
              <a:t>рефрактерности</a:t>
            </a:r>
            <a:r>
              <a:rPr lang="ru-RU" sz="2000" dirty="0"/>
              <a:t> к лечению больные ИБС направляются на консультацию </a:t>
            </a:r>
            <a:r>
              <a:rPr lang="ru-RU" sz="2000" dirty="0" smtClean="0"/>
              <a:t>в МО 2-3 уровня   для решения вопроса о </a:t>
            </a:r>
            <a:r>
              <a:rPr lang="ru-RU" sz="2000" dirty="0"/>
              <a:t>проведении высокотехнологичных </a:t>
            </a:r>
            <a:r>
              <a:rPr lang="ru-RU" sz="2000" dirty="0" smtClean="0"/>
              <a:t>методов  диагностики </a:t>
            </a:r>
            <a:r>
              <a:rPr lang="ru-RU" sz="2000" dirty="0"/>
              <a:t>и лечения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523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228" y="1"/>
            <a:ext cx="10515600" cy="841248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000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Частота проведения клинико-лабораторных </a:t>
            </a:r>
            <a:r>
              <a:rPr lang="ru-RU" altLang="ru-RU" sz="2000" b="1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инструментальных методов обследований у больных с различными формами ИБС</a:t>
            </a:r>
            <a:endParaRPr lang="ru-RU" altLang="ru-RU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733781"/>
              </p:ext>
            </p:extLst>
          </p:nvPr>
        </p:nvGraphicFramePr>
        <p:xfrm>
          <a:off x="341375" y="1020767"/>
          <a:ext cx="11094721" cy="5506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337"/>
                <a:gridCol w="2036064"/>
                <a:gridCol w="2157984"/>
                <a:gridCol w="219456"/>
                <a:gridCol w="2365248"/>
                <a:gridCol w="2389632"/>
              </a:tblGrid>
              <a:tr h="33368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обследований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Периодичность обследований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Стенокардия I-II </a:t>
                      </a:r>
                      <a:r>
                        <a:rPr lang="ru-RU" sz="1400" b="1" dirty="0">
                          <a:effectLst/>
                        </a:rPr>
                        <a:t>ФК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Стенокардия      III-IY </a:t>
                      </a:r>
                      <a:r>
                        <a:rPr lang="ru-RU" sz="1400" b="1" dirty="0">
                          <a:effectLst/>
                        </a:rPr>
                        <a:t>ФК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Перенесшие   нестабильную  стенокардию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Перенесшие инфаркт  миокарда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342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АД, ЧСС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 </a:t>
                      </a:r>
                      <a:r>
                        <a:rPr lang="ru-RU" sz="1400" dirty="0" smtClean="0">
                          <a:effectLst/>
                        </a:rPr>
                        <a:t>каждом посещении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 </a:t>
                      </a:r>
                      <a:r>
                        <a:rPr lang="ru-RU" sz="1400" dirty="0" smtClean="0">
                          <a:effectLst/>
                        </a:rPr>
                        <a:t>каждом   посещении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 </a:t>
                      </a:r>
                      <a:r>
                        <a:rPr lang="ru-RU" sz="1400" dirty="0" smtClean="0">
                          <a:effectLst/>
                        </a:rPr>
                        <a:t>каждом  посещении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 </a:t>
                      </a:r>
                      <a:r>
                        <a:rPr lang="ru-RU" sz="1400" dirty="0" smtClean="0">
                          <a:effectLst/>
                        </a:rPr>
                        <a:t>каждом посещении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436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ОАК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 раз в год </a:t>
                      </a:r>
                      <a:r>
                        <a:rPr lang="ru-RU" sz="1200" dirty="0" smtClean="0">
                          <a:effectLst/>
                        </a:rPr>
                        <a:t>чаще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dirty="0" smtClean="0">
                          <a:effectLst/>
                        </a:rPr>
                        <a:t>по показаниям</a:t>
                      </a:r>
                      <a:endParaRPr lang="ru-RU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 и чаще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  <a:r>
                        <a:rPr lang="ru-RU" sz="1200" dirty="0" smtClean="0">
                          <a:effectLst/>
                        </a:rPr>
                        <a:t>по   показаниям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2-4 </a:t>
                      </a:r>
                      <a:r>
                        <a:rPr lang="ru-RU" sz="1400" dirty="0">
                          <a:effectLst/>
                        </a:rPr>
                        <a:t>и </a:t>
                      </a:r>
                      <a:r>
                        <a:rPr lang="ru-RU" sz="1400" dirty="0" smtClean="0">
                          <a:effectLst/>
                        </a:rPr>
                        <a:t>чаще, по показаниям</a:t>
                      </a:r>
                      <a:endParaRPr lang="ru-RU" sz="14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333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БАК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 и чаще</a:t>
                      </a:r>
                      <a:r>
                        <a:rPr lang="ru-RU" sz="1050" dirty="0">
                          <a:effectLst/>
                        </a:rPr>
                        <a:t>, </a:t>
                      </a:r>
                      <a:r>
                        <a:rPr lang="ru-RU" sz="1200" dirty="0" smtClean="0">
                          <a:effectLst/>
                        </a:rPr>
                        <a:t>по   показаниям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 и чаще, </a:t>
                      </a:r>
                      <a:r>
                        <a:rPr lang="ru-RU" sz="1050" dirty="0" smtClean="0">
                          <a:effectLst/>
                        </a:rPr>
                        <a:t>по     показаниям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 и чаще</a:t>
                      </a:r>
                      <a:r>
                        <a:rPr lang="ru-RU" sz="1050" dirty="0">
                          <a:effectLst/>
                        </a:rPr>
                        <a:t>, </a:t>
                      </a:r>
                      <a:r>
                        <a:rPr lang="ru-RU" sz="1050" dirty="0" smtClean="0">
                          <a:effectLst/>
                        </a:rPr>
                        <a:t>по показаниям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19791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Показатели липидного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обмена (ОХС, ХСЛПВП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с расчетом ХСЛНП, ТГ)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2 и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чаще    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3 и чаще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 в 3 мес. 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 в 3 мес. 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29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                               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до достижения      целевых показателей 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3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Анализ мочи общий 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1-2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1-2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333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ЭКГ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      2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и чаще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  3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      4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   4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4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Выполнение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нагрузочных тестов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     1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 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 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 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 раз в год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 раз в год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04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Холтеровское</a:t>
                      </a:r>
                      <a:endParaRPr lang="ru-RU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мониторирование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</a:rPr>
                        <a:t> ЭКГ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     1 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1 и чаще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2 и чаще</a:t>
                      </a: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2 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5123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Эхокардиография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   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1 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2 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2 и чаще, </a:t>
                      </a:r>
                      <a:r>
                        <a:rPr lang="ru-RU" sz="1050" dirty="0" smtClean="0">
                          <a:solidFill>
                            <a:srgbClr val="FF0000"/>
                          </a:solidFill>
                          <a:effectLst/>
                        </a:rPr>
                        <a:t>по показаниям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  <a:tr h="504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Рентгенография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орг.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грудной клетки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 и чаще, </a:t>
                      </a:r>
                      <a:r>
                        <a:rPr lang="ru-RU" sz="1050" dirty="0" smtClean="0">
                          <a:effectLst/>
                        </a:rPr>
                        <a:t>по показаниям</a:t>
                      </a:r>
                      <a:endParaRPr lang="ru-RU" sz="10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 и чаще,</a:t>
                      </a:r>
                      <a:r>
                        <a:rPr lang="ru-RU" sz="1050" dirty="0">
                          <a:effectLst/>
                        </a:rPr>
                        <a:t> </a:t>
                      </a:r>
                      <a:r>
                        <a:rPr lang="ru-RU" sz="1050" dirty="0" smtClean="0">
                          <a:effectLst/>
                        </a:rPr>
                        <a:t>по показаниям</a:t>
                      </a:r>
                      <a:endParaRPr lang="ru-RU" sz="105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60" marR="449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5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241" y="141191"/>
            <a:ext cx="10515600" cy="81053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Периодичность Д-наблюдения больных с ХСН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221396"/>
              </p:ext>
            </p:extLst>
          </p:nvPr>
        </p:nvGraphicFramePr>
        <p:xfrm>
          <a:off x="559838" y="1690690"/>
          <a:ext cx="10412964" cy="4616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0988"/>
                <a:gridCol w="3470988"/>
                <a:gridCol w="3470988"/>
              </a:tblGrid>
              <a:tr h="23801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обследований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Периодичность обследований (12  мес.)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ХСН I-II ФК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ХСН III-IY ФК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7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Общий (клинический) анализ крови развернутый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Анализ крови биохимический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4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 нарушений липидного обмена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7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 мочи общий с </a:t>
                      </a:r>
                      <a:r>
                        <a:rPr lang="ru-RU" sz="1400" dirty="0" smtClean="0">
                          <a:effectLst/>
                        </a:rPr>
                        <a:t>микроскопией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8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2380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Эхокардиография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87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Рентгенография органов грудной клетки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87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Холтеровское мониторирование ЭКГ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736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Общеклиническое обследование с измерением АД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487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Определение концентрации МНП/NT pro-МНП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9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91896" y="1876806"/>
            <a:ext cx="10515600" cy="3487674"/>
          </a:xfrm>
        </p:spPr>
        <p:txBody>
          <a:bodyPr>
            <a:normAutofit/>
          </a:bodyPr>
          <a:lstStyle/>
          <a:p>
            <a:pPr fontAlgn="auto">
              <a:lnSpc>
                <a:spcPts val="1680"/>
              </a:lnSpc>
            </a:pPr>
            <a:r>
              <a:rPr lang="ru-RU" altLang="en-US" sz="2000" b="1" dirty="0" smtClean="0">
                <a:sym typeface="+mn-ea"/>
              </a:rPr>
              <a:t>определения </a:t>
            </a:r>
            <a:r>
              <a:rPr lang="ru-RU" altLang="en-US" sz="2000" b="1" dirty="0">
                <a:sym typeface="+mn-ea"/>
              </a:rPr>
              <a:t>целесообразности и сроков проведения врачебного осмотра </a:t>
            </a:r>
            <a:r>
              <a:rPr lang="ru-RU" altLang="en-US" sz="2000" dirty="0">
                <a:sym typeface="+mn-ea"/>
              </a:rPr>
              <a:t>по установленным алгоритмам принятия решения медицинской сестрой в зависимости от функционального класса ХСН;</a:t>
            </a:r>
            <a:endParaRPr lang="ru-RU" altLang="en-US" sz="2000" dirty="0"/>
          </a:p>
          <a:p>
            <a:pPr fontAlgn="auto">
              <a:lnSpc>
                <a:spcPts val="1680"/>
              </a:lnSpc>
            </a:pPr>
            <a:r>
              <a:rPr lang="ru-RU" altLang="en-US" sz="2000" b="1" u="sng" dirty="0">
                <a:sym typeface="+mn-ea"/>
              </a:rPr>
              <a:t>организации врачебного осмотра</a:t>
            </a:r>
            <a:r>
              <a:rPr lang="ru-RU" altLang="en-US" sz="2000" b="1" dirty="0">
                <a:sym typeface="+mn-ea"/>
              </a:rPr>
              <a:t> пациента с ХСН </a:t>
            </a:r>
            <a:r>
              <a:rPr lang="ru-RU" altLang="en-US" sz="2000" dirty="0">
                <a:sym typeface="+mn-ea"/>
              </a:rPr>
              <a:t>в различные сроки в зависимости от функционального класса ХСН</a:t>
            </a:r>
            <a:r>
              <a:rPr lang="ru-RU" altLang="en-US" sz="2000" dirty="0" smtClean="0">
                <a:sym typeface="+mn-ea"/>
              </a:rPr>
              <a:t>; </a:t>
            </a:r>
            <a:r>
              <a:rPr lang="ru-RU" altLang="en-US" sz="2000" dirty="0" err="1" smtClean="0">
                <a:sym typeface="+mn-ea"/>
              </a:rPr>
              <a:t>дитагностических</a:t>
            </a:r>
            <a:r>
              <a:rPr lang="ru-RU" altLang="en-US" sz="2000" dirty="0" smtClean="0">
                <a:sym typeface="+mn-ea"/>
              </a:rPr>
              <a:t> исследований.</a:t>
            </a:r>
          </a:p>
          <a:p>
            <a:pPr fontAlgn="auto">
              <a:lnSpc>
                <a:spcPts val="1680"/>
              </a:lnSpc>
            </a:pPr>
            <a:r>
              <a:rPr lang="ru-RU" altLang="en-US" sz="2000" b="1" dirty="0" smtClean="0">
                <a:sym typeface="+mn-ea"/>
              </a:rPr>
              <a:t>Заполнение Чек- листа, </a:t>
            </a:r>
            <a:r>
              <a:rPr lang="ru-RU" altLang="en-US" sz="2000" dirty="0" smtClean="0">
                <a:sym typeface="+mn-ea"/>
              </a:rPr>
              <a:t>определение показаний к консультированию РЦ ХСН на базе КГБУЗ АККД. </a:t>
            </a:r>
            <a:r>
              <a:rPr lang="ru-RU" altLang="en-US" sz="2000" b="1" u="sng" dirty="0" smtClean="0">
                <a:solidFill>
                  <a:srgbClr val="FF0000"/>
                </a:solidFill>
                <a:sym typeface="+mn-ea"/>
              </a:rPr>
              <a:t>Контактный телефон –  консультирование амбулаторных больных – 8-3852-50-89-69, для стационарных больных- 8-962-796-78-19</a:t>
            </a:r>
            <a:endParaRPr lang="ru-RU" altLang="en-US" sz="2000" b="1" u="sng" dirty="0">
              <a:solidFill>
                <a:srgbClr val="FF0000"/>
              </a:solidFill>
            </a:endParaRPr>
          </a:p>
          <a:p>
            <a:pPr fontAlgn="auto">
              <a:lnSpc>
                <a:spcPts val="1680"/>
              </a:lnSpc>
            </a:pPr>
            <a:r>
              <a:rPr lang="ru-RU" altLang="en-US" sz="2400" dirty="0">
                <a:sym typeface="+mn-ea"/>
              </a:rPr>
              <a:t> </a:t>
            </a:r>
            <a:r>
              <a:rPr lang="ru-RU" altLang="en-US" sz="2400" dirty="0" smtClean="0">
                <a:sym typeface="+mn-ea"/>
              </a:rPr>
              <a:t>Проведения </a:t>
            </a:r>
            <a:r>
              <a:rPr lang="ru-RU" altLang="en-US" sz="2400" dirty="0">
                <a:sym typeface="+mn-ea"/>
              </a:rPr>
              <a:t>школ для больных </a:t>
            </a:r>
            <a:r>
              <a:rPr lang="ru-RU" altLang="en-US" sz="2400" dirty="0" smtClean="0">
                <a:sym typeface="+mn-ea"/>
              </a:rPr>
              <a:t>ХСН;</a:t>
            </a:r>
            <a:endParaRPr lang="ru-RU" altLang="en-US" sz="2400" dirty="0"/>
          </a:p>
          <a:p>
            <a:pPr marL="0" indent="0" fontAlgn="auto">
              <a:lnSpc>
                <a:spcPts val="1680"/>
              </a:lnSpc>
              <a:buNone/>
            </a:pPr>
            <a:r>
              <a:rPr lang="ru-RU" altLang="en-US" sz="2400" dirty="0">
                <a:sym typeface="+mn-ea"/>
              </a:rPr>
              <a:t> </a:t>
            </a:r>
            <a:r>
              <a:rPr lang="ru-RU" altLang="en-US" sz="2400" dirty="0" smtClean="0">
                <a:sym typeface="+mn-ea"/>
              </a:rPr>
              <a:t> </a:t>
            </a:r>
            <a:endParaRPr lang="ru-RU" altLang="en-US" sz="2400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838200" y="171450"/>
            <a:ext cx="10515600" cy="1165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en-US" sz="2000" b="1" i="1" dirty="0"/>
              <a:t>Медицинские сестры, привлекаемые к работе </a:t>
            </a:r>
            <a:r>
              <a:rPr lang="ru-RU" altLang="en-US" sz="2000" b="1" i="1" dirty="0">
                <a:solidFill>
                  <a:srgbClr val="FF0000"/>
                </a:solidFill>
              </a:rPr>
              <a:t>в кабинетах для больных с ХСН</a:t>
            </a:r>
            <a:r>
              <a:rPr lang="ru-RU" altLang="en-US" sz="2000" b="1" i="1" dirty="0"/>
              <a:t>,</a:t>
            </a:r>
            <a:br>
              <a:rPr lang="ru-RU" altLang="en-US" sz="2000" b="1" i="1" dirty="0"/>
            </a:br>
            <a:r>
              <a:rPr lang="ru-RU" altLang="en-US" sz="2000" b="1" i="1" dirty="0"/>
              <a:t>в том числе выполняющие </a:t>
            </a:r>
            <a:r>
              <a:rPr lang="ru-RU" altLang="en-US" sz="2000" b="1" i="1" u="sng" dirty="0"/>
              <a:t>функции патронажа на дому маломобильных пациентов,</a:t>
            </a:r>
            <a:r>
              <a:rPr lang="ru-RU" altLang="en-US" sz="2000" b="1" i="1" dirty="0"/>
              <a:t> должны обладать навыками:</a:t>
            </a:r>
          </a:p>
        </p:txBody>
      </p:sp>
    </p:spTree>
    <p:extLst>
      <p:ext uri="{BB962C8B-B14F-4D97-AF65-F5344CB8AC3E}">
        <p14:creationId xmlns:p14="http://schemas.microsoft.com/office/powerpoint/2010/main" val="29755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3918</TotalTime>
  <Words>1726</Words>
  <Application>Microsoft Office PowerPoint</Application>
  <PresentationFormat>Широкоэкранный</PresentationFormat>
  <Paragraphs>261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 Преемственность в оказании помощи больным БСК</vt:lpstr>
      <vt:lpstr>Преемственность в медицине – это сохранение связи между предыдущими, текущими и будущими медицинскими действиями  и услугами.</vt:lpstr>
      <vt:lpstr>Лекарственное обеспечение</vt:lpstr>
      <vt:lpstr>Диспансерное наблюдение</vt:lpstr>
      <vt:lpstr>Организация Д-наблюдения. Функции фельдшера при проведении Д-наблюдения</vt:lpstr>
      <vt:lpstr>Диспансерное наблюдение больных с ишемической болезнью сердца (ИБС) </vt:lpstr>
      <vt:lpstr>Частота проведения клинико-лабораторных и инструментальных методов обследований у больных с различными формами ИБС</vt:lpstr>
      <vt:lpstr>Периодичность Д-наблюдения больных с ХСН</vt:lpstr>
      <vt:lpstr>Презентация PowerPoint</vt:lpstr>
      <vt:lpstr>Наблюдение больных с фибрилляцией/трепетанием предсердий (пароксизмальная и персистирующая форма)</vt:lpstr>
      <vt:lpstr>Наблюдение после радиочастотной аблации</vt:lpstr>
      <vt:lpstr>Периодичность наблюдения больных с ЭКС и БВЭКС </vt:lpstr>
      <vt:lpstr>Наблюдение больных после операции АКШ </vt:lpstr>
      <vt:lpstr>Больные после протезирования сердечного клапана 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Е.Г. Никулина</dc:creator>
  <cp:lastModifiedBy>А.А. Замятин</cp:lastModifiedBy>
  <cp:revision>149</cp:revision>
  <cp:lastPrinted>2021-10-05T04:54:16Z</cp:lastPrinted>
  <dcterms:created xsi:type="dcterms:W3CDTF">2020-08-11T04:52:00Z</dcterms:created>
  <dcterms:modified xsi:type="dcterms:W3CDTF">2024-12-12T03:05:32Z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1049-11.2.0.10323</vt:lpwstr>
  </property>
  <property fmtid="{D5CDD505-2E9C-101B-9397-08002B2CF9AE}" pid="3" name="ICV">
    <vt:lpwstr>F284E8AB41614814B9CFC65A1C3887F9</vt:lpwstr>
  </property>
</Properties>
</file>