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42"/>
  </p:handoutMasterIdLst>
  <p:sldIdLst>
    <p:sldId id="256" r:id="rId3"/>
    <p:sldId id="280" r:id="rId4"/>
    <p:sldId id="297" r:id="rId5"/>
    <p:sldId id="284" r:id="rId7"/>
    <p:sldId id="346" r:id="rId8"/>
    <p:sldId id="287" r:id="rId9"/>
    <p:sldId id="347" r:id="rId10"/>
    <p:sldId id="348" r:id="rId11"/>
    <p:sldId id="349" r:id="rId12"/>
    <p:sldId id="291" r:id="rId13"/>
    <p:sldId id="292" r:id="rId14"/>
    <p:sldId id="293" r:id="rId15"/>
    <p:sldId id="350" r:id="rId16"/>
    <p:sldId id="351" r:id="rId17"/>
    <p:sldId id="352" r:id="rId18"/>
    <p:sldId id="354" r:id="rId19"/>
    <p:sldId id="353" r:id="rId20"/>
    <p:sldId id="355" r:id="rId21"/>
    <p:sldId id="356" r:id="rId22"/>
    <p:sldId id="379" r:id="rId23"/>
    <p:sldId id="342" r:id="rId24"/>
    <p:sldId id="360" r:id="rId25"/>
    <p:sldId id="343" r:id="rId26"/>
    <p:sldId id="359" r:id="rId27"/>
    <p:sldId id="363" r:id="rId28"/>
    <p:sldId id="364" r:id="rId29"/>
    <p:sldId id="366" r:id="rId30"/>
    <p:sldId id="365" r:id="rId31"/>
    <p:sldId id="367" r:id="rId32"/>
    <p:sldId id="279" r:id="rId33"/>
    <p:sldId id="368" r:id="rId34"/>
    <p:sldId id="369" r:id="rId35"/>
    <p:sldId id="275" r:id="rId36"/>
    <p:sldId id="277" r:id="rId37"/>
    <p:sldId id="370" r:id="rId38"/>
    <p:sldId id="278" r:id="rId39"/>
    <p:sldId id="344" r:id="rId40"/>
    <p:sldId id="362" r:id="rId4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рач-кадиолог  Юхина Ю.Е." initials="ВЮЮ" lastIdx="0" clrIdx="0"/>
  <p:cmAuthor id="0" name="Ekaterina Karpova" initials="EK" lastIdx="5" clrIdx="0"/>
  <p:cmAuthor id="2" name="Ekaterina Bugakova" initials="EB" lastIdx="1" clrIdx="2"/>
  <p:cmAuthor id="3" name="Gabrielchich, Elena /RU" initials="GE/" lastIdx="1" clrIdx="3"/>
  <p:cmAuthor id="7" name="Matthew Wright" initials="MW [2]" lastIdx="14" clrIdx="7"/>
  <p:cmAuthor id="8" name="Emily Moodey" initials="EM" lastIdx="1" clrIdx="8"/>
  <p:cmAuthor id="10" name="irene.neophytou@remedica.com" initials="i" lastIdx="20" clrIdx="10"/>
  <p:cmAuthor id="5" name="Richard P Grant" initials="RPG" lastIdx="101" clrIdx="5"/>
  <p:cmAuthor id="6" name="Rebecca Brown" initials="RB" lastIdx="35" clrIdx="6"/>
  <p:cmAuthor id="4" name="Olga Ivanova" initials="OI" lastIdx="8" clrIdx="4"/>
  <p:cmAuthor id="9" name="Williams,Charlotte (LEG HP) BICC-DE-I" initials="WB" lastIdx="2" clrIdx="8"/>
  <p:cmAuthor id="11" name="Foersch,Dr.,Johannes (MED TA CMR) BII-DE-I" initials="FB" lastIdx="6" clrIdx="10"/>
  <p:cmAuthor id="12" name="Robert L Harris" initials="RH" lastIdx="3" clrIdx="11"/>
  <p:cmAuthor id="13" name="Tibor Ivanyi" initials="TI" lastIdx="2" clrIdx="12"/>
  <p:cmAuthor id="14" name="Bispham,Dr.,Paul (MED RA) BII-DE-I" initials="BB" lastIdx="1" clrIdx="13"/>
  <p:cmAuthor id="15" name="Wolf,Sabrina (TA CMR) BII-DE-I" initials="W(CB" lastIdx="14" clrIdx="14"/>
  <p:cmAuthor id="16" name="Gollop,Dr.Dr.,Nick (Med TA CMR) BII-DE-I" initials="GB" lastIdx="2" clrIdx="15"/>
  <p:cmAuthor id="17" name="Melanie Scourfield" initials="MS" lastIdx="53" clrIdx="1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60"/>
        <p:guide pos="376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handoutMaster" Target="handoutMasters/handoutMaster1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ru-RU" altLang="en-US"/>
              <a:t>Механизмы, способствующие измененной активации тромбоцитов и атеротромбозу у пациентов с сахарным диабетом.</a:t>
            </a:r>
            <a:endParaRPr lang="ru-RU" altLang="en-US"/>
          </a:p>
          <a:p>
            <a:r>
              <a:rPr lang="ru-RU" altLang="en-US"/>
              <a:t>↑, увеличение; ↓, уменьшение; NO, оксид азота; АФК, активные формы кислорода. На рисунке показаны основные детерминанты,</a:t>
            </a:r>
            <a:endParaRPr lang="ru-RU" altLang="en-US"/>
          </a:p>
          <a:p>
            <a:r>
              <a:rPr lang="ru-RU" altLang="en-US"/>
              <a:t>способствующие активации тромбоцитов, приводящей к атеротромбозу у пациентов с сахарным диабетом. Воспалительная среда,</a:t>
            </a:r>
            <a:endParaRPr lang="ru-RU" altLang="en-US"/>
          </a:p>
          <a:p>
            <a:r>
              <a:rPr lang="ru-RU" altLang="en-US"/>
              <a:t>метаболические изменения, эндотелиальная дисфункция и измененный оборот тромбоцитов приводят к тому, что популяция тромбоцитов</a:t>
            </a:r>
            <a:endParaRPr lang="ru-RU" altLang="en-US"/>
          </a:p>
          <a:p>
            <a:r>
              <a:rPr lang="ru-RU" altLang="en-US"/>
              <a:t>характеризуется усиленной активацией, повышенной выработкой тромбина и подавлением фибринолитической системы. Высвобождение</a:t>
            </a:r>
            <a:endParaRPr lang="ru-RU" altLang="en-US"/>
          </a:p>
          <a:p>
            <a:r>
              <a:rPr lang="ru-RU" altLang="en-US"/>
              <a:t>тромбина тромбоцитами и образование de novo за счет активации пути свертывания крови еще больше усиливают активацию тромбоцитов и</a:t>
            </a:r>
            <a:endParaRPr lang="ru-RU" altLang="en-US"/>
          </a:p>
          <a:p>
            <a:r>
              <a:rPr lang="ru-RU" altLang="en-US"/>
              <a:t>приводят к образованию фибриновой сети, тем самым играя ключевую роль в повышении риска тромбоза у лиц с сахарным диабетом.</a:t>
            </a:r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кл</a:t>
            </a:r>
            <a:r>
              <a:rPr lang="ru-RU" dirty="0"/>
              <a:t>. рекомендациях предложен персонифицированный подход к определению целевых показателей </a:t>
            </a:r>
            <a:r>
              <a:rPr lang="ru-RU" dirty="0" err="1"/>
              <a:t>липидограммы</a:t>
            </a:r>
            <a:r>
              <a:rPr lang="ru-RU" dirty="0"/>
              <a:t> и распределению каждого пациента</a:t>
            </a:r>
            <a:endParaRPr lang="ru-RU" dirty="0"/>
          </a:p>
          <a:p>
            <a:r>
              <a:rPr lang="ru-RU" dirty="0"/>
              <a:t>к определенным категориям сердечно-сосудистого риска (низкий, средний, высокий и очень высокий). В зависимости от тяжести выявленного риска пациента ужесточаются</a:t>
            </a:r>
            <a:r>
              <a:rPr lang="en-US" dirty="0"/>
              <a:t> </a:t>
            </a:r>
            <a:r>
              <a:rPr lang="ru-RU" dirty="0"/>
              <a:t>требования к эффективности </a:t>
            </a:r>
            <a:r>
              <a:rPr lang="ru-RU" dirty="0" err="1"/>
              <a:t>липидснижающей</a:t>
            </a:r>
            <a:r>
              <a:rPr lang="ru-RU" dirty="0"/>
              <a:t> терапии и необходимости</a:t>
            </a:r>
            <a:r>
              <a:rPr lang="en-US" dirty="0"/>
              <a:t> </a:t>
            </a:r>
            <a:r>
              <a:rPr lang="ru-RU" dirty="0"/>
              <a:t>достижения более низких значений</a:t>
            </a:r>
            <a:r>
              <a:rPr lang="en-US" dirty="0"/>
              <a:t> </a:t>
            </a:r>
            <a:r>
              <a:rPr lang="ru-RU" dirty="0"/>
              <a:t>ХС-ЛПНП.</a:t>
            </a:r>
            <a:endParaRPr lang="en-US" dirty="0"/>
          </a:p>
          <a:p>
            <a:r>
              <a:rPr lang="ru-RU" dirty="0"/>
              <a:t>В России с 2008 года действуют ГОСТы по лабораторной диагностике, в которых нескольким терминам со словом «</a:t>
            </a:r>
            <a:r>
              <a:rPr lang="ru-RU" dirty="0" err="1"/>
              <a:t>референтный</a:t>
            </a:r>
            <a:r>
              <a:rPr lang="ru-RU" dirty="0"/>
              <a:t>» даны определения. идентичный международному стандарту ИСО 15189:2007 "Лаборатории медицинские. Частные требования к качеству и компетентности" (ISO 15189:2007 "</a:t>
            </a:r>
            <a:r>
              <a:rPr lang="ru-RU" dirty="0" err="1"/>
              <a:t>Medical</a:t>
            </a:r>
            <a:r>
              <a:rPr lang="ru-RU" dirty="0"/>
              <a:t> </a:t>
            </a:r>
            <a:r>
              <a:rPr lang="ru-RU" dirty="0" err="1"/>
              <a:t>laboratories</a:t>
            </a:r>
            <a:r>
              <a:rPr lang="ru-RU" dirty="0"/>
              <a:t> - </a:t>
            </a:r>
            <a:r>
              <a:rPr lang="ru-RU" dirty="0" err="1"/>
              <a:t>Particular</a:t>
            </a:r>
            <a:r>
              <a:rPr lang="ru-RU" dirty="0"/>
              <a:t> </a:t>
            </a:r>
            <a:r>
              <a:rPr lang="ru-RU" dirty="0" err="1"/>
              <a:t>requirements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quality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competence</a:t>
            </a:r>
            <a:r>
              <a:rPr lang="ru-RU" dirty="0"/>
              <a:t>").</a:t>
            </a:r>
            <a:br>
              <a:rPr lang="ru-RU" dirty="0"/>
            </a:br>
            <a:r>
              <a:rPr lang="ru-RU" dirty="0"/>
              <a:t>Цитата: </a:t>
            </a:r>
            <a:r>
              <a:rPr lang="ru-RU" b="1" dirty="0"/>
              <a:t>ГОСТ Р ИСО 15189-2009</a:t>
            </a:r>
            <a:endParaRPr lang="ru-RU" dirty="0"/>
          </a:p>
          <a:p>
            <a:r>
              <a:rPr lang="ru-RU" i="1" dirty="0"/>
              <a:t>3.2 биологический </a:t>
            </a:r>
            <a:r>
              <a:rPr lang="ru-RU" i="1" dirty="0" err="1"/>
              <a:t>референтный</a:t>
            </a:r>
            <a:r>
              <a:rPr lang="ru-RU" i="1" dirty="0"/>
              <a:t> интервал (</a:t>
            </a:r>
            <a:r>
              <a:rPr lang="ru-RU" i="1" dirty="0" err="1"/>
              <a:t>reference</a:t>
            </a:r>
            <a:r>
              <a:rPr lang="ru-RU" i="1" dirty="0"/>
              <a:t> </a:t>
            </a:r>
            <a:r>
              <a:rPr lang="ru-RU" i="1" dirty="0" err="1"/>
              <a:t>interval</a:t>
            </a:r>
            <a:r>
              <a:rPr lang="ru-RU" i="1" dirty="0"/>
              <a:t>): Центральный 95%-</a:t>
            </a:r>
            <a:r>
              <a:rPr lang="ru-RU" i="1" dirty="0" err="1"/>
              <a:t>ный</a:t>
            </a:r>
            <a:r>
              <a:rPr lang="ru-RU" i="1" dirty="0"/>
              <a:t> интервал распределения </a:t>
            </a:r>
            <a:r>
              <a:rPr lang="ru-RU" i="1" dirty="0" err="1"/>
              <a:t>референтных</a:t>
            </a:r>
            <a:r>
              <a:rPr lang="ru-RU" i="1" dirty="0"/>
              <a:t> значений.</a:t>
            </a:r>
            <a:br>
              <a:rPr lang="ru-RU" i="1" dirty="0"/>
            </a:br>
            <a:r>
              <a:rPr lang="ru-RU" i="1" dirty="0"/>
              <a:t>Примечание 1 - Применением этого термина исключается употребление некорректного термина "нормальный диапазон".</a:t>
            </a:r>
            <a:br>
              <a:rPr lang="ru-RU" i="1" dirty="0"/>
            </a:br>
            <a:r>
              <a:rPr lang="ru-RU" i="1" dirty="0"/>
              <a:t>Примечание 2 - Общепринято определять </a:t>
            </a:r>
            <a:r>
              <a:rPr lang="ru-RU" i="1" dirty="0" err="1"/>
              <a:t>референтный</a:t>
            </a:r>
            <a:r>
              <a:rPr lang="ru-RU" i="1" dirty="0"/>
              <a:t> интервал как центральный 95%-</a:t>
            </a:r>
            <a:r>
              <a:rPr lang="ru-RU" i="1" dirty="0" err="1"/>
              <a:t>ный</a:t>
            </a:r>
            <a:r>
              <a:rPr lang="ru-RU" i="1" dirty="0"/>
              <a:t> интервал. Иной размер или асимметричное размещение </a:t>
            </a:r>
            <a:r>
              <a:rPr lang="ru-RU" i="1" dirty="0" err="1"/>
              <a:t>референтного</a:t>
            </a:r>
            <a:r>
              <a:rPr lang="ru-RU" i="1" dirty="0"/>
              <a:t> интервала может соответствовать особым случаям.</a:t>
            </a:r>
            <a:endParaRPr lang="ru-RU" i="1" dirty="0"/>
          </a:p>
          <a:p>
            <a:r>
              <a:rPr lang="ru-RU" dirty="0"/>
              <a:t>Вот ещё несколько определений из </a:t>
            </a:r>
            <a:r>
              <a:rPr lang="ru-RU" b="1" dirty="0"/>
              <a:t>ГОСТ Р 53022.3-2008</a:t>
            </a:r>
            <a:endParaRPr lang="ru-RU" dirty="0"/>
          </a:p>
          <a:p>
            <a:r>
              <a:rPr lang="ru-RU" i="1" dirty="0"/>
              <a:t>3.5 </a:t>
            </a:r>
            <a:r>
              <a:rPr lang="ru-RU" i="1" dirty="0" err="1"/>
              <a:t>референтный</a:t>
            </a:r>
            <a:r>
              <a:rPr lang="ru-RU" i="1" dirty="0"/>
              <a:t> интервал: Ограниченный </a:t>
            </a:r>
            <a:r>
              <a:rPr lang="ru-RU" i="1" dirty="0" err="1"/>
              <a:t>референтными</a:t>
            </a:r>
            <a:r>
              <a:rPr lang="ru-RU" i="1" dirty="0"/>
              <a:t> пределами и статистически охарактеризованный диапазон значений результатов лабораторных исследований определенного </a:t>
            </a:r>
            <a:r>
              <a:rPr lang="ru-RU" i="1" dirty="0" err="1"/>
              <a:t>аналита</a:t>
            </a:r>
            <a:r>
              <a:rPr lang="ru-RU" i="1" dirty="0"/>
              <a:t>, полученных при обследовании одного индивидуума или группы лиц, отобранных по специальным критериям, часто - интервал, который определяет 95%-</a:t>
            </a:r>
            <a:r>
              <a:rPr lang="ru-RU" i="1" dirty="0" err="1"/>
              <a:t>ный</a:t>
            </a:r>
            <a:r>
              <a:rPr lang="ru-RU" i="1" dirty="0"/>
              <a:t> предел </a:t>
            </a:r>
            <a:r>
              <a:rPr lang="ru-RU" i="1" dirty="0" err="1"/>
              <a:t>референтных</a:t>
            </a:r>
            <a:r>
              <a:rPr lang="ru-RU" i="1" dirty="0"/>
              <a:t> значений, полученных в </a:t>
            </a:r>
            <a:r>
              <a:rPr lang="ru-RU" i="1" dirty="0" err="1"/>
              <a:t>референтной</a:t>
            </a:r>
            <a:r>
              <a:rPr lang="ru-RU" i="1" dirty="0"/>
              <a:t> популяции.</a:t>
            </a:r>
            <a:br>
              <a:rPr lang="ru-RU" i="1" dirty="0"/>
            </a:br>
            <a:r>
              <a:rPr lang="ru-RU" i="1" dirty="0"/>
              <a:t>3.6 </a:t>
            </a:r>
            <a:r>
              <a:rPr lang="ru-RU" i="1" dirty="0" err="1"/>
              <a:t>референтная</a:t>
            </a:r>
            <a:r>
              <a:rPr lang="ru-RU" i="1" dirty="0"/>
              <a:t> популяция: Контингент </a:t>
            </a:r>
            <a:r>
              <a:rPr lang="ru-RU" i="1" dirty="0" err="1"/>
              <a:t>референтных</a:t>
            </a:r>
            <a:r>
              <a:rPr lang="ru-RU" i="1" dirty="0"/>
              <a:t> индивидуумов, значения </a:t>
            </a:r>
            <a:r>
              <a:rPr lang="ru-RU" i="1" dirty="0" err="1"/>
              <a:t>аналитов</a:t>
            </a:r>
            <a:r>
              <a:rPr lang="ru-RU" i="1" dirty="0"/>
              <a:t> в которой используются для сравнения со значениями, получаемыми у больного, страдающего определенным заболеванием; </a:t>
            </a:r>
            <a:r>
              <a:rPr lang="ru-RU" i="1" dirty="0" err="1"/>
              <a:t>референтная</a:t>
            </a:r>
            <a:r>
              <a:rPr lang="ru-RU" i="1" dirty="0"/>
              <a:t> популяция должна быть подобна, насколько это возможно обследуемым лицам, за исключением болезни, которая исследуется.</a:t>
            </a:r>
            <a:br>
              <a:rPr lang="ru-RU" i="1" dirty="0"/>
            </a:br>
            <a:r>
              <a:rPr lang="ru-RU" i="1" dirty="0"/>
              <a:t>3.7 </a:t>
            </a:r>
            <a:r>
              <a:rPr lang="ru-RU" i="1" dirty="0" err="1"/>
              <a:t>референтный</a:t>
            </a:r>
            <a:r>
              <a:rPr lang="ru-RU" i="1" dirty="0"/>
              <a:t> предел: Верхний или нижний предел </a:t>
            </a:r>
            <a:r>
              <a:rPr lang="ru-RU" i="1" dirty="0" err="1"/>
              <a:t>референтного</a:t>
            </a:r>
            <a:r>
              <a:rPr lang="ru-RU" i="1" dirty="0"/>
              <a:t> интервала (не идентичный с порогом клинического решения).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203BFE-5A44-411D-8A35-66BEF862F40E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кл</a:t>
            </a:r>
            <a:r>
              <a:rPr lang="ru-RU" dirty="0"/>
              <a:t>. рекомендациях предложен персонифицированный подход к определению целевых показателей </a:t>
            </a:r>
            <a:r>
              <a:rPr lang="ru-RU" dirty="0" err="1"/>
              <a:t>липидограммы</a:t>
            </a:r>
            <a:r>
              <a:rPr lang="ru-RU" dirty="0"/>
              <a:t> и распределению каждого пациента</a:t>
            </a:r>
            <a:endParaRPr lang="ru-RU" dirty="0"/>
          </a:p>
          <a:p>
            <a:r>
              <a:rPr lang="ru-RU" dirty="0"/>
              <a:t>к определенным категориям сердечно-сосудистого риска (низкий, средний, высокий и очень высокий). В зависимости от тяжести выявленного риска пациента ужесточаются</a:t>
            </a:r>
            <a:r>
              <a:rPr lang="en-US" dirty="0"/>
              <a:t> </a:t>
            </a:r>
            <a:r>
              <a:rPr lang="ru-RU" dirty="0"/>
              <a:t>требования к эффективности </a:t>
            </a:r>
            <a:r>
              <a:rPr lang="ru-RU" dirty="0" err="1"/>
              <a:t>липидснижающей</a:t>
            </a:r>
            <a:r>
              <a:rPr lang="ru-RU" dirty="0"/>
              <a:t> терапии и необходимости</a:t>
            </a:r>
            <a:r>
              <a:rPr lang="en-US" dirty="0"/>
              <a:t> </a:t>
            </a:r>
            <a:r>
              <a:rPr lang="ru-RU" dirty="0"/>
              <a:t>достижения более низких значений</a:t>
            </a:r>
            <a:r>
              <a:rPr lang="en-US" dirty="0"/>
              <a:t> </a:t>
            </a:r>
            <a:r>
              <a:rPr lang="ru-RU" dirty="0"/>
              <a:t>ХС-ЛПНП.</a:t>
            </a:r>
            <a:endParaRPr lang="en-US" dirty="0"/>
          </a:p>
          <a:p>
            <a:r>
              <a:rPr lang="ru-RU" dirty="0"/>
              <a:t>В России с 2008 года действуют ГОСТы по лабораторной диагностике, в которых нескольким терминам со словом «</a:t>
            </a:r>
            <a:r>
              <a:rPr lang="ru-RU" dirty="0" err="1"/>
              <a:t>референтный</a:t>
            </a:r>
            <a:r>
              <a:rPr lang="ru-RU" dirty="0"/>
              <a:t>» даны определения. идентичный международному стандарту ИСО 15189:2007 "Лаборатории медицинские. Частные требования к качеству и компетентности" (ISO 15189:2007 "</a:t>
            </a:r>
            <a:r>
              <a:rPr lang="ru-RU" dirty="0" err="1"/>
              <a:t>Medical</a:t>
            </a:r>
            <a:r>
              <a:rPr lang="ru-RU" dirty="0"/>
              <a:t> </a:t>
            </a:r>
            <a:r>
              <a:rPr lang="ru-RU" dirty="0" err="1"/>
              <a:t>laboratories</a:t>
            </a:r>
            <a:r>
              <a:rPr lang="ru-RU" dirty="0"/>
              <a:t> - </a:t>
            </a:r>
            <a:r>
              <a:rPr lang="ru-RU" dirty="0" err="1"/>
              <a:t>Particular</a:t>
            </a:r>
            <a:r>
              <a:rPr lang="ru-RU" dirty="0"/>
              <a:t> </a:t>
            </a:r>
            <a:r>
              <a:rPr lang="ru-RU" dirty="0" err="1"/>
              <a:t>requirements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quality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competence</a:t>
            </a:r>
            <a:r>
              <a:rPr lang="ru-RU" dirty="0"/>
              <a:t>").</a:t>
            </a:r>
            <a:br>
              <a:rPr lang="ru-RU" dirty="0"/>
            </a:br>
            <a:r>
              <a:rPr lang="ru-RU" dirty="0"/>
              <a:t>Цитата: </a:t>
            </a:r>
            <a:r>
              <a:rPr lang="ru-RU" b="1" dirty="0"/>
              <a:t>ГОСТ Р ИСО 15189-2009</a:t>
            </a:r>
            <a:endParaRPr lang="ru-RU" dirty="0"/>
          </a:p>
          <a:p>
            <a:r>
              <a:rPr lang="ru-RU" i="1" dirty="0"/>
              <a:t>3.2 биологический </a:t>
            </a:r>
            <a:r>
              <a:rPr lang="ru-RU" i="1" dirty="0" err="1"/>
              <a:t>референтный</a:t>
            </a:r>
            <a:r>
              <a:rPr lang="ru-RU" i="1" dirty="0"/>
              <a:t> интервал (</a:t>
            </a:r>
            <a:r>
              <a:rPr lang="ru-RU" i="1" dirty="0" err="1"/>
              <a:t>reference</a:t>
            </a:r>
            <a:r>
              <a:rPr lang="ru-RU" i="1" dirty="0"/>
              <a:t> </a:t>
            </a:r>
            <a:r>
              <a:rPr lang="ru-RU" i="1" dirty="0" err="1"/>
              <a:t>interval</a:t>
            </a:r>
            <a:r>
              <a:rPr lang="ru-RU" i="1" dirty="0"/>
              <a:t>): Центральный 95%-</a:t>
            </a:r>
            <a:r>
              <a:rPr lang="ru-RU" i="1" dirty="0" err="1"/>
              <a:t>ный</a:t>
            </a:r>
            <a:r>
              <a:rPr lang="ru-RU" i="1" dirty="0"/>
              <a:t> интервал распределения </a:t>
            </a:r>
            <a:r>
              <a:rPr lang="ru-RU" i="1" dirty="0" err="1"/>
              <a:t>референтных</a:t>
            </a:r>
            <a:r>
              <a:rPr lang="ru-RU" i="1" dirty="0"/>
              <a:t> значений.</a:t>
            </a:r>
            <a:br>
              <a:rPr lang="ru-RU" i="1" dirty="0"/>
            </a:br>
            <a:r>
              <a:rPr lang="ru-RU" i="1" dirty="0"/>
              <a:t>Примечание 1 - Применением этого термина исключается употребление некорректного термина "нормальный диапазон".</a:t>
            </a:r>
            <a:br>
              <a:rPr lang="ru-RU" i="1" dirty="0"/>
            </a:br>
            <a:r>
              <a:rPr lang="ru-RU" i="1" dirty="0"/>
              <a:t>Примечание 2 - Общепринято определять </a:t>
            </a:r>
            <a:r>
              <a:rPr lang="ru-RU" i="1" dirty="0" err="1"/>
              <a:t>референтный</a:t>
            </a:r>
            <a:r>
              <a:rPr lang="ru-RU" i="1" dirty="0"/>
              <a:t> интервал как центральный 95%-</a:t>
            </a:r>
            <a:r>
              <a:rPr lang="ru-RU" i="1" dirty="0" err="1"/>
              <a:t>ный</a:t>
            </a:r>
            <a:r>
              <a:rPr lang="ru-RU" i="1" dirty="0"/>
              <a:t> интервал. Иной размер или асимметричное размещение </a:t>
            </a:r>
            <a:r>
              <a:rPr lang="ru-RU" i="1" dirty="0" err="1"/>
              <a:t>референтного</a:t>
            </a:r>
            <a:r>
              <a:rPr lang="ru-RU" i="1" dirty="0"/>
              <a:t> интервала может соответствовать особым случаям.</a:t>
            </a:r>
            <a:endParaRPr lang="ru-RU" i="1" dirty="0"/>
          </a:p>
          <a:p>
            <a:r>
              <a:rPr lang="ru-RU" dirty="0"/>
              <a:t>Вот ещё несколько определений из </a:t>
            </a:r>
            <a:r>
              <a:rPr lang="ru-RU" b="1" dirty="0"/>
              <a:t>ГОСТ Р 53022.3-2008</a:t>
            </a:r>
            <a:endParaRPr lang="ru-RU" dirty="0"/>
          </a:p>
          <a:p>
            <a:r>
              <a:rPr lang="ru-RU" i="1" dirty="0"/>
              <a:t>3.5 </a:t>
            </a:r>
            <a:r>
              <a:rPr lang="ru-RU" i="1" dirty="0" err="1"/>
              <a:t>референтный</a:t>
            </a:r>
            <a:r>
              <a:rPr lang="ru-RU" i="1" dirty="0"/>
              <a:t> интервал: Ограниченный </a:t>
            </a:r>
            <a:r>
              <a:rPr lang="ru-RU" i="1" dirty="0" err="1"/>
              <a:t>референтными</a:t>
            </a:r>
            <a:r>
              <a:rPr lang="ru-RU" i="1" dirty="0"/>
              <a:t> пределами и статистически охарактеризованный диапазон значений результатов лабораторных исследований определенного </a:t>
            </a:r>
            <a:r>
              <a:rPr lang="ru-RU" i="1" dirty="0" err="1"/>
              <a:t>аналита</a:t>
            </a:r>
            <a:r>
              <a:rPr lang="ru-RU" i="1" dirty="0"/>
              <a:t>, полученных при обследовании одного индивидуума или группы лиц, отобранных по специальным критериям, часто - интервал, который определяет 95%-</a:t>
            </a:r>
            <a:r>
              <a:rPr lang="ru-RU" i="1" dirty="0" err="1"/>
              <a:t>ный</a:t>
            </a:r>
            <a:r>
              <a:rPr lang="ru-RU" i="1" dirty="0"/>
              <a:t> предел </a:t>
            </a:r>
            <a:r>
              <a:rPr lang="ru-RU" i="1" dirty="0" err="1"/>
              <a:t>референтных</a:t>
            </a:r>
            <a:r>
              <a:rPr lang="ru-RU" i="1" dirty="0"/>
              <a:t> значений, полученных в </a:t>
            </a:r>
            <a:r>
              <a:rPr lang="ru-RU" i="1" dirty="0" err="1"/>
              <a:t>референтной</a:t>
            </a:r>
            <a:r>
              <a:rPr lang="ru-RU" i="1" dirty="0"/>
              <a:t> популяции.</a:t>
            </a:r>
            <a:br>
              <a:rPr lang="ru-RU" i="1" dirty="0"/>
            </a:br>
            <a:r>
              <a:rPr lang="ru-RU" i="1" dirty="0"/>
              <a:t>3.6 </a:t>
            </a:r>
            <a:r>
              <a:rPr lang="ru-RU" i="1" dirty="0" err="1"/>
              <a:t>референтная</a:t>
            </a:r>
            <a:r>
              <a:rPr lang="ru-RU" i="1" dirty="0"/>
              <a:t> популяция: Контингент </a:t>
            </a:r>
            <a:r>
              <a:rPr lang="ru-RU" i="1" dirty="0" err="1"/>
              <a:t>референтных</a:t>
            </a:r>
            <a:r>
              <a:rPr lang="ru-RU" i="1" dirty="0"/>
              <a:t> индивидуумов, значения </a:t>
            </a:r>
            <a:r>
              <a:rPr lang="ru-RU" i="1" dirty="0" err="1"/>
              <a:t>аналитов</a:t>
            </a:r>
            <a:r>
              <a:rPr lang="ru-RU" i="1" dirty="0"/>
              <a:t> в которой используются для сравнения со значениями, получаемыми у больного, страдающего определенным заболеванием; </a:t>
            </a:r>
            <a:r>
              <a:rPr lang="ru-RU" i="1" dirty="0" err="1"/>
              <a:t>референтная</a:t>
            </a:r>
            <a:r>
              <a:rPr lang="ru-RU" i="1" dirty="0"/>
              <a:t> популяция должна быть подобна, насколько это возможно обследуемым лицам, за исключением болезни, которая исследуется.</a:t>
            </a:r>
            <a:br>
              <a:rPr lang="ru-RU" i="1" dirty="0"/>
            </a:br>
            <a:r>
              <a:rPr lang="ru-RU" i="1" dirty="0"/>
              <a:t>3.7 </a:t>
            </a:r>
            <a:r>
              <a:rPr lang="ru-RU" i="1" dirty="0" err="1"/>
              <a:t>референтный</a:t>
            </a:r>
            <a:r>
              <a:rPr lang="ru-RU" i="1" dirty="0"/>
              <a:t> предел: Верхний или нижний предел </a:t>
            </a:r>
            <a:r>
              <a:rPr lang="ru-RU" i="1" dirty="0" err="1"/>
              <a:t>референтного</a:t>
            </a:r>
            <a:r>
              <a:rPr lang="ru-RU" i="1" dirty="0"/>
              <a:t> интервала (не идентичный с порогом клинического решения).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203BFE-5A44-411D-8A35-66BEF862F40E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кл</a:t>
            </a:r>
            <a:r>
              <a:rPr lang="ru-RU" dirty="0"/>
              <a:t>. рекомендациях предложен персонифицированный подход к определению целевых показателей </a:t>
            </a:r>
            <a:r>
              <a:rPr lang="ru-RU" dirty="0" err="1"/>
              <a:t>липидограммы</a:t>
            </a:r>
            <a:r>
              <a:rPr lang="ru-RU" dirty="0"/>
              <a:t> и распределению каждого пациента</a:t>
            </a:r>
            <a:endParaRPr lang="ru-RU" dirty="0"/>
          </a:p>
          <a:p>
            <a:r>
              <a:rPr lang="ru-RU" dirty="0"/>
              <a:t>к определенным категориям сердечно-сосудистого риска (низкий, средний, высокий и очень высокий). В зависимости от тяжести выявленного риска пациента ужесточаются</a:t>
            </a:r>
            <a:r>
              <a:rPr lang="en-US" dirty="0"/>
              <a:t> </a:t>
            </a:r>
            <a:r>
              <a:rPr lang="ru-RU" dirty="0"/>
              <a:t>требования к эффективности </a:t>
            </a:r>
            <a:r>
              <a:rPr lang="ru-RU" dirty="0" err="1"/>
              <a:t>липидснижающей</a:t>
            </a:r>
            <a:r>
              <a:rPr lang="ru-RU" dirty="0"/>
              <a:t> терапии и необходимости</a:t>
            </a:r>
            <a:r>
              <a:rPr lang="en-US" dirty="0"/>
              <a:t> </a:t>
            </a:r>
            <a:r>
              <a:rPr lang="ru-RU" dirty="0"/>
              <a:t>достижения более низких значений</a:t>
            </a:r>
            <a:r>
              <a:rPr lang="en-US" dirty="0"/>
              <a:t> </a:t>
            </a:r>
            <a:r>
              <a:rPr lang="ru-RU" dirty="0"/>
              <a:t>ХС-ЛПНП.</a:t>
            </a:r>
            <a:endParaRPr lang="en-US" dirty="0"/>
          </a:p>
          <a:p>
            <a:r>
              <a:rPr lang="ru-RU" dirty="0"/>
              <a:t>В России с 2008 года действуют ГОСТы по лабораторной диагностике, в которых нескольким терминам со словом «</a:t>
            </a:r>
            <a:r>
              <a:rPr lang="ru-RU" dirty="0" err="1"/>
              <a:t>референтный</a:t>
            </a:r>
            <a:r>
              <a:rPr lang="ru-RU" dirty="0"/>
              <a:t>» даны определения. идентичный международному стандарту ИСО 15189:2007 "Лаборатории медицинские. Частные требования к качеству и компетентности" (ISO 15189:2007 "</a:t>
            </a:r>
            <a:r>
              <a:rPr lang="ru-RU" dirty="0" err="1"/>
              <a:t>Medical</a:t>
            </a:r>
            <a:r>
              <a:rPr lang="ru-RU" dirty="0"/>
              <a:t> </a:t>
            </a:r>
            <a:r>
              <a:rPr lang="ru-RU" dirty="0" err="1"/>
              <a:t>laboratories</a:t>
            </a:r>
            <a:r>
              <a:rPr lang="ru-RU" dirty="0"/>
              <a:t> - </a:t>
            </a:r>
            <a:r>
              <a:rPr lang="ru-RU" dirty="0" err="1"/>
              <a:t>Particular</a:t>
            </a:r>
            <a:r>
              <a:rPr lang="ru-RU" dirty="0"/>
              <a:t> </a:t>
            </a:r>
            <a:r>
              <a:rPr lang="ru-RU" dirty="0" err="1"/>
              <a:t>requirements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quality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competence</a:t>
            </a:r>
            <a:r>
              <a:rPr lang="ru-RU" dirty="0"/>
              <a:t>").</a:t>
            </a:r>
            <a:br>
              <a:rPr lang="ru-RU" dirty="0"/>
            </a:br>
            <a:r>
              <a:rPr lang="ru-RU" dirty="0"/>
              <a:t>Цитата: </a:t>
            </a:r>
            <a:r>
              <a:rPr lang="ru-RU" b="1" dirty="0"/>
              <a:t>ГОСТ Р ИСО 15189-2009</a:t>
            </a:r>
            <a:endParaRPr lang="ru-RU" dirty="0"/>
          </a:p>
          <a:p>
            <a:r>
              <a:rPr lang="ru-RU" i="1" dirty="0"/>
              <a:t>3.2 биологический </a:t>
            </a:r>
            <a:r>
              <a:rPr lang="ru-RU" i="1" dirty="0" err="1"/>
              <a:t>референтный</a:t>
            </a:r>
            <a:r>
              <a:rPr lang="ru-RU" i="1" dirty="0"/>
              <a:t> интервал (</a:t>
            </a:r>
            <a:r>
              <a:rPr lang="ru-RU" i="1" dirty="0" err="1"/>
              <a:t>reference</a:t>
            </a:r>
            <a:r>
              <a:rPr lang="ru-RU" i="1" dirty="0"/>
              <a:t> </a:t>
            </a:r>
            <a:r>
              <a:rPr lang="ru-RU" i="1" dirty="0" err="1"/>
              <a:t>interval</a:t>
            </a:r>
            <a:r>
              <a:rPr lang="ru-RU" i="1" dirty="0"/>
              <a:t>): Центральный 95%-</a:t>
            </a:r>
            <a:r>
              <a:rPr lang="ru-RU" i="1" dirty="0" err="1"/>
              <a:t>ный</a:t>
            </a:r>
            <a:r>
              <a:rPr lang="ru-RU" i="1" dirty="0"/>
              <a:t> интервал распределения </a:t>
            </a:r>
            <a:r>
              <a:rPr lang="ru-RU" i="1" dirty="0" err="1"/>
              <a:t>референтных</a:t>
            </a:r>
            <a:r>
              <a:rPr lang="ru-RU" i="1" dirty="0"/>
              <a:t> значений.</a:t>
            </a:r>
            <a:br>
              <a:rPr lang="ru-RU" i="1" dirty="0"/>
            </a:br>
            <a:r>
              <a:rPr lang="ru-RU" i="1" dirty="0"/>
              <a:t>Примечание 1 - Применением этого термина исключается употребление некорректного термина "нормальный диапазон".</a:t>
            </a:r>
            <a:br>
              <a:rPr lang="ru-RU" i="1" dirty="0"/>
            </a:br>
            <a:r>
              <a:rPr lang="ru-RU" i="1" dirty="0"/>
              <a:t>Примечание 2 - Общепринято определять </a:t>
            </a:r>
            <a:r>
              <a:rPr lang="ru-RU" i="1" dirty="0" err="1"/>
              <a:t>референтный</a:t>
            </a:r>
            <a:r>
              <a:rPr lang="ru-RU" i="1" dirty="0"/>
              <a:t> интервал как центральный 95%-</a:t>
            </a:r>
            <a:r>
              <a:rPr lang="ru-RU" i="1" dirty="0" err="1"/>
              <a:t>ный</a:t>
            </a:r>
            <a:r>
              <a:rPr lang="ru-RU" i="1" dirty="0"/>
              <a:t> интервал. Иной размер или асимметричное размещение </a:t>
            </a:r>
            <a:r>
              <a:rPr lang="ru-RU" i="1" dirty="0" err="1"/>
              <a:t>референтного</a:t>
            </a:r>
            <a:r>
              <a:rPr lang="ru-RU" i="1" dirty="0"/>
              <a:t> интервала может соответствовать особым случаям.</a:t>
            </a:r>
            <a:endParaRPr lang="ru-RU" i="1" dirty="0"/>
          </a:p>
          <a:p>
            <a:r>
              <a:rPr lang="ru-RU" dirty="0"/>
              <a:t>Вот ещё несколько определений из </a:t>
            </a:r>
            <a:r>
              <a:rPr lang="ru-RU" b="1" dirty="0"/>
              <a:t>ГОСТ Р 53022.3-2008</a:t>
            </a:r>
            <a:endParaRPr lang="ru-RU" dirty="0"/>
          </a:p>
          <a:p>
            <a:r>
              <a:rPr lang="ru-RU" i="1" dirty="0"/>
              <a:t>3.5 </a:t>
            </a:r>
            <a:r>
              <a:rPr lang="ru-RU" i="1" dirty="0" err="1"/>
              <a:t>референтный</a:t>
            </a:r>
            <a:r>
              <a:rPr lang="ru-RU" i="1" dirty="0"/>
              <a:t> интервал: Ограниченный </a:t>
            </a:r>
            <a:r>
              <a:rPr lang="ru-RU" i="1" dirty="0" err="1"/>
              <a:t>референтными</a:t>
            </a:r>
            <a:r>
              <a:rPr lang="ru-RU" i="1" dirty="0"/>
              <a:t> пределами и статистически охарактеризованный диапазон значений результатов лабораторных исследований определенного </a:t>
            </a:r>
            <a:r>
              <a:rPr lang="ru-RU" i="1" dirty="0" err="1"/>
              <a:t>аналита</a:t>
            </a:r>
            <a:r>
              <a:rPr lang="ru-RU" i="1" dirty="0"/>
              <a:t>, полученных при обследовании одного индивидуума или группы лиц, отобранных по специальным критериям, часто - интервал, который определяет 95%-</a:t>
            </a:r>
            <a:r>
              <a:rPr lang="ru-RU" i="1" dirty="0" err="1"/>
              <a:t>ный</a:t>
            </a:r>
            <a:r>
              <a:rPr lang="ru-RU" i="1" dirty="0"/>
              <a:t> предел </a:t>
            </a:r>
            <a:r>
              <a:rPr lang="ru-RU" i="1" dirty="0" err="1"/>
              <a:t>референтных</a:t>
            </a:r>
            <a:r>
              <a:rPr lang="ru-RU" i="1" dirty="0"/>
              <a:t> значений, полученных в </a:t>
            </a:r>
            <a:r>
              <a:rPr lang="ru-RU" i="1" dirty="0" err="1"/>
              <a:t>референтной</a:t>
            </a:r>
            <a:r>
              <a:rPr lang="ru-RU" i="1" dirty="0"/>
              <a:t> популяции.</a:t>
            </a:r>
            <a:br>
              <a:rPr lang="ru-RU" i="1" dirty="0"/>
            </a:br>
            <a:r>
              <a:rPr lang="ru-RU" i="1" dirty="0"/>
              <a:t>3.6 </a:t>
            </a:r>
            <a:r>
              <a:rPr lang="ru-RU" i="1" dirty="0" err="1"/>
              <a:t>референтная</a:t>
            </a:r>
            <a:r>
              <a:rPr lang="ru-RU" i="1" dirty="0"/>
              <a:t> популяция: Контингент </a:t>
            </a:r>
            <a:r>
              <a:rPr lang="ru-RU" i="1" dirty="0" err="1"/>
              <a:t>референтных</a:t>
            </a:r>
            <a:r>
              <a:rPr lang="ru-RU" i="1" dirty="0"/>
              <a:t> индивидуумов, значения </a:t>
            </a:r>
            <a:r>
              <a:rPr lang="ru-RU" i="1" dirty="0" err="1"/>
              <a:t>аналитов</a:t>
            </a:r>
            <a:r>
              <a:rPr lang="ru-RU" i="1" dirty="0"/>
              <a:t> в которой используются для сравнения со значениями, получаемыми у больного, страдающего определенным заболеванием; </a:t>
            </a:r>
            <a:r>
              <a:rPr lang="ru-RU" i="1" dirty="0" err="1"/>
              <a:t>референтная</a:t>
            </a:r>
            <a:r>
              <a:rPr lang="ru-RU" i="1" dirty="0"/>
              <a:t> популяция должна быть подобна, насколько это возможно обследуемым лицам, за исключением болезни, которая исследуется.</a:t>
            </a:r>
            <a:br>
              <a:rPr lang="ru-RU" i="1" dirty="0"/>
            </a:br>
            <a:r>
              <a:rPr lang="ru-RU" i="1" dirty="0"/>
              <a:t>3.7 </a:t>
            </a:r>
            <a:r>
              <a:rPr lang="ru-RU" i="1" dirty="0" err="1"/>
              <a:t>референтный</a:t>
            </a:r>
            <a:r>
              <a:rPr lang="ru-RU" i="1" dirty="0"/>
              <a:t> предел: Верхний или нижний предел </a:t>
            </a:r>
            <a:r>
              <a:rPr lang="ru-RU" i="1" dirty="0" err="1"/>
              <a:t>референтного</a:t>
            </a:r>
            <a:r>
              <a:rPr lang="ru-RU" i="1" dirty="0"/>
              <a:t> интервала (не идентичный с порогом клинического решения).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203BFE-5A44-411D-8A35-66BEF862F40E}" type="slidenum">
              <a:rPr lang="ru-RU" smtClean="0">
                <a:solidFill>
                  <a:prstClr val="black"/>
                </a:solidFill>
              </a:rPr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Info-slide_Abbvie_e_Xchan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411" y="222720"/>
            <a:ext cx="9965960" cy="541779"/>
          </a:xfrm>
        </p:spPr>
        <p:txBody>
          <a:bodyPr>
            <a:noAutofit/>
          </a:bodyPr>
          <a:lstStyle>
            <a:lvl1pPr>
              <a:defRPr sz="3200" b="0">
                <a:solidFill>
                  <a:srgbClr val="00B0F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518412" y="1131270"/>
            <a:ext cx="11173917" cy="4803353"/>
          </a:xfrm>
        </p:spPr>
        <p:txBody>
          <a:bodyPr>
            <a:normAutofit/>
          </a:bodyPr>
          <a:lstStyle>
            <a:lvl1pPr marL="0" indent="0">
              <a:lnSpc>
                <a:spcPts val="1200"/>
              </a:lnSpc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518436" y="6301382"/>
            <a:ext cx="8999663" cy="3438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* Сноска 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12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think-cell Slide" r:id="rId3" imgW="6350" imgH="6350" progId="TCLayout.ActiveDocument.1">
                  <p:embed/>
                </p:oleObj>
              </mc:Choice>
              <mc:Fallback>
                <p:oleObj name="think-cell Slide" r:id="rId3" imgW="6350" imgH="6350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8642" name="Заголовок 1"/>
          <p:cNvSpPr>
            <a:spLocks noGrp="1"/>
          </p:cNvSpPr>
          <p:nvPr>
            <p:ph type="title"/>
          </p:nvPr>
        </p:nvSpPr>
        <p:spPr>
          <a:xfrm>
            <a:off x="374072" y="365125"/>
            <a:ext cx="11443856" cy="521565"/>
          </a:xfrm>
        </p:spPr>
        <p:txBody>
          <a:bodyPr vert="horz" anchor="t" anchorCtr="0">
            <a:noAutofit/>
          </a:bodyPr>
          <a:lstStyle>
            <a:lvl1pPr>
              <a:defRPr sz="2100" b="1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1048643" name="Текст 19"/>
          <p:cNvSpPr>
            <a:spLocks noGrp="1"/>
          </p:cNvSpPr>
          <p:nvPr>
            <p:ph type="body" sz="quarter" idx="10"/>
          </p:nvPr>
        </p:nvSpPr>
        <p:spPr>
          <a:xfrm>
            <a:off x="374072" y="6344444"/>
            <a:ext cx="11443856" cy="296862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1"/>
          </p:nvPr>
        </p:nvSpPr>
        <p:spPr>
          <a:xfrm>
            <a:off x="767408" y="1412876"/>
            <a:ext cx="5328000" cy="112338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</p:txBody>
      </p:sp>
      <p:sp>
        <p:nvSpPr>
          <p:cNvPr id="9" name="Content Placeholder 5"/>
          <p:cNvSpPr>
            <a:spLocks noGrp="1"/>
          </p:cNvSpPr>
          <p:nvPr>
            <p:ph sz="quarter" idx="22"/>
          </p:nvPr>
        </p:nvSpPr>
        <p:spPr>
          <a:xfrm>
            <a:off x="6528048" y="1412876"/>
            <a:ext cx="5328000" cy="112338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322705"/>
            <a:ext cx="9144000" cy="3127375"/>
          </a:xfrm>
        </p:spPr>
        <p:txBody>
          <a:bodyPr>
            <a:normAutofit fontScale="90000"/>
          </a:bodyPr>
          <a:p>
            <a:r>
              <a:rPr lang="ru-RU" altLang="en-US"/>
              <a:t>Раннее выявление </a:t>
            </a:r>
            <a:br>
              <a:rPr lang="ru-RU" altLang="en-US"/>
            </a:br>
            <a:r>
              <a:rPr lang="ru-RU" altLang="en-US"/>
              <a:t>сердечно-сосудистых заболеваний</a:t>
            </a:r>
            <a:endParaRPr lang="ru-RU" altLang="en-US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913380" y="5025073"/>
            <a:ext cx="9144000" cy="1655762"/>
          </a:xfrm>
        </p:spPr>
        <p:txBody>
          <a:bodyPr/>
          <a:p>
            <a:pPr algn="r"/>
            <a:r>
              <a:rPr lang="ru-RU" altLang="en-US"/>
              <a:t>ЕФРЕМУШКИНА А.А.</a:t>
            </a:r>
            <a:endParaRPr lang="ru-RU" altLang="en-US"/>
          </a:p>
          <a:p>
            <a:pPr algn="r"/>
            <a:r>
              <a:rPr lang="ru-RU" altLang="en-US"/>
              <a:t>10.12.2024</a:t>
            </a:r>
            <a:endParaRPr lang="ru-RU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3936" y="209341"/>
            <a:ext cx="853552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0070C0"/>
                </a:solidFill>
                <a:cs typeface="Arial" panose="020B0604020202020204" pitchFamily="34" charset="0"/>
              </a:rPr>
              <a:t>Тактика </a:t>
            </a:r>
            <a:r>
              <a:rPr lang="ru-RU" sz="2800" dirty="0" err="1">
                <a:solidFill>
                  <a:srgbClr val="0070C0"/>
                </a:solidFill>
                <a:cs typeface="Arial" panose="020B0604020202020204" pitchFamily="34" charset="0"/>
              </a:rPr>
              <a:t>гиполипидемической</a:t>
            </a:r>
            <a:r>
              <a:rPr lang="ru-RU" sz="2800" dirty="0">
                <a:solidFill>
                  <a:srgbClr val="0070C0"/>
                </a:solidFill>
                <a:cs typeface="Arial" panose="020B0604020202020204" pitchFamily="34" charset="0"/>
              </a:rPr>
              <a:t> терапии: </a:t>
            </a:r>
            <a:r>
              <a:rPr lang="ru-RU" sz="2800" b="1" dirty="0">
                <a:solidFill>
                  <a:srgbClr val="C00000"/>
                </a:solidFill>
                <a:cs typeface="Arial" panose="020B0604020202020204" pitchFamily="34" charset="0"/>
              </a:rPr>
              <a:t>старт</a:t>
            </a:r>
            <a:endParaRPr 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>
          <a:xfrm>
            <a:off x="1746429" y="6507277"/>
            <a:ext cx="8858657" cy="282764"/>
          </a:xfrm>
        </p:spPr>
        <p:txBody>
          <a:bodyPr>
            <a:normAutofit/>
          </a:bodyPr>
          <a:lstStyle/>
          <a:p>
            <a:r>
              <a:rPr lang="ru-RU" dirty="0"/>
              <a:t>Р</a:t>
            </a:r>
            <a:r>
              <a:rPr lang="ru-RU" dirty="0">
                <a:solidFill>
                  <a:schemeClr val="tx1"/>
                </a:solidFill>
              </a:rPr>
              <a:t>екомендации МЗ РФ «Нарушения липидного обмена», 2023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/>
          <a:srcRect b="6512"/>
          <a:stretch>
            <a:fillRect/>
          </a:stretch>
        </p:blipFill>
        <p:spPr>
          <a:xfrm>
            <a:off x="1703705" y="765810"/>
            <a:ext cx="7128510" cy="564515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880200" y="1413158"/>
            <a:ext cx="273481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135560" y="4148968"/>
            <a:ext cx="15121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9192346" y="996984"/>
            <a:ext cx="1326278" cy="109503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 </a:t>
            </a:r>
            <a:r>
              <a:rPr lang="ru-RU" dirty="0">
                <a:solidFill>
                  <a:prstClr val="white"/>
                </a:solidFill>
              </a:rPr>
              <a:t>шаг - </a:t>
            </a:r>
            <a:r>
              <a:rPr lang="ru-RU" dirty="0" err="1">
                <a:solidFill>
                  <a:prstClr val="white"/>
                </a:solidFill>
              </a:rPr>
              <a:t>статин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92346" y="3216989"/>
            <a:ext cx="1326278" cy="109503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2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ru-RU" dirty="0">
                <a:solidFill>
                  <a:prstClr val="white"/>
                </a:solidFill>
              </a:rPr>
              <a:t>шаг – </a:t>
            </a:r>
            <a:r>
              <a:rPr lang="ru-RU" dirty="0" err="1">
                <a:solidFill>
                  <a:prstClr val="white"/>
                </a:solidFill>
              </a:rPr>
              <a:t>статин</a:t>
            </a:r>
            <a:endParaRPr lang="ru-RU" dirty="0">
              <a:solidFill>
                <a:prstClr val="white"/>
              </a:solidFill>
            </a:endParaRPr>
          </a:p>
          <a:p>
            <a:pPr algn="ctr"/>
            <a:r>
              <a:rPr lang="ru-RU" dirty="0">
                <a:solidFill>
                  <a:prstClr val="white"/>
                </a:solidFill>
              </a:rPr>
              <a:t>+</a:t>
            </a:r>
            <a:r>
              <a:rPr lang="ru-RU" dirty="0" err="1">
                <a:solidFill>
                  <a:prstClr val="white"/>
                </a:solidFill>
              </a:rPr>
              <a:t>эзетимиб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192344" y="4892565"/>
            <a:ext cx="1412733" cy="109503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3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ru-RU" dirty="0">
                <a:solidFill>
                  <a:prstClr val="white"/>
                </a:solidFill>
              </a:rPr>
              <a:t>шаг – </a:t>
            </a:r>
            <a:r>
              <a:rPr lang="ru-RU" dirty="0" err="1">
                <a:solidFill>
                  <a:prstClr val="white"/>
                </a:solidFill>
              </a:rPr>
              <a:t>статин</a:t>
            </a:r>
            <a:endParaRPr lang="ru-RU" dirty="0">
              <a:solidFill>
                <a:prstClr val="white"/>
              </a:solidFill>
            </a:endParaRPr>
          </a:p>
          <a:p>
            <a:pPr algn="ctr"/>
            <a:r>
              <a:rPr lang="ru-RU" dirty="0">
                <a:solidFill>
                  <a:prstClr val="white"/>
                </a:solidFill>
              </a:rPr>
              <a:t>+</a:t>
            </a:r>
            <a:r>
              <a:rPr lang="ru-RU" dirty="0" err="1">
                <a:solidFill>
                  <a:prstClr val="white"/>
                </a:solidFill>
              </a:rPr>
              <a:t>эзетимиб</a:t>
            </a:r>
            <a:endParaRPr lang="ru-RU" dirty="0">
              <a:solidFill>
                <a:prstClr val="white"/>
              </a:solidFill>
            </a:endParaRPr>
          </a:p>
          <a:p>
            <a:pPr algn="ctr"/>
            <a:r>
              <a:rPr lang="ru-RU" dirty="0">
                <a:solidFill>
                  <a:prstClr val="white"/>
                </a:solidFill>
              </a:rPr>
              <a:t>+</a:t>
            </a:r>
            <a:r>
              <a:rPr lang="en-US" dirty="0">
                <a:solidFill>
                  <a:prstClr val="white"/>
                </a:solidFill>
              </a:rPr>
              <a:t>PCSK9</a:t>
            </a: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783632" y="5949409"/>
            <a:ext cx="93610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999656" y="3619819"/>
            <a:ext cx="302433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195592" y="5949409"/>
            <a:ext cx="8284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>
          <a:xfrm>
            <a:off x="1746429" y="6507277"/>
            <a:ext cx="8858657" cy="282764"/>
          </a:xfrm>
        </p:spPr>
        <p:txBody>
          <a:bodyPr>
            <a:normAutofit/>
          </a:bodyPr>
          <a:lstStyle/>
          <a:p>
            <a:r>
              <a:rPr lang="ru-RU" dirty="0"/>
              <a:t>Р</a:t>
            </a:r>
            <a:r>
              <a:rPr lang="ru-RU" dirty="0">
                <a:solidFill>
                  <a:schemeClr val="tx1"/>
                </a:solidFill>
              </a:rPr>
              <a:t>екомендации МЗ РФ «Нарушения липидного обмена», 2023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36635" y="2037612"/>
            <a:ext cx="1180073" cy="10950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prstClr val="white"/>
                </a:solidFill>
              </a:rPr>
              <a:t>1 шаг -</a:t>
            </a:r>
            <a:endParaRPr lang="ru-RU" sz="16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prstClr val="white"/>
                </a:solidFill>
              </a:rPr>
              <a:t>статин </a:t>
            </a:r>
            <a:endParaRPr lang="ru-RU" sz="16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sz="1600" dirty="0">
                <a:solidFill>
                  <a:prstClr val="white"/>
                </a:solidFill>
              </a:rPr>
              <a:t>+ </a:t>
            </a:r>
            <a:r>
              <a:rPr lang="ru-RU" sz="1600" dirty="0" err="1">
                <a:solidFill>
                  <a:prstClr val="white"/>
                </a:solidFill>
              </a:rPr>
              <a:t>эзетимиб</a:t>
            </a: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36609" y="4388030"/>
            <a:ext cx="1180071" cy="109503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prstClr val="white"/>
                </a:solidFill>
              </a:rPr>
              <a:t>1 шаг –</a:t>
            </a:r>
            <a:endParaRPr lang="ru-RU" sz="16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sz="1600" dirty="0" err="1">
                <a:solidFill>
                  <a:prstClr val="white"/>
                </a:solidFill>
              </a:rPr>
              <a:t>статин</a:t>
            </a:r>
            <a:endParaRPr lang="ru-RU" sz="16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sz="1600" dirty="0">
                <a:solidFill>
                  <a:prstClr val="white"/>
                </a:solidFill>
              </a:rPr>
              <a:t>+</a:t>
            </a:r>
            <a:r>
              <a:rPr lang="en-US" sz="1600" dirty="0">
                <a:solidFill>
                  <a:prstClr val="white"/>
                </a:solidFill>
              </a:rPr>
              <a:t> </a:t>
            </a:r>
            <a:r>
              <a:rPr lang="ru-RU" sz="1600" dirty="0" err="1">
                <a:solidFill>
                  <a:prstClr val="white"/>
                </a:solidFill>
              </a:rPr>
              <a:t>эзетимиб</a:t>
            </a:r>
            <a:endParaRPr lang="ru-RU" sz="16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sz="1600" dirty="0">
                <a:solidFill>
                  <a:prstClr val="white"/>
                </a:solidFill>
              </a:rPr>
              <a:t>+</a:t>
            </a:r>
            <a:r>
              <a:rPr lang="en-US" sz="1600" dirty="0">
                <a:solidFill>
                  <a:prstClr val="white"/>
                </a:solidFill>
              </a:rPr>
              <a:t> </a:t>
            </a:r>
            <a:r>
              <a:rPr lang="ru-RU" sz="1600" dirty="0">
                <a:solidFill>
                  <a:prstClr val="white"/>
                </a:solidFill>
              </a:rPr>
              <a:t>и</a:t>
            </a:r>
            <a:r>
              <a:rPr lang="en-US" sz="1600" dirty="0">
                <a:solidFill>
                  <a:prstClr val="white"/>
                </a:solidFill>
              </a:rPr>
              <a:t>PCSK9</a:t>
            </a:r>
            <a:endParaRPr lang="ru-RU" sz="1600" dirty="0">
              <a:solidFill>
                <a:prstClr val="white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606350" y="1988840"/>
            <a:ext cx="7517993" cy="4338576"/>
            <a:chOff x="3540890" y="1133153"/>
            <a:chExt cx="7043757" cy="307486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1"/>
            <a:srcRect b="43998"/>
            <a:stretch>
              <a:fillRect/>
            </a:stretch>
          </p:blipFill>
          <p:spPr>
            <a:xfrm>
              <a:off x="3540890" y="1133153"/>
              <a:ext cx="7043757" cy="3074864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3830714" y="3429682"/>
              <a:ext cx="260818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3830714" y="1615737"/>
              <a:ext cx="159354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299229" y="3027286"/>
              <a:ext cx="159354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6821424" y="3230847"/>
              <a:ext cx="67056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3830714" y="1819923"/>
              <a:ext cx="159354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Прямоугольник 15"/>
          <p:cNvSpPr/>
          <p:nvPr/>
        </p:nvSpPr>
        <p:spPr>
          <a:xfrm>
            <a:off x="1863936" y="209342"/>
            <a:ext cx="8535521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0070C0"/>
                </a:solidFill>
                <a:cs typeface="Arial" panose="020B0604020202020204" pitchFamily="34" charset="0"/>
              </a:rPr>
              <a:t>Тактика </a:t>
            </a:r>
            <a:r>
              <a:rPr lang="ru-RU" sz="2800" dirty="0" err="1">
                <a:solidFill>
                  <a:srgbClr val="0070C0"/>
                </a:solidFill>
                <a:cs typeface="Arial" panose="020B0604020202020204" pitchFamily="34" charset="0"/>
              </a:rPr>
              <a:t>гиполипидемической</a:t>
            </a:r>
            <a:r>
              <a:rPr lang="ru-RU" sz="2800" dirty="0">
                <a:solidFill>
                  <a:srgbClr val="0070C0"/>
                </a:solidFill>
                <a:cs typeface="Arial" panose="020B0604020202020204" pitchFamily="34" charset="0"/>
              </a:rPr>
              <a:t> терапии: </a:t>
            </a:r>
            <a:r>
              <a:rPr lang="ru-RU" sz="2800" b="1" dirty="0">
                <a:solidFill>
                  <a:srgbClr val="C00000"/>
                </a:solidFill>
                <a:cs typeface="Arial" panose="020B0604020202020204" pitchFamily="34" charset="0"/>
              </a:rPr>
              <a:t>пациент </a:t>
            </a:r>
            <a:r>
              <a:rPr lang="ru-RU" sz="2800" b="1" u="sng" dirty="0">
                <a:solidFill>
                  <a:srgbClr val="C00000"/>
                </a:solidFill>
                <a:cs typeface="Arial" panose="020B0604020202020204" pitchFamily="34" charset="0"/>
              </a:rPr>
              <a:t>очень высокого ССР</a:t>
            </a:r>
            <a:r>
              <a:rPr lang="ru-RU" sz="2800" b="1" dirty="0">
                <a:solidFill>
                  <a:srgbClr val="C00000"/>
                </a:solidFill>
                <a:cs typeface="Arial" panose="020B0604020202020204" pitchFamily="34" charset="0"/>
              </a:rPr>
              <a:t> при значительном повышении уровня ХС ЛНП (более 4 </a:t>
            </a:r>
            <a:r>
              <a:rPr lang="ru-RU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ммоль</a:t>
            </a:r>
            <a:r>
              <a:rPr lang="ru-RU" sz="2800" b="1" dirty="0">
                <a:solidFill>
                  <a:srgbClr val="C00000"/>
                </a:solidFill>
                <a:cs typeface="Arial" panose="020B0604020202020204" pitchFamily="34" charset="0"/>
              </a:rPr>
              <a:t>/л)</a:t>
            </a:r>
            <a:endParaRPr 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"/>
          <a:srcRect t="79123"/>
          <a:stretch>
            <a:fillRect/>
          </a:stretch>
        </p:blipFill>
        <p:spPr>
          <a:xfrm>
            <a:off x="1832302" y="1441430"/>
            <a:ext cx="7288034" cy="1146289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>
          <a:xfrm>
            <a:off x="1746429" y="6507277"/>
            <a:ext cx="8858657" cy="282764"/>
          </a:xfrm>
        </p:spPr>
        <p:txBody>
          <a:bodyPr>
            <a:normAutofit/>
          </a:bodyPr>
          <a:lstStyle/>
          <a:p>
            <a:r>
              <a:rPr lang="ru-RU" dirty="0"/>
              <a:t>Р</a:t>
            </a:r>
            <a:r>
              <a:rPr lang="ru-RU" dirty="0">
                <a:solidFill>
                  <a:schemeClr val="tx1"/>
                </a:solidFill>
              </a:rPr>
              <a:t>екомендации МЗ РФ «Нарушения липидного обмена», 2023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320136" y="1823143"/>
            <a:ext cx="136815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75520" y="1256762"/>
            <a:ext cx="457089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cs typeface="Arial" panose="020B0604020202020204" pitchFamily="34" charset="0"/>
              </a:rPr>
              <a:t>Непереносимость статинов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1461" y="3477828"/>
            <a:ext cx="457089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cs typeface="Arial" panose="020B0604020202020204" pitchFamily="34" charset="0"/>
              </a:rPr>
              <a:t>У пожилых (старше 75 лет)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593665" y="3881152"/>
            <a:ext cx="7526671" cy="1868914"/>
            <a:chOff x="3628994" y="3969197"/>
            <a:chExt cx="7263908" cy="186891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28994" y="3969197"/>
              <a:ext cx="7263908" cy="1868914"/>
            </a:xfrm>
            <a:prstGeom prst="rect">
              <a:avLst/>
            </a:prstGeom>
          </p:spPr>
        </p:pic>
        <p:cxnSp>
          <p:nvCxnSpPr>
            <p:cNvPr id="15" name="Прямая соединительная линия 14"/>
            <p:cNvCxnSpPr/>
            <p:nvPr/>
          </p:nvCxnSpPr>
          <p:spPr>
            <a:xfrm>
              <a:off x="5814873" y="5220069"/>
              <a:ext cx="492710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4097044" y="5468645"/>
              <a:ext cx="225936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303" y="2515051"/>
            <a:ext cx="7144018" cy="78105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93669" y="188640"/>
            <a:ext cx="8535521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0070C0"/>
                </a:solidFill>
                <a:cs typeface="Arial" panose="020B0604020202020204" pitchFamily="34" charset="0"/>
              </a:rPr>
              <a:t>Тактика </a:t>
            </a:r>
            <a:r>
              <a:rPr lang="ru-RU" sz="2800" dirty="0" err="1">
                <a:solidFill>
                  <a:srgbClr val="0070C0"/>
                </a:solidFill>
                <a:cs typeface="Arial" panose="020B0604020202020204" pitchFamily="34" charset="0"/>
              </a:rPr>
              <a:t>гиполипидемической</a:t>
            </a:r>
            <a:r>
              <a:rPr lang="ru-RU" sz="2800" dirty="0">
                <a:solidFill>
                  <a:srgbClr val="0070C0"/>
                </a:solidFill>
                <a:cs typeface="Arial" panose="020B0604020202020204" pitchFamily="34" charset="0"/>
              </a:rPr>
              <a:t> терапии: </a:t>
            </a:r>
            <a:r>
              <a:rPr lang="ru-RU" sz="2800" b="1" dirty="0">
                <a:solidFill>
                  <a:srgbClr val="C00000"/>
                </a:solidFill>
                <a:cs typeface="Arial" panose="020B0604020202020204" pitchFamily="34" charset="0"/>
              </a:rPr>
              <a:t>непереносимость </a:t>
            </a:r>
            <a:r>
              <a:rPr lang="ru-RU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статинов</a:t>
            </a:r>
            <a:r>
              <a:rPr lang="ru-RU" sz="2800" b="1" dirty="0">
                <a:solidFill>
                  <a:srgbClr val="C00000"/>
                </a:solidFill>
                <a:cs typeface="Arial" panose="020B0604020202020204" pitchFamily="34" charset="0"/>
              </a:rPr>
              <a:t>, пожилые пациенты</a:t>
            </a:r>
            <a:endParaRPr 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ая рамка рисунка 4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2974975" y="1430655"/>
            <a:ext cx="5426075" cy="360362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5110"/>
            <a:ext cx="10515600" cy="361950"/>
          </a:xfrm>
        </p:spPr>
        <p:txBody>
          <a:bodyPr>
            <a:normAutofit fontScale="90000"/>
          </a:bodyPr>
          <a:p>
            <a:pPr algn="ctr"/>
            <a:r>
              <a:rPr lang="ru-RU" altLang="en-US"/>
              <a:t>Критерии установления диагноза: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191375" y="6250305"/>
            <a:ext cx="5000625" cy="447675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435" y="607060"/>
            <a:ext cx="9803130" cy="394906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5" y="4305300"/>
            <a:ext cx="9654540" cy="2552700"/>
          </a:xfrm>
          <a:prstGeom prst="rect">
            <a:avLst/>
          </a:prstGeom>
        </p:spPr>
      </p:pic>
      <p:cxnSp>
        <p:nvCxnSpPr>
          <p:cNvPr id="3" name="Прямое соединение 2"/>
          <p:cNvCxnSpPr/>
          <p:nvPr/>
        </p:nvCxnSpPr>
        <p:spPr>
          <a:xfrm flipV="1">
            <a:off x="5998845" y="1350010"/>
            <a:ext cx="4723130" cy="114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Прямое соединение 4"/>
          <p:cNvCxnSpPr/>
          <p:nvPr/>
        </p:nvCxnSpPr>
        <p:spPr>
          <a:xfrm>
            <a:off x="4729480" y="1727200"/>
            <a:ext cx="5992495" cy="88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Прямое соединение 7"/>
          <p:cNvCxnSpPr/>
          <p:nvPr/>
        </p:nvCxnSpPr>
        <p:spPr>
          <a:xfrm>
            <a:off x="1720850" y="2902585"/>
            <a:ext cx="8933180" cy="146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Прямое соединение 8"/>
          <p:cNvCxnSpPr/>
          <p:nvPr/>
        </p:nvCxnSpPr>
        <p:spPr>
          <a:xfrm flipV="1">
            <a:off x="4502150" y="3496310"/>
            <a:ext cx="6163310" cy="24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Прямое соединение 9"/>
          <p:cNvCxnSpPr/>
          <p:nvPr/>
        </p:nvCxnSpPr>
        <p:spPr>
          <a:xfrm flipV="1">
            <a:off x="2490470" y="4083685"/>
            <a:ext cx="5474970" cy="3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Прямое соединение 10"/>
          <p:cNvCxnSpPr/>
          <p:nvPr/>
        </p:nvCxnSpPr>
        <p:spPr>
          <a:xfrm flipV="1">
            <a:off x="6125845" y="5163185"/>
            <a:ext cx="4723130" cy="114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Прямое соединение 11"/>
          <p:cNvCxnSpPr/>
          <p:nvPr/>
        </p:nvCxnSpPr>
        <p:spPr>
          <a:xfrm flipV="1">
            <a:off x="1720850" y="5994400"/>
            <a:ext cx="3074035" cy="13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Прямое соединение 12"/>
          <p:cNvCxnSpPr/>
          <p:nvPr/>
        </p:nvCxnSpPr>
        <p:spPr>
          <a:xfrm>
            <a:off x="2866390" y="6351905"/>
            <a:ext cx="7649210" cy="57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sz="quarter" idx="21"/>
          </p:nvPr>
        </p:nvPicPr>
        <p:blipFill>
          <a:blip r:embed="rId1"/>
          <a:stretch>
            <a:fillRect/>
          </a:stretch>
        </p:blipFill>
        <p:spPr>
          <a:xfrm>
            <a:off x="1545590" y="1805940"/>
            <a:ext cx="8689340" cy="5052695"/>
          </a:xfrm>
          <a:prstGeom prst="rect">
            <a:avLst/>
          </a:prstGeom>
        </p:spPr>
      </p:pic>
      <p:pic>
        <p:nvPicPr>
          <p:cNvPr id="3" name="Замещающее содержимое 2"/>
          <p:cNvPicPr>
            <a:picLocks noChangeAspect="1"/>
          </p:cNvPicPr>
          <p:nvPr>
            <p:ph sz="quarter" idx="22"/>
          </p:nvPr>
        </p:nvPicPr>
        <p:blipFill>
          <a:blip r:embed="rId2"/>
          <a:stretch>
            <a:fillRect/>
          </a:stretch>
        </p:blipFill>
        <p:spPr>
          <a:xfrm>
            <a:off x="1292225" y="111125"/>
            <a:ext cx="8942705" cy="14573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08070" y="1889760"/>
            <a:ext cx="4431030" cy="289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b="1">
                <a:solidFill>
                  <a:schemeClr val="tx1"/>
                </a:solidFill>
              </a:rPr>
              <a:t>ИЗМЕРЕНИЕ АД  в ОФИСЕ ВРАЧА </a:t>
            </a:r>
            <a:endParaRPr lang="ru-RU" altLang="en-US" b="1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86965" y="3068320"/>
            <a:ext cx="2280285" cy="56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ИЗМЕРЬТЕ через 5 мин</a:t>
            </a:r>
            <a:endParaRPr lang="ru-RU" altLang="en-US" sz="1200" b="1">
              <a:solidFill>
                <a:schemeClr val="tx1"/>
              </a:solidFill>
            </a:endParaRPr>
          </a:p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после отдыха </a:t>
            </a:r>
            <a:endParaRPr lang="ru-RU" altLang="en-US" sz="1200" b="1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67250" y="3068320"/>
            <a:ext cx="2280285" cy="56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Используйте проверенное устройство с манжеткой соответствующего размера</a:t>
            </a:r>
            <a:endParaRPr lang="ru-RU" altLang="en-US" sz="1200" b="1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6595" y="3068320"/>
            <a:ext cx="2506345" cy="56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Расположите манжету для измерения АД на уровне сердца с оппорой на спину и руку пациента</a:t>
            </a:r>
            <a:endParaRPr lang="ru-RU" altLang="en-US" sz="1200" b="1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33905" y="4479290"/>
            <a:ext cx="2800985" cy="56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Оцените наличие ортостатического АД САД на  и 3 минуту после вставания - СД, пожилой</a:t>
            </a:r>
            <a:endParaRPr lang="ru-RU" altLang="en-US" sz="1200" b="1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84010" y="4479290"/>
            <a:ext cx="2800985" cy="56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Измерьте АД три раза  с интервалом в 2 минуты </a:t>
            </a:r>
            <a:endParaRPr lang="ru-RU" altLang="en-US" sz="1200" b="1">
              <a:solidFill>
                <a:schemeClr val="tx1"/>
              </a:solidFill>
            </a:endParaRPr>
          </a:p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и усредните последние 2 показания </a:t>
            </a:r>
            <a:endParaRPr lang="ru-RU" altLang="en-US" sz="1200" b="1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6300" y="5995670"/>
            <a:ext cx="2688590" cy="56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Оценить ЧСС и исключить аритмию путем пальпации пульса </a:t>
            </a:r>
            <a:endParaRPr lang="ru-RU" altLang="en-US" sz="1200" b="1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95825" y="5995670"/>
            <a:ext cx="2632075" cy="56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Измерьте АД на обеих руках,</a:t>
            </a:r>
            <a:endParaRPr lang="ru-RU" altLang="en-US" sz="1200" b="1">
              <a:solidFill>
                <a:schemeClr val="tx1"/>
              </a:solidFill>
            </a:endParaRPr>
          </a:p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 затем измеряйте АД на руке с более высокими показателями </a:t>
            </a:r>
            <a:endParaRPr lang="ru-RU" altLang="en-US" sz="1200" b="1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27900" y="5890260"/>
            <a:ext cx="2279650" cy="56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Получить дополнительные измерения, если показания различаются более 10 мм рт.ст.</a:t>
            </a:r>
            <a:endParaRPr lang="ru-RU" altLang="en-US" sz="12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31992" y="87013"/>
            <a:ext cx="9144000" cy="3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950" b="1" i="0" u="none" strike="noStrike" kern="1200" cap="none" spc="0" normalizeH="0" baseline="0" noProof="0" dirty="0">
                <a:ln>
                  <a:noFill/>
                </a:ln>
                <a:solidFill>
                  <a:srgbClr val="365F9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Классификация офисного АД и определение АГ</a:t>
            </a:r>
            <a:endParaRPr kumimoji="0" lang="ru-RU" altLang="ru-RU" sz="19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3660" y="1072515"/>
            <a:ext cx="9232265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Классификация АД и определение АГ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q"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Офисное САД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≥140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или ДАД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≥90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мм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рт.ст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630" marR="0" lvl="0" indent="-21463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Суточное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≥130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или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630" marR="0" lvl="0" indent="-21463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домашнее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АД 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135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мм рт.ст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АД должно классифицироваться как </a:t>
            </a:r>
            <a:r>
              <a:rPr kumimoji="0" lang="ru-RU" sz="2800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оптимальное, нормальное, высокое нормальное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или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B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1-3 степени АГ </a:t>
            </a: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согласно офисному АД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7129" y="5286140"/>
            <a:ext cx="627425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Единая классификация для молодых пациентов, пациентов среднего возраста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</a:t>
            </a:r>
            <a:r>
              <a:rPr kumimoji="0" lang="ru-RU" sz="1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пожилых</a:t>
            </a: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30" y="5123735"/>
            <a:ext cx="721619" cy="578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6640" y="5806742"/>
            <a:ext cx="6182751" cy="95313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 – степень АГ определяется по большему уровню АД – САД или ДАД 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– ИСАГ имеет степени 1, 2, 3 в зависимости от САД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Данная классификация используется для всех в возрасте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от 16 лет                                       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ИЗМЕРЕНИЕ АД в ДОМАШНИХ УСЛОВИЯХ 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35150" y="1825625"/>
            <a:ext cx="7715250" cy="50323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21375" y="5995670"/>
            <a:ext cx="2632075" cy="56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Измеряйте АД дважды в день ( утром и вечером) в течение 7 дней  </a:t>
            </a:r>
            <a:endParaRPr lang="ru-RU" altLang="en-US" sz="1200" b="1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0825" y="5995670"/>
            <a:ext cx="2632075" cy="56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Запишите и найдите среднее в измеренных показаниях </a:t>
            </a:r>
            <a:endParaRPr lang="ru-RU" altLang="en-US" sz="1200" b="1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79470" y="2010410"/>
            <a:ext cx="4659630" cy="289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b="1">
                <a:solidFill>
                  <a:schemeClr val="tx1"/>
                </a:solidFill>
              </a:rPr>
              <a:t>ИЗМЕРЕНИЕ АД  в ДОМАШНИХ УСЛОВИЯХ</a:t>
            </a:r>
            <a:endParaRPr lang="ru-RU" altLang="en-US" b="1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82315" y="3175635"/>
            <a:ext cx="2089785" cy="476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Используйте калиброванное устройство </a:t>
            </a:r>
            <a:endParaRPr lang="ru-RU" altLang="en-US" sz="1200" b="1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0115" y="3132455"/>
            <a:ext cx="2883535" cy="56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ИЗМЕРЬТЕ АД в тихой комнате после 5-ти-минутного отдыха с опорой на руку и поддержанием спины</a:t>
            </a:r>
            <a:endParaRPr lang="ru-RU" altLang="en-US" sz="1200" b="1">
              <a:solidFill>
                <a:schemeClr val="tx1"/>
              </a:solidFill>
            </a:endParaRPr>
          </a:p>
        </p:txBody>
      </p:sp>
      <p:sp>
        <p:nvSpPr>
          <p:cNvPr id="8" name="Правильный пятиугольник 7"/>
          <p:cNvSpPr/>
          <p:nvPr/>
        </p:nvSpPr>
        <p:spPr>
          <a:xfrm>
            <a:off x="2625725" y="3586480"/>
            <a:ext cx="1853565" cy="1104900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/>
              <a:t>ГИПЕРТОНИЯ</a:t>
            </a:r>
            <a:endParaRPr lang="ru-RU" altLang="en-US" sz="1200" b="1"/>
          </a:p>
          <a:p>
            <a:pPr algn="ctr"/>
            <a:r>
              <a:rPr lang="ru-RU" altLang="en-US" sz="1000" b="1"/>
              <a:t>среднее АД </a:t>
            </a:r>
            <a:r>
              <a:rPr lang="en-US" altLang="en-US" sz="1000" b="1"/>
              <a:t>&gt; 135\85 </a:t>
            </a:r>
            <a:r>
              <a:rPr lang="ru-RU" altLang="en-US" sz="1000" b="1"/>
              <a:t> мм рт.ст.</a:t>
            </a:r>
            <a:endParaRPr lang="ru-RU" altLang="en-US" sz="1000" b="1"/>
          </a:p>
        </p:txBody>
      </p:sp>
      <p:sp>
        <p:nvSpPr>
          <p:cNvPr id="9" name="Прямоугольник 8"/>
          <p:cNvSpPr/>
          <p:nvPr/>
        </p:nvSpPr>
        <p:spPr>
          <a:xfrm>
            <a:off x="6851015" y="4608195"/>
            <a:ext cx="2089785" cy="476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solidFill>
                  <a:schemeClr val="tx1"/>
                </a:solidFill>
              </a:rPr>
              <a:t>Получите два показания в каждом случае с интервалом в 2 минуты </a:t>
            </a:r>
            <a:endParaRPr lang="ru-RU" altLang="en-US" sz="12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СКРИНИНГ и ДИАГНОСТИКА АГ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80770" y="1391285"/>
            <a:ext cx="9401810" cy="47859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ru-RU" altLang="en-US">
                <a:highlight>
                  <a:srgbClr val="FFFF00"/>
                </a:highlight>
              </a:rPr>
              <a:t>ЦЕЛЕВЫЕ</a:t>
            </a:r>
            <a:r>
              <a:rPr lang="ru-RU" altLang="en-US"/>
              <a:t>  УРОВНИ  </a:t>
            </a:r>
            <a:br>
              <a:rPr lang="ru-RU" altLang="en-US"/>
            </a:br>
            <a:r>
              <a:rPr lang="ru-RU" altLang="en-US"/>
              <a:t>АРТЕРИАЛЬНОГО ДАВЛЕНИЯ </a:t>
            </a:r>
            <a:endParaRPr lang="ru-RU" altLang="en-US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850" y="1947545"/>
            <a:ext cx="10782300" cy="29622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1365" cy="685927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85420" y="4505325"/>
            <a:ext cx="5620385" cy="2413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6066790" y="1225550"/>
            <a:ext cx="2781935" cy="35179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006475"/>
          </a:xfrm>
        </p:spPr>
        <p:txBody>
          <a:bodyPr>
            <a:normAutofit/>
          </a:bodyPr>
          <a:p>
            <a:pPr algn="ctr"/>
            <a:r>
              <a:rPr lang="ru-RU" altLang="en-US" sz="3110"/>
              <a:t>ОСНОВНЫЕ ГРУППЫ ПРЕПАРАТОВ для  ЛЕЧЕНИЯ ГБ</a:t>
            </a:r>
            <a:endParaRPr lang="ru-RU" altLang="en-US" sz="311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7315" y="166942"/>
            <a:ext cx="11128353" cy="1200150"/>
          </a:xfrm>
          <a:prstGeom prst="rect">
            <a:avLst/>
          </a:prstGeom>
          <a:noFill/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r>
              <a:rPr lang="ru-RU" sz="3600" dirty="0">
                <a:solidFill>
                  <a:srgbClr val="0039A6"/>
                </a:solidFill>
              </a:rPr>
              <a:t>В рекомендациях </a:t>
            </a:r>
            <a:r>
              <a:rPr lang="ru-RU" altLang="en-US" sz="3600" dirty="0">
                <a:solidFill>
                  <a:srgbClr val="0039A6"/>
                </a:solidFill>
              </a:rPr>
              <a:t>РКО</a:t>
            </a:r>
            <a:r>
              <a:rPr lang="en-US" sz="3600" dirty="0">
                <a:solidFill>
                  <a:srgbClr val="0039A6"/>
                </a:solidFill>
              </a:rPr>
              <a:t> 2024 </a:t>
            </a:r>
            <a:r>
              <a:rPr lang="ru-RU" sz="3600" dirty="0">
                <a:solidFill>
                  <a:srgbClr val="0039A6"/>
                </a:solidFill>
              </a:rPr>
              <a:t> определение </a:t>
            </a:r>
            <a:endParaRPr lang="ru-RU" sz="3600" dirty="0">
              <a:solidFill>
                <a:srgbClr val="0039A6"/>
              </a:solidFill>
            </a:endParaRPr>
          </a:p>
          <a:p>
            <a:pPr algn="ctr"/>
            <a:r>
              <a:rPr lang="ru-RU" sz="3600" dirty="0">
                <a:solidFill>
                  <a:srgbClr val="0039A6"/>
                </a:solidFill>
              </a:rPr>
              <a:t>СТАБИЛЬНОЙ ИБС </a:t>
            </a:r>
            <a:endParaRPr lang="ru-RU" sz="3600" dirty="0">
              <a:solidFill>
                <a:srgbClr val="0039A6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 bwMode="auto">
          <a:xfrm>
            <a:off x="571500" y="1368425"/>
            <a:ext cx="4947920" cy="477520"/>
          </a:xfrm>
          <a:prstGeom prst="flowChartAlternateProcess">
            <a:avLst/>
          </a:prstGeom>
          <a:solidFill>
            <a:srgbClr val="EAD6E0"/>
          </a:solidFill>
          <a:ln w="19050" algn="ctr">
            <a:solidFill>
              <a:srgbClr val="BA7899"/>
            </a:solidFill>
            <a:miter lim="800000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4431" y="1474768"/>
            <a:ext cx="3263948" cy="371513"/>
          </a:xfrm>
          <a:prstGeom prst="rect">
            <a:avLst/>
          </a:prstGeom>
          <a:noFill/>
        </p:spPr>
        <p:txBody>
          <a:bodyPr wrap="none" lIns="90000" tIns="46800" rIns="90000" bIns="46800" rtlCol="0" anchor="ctr">
            <a:spAutoFit/>
          </a:bodyPr>
          <a:lstStyle/>
          <a:p>
            <a:r>
              <a:rPr lang="ru-RU" dirty="0"/>
              <a:t>ОПРЕДЕЛЕНИЕ 2024 ГОДА</a:t>
            </a:r>
            <a:r>
              <a:rPr lang="ru-RU" baseline="30000" dirty="0"/>
              <a:t>2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7860" y="1847215"/>
            <a:ext cx="10682605" cy="24136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b="1" dirty="0">
                <a:sym typeface="+mn-ea"/>
              </a:rPr>
              <a:t>Ишемическая болезнь сердца  – поражение миокарда, вызванное нарушением </a:t>
            </a:r>
            <a:endParaRPr lang="ru-RU" b="1" dirty="0">
              <a:sym typeface="+mn-ea"/>
            </a:endParaRPr>
          </a:p>
          <a:p>
            <a:pPr algn="ctr"/>
            <a:r>
              <a:rPr lang="ru-RU" b="1" dirty="0">
                <a:sym typeface="+mn-ea"/>
              </a:rPr>
              <a:t>кровотока по коронарным артериям (КА) . </a:t>
            </a:r>
            <a:endParaRPr lang="ru-RU" b="1" dirty="0">
              <a:sym typeface="+mn-ea"/>
            </a:endParaRPr>
          </a:p>
          <a:p>
            <a:pPr algn="ctr"/>
            <a:r>
              <a:rPr lang="ru-RU" b="1" dirty="0">
                <a:sym typeface="+mn-ea"/>
              </a:rPr>
              <a:t>ИБС возникает в результате органических  (необратимых) и функциональных (преходящих) изменений. Главная причина органического  поражения – </a:t>
            </a:r>
            <a:r>
              <a:rPr lang="ru-RU" b="1" dirty="0">
                <a:solidFill>
                  <a:srgbClr val="FF0000"/>
                </a:solidFill>
                <a:sym typeface="+mn-ea"/>
              </a:rPr>
              <a:t>атеросклероз КА.</a:t>
            </a:r>
            <a:r>
              <a:rPr lang="ru-RU" b="1" dirty="0">
                <a:sym typeface="+mn-ea"/>
              </a:rPr>
              <a:t> </a:t>
            </a:r>
            <a:endParaRPr lang="ru-RU" b="1" dirty="0">
              <a:sym typeface="+mn-ea"/>
            </a:endParaRPr>
          </a:p>
          <a:p>
            <a:pPr algn="ctr"/>
            <a:r>
              <a:rPr lang="ru-RU" b="1" dirty="0">
                <a:sym typeface="+mn-ea"/>
              </a:rPr>
              <a:t>К функциональным изменениям относят спазм и  внутрисосудистый тромбоз. </a:t>
            </a:r>
            <a:endParaRPr lang="ru-RU" b="1" dirty="0">
              <a:sym typeface="+mn-ea"/>
            </a:endParaRPr>
          </a:p>
          <a:p>
            <a:pPr algn="ctr"/>
            <a:r>
              <a:rPr lang="ru-RU" b="1" dirty="0">
                <a:sym typeface="+mn-ea"/>
              </a:rPr>
              <a:t>Понятие "ИБС" включает в себя острые преходящие (нестабильные) и хронические (стабильные) состояния.</a:t>
            </a:r>
            <a:endParaRPr lang="ru-RU" b="1" dirty="0">
              <a:sym typeface="+mn-ea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3250" y="4147185"/>
            <a:ext cx="6508750" cy="27108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75260"/>
            <a:ext cx="10515600" cy="1325563"/>
          </a:xfrm>
          <a:solidFill>
            <a:srgbClr val="FFFF00"/>
          </a:solidFill>
        </p:spPr>
        <p:txBody>
          <a:bodyPr/>
          <a:p>
            <a:r>
              <a:rPr lang="ru-RU" altLang="en-US"/>
              <a:t>фельдшер\терапевт\врач общей практики</a:t>
            </a:r>
            <a:endParaRPr lang="ru-RU" altLang="en-US"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idx="1"/>
          </p:nvPr>
        </p:nvSpPr>
        <p:spPr/>
        <p:txBody>
          <a:bodyPr/>
          <a:p>
            <a:pPr marL="514350" indent="-514350" algn="ctr">
              <a:buAutoNum type="arabicPeriod"/>
            </a:pPr>
            <a:r>
              <a:rPr lang="ru-RU" altLang="en-US" sz="3200" b="1" u="sng">
                <a:solidFill>
                  <a:schemeClr val="tx1"/>
                </a:solidFill>
              </a:rPr>
              <a:t>Выявление пациента с заболеванием</a:t>
            </a:r>
            <a:endParaRPr lang="ru-RU" altLang="en-US" sz="3200" b="1" u="sng">
              <a:solidFill>
                <a:schemeClr val="tx1"/>
              </a:solidFill>
            </a:endParaRPr>
          </a:p>
          <a:p>
            <a:pPr marL="514350" indent="-514350" algn="ctr">
              <a:buAutoNum type="arabicPeriod"/>
            </a:pPr>
            <a:r>
              <a:rPr lang="ru-RU" altLang="en-US" sz="3200"/>
              <a:t>Установление диагноза</a:t>
            </a:r>
            <a:endParaRPr lang="ru-RU" altLang="en-US" sz="3200"/>
          </a:p>
          <a:p>
            <a:pPr marL="514350" indent="-514350" algn="ctr">
              <a:buAutoNum type="arabicPeriod"/>
            </a:pPr>
            <a:r>
              <a:rPr lang="ru-RU" altLang="en-US" sz="3200"/>
              <a:t>Назначение медикаментозного\немедикаментозного лечения</a:t>
            </a:r>
            <a:endParaRPr lang="ru-RU" altLang="en-US" sz="3200"/>
          </a:p>
          <a:p>
            <a:pPr marL="514350" indent="-514350" algn="ctr">
              <a:buAutoNum type="arabicPeriod"/>
            </a:pPr>
            <a:r>
              <a:rPr lang="ru-RU" altLang="en-US" sz="3200" b="1" u="sng"/>
              <a:t>Наблюдение за эффективностью лечения </a:t>
            </a:r>
            <a:endParaRPr lang="ru-RU" altLang="en-US" sz="3200" b="1" u="sng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" y="0"/>
            <a:ext cx="5334000" cy="27495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915" y="1950720"/>
            <a:ext cx="5516880" cy="483616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630" y="2424430"/>
            <a:ext cx="5881370" cy="443357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90805"/>
            <a:ext cx="11010265" cy="892175"/>
          </a:xfrm>
        </p:spPr>
        <p:txBody>
          <a:bodyPr>
            <a:normAutofit/>
          </a:bodyPr>
          <a:p>
            <a:pPr algn="ctr"/>
            <a:r>
              <a:rPr lang="ru-RU" altLang="en-US" sz="3110" b="1"/>
              <a:t>ОПРОСНИК РОУЗА - приказ 431 МЗ АК от 3.10.2024</a:t>
            </a:r>
            <a:endParaRPr lang="ru-RU" altLang="en-US" sz="3110" b="1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82270" y="1115060"/>
            <a:ext cx="5101590" cy="559562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5511800" y="5881052"/>
            <a:ext cx="5080000" cy="829945"/>
          </a:xfrm>
          <a:prstGeom prst="rect">
            <a:avLst/>
          </a:prstGeom>
        </p:spPr>
        <p:txBody>
          <a:bodyPr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*Если в данном опроснике были  выбраны  хотя бы 2 «подчеркнутых» ответа с 1 по 8 вопросы - обследование на 1 уровне</a:t>
            </a:r>
            <a:endParaRPr lang="en-US" altLang="zh-CN" sz="1600">
              <a:solidFill>
                <a:srgbClr val="000000"/>
              </a:solidFill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3000" y="1416685"/>
            <a:ext cx="5181600" cy="379285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880110"/>
            <a:ext cx="5353685" cy="597789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Заголовок 1"/>
          <p:cNvSpPr>
            <a:spLocks noGrp="1"/>
          </p:cNvSpPr>
          <p:nvPr/>
        </p:nvSpPr>
        <p:spPr>
          <a:xfrm>
            <a:off x="647700" y="90805"/>
            <a:ext cx="11010265" cy="789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3110" b="1"/>
              <a:t>ОПРОСНИК РОУЗА - приказ 431 МЗ АК от 3.10.2024</a:t>
            </a:r>
            <a:endParaRPr lang="ru-RU" altLang="en-US" sz="3110" b="1"/>
          </a:p>
        </p:txBody>
      </p:sp>
      <p:pic>
        <p:nvPicPr>
          <p:cNvPr id="9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1700" y="1634490"/>
            <a:ext cx="5181600" cy="379285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90830" y="6020435"/>
            <a:ext cx="4658360" cy="6711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145415"/>
            <a:ext cx="10515600" cy="754380"/>
          </a:xfrm>
        </p:spPr>
        <p:txBody>
          <a:bodyPr>
            <a:normAutofit fontScale="90000"/>
          </a:bodyPr>
          <a:p>
            <a:pPr algn="ctr"/>
            <a:r>
              <a:rPr lang="ru-RU" altLang="en-US" b="1"/>
              <a:t>Виды болевого синдрома </a:t>
            </a:r>
            <a:endParaRPr lang="ru-RU" altLang="en-US" b="1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40335" y="899795"/>
            <a:ext cx="4444365" cy="5734685"/>
          </a:xfrm>
          <a:ln>
            <a:solidFill>
              <a:srgbClr val="FF0000"/>
            </a:solidFill>
          </a:ln>
        </p:spPr>
        <p:txBody>
          <a:bodyPr>
            <a:normAutofit fontScale="70000"/>
          </a:bodyPr>
          <a:p>
            <a:pPr algn="ctr"/>
            <a:r>
              <a:rPr lang="ru-RU" altLang="en-US" b="1" u="sng">
                <a:highlight>
                  <a:srgbClr val="FFFF00"/>
                </a:highlight>
              </a:rPr>
              <a:t>ТИПИЧНАЯ СТЕНОКАРДИЯ </a:t>
            </a:r>
            <a:endParaRPr lang="ru-RU" altLang="en-US" b="1" u="sng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ru-RU" sz="2285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1)Боль </a:t>
            </a:r>
            <a:r>
              <a:rPr lang="ru-RU" sz="228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(или дискомфорт)</a:t>
            </a:r>
            <a:r>
              <a:rPr lang="ru-RU" sz="2285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в области грудины, возможно, с иррадиацией в левую руку, спину или нижнюю челюсть, реже - в </a:t>
            </a:r>
            <a:r>
              <a:rPr lang="ru-RU" sz="2285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эпигастральную</a:t>
            </a:r>
            <a:r>
              <a:rPr lang="ru-RU" sz="2285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область, длительностью </a:t>
            </a:r>
            <a:r>
              <a:rPr lang="ru-RU" sz="228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от 2 до 5 (</a:t>
            </a:r>
            <a:r>
              <a:rPr lang="ru-RU" sz="228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менее</a:t>
            </a:r>
            <a:r>
              <a:rPr lang="ru-RU" sz="228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20) мин.</a:t>
            </a:r>
            <a:r>
              <a:rPr lang="ru-RU" sz="2285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2285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</a:t>
            </a:r>
            <a:r>
              <a:rPr lang="ru-RU" sz="2285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Эквивалентами </a:t>
            </a:r>
            <a:r>
              <a:rPr lang="ru-RU" sz="228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боли </a:t>
            </a:r>
            <a:r>
              <a:rPr lang="ru-RU" sz="2285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бывают: одышка, ощущение «тяжести», жжения</a:t>
            </a:r>
            <a:endParaRPr lang="ru-RU" sz="2285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None/>
            </a:pPr>
            <a:r>
              <a:rPr lang="ru-RU" sz="2285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2)В</a:t>
            </a:r>
            <a:r>
              <a:rPr lang="ru-RU" sz="2285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озникает </a:t>
            </a:r>
            <a:r>
              <a:rPr lang="ru-RU" sz="228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во время</a:t>
            </a:r>
            <a:r>
              <a:rPr lang="ru-RU" sz="2285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2285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физ. </a:t>
            </a:r>
            <a:r>
              <a:rPr lang="ru-RU" sz="2285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нагрузки или выраженного психоэмоционального стресса;</a:t>
            </a:r>
            <a:endParaRPr lang="ru-RU" sz="2285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None/>
            </a:pPr>
            <a:r>
              <a:rPr lang="ru-RU" sz="2285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3) </a:t>
            </a:r>
            <a:r>
              <a:rPr lang="ru-RU" sz="228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ru-RU" sz="228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счезает быстро</a:t>
            </a:r>
            <a:r>
              <a:rPr lang="ru-RU" sz="2285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2285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после </a:t>
            </a:r>
            <a:r>
              <a:rPr lang="ru-RU" sz="2285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прекращения </a:t>
            </a:r>
            <a:r>
              <a:rPr lang="ru-RU" sz="2285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физ. </a:t>
            </a:r>
            <a:r>
              <a:rPr lang="ru-RU" sz="2285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нагрузки или через </a:t>
            </a:r>
            <a:r>
              <a:rPr lang="ru-RU" sz="228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1-3</a:t>
            </a:r>
            <a:r>
              <a:rPr lang="ru-RU" sz="2285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минуты после приема </a:t>
            </a:r>
            <a:r>
              <a:rPr lang="ru-RU" sz="2285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нитроглицерина</a:t>
            </a:r>
            <a:endParaRPr lang="ru-RU" altLang="en-US" sz="2285"/>
          </a:p>
          <a:p>
            <a:pPr marL="0" indent="0">
              <a:buNone/>
            </a:pPr>
            <a:endParaRPr lang="ru-RU" sz="2285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None/>
            </a:pPr>
            <a:endParaRPr lang="ru-RU" sz="2285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eriod"/>
            </a:pPr>
            <a:endParaRPr lang="ru-RU" altLang="en-US"/>
          </a:p>
          <a:p>
            <a:pPr algn="ctr"/>
            <a:endParaRPr lang="ru-RU" altLang="en-US"/>
          </a:p>
        </p:txBody>
      </p:sp>
      <p:sp>
        <p:nvSpPr>
          <p:cNvPr id="7" name="Замещающее содержимое 2"/>
          <p:cNvSpPr>
            <a:spLocks noGrp="1"/>
          </p:cNvSpPr>
          <p:nvPr/>
        </p:nvSpPr>
        <p:spPr>
          <a:xfrm>
            <a:off x="4711700" y="899795"/>
            <a:ext cx="4127500" cy="573468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lnSpcReduction="20000"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en-US" b="1" u="sng">
                <a:highlight>
                  <a:srgbClr val="FFFF00"/>
                </a:highlight>
              </a:rPr>
              <a:t>АТИПИЧНАЯ СТЕНОКАРДИЯ </a:t>
            </a:r>
            <a:endParaRPr lang="ru-RU" altLang="en-US" b="1" u="sng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ВЕРОЯТНАЯ 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С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оответствует </a:t>
            </a:r>
            <a:endPara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двум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из этих характеристик</a:t>
            </a:r>
            <a:endPara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None/>
            </a:pPr>
            <a:endParaRPr lang="ru-RU" altLang="en-US" sz="1800" b="1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ctr">
              <a:buNone/>
            </a:pPr>
            <a:r>
              <a:rPr lang="ru-RU" altLang="en-US" sz="2285" b="1" u="sng">
                <a:highlight>
                  <a:srgbClr val="FFFF00"/>
                </a:highlight>
                <a:sym typeface="+mn-ea"/>
              </a:rPr>
              <a:t>НЕАНГИНОЗНАЯ БОЛЬ В ГРУДНОЙ КЛЕТКЕ:</a:t>
            </a:r>
            <a:endParaRPr lang="ru-RU" altLang="en-US" sz="2285" b="1" u="sng"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соответствует 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ТОЛЬКО ОДНОЙ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из этих характеристик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None/>
            </a:pPr>
            <a:endParaRPr lang="ru-RU" sz="2285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eriod"/>
            </a:pPr>
            <a:endParaRPr lang="ru-RU" altLang="en-US"/>
          </a:p>
          <a:p>
            <a:pPr algn="ctr"/>
            <a:endParaRPr lang="ru-RU" altLang="en-US"/>
          </a:p>
        </p:txBody>
      </p:sp>
      <p:sp>
        <p:nvSpPr>
          <p:cNvPr id="8" name="Замещающее содержимое 2"/>
          <p:cNvSpPr>
            <a:spLocks noGrp="1"/>
          </p:cNvSpPr>
          <p:nvPr/>
        </p:nvSpPr>
        <p:spPr>
          <a:xfrm>
            <a:off x="8966200" y="2690495"/>
            <a:ext cx="2960370" cy="239458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lnSpcReduction="20000"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en-US" b="1" u="sng">
                <a:highlight>
                  <a:srgbClr val="FFFF00"/>
                </a:highlight>
              </a:rPr>
              <a:t>ОДЫШКА ПРИ ФИЗИЧЕСКОЙ НАГРУЗКЕ </a:t>
            </a:r>
            <a:endParaRPr lang="ru-RU" sz="2285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eriod"/>
            </a:pPr>
            <a:endParaRPr lang="ru-RU" altLang="en-US"/>
          </a:p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24000" y="1322705"/>
            <a:ext cx="9144000" cy="4968240"/>
          </a:xfrm>
        </p:spPr>
        <p:txBody>
          <a:bodyPr>
            <a:normAutofit fontScale="90000"/>
          </a:bodyPr>
          <a:p>
            <a:r>
              <a:rPr lang="ru-RU" altLang="en-US" sz="4890" b="1"/>
              <a:t>Наличие  </a:t>
            </a:r>
            <a:r>
              <a:rPr lang="ru-RU" altLang="en-US" sz="4890" b="1">
                <a:highlight>
                  <a:srgbClr val="FFFF00"/>
                </a:highlight>
              </a:rPr>
              <a:t>атипичной стенокардии</a:t>
            </a:r>
            <a:br>
              <a:rPr lang="ru-RU" altLang="en-US" sz="4890" b="1"/>
            </a:br>
            <a:r>
              <a:rPr lang="ru-RU" altLang="en-US" sz="4890" b="1">
                <a:highlight>
                  <a:srgbClr val="FFFF00"/>
                </a:highlight>
              </a:rPr>
              <a:t>неангинозной боли</a:t>
            </a:r>
            <a:r>
              <a:rPr lang="ru-RU" altLang="en-US" sz="4890" b="1"/>
              <a:t>,</a:t>
            </a:r>
            <a:br>
              <a:rPr lang="ru-RU" altLang="en-US" sz="4890" b="1"/>
            </a:br>
            <a:r>
              <a:rPr lang="ru-RU" altLang="en-US" sz="4890" b="1">
                <a:highlight>
                  <a:srgbClr val="FFFF00"/>
                </a:highlight>
              </a:rPr>
              <a:t>одышки при нагрузке</a:t>
            </a:r>
            <a:br>
              <a:rPr lang="ru-RU" altLang="en-US" sz="4890" b="1"/>
            </a:br>
            <a:r>
              <a:rPr lang="ru-RU" altLang="en-US" sz="4890" b="1"/>
              <a:t>является </a:t>
            </a:r>
            <a:r>
              <a:rPr lang="ru-RU" altLang="en-US" sz="4890" b="1">
                <a:highlight>
                  <a:srgbClr val="FF0000"/>
                </a:highlight>
              </a:rPr>
              <a:t>ПОКАЗАНИЕМ</a:t>
            </a:r>
            <a:r>
              <a:rPr lang="ru-RU" altLang="en-US" sz="4890" b="1"/>
              <a:t>  для проведения </a:t>
            </a:r>
            <a:br>
              <a:rPr lang="ru-RU" altLang="en-US" sz="4890" b="1"/>
            </a:br>
            <a:r>
              <a:rPr lang="ru-RU" altLang="en-US" sz="4890" b="1">
                <a:highlight>
                  <a:srgbClr val="FFFF00"/>
                </a:highlight>
              </a:rPr>
              <a:t>визуализирующих</a:t>
            </a:r>
            <a:r>
              <a:rPr lang="ru-RU" altLang="en-US" sz="4890" b="1"/>
              <a:t> стресс-тестов  для исключения </a:t>
            </a:r>
            <a:r>
              <a:rPr lang="ru-RU" altLang="en-US" sz="4890" b="1">
                <a:highlight>
                  <a:srgbClr val="FF0000"/>
                </a:highlight>
              </a:rPr>
              <a:t>ИБС</a:t>
            </a:r>
            <a:r>
              <a:rPr lang="ru-RU" altLang="en-US" sz="4890" b="1"/>
              <a:t> </a:t>
            </a:r>
            <a:endParaRPr lang="ru-RU" altLang="en-US" sz="489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594995"/>
            <a:ext cx="10515600" cy="5514340"/>
          </a:xfrm>
        </p:spPr>
        <p:txBody>
          <a:bodyPr>
            <a:normAutofit/>
          </a:bodyPr>
          <a:p>
            <a:pPr algn="ctr"/>
            <a:r>
              <a:rPr lang="ru-RU" altLang="en-US" b="1"/>
              <a:t>КАЖДОМУ ПАЦИЕНТУ, </a:t>
            </a:r>
            <a:br>
              <a:rPr lang="ru-RU" altLang="en-US" b="1"/>
            </a:br>
            <a:r>
              <a:rPr lang="ru-RU" altLang="en-US" b="1"/>
              <a:t>ИМЕЮЩЕМУ </a:t>
            </a:r>
            <a:r>
              <a:rPr lang="ru-RU" altLang="en-US" b="1">
                <a:highlight>
                  <a:srgbClr val="FFFF00"/>
                </a:highlight>
              </a:rPr>
              <a:t>ССЗ</a:t>
            </a:r>
            <a:r>
              <a:rPr lang="ru-RU" altLang="en-US" b="1"/>
              <a:t>, </a:t>
            </a:r>
            <a:br>
              <a:rPr lang="ru-RU" altLang="en-US" b="1"/>
            </a:br>
            <a:r>
              <a:rPr lang="ru-RU" altLang="en-US" b="1" u="sng"/>
              <a:t>ВЫСОКИЙ\ОЧЕНЬ ВЫСОКИЙ РИСК</a:t>
            </a:r>
            <a:r>
              <a:rPr lang="ru-RU" altLang="en-US" b="1"/>
              <a:t> </a:t>
            </a:r>
            <a:br>
              <a:rPr lang="ru-RU" altLang="en-US" b="1"/>
            </a:br>
            <a:r>
              <a:rPr lang="ru-RU" altLang="en-US" b="1"/>
              <a:t>по </a:t>
            </a:r>
            <a:r>
              <a:rPr lang="en-US" altLang="en-US" b="1">
                <a:highlight>
                  <a:srgbClr val="FFFF00"/>
                </a:highlight>
              </a:rPr>
              <a:t>SCORE</a:t>
            </a:r>
            <a:r>
              <a:rPr lang="en-US" altLang="en-US" b="1"/>
              <a:t>  </a:t>
            </a:r>
            <a:br>
              <a:rPr lang="en-US" altLang="en-US" b="1"/>
            </a:br>
            <a:r>
              <a:rPr lang="ru-RU" altLang="en-US" b="1"/>
              <a:t>ДОЛЖНА ПРОВОДИТЬСЯ </a:t>
            </a:r>
            <a:br>
              <a:rPr lang="ru-RU" altLang="en-US" b="1"/>
            </a:br>
            <a:r>
              <a:rPr lang="ru-RU" altLang="en-US" b="1"/>
              <a:t>ОЦЕНКА </a:t>
            </a:r>
            <a:br>
              <a:rPr lang="ru-RU" altLang="en-US" b="1"/>
            </a:br>
            <a:r>
              <a:rPr lang="ru-RU" altLang="en-US" b="1">
                <a:highlight>
                  <a:srgbClr val="FFFF00"/>
                </a:highlight>
              </a:rPr>
              <a:t>ПРЕдТЕСТОВОЙ ВЕРОЯТНОСТИ ИБС</a:t>
            </a:r>
            <a:r>
              <a:rPr lang="ru-RU" altLang="en-US" b="1"/>
              <a:t> </a:t>
            </a:r>
            <a:endParaRPr lang="ru-RU" altLang="en-US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2900" y="123825"/>
            <a:ext cx="11277600" cy="5170170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4500" y="5104130"/>
            <a:ext cx="11277600" cy="16681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71450"/>
            <a:ext cx="12006580" cy="6604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136140" y="275590"/>
            <a:ext cx="8064500" cy="6800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b="1">
                <a:solidFill>
                  <a:schemeClr val="tx2"/>
                </a:solidFill>
              </a:rPr>
              <a:t>Гипергликемия, инсулинорезистентность, метаболические нарушения </a:t>
            </a:r>
            <a:endParaRPr lang="ru-RU" altLang="en-US" b="1">
              <a:solidFill>
                <a:schemeClr val="tx2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82800" y="1412875"/>
            <a:ext cx="1558925" cy="7302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/>
              <a:t>воспаление</a:t>
            </a:r>
            <a:endParaRPr lang="ru-RU" altLang="en-US"/>
          </a:p>
          <a:p>
            <a:pPr algn="ctr"/>
            <a:r>
              <a:rPr lang="ru-RU" altLang="en-US">
                <a:latin typeface="SimSun" panose="02010600030101010101" pitchFamily="2" charset="-122"/>
                <a:ea typeface="SimSun" panose="02010600030101010101" pitchFamily="2" charset="-122"/>
              </a:rPr>
              <a:t>↑АФК</a:t>
            </a:r>
            <a:endParaRPr lang="ru-RU" altLang="en-US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04155" y="1412875"/>
            <a:ext cx="1558925" cy="7302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/>
              <a:t>Эндотелиальная дисфункция</a:t>
            </a:r>
            <a:endParaRPr lang="ru-RU" altLang="en-US" sz="1200"/>
          </a:p>
          <a:p>
            <a:pPr algn="ctr"/>
            <a:r>
              <a:rPr lang="ru-RU" altLang="en-US" sz="1200">
                <a:latin typeface="SimSun" panose="02010600030101010101" pitchFamily="2" charset="-122"/>
                <a:ea typeface="SimSun" panose="02010600030101010101" pitchFamily="2" charset="-122"/>
              </a:rPr>
              <a:t>↓Оксида азота</a:t>
            </a:r>
            <a:endParaRPr lang="ru-RU" altLang="en-US" sz="120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60235" y="1412875"/>
            <a:ext cx="1558925" cy="7302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>
                <a:latin typeface="SimSun" panose="02010600030101010101" pitchFamily="2" charset="-122"/>
                <a:ea typeface="SimSun" panose="02010600030101010101" pitchFamily="2" charset="-122"/>
              </a:rPr>
              <a:t>↑</a:t>
            </a:r>
            <a:r>
              <a:rPr lang="ru-RU" altLang="en-US" sz="1200"/>
              <a:t>Активности тромбоцитов  </a:t>
            </a:r>
            <a:endParaRPr lang="ru-RU" altLang="en-US" sz="120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93455" y="1381760"/>
            <a:ext cx="1618615" cy="82296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900" b="1">
                <a:latin typeface="SimSun" panose="02010600030101010101" pitchFamily="2" charset="-122"/>
                <a:ea typeface="SimSun" panose="02010600030101010101" pitchFamily="2" charset="-122"/>
              </a:rPr>
              <a:t>прокоагулянтная активность  и гипофибринолиз</a:t>
            </a:r>
            <a:endParaRPr lang="ru-RU" altLang="en-US" sz="900" b="1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9170" y="3703320"/>
            <a:ext cx="2406650" cy="15601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r"/>
            <a:r>
              <a:rPr lang="ru-RU" altLang="en-US" b="1">
                <a:solidFill>
                  <a:schemeClr val="bg1"/>
                </a:solidFill>
              </a:rPr>
              <a:t>гипертензия</a:t>
            </a:r>
            <a:endParaRPr lang="ru-RU" altLang="en-US" b="1">
              <a:solidFill>
                <a:schemeClr val="tx1"/>
              </a:solidFill>
            </a:endParaRPr>
          </a:p>
          <a:p>
            <a:pPr algn="r"/>
            <a:r>
              <a:rPr lang="ru-RU" altLang="en-US" b="1">
                <a:solidFill>
                  <a:schemeClr val="tx1"/>
                </a:solidFill>
              </a:rPr>
              <a:t>курение</a:t>
            </a:r>
            <a:endParaRPr lang="ru-RU" altLang="en-US" b="1">
              <a:solidFill>
                <a:schemeClr val="tx1"/>
              </a:solidFill>
            </a:endParaRPr>
          </a:p>
          <a:p>
            <a:pPr algn="r"/>
            <a:r>
              <a:rPr lang="ru-RU" altLang="en-US" b="1">
                <a:solidFill>
                  <a:schemeClr val="tx1"/>
                </a:solidFill>
              </a:rPr>
              <a:t>ожирение</a:t>
            </a:r>
            <a:endParaRPr lang="ru-RU" altLang="en-US" b="1">
              <a:solidFill>
                <a:schemeClr val="tx1"/>
              </a:solidFill>
            </a:endParaRPr>
          </a:p>
          <a:p>
            <a:pPr algn="r"/>
            <a:r>
              <a:rPr lang="ru-RU" altLang="en-US" b="1">
                <a:solidFill>
                  <a:schemeClr val="bg1"/>
                </a:solidFill>
              </a:rPr>
              <a:t>дислипидемия</a:t>
            </a:r>
            <a:endParaRPr lang="ru-RU" altLang="en-US" b="1">
              <a:solidFill>
                <a:schemeClr val="tx1"/>
              </a:solidFill>
            </a:endParaRPr>
          </a:p>
          <a:p>
            <a:pPr algn="r"/>
            <a:r>
              <a:rPr lang="ru-RU" altLang="en-US" b="1">
                <a:solidFill>
                  <a:schemeClr val="tx1"/>
                </a:solidFill>
              </a:rPr>
              <a:t>СД 2 тип  </a:t>
            </a:r>
            <a:endParaRPr lang="ru-RU" altLang="en-US" b="1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502150" y="3895725"/>
            <a:ext cx="2171065" cy="122936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highlight>
                  <a:srgbClr val="FF00FF"/>
                </a:highlight>
              </a:rPr>
              <a:t>активация тромбоцитов</a:t>
            </a:r>
            <a:endParaRPr lang="ru-RU" altLang="en-US" sz="1200" b="1">
              <a:highlight>
                <a:srgbClr val="FF00FF"/>
              </a:highligh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744335" y="3213100"/>
            <a:ext cx="2266950" cy="12065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highlight>
                  <a:srgbClr val="FF00FF"/>
                </a:highlight>
              </a:rPr>
              <a:t>повышенная выработка тромбина</a:t>
            </a:r>
            <a:endParaRPr lang="ru-RU" altLang="en-US" sz="1200" b="1">
              <a:highlight>
                <a:srgbClr val="FF00FF"/>
              </a:highligh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9318625" y="4007485"/>
            <a:ext cx="2157730" cy="11176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200" b="1">
                <a:highlight>
                  <a:srgbClr val="FF00FF"/>
                </a:highlight>
              </a:rPr>
              <a:t>Фибриновая сеть </a:t>
            </a:r>
            <a:endParaRPr lang="ru-RU" altLang="en-US" sz="1200" b="1">
              <a:highlight>
                <a:srgbClr val="FF00FF"/>
              </a:highligh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990" y="135255"/>
            <a:ext cx="11706225" cy="2566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ru-RU" altLang="en-US" sz="3200" b="1">
                <a:solidFill>
                  <a:schemeClr val="tx1"/>
                </a:solidFill>
              </a:rPr>
              <a:t>ФАКТОРЫ РИСКА РАЗВИТИЯ </a:t>
            </a:r>
            <a:endParaRPr lang="ru-RU" altLang="en-US" sz="3200" b="1">
              <a:solidFill>
                <a:schemeClr val="tx1"/>
              </a:solidFill>
            </a:endParaRPr>
          </a:p>
          <a:p>
            <a:pPr algn="l"/>
            <a:r>
              <a:rPr lang="ru-RU" altLang="en-US" sz="3200" b="1">
                <a:solidFill>
                  <a:schemeClr val="tx1"/>
                </a:solidFill>
              </a:rPr>
              <a:t>АТЕРОСКЛЕРОТИЧЕСКИХ </a:t>
            </a:r>
            <a:endParaRPr lang="ru-RU" altLang="en-US" sz="3200" b="1">
              <a:solidFill>
                <a:schemeClr val="tx1"/>
              </a:solidFill>
            </a:endParaRPr>
          </a:p>
          <a:p>
            <a:pPr algn="l"/>
            <a:r>
              <a:rPr lang="ru-RU" altLang="en-US" sz="3200" b="1">
                <a:solidFill>
                  <a:schemeClr val="tx1"/>
                </a:solidFill>
              </a:rPr>
              <a:t>ЗАБОЛЕВАНИЙ</a:t>
            </a:r>
            <a:endParaRPr lang="ru-RU" altLang="en-US" sz="3200" b="1">
              <a:solidFill>
                <a:schemeClr val="tx1"/>
              </a:solidFill>
            </a:endParaRPr>
          </a:p>
          <a:p>
            <a:pPr algn="l"/>
            <a:r>
              <a:rPr lang="ru-RU" altLang="en-US" b="1">
                <a:solidFill>
                  <a:schemeClr val="tx1"/>
                </a:solidFill>
              </a:rPr>
              <a:t>  </a:t>
            </a:r>
            <a:endParaRPr lang="ru-RU" altLang="en-US" b="1">
              <a:solidFill>
                <a:schemeClr val="tx1"/>
              </a:solidFill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75" y="135255"/>
            <a:ext cx="4362450" cy="265176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060450" y="2282190"/>
            <a:ext cx="2406650" cy="1117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r"/>
            <a:r>
              <a:rPr lang="ru-RU" altLang="en-US" b="1">
                <a:solidFill>
                  <a:schemeClr val="tx1"/>
                </a:solidFill>
              </a:rPr>
              <a:t>мужской пол</a:t>
            </a:r>
            <a:endParaRPr lang="ru-RU" altLang="en-US" b="1">
              <a:solidFill>
                <a:schemeClr val="tx1"/>
              </a:solidFill>
            </a:endParaRPr>
          </a:p>
          <a:p>
            <a:pPr algn="r"/>
            <a:r>
              <a:rPr lang="ru-RU" altLang="en-US" b="1">
                <a:solidFill>
                  <a:schemeClr val="tx1"/>
                </a:solidFill>
              </a:rPr>
              <a:t>возраст семейный анамнез ИБС</a:t>
            </a:r>
            <a:endParaRPr lang="ru-RU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5685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27000" y="2108200"/>
            <a:ext cx="11607800" cy="711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cxnSp>
        <p:nvCxnSpPr>
          <p:cNvPr id="6" name="Прямое соединение 5"/>
          <p:cNvCxnSpPr/>
          <p:nvPr/>
        </p:nvCxnSpPr>
        <p:spPr>
          <a:xfrm>
            <a:off x="7372350" y="2518410"/>
            <a:ext cx="291655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010785" y="647065"/>
            <a:ext cx="7195185" cy="6578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800">
                <a:solidFill>
                  <a:schemeClr val="tx1"/>
                </a:solidFill>
                <a:highlight>
                  <a:srgbClr val="FFFF00"/>
                </a:highlight>
              </a:rPr>
              <a:t>кардиолог 1,2 уровня - маршрут по Пр431</a:t>
            </a:r>
            <a:r>
              <a:rPr lang="ru-RU" altLang="en-US" sz="280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ru-RU" altLang="en-US" sz="28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906780"/>
          </a:xfrm>
        </p:spPr>
        <p:txBody>
          <a:bodyPr>
            <a:normAutofit fontScale="90000"/>
          </a:bodyPr>
          <a:p>
            <a:pPr algn="ctr"/>
            <a:r>
              <a:rPr lang="ru-RU" altLang="en-US"/>
              <a:t>Оценка коронарного кальция- </a:t>
            </a:r>
            <a:r>
              <a:rPr lang="ru-RU" altLang="en-US" sz="3555">
                <a:highlight>
                  <a:srgbClr val="FFFF00"/>
                </a:highlight>
              </a:rPr>
              <a:t>кардиолог 2 уровня </a:t>
            </a:r>
            <a:r>
              <a:rPr lang="ru-RU" altLang="en-US" sz="3555"/>
              <a:t> </a:t>
            </a:r>
            <a:endParaRPr lang="ru-RU" altLang="en-US" sz="3555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" y="1690370"/>
            <a:ext cx="5958840" cy="447484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Замещающее содержимое 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51660"/>
            <a:ext cx="5461000" cy="365061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5685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27000" y="2819400"/>
            <a:ext cx="11873865" cy="12065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12186241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07305" y="-10795"/>
            <a:ext cx="6678930" cy="6578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400" b="1">
                <a:solidFill>
                  <a:schemeClr val="tx1"/>
                </a:solidFill>
                <a:highlight>
                  <a:srgbClr val="FFFF00"/>
                </a:highlight>
              </a:rPr>
              <a:t>кардиолог 2 уровня - маршрут  по 431 приказу </a:t>
            </a:r>
            <a:r>
              <a:rPr lang="ru-RU" altLang="en-US" sz="240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ru-RU" altLang="en-US" sz="24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72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48020" y="-10795"/>
            <a:ext cx="4014470" cy="6578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3200">
                <a:solidFill>
                  <a:schemeClr val="tx1"/>
                </a:solidFill>
                <a:highlight>
                  <a:srgbClr val="FFFF00"/>
                </a:highlight>
              </a:rPr>
              <a:t>кардиолог 3 уровня </a:t>
            </a:r>
            <a:r>
              <a:rPr lang="ru-RU" altLang="en-US" sz="240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ru-RU" altLang="en-US" sz="24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05685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27000" y="4089400"/>
            <a:ext cx="11873865" cy="19170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966585" y="509905"/>
            <a:ext cx="4014470" cy="6578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3200">
                <a:solidFill>
                  <a:schemeClr val="tx1"/>
                </a:solidFill>
                <a:highlight>
                  <a:srgbClr val="FFFF00"/>
                </a:highlight>
              </a:rPr>
              <a:t>кардиолог 3 уровня </a:t>
            </a:r>
            <a:r>
              <a:rPr lang="ru-RU" altLang="en-US" sz="240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ru-RU" altLang="en-US" sz="24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62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Замещающее содержимо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885825"/>
            <a:ext cx="12191365" cy="597217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34010" y="0"/>
            <a:ext cx="11405235" cy="107632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Предтестовая вероятность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ишемической болезни сердца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en-US"/>
              <a:t>СПАСИБО</a:t>
            </a:r>
            <a:endParaRPr lang="ru-RU" altLang="en-US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/>
          <a:srcRect b="76542"/>
          <a:stretch>
            <a:fillRect/>
          </a:stretch>
        </p:blipFill>
        <p:spPr>
          <a:xfrm>
            <a:off x="1548726" y="6476461"/>
            <a:ext cx="3029975" cy="381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6770" y="1098550"/>
            <a:ext cx="10271125" cy="37585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b="1" i="1" dirty="0"/>
              <a:t>Повышенный уровень </a:t>
            </a:r>
            <a:r>
              <a:rPr lang="ru-RU" sz="2800" b="1" i="1" dirty="0">
                <a:highlight>
                  <a:srgbClr val="FFFF00"/>
                </a:highlight>
              </a:rPr>
              <a:t>ХС ЛНП</a:t>
            </a:r>
            <a:r>
              <a:rPr lang="ru-RU" sz="2800" b="1" i="1" dirty="0"/>
              <a:t> в плазме крови является одним из основных ФР развития атеросклероза</a:t>
            </a:r>
            <a:endParaRPr lang="ru-RU" sz="2800" b="1" i="1" dirty="0"/>
          </a:p>
          <a:p>
            <a:pPr marL="342900" indent="-3429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chemeClr val="tx1"/>
                </a:solidFill>
              </a:rPr>
              <a:t>Снижение уровня ХС ЛНП на каждый </a:t>
            </a:r>
            <a:r>
              <a:rPr lang="ru-RU" sz="2800" b="1" i="1" dirty="0">
                <a:solidFill>
                  <a:schemeClr val="tx1"/>
                </a:solidFill>
                <a:highlight>
                  <a:srgbClr val="FFFF00"/>
                </a:highlight>
              </a:rPr>
              <a:t>1,0 ммоль/л </a:t>
            </a:r>
            <a:r>
              <a:rPr lang="ru-RU" sz="2800" b="1" i="1" dirty="0">
                <a:solidFill>
                  <a:schemeClr val="tx1"/>
                </a:solidFill>
              </a:rPr>
              <a:t>сопровождается </a:t>
            </a:r>
            <a:r>
              <a:rPr lang="ru-RU" sz="2800" b="1" i="1" dirty="0">
                <a:solidFill>
                  <a:schemeClr val="tx1"/>
                </a:solidFill>
                <a:highlight>
                  <a:srgbClr val="FFFF00"/>
                </a:highlight>
              </a:rPr>
              <a:t>20-25%</a:t>
            </a:r>
            <a:r>
              <a:rPr lang="ru-RU" sz="2800" b="1" i="1" dirty="0">
                <a:solidFill>
                  <a:schemeClr val="tx1"/>
                </a:solidFill>
              </a:rPr>
              <a:t> снижением риска </a:t>
            </a:r>
            <a:r>
              <a:rPr lang="ru-RU" sz="2800" b="1" i="1" dirty="0" err="1">
                <a:solidFill>
                  <a:schemeClr val="tx1"/>
                </a:solidFill>
              </a:rPr>
              <a:t>нефатального</a:t>
            </a:r>
            <a:r>
              <a:rPr lang="ru-RU" sz="2800" b="1" i="1" dirty="0">
                <a:solidFill>
                  <a:schemeClr val="tx1"/>
                </a:solidFill>
              </a:rPr>
              <a:t> ИМ и смерти от ССЗ</a:t>
            </a:r>
            <a:endParaRPr lang="ru-RU" sz="2800" b="1" i="1" dirty="0">
              <a:solidFill>
                <a:schemeClr val="tx1"/>
              </a:solidFill>
            </a:endParaRPr>
          </a:p>
          <a:p>
            <a:pPr marL="342900" indent="-3429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chemeClr val="tx1"/>
                </a:solidFill>
              </a:rPr>
              <a:t>Всем лицам </a:t>
            </a:r>
            <a:r>
              <a:rPr lang="ru-RU" sz="2800" b="1" i="1" dirty="0">
                <a:solidFill>
                  <a:schemeClr val="tx1"/>
                </a:solidFill>
                <a:highlight>
                  <a:srgbClr val="FFFF00"/>
                </a:highlight>
              </a:rPr>
              <a:t>старше 40 лет</a:t>
            </a:r>
            <a:r>
              <a:rPr lang="ru-RU" sz="2800" b="1" i="1" dirty="0">
                <a:solidFill>
                  <a:schemeClr val="tx1"/>
                </a:solidFill>
              </a:rPr>
              <a:t> рекомендовано определение липидного спектра крови, в </a:t>
            </a:r>
            <a:r>
              <a:rPr lang="ru-RU" sz="2800" b="1" i="1" dirty="0" err="1">
                <a:solidFill>
                  <a:schemeClr val="tx1"/>
                </a:solidFill>
              </a:rPr>
              <a:t>т.ч</a:t>
            </a:r>
            <a:r>
              <a:rPr lang="ru-RU" sz="2800" b="1" i="1" dirty="0">
                <a:solidFill>
                  <a:schemeClr val="tx1"/>
                </a:solidFill>
              </a:rPr>
              <a:t>. расчет </a:t>
            </a:r>
            <a:r>
              <a:rPr lang="ru-RU" sz="2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ХС </a:t>
            </a:r>
            <a:r>
              <a:rPr lang="ru-RU" sz="2800" b="1" i="1" dirty="0" err="1">
                <a:solidFill>
                  <a:srgbClr val="FF0000"/>
                </a:solidFill>
                <a:highlight>
                  <a:srgbClr val="FFFF00"/>
                </a:highlight>
              </a:rPr>
              <a:t>неЛВП</a:t>
            </a:r>
            <a:r>
              <a:rPr lang="ru-RU" sz="2800" b="1" i="1" dirty="0">
                <a:solidFill>
                  <a:schemeClr val="tx1"/>
                </a:solidFill>
              </a:rPr>
              <a:t> для оценки риска в системе </a:t>
            </a:r>
            <a:r>
              <a:rPr lang="en-US" sz="2800" b="1" i="1" dirty="0">
                <a:solidFill>
                  <a:schemeClr val="tx1"/>
                </a:solidFill>
                <a:highlight>
                  <a:srgbClr val="FFFF00"/>
                </a:highlight>
              </a:rPr>
              <a:t>SCORE2</a:t>
            </a:r>
            <a:endParaRPr lang="ru-RU" sz="2800" b="1" i="1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42900" indent="-3429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800" b="1" i="1" dirty="0">
                <a:solidFill>
                  <a:schemeClr val="tx1"/>
                </a:solidFill>
              </a:rPr>
              <a:t>Интенсивность вмешательств по коррекции липидного профиля зависит от уровня </a:t>
            </a:r>
            <a:r>
              <a:rPr lang="ru-RU" sz="2800" b="1" i="1" dirty="0">
                <a:solidFill>
                  <a:schemeClr val="tx1"/>
                </a:solidFill>
                <a:highlight>
                  <a:srgbClr val="FFFF00"/>
                </a:highlight>
              </a:rPr>
              <a:t>СЕРДЕЧНО-СОСУДИСТОГО РИСКА</a:t>
            </a:r>
            <a:endParaRPr lang="ru-RU" sz="2800" b="1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1546" y="302442"/>
            <a:ext cx="820891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Дислипидемия: ключевые положения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5" b="86958"/>
          <a:stretch>
            <a:fillRect/>
          </a:stretch>
        </p:blipFill>
        <p:spPr bwMode="auto">
          <a:xfrm>
            <a:off x="8858343" y="6393871"/>
            <a:ext cx="1793614" cy="46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r>
              <a:rPr lang="ru-RU" altLang="en-US"/>
              <a:t>Как определить уровень сердечно-сосудистого риска?</a:t>
            </a:r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/>
          <a:srcRect l="24801" t="37636" r="43370" b="51788"/>
          <a:stretch>
            <a:fillRect/>
          </a:stretch>
        </p:blipFill>
        <p:spPr>
          <a:xfrm>
            <a:off x="1529260" y="116632"/>
            <a:ext cx="3702644" cy="69206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0" t="31344" r="45001" b="7837"/>
          <a:stretch>
            <a:fillRect/>
          </a:stretch>
        </p:blipFill>
        <p:spPr bwMode="auto">
          <a:xfrm>
            <a:off x="8328398" y="42"/>
            <a:ext cx="2340065" cy="22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4" t="37823" r="45234" b="19347"/>
          <a:stretch>
            <a:fillRect/>
          </a:stretch>
        </p:blipFill>
        <p:spPr bwMode="auto">
          <a:xfrm>
            <a:off x="1675760" y="3694342"/>
            <a:ext cx="5716389" cy="316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1" t="45989" r="50281" b="20644"/>
          <a:stretch>
            <a:fillRect/>
          </a:stretch>
        </p:blipFill>
        <p:spPr bwMode="auto">
          <a:xfrm>
            <a:off x="1575765" y="764748"/>
            <a:ext cx="3808883" cy="289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t="80283" r="1803" b="2942"/>
          <a:stretch>
            <a:fillRect/>
          </a:stretch>
        </p:blipFill>
        <p:spPr bwMode="auto">
          <a:xfrm>
            <a:off x="7785339" y="2203452"/>
            <a:ext cx="2892110" cy="51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519936" y="4869160"/>
            <a:ext cx="1728192" cy="86409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81321" y="188995"/>
            <a:ext cx="2708941" cy="1383665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/>
              <a:t>Расчётный показатель, отражающий уровень атерогенных липопротеинов (ЛПНП, ЛПОНП, триглицериды), запускающих развитие атеросклероза и сердечно-сосудистых событий.</a:t>
            </a:r>
            <a:endParaRPr lang="ru-RU" sz="1200" b="1" dirty="0"/>
          </a:p>
          <a:p>
            <a:endParaRPr lang="ru-RU" sz="12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47730" y="764704"/>
            <a:ext cx="576064" cy="17377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>
            <a:stCxn id="7" idx="3"/>
          </p:cNvCxnSpPr>
          <p:nvPr/>
        </p:nvCxnSpPr>
        <p:spPr>
          <a:xfrm>
            <a:off x="4223159" y="851592"/>
            <a:ext cx="1249680" cy="53721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81298" y="1271945"/>
            <a:ext cx="2663502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ХС </a:t>
            </a:r>
            <a:r>
              <a:rPr lang="ru-RU" dirty="0" err="1">
                <a:solidFill>
                  <a:srgbClr val="C00000"/>
                </a:solidFill>
              </a:rPr>
              <a:t>неЛВП</a:t>
            </a:r>
            <a:r>
              <a:rPr lang="ru-RU" dirty="0">
                <a:solidFill>
                  <a:srgbClr val="C00000"/>
                </a:solidFill>
              </a:rPr>
              <a:t> = ОХС – ХС ЛВП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5" b="86958"/>
          <a:stretch>
            <a:fillRect/>
          </a:stretch>
        </p:blipFill>
        <p:spPr bwMode="auto">
          <a:xfrm>
            <a:off x="8858343" y="6393871"/>
            <a:ext cx="1793614" cy="46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3751" y="3116877"/>
            <a:ext cx="15589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У здоровых!!!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087889" y="4869160"/>
            <a:ext cx="144016" cy="21602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507582" y="4869160"/>
            <a:ext cx="144016" cy="21602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>
            <a:stCxn id="16" idx="0"/>
          </p:cNvCxnSpPr>
          <p:nvPr/>
        </p:nvCxnSpPr>
        <p:spPr>
          <a:xfrm flipV="1">
            <a:off x="4579590" y="3497736"/>
            <a:ext cx="1084362" cy="137142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3" idx="7"/>
          </p:cNvCxnSpPr>
          <p:nvPr/>
        </p:nvCxnSpPr>
        <p:spPr>
          <a:xfrm flipV="1">
            <a:off x="5210843" y="3497731"/>
            <a:ext cx="453139" cy="140306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rcRect l="21651" t="34600" r="21650" b="20600"/>
          <a:stretch>
            <a:fillRect/>
          </a:stretch>
        </p:blipFill>
        <p:spPr>
          <a:xfrm>
            <a:off x="6835416" y="2924948"/>
            <a:ext cx="3819328" cy="16974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ru-RU" altLang="en-US"/>
              <a:t>Калькул</a:t>
            </a:r>
            <a:r>
              <a:rPr lang="ru-RU" altLang="en-US"/>
              <a:t>ятор риска </a:t>
            </a:r>
            <a:r>
              <a:rPr lang="en-US" altLang="en-US"/>
              <a:t>SCORE-2</a:t>
            </a:r>
            <a:endParaRPr lang="en-US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28420" y="1447165"/>
            <a:ext cx="2879090" cy="448881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920" y="1447800"/>
            <a:ext cx="2428875" cy="44900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" name="Прямая со стрелкой 1"/>
          <p:cNvCxnSpPr/>
          <p:nvPr/>
        </p:nvCxnSpPr>
        <p:spPr>
          <a:xfrm flipH="1" flipV="1">
            <a:off x="2927350" y="5013325"/>
            <a:ext cx="935990" cy="864235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796415" y="6177280"/>
            <a:ext cx="1943735" cy="648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ru-RU" b="1">
                <a:solidFill>
                  <a:schemeClr val="tx1"/>
                </a:solidFill>
              </a:rPr>
              <a:t>GOOGLE PLAY</a:t>
            </a:r>
            <a:endParaRPr lang="en-US" altLang="ru-RU" b="1">
              <a:solidFill>
                <a:schemeClr val="tx1"/>
              </a:solidFill>
            </a:endParaRPr>
          </a:p>
          <a:p>
            <a:pPr algn="ctr"/>
            <a:r>
              <a:rPr lang="en-US" altLang="ru-RU" b="1">
                <a:solidFill>
                  <a:schemeClr val="tx1"/>
                </a:solidFill>
              </a:rPr>
              <a:t>“ESC CVD RISK”</a:t>
            </a:r>
            <a:endParaRPr lang="en-US" altLang="ru-RU" b="1">
              <a:solidFill>
                <a:schemeClr val="tx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5383530" y="3215640"/>
            <a:ext cx="1432560" cy="165354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Замещающее содержимое 9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01205" y="1447165"/>
            <a:ext cx="2278380" cy="4488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8950960" y="4120515"/>
            <a:ext cx="1896110" cy="124904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072515"/>
          </a:xfrm>
        </p:spPr>
        <p:txBody>
          <a:bodyPr>
            <a:normAutofit/>
          </a:bodyPr>
          <a:p>
            <a:pPr algn="ctr"/>
            <a:r>
              <a:rPr lang="ru-RU" altLang="en-US"/>
              <a:t>Калькул</a:t>
            </a:r>
            <a:r>
              <a:rPr lang="ru-RU" altLang="en-US"/>
              <a:t>ятор риска </a:t>
            </a:r>
            <a:r>
              <a:rPr lang="en-US" altLang="en-US"/>
              <a:t>SCORE-2</a:t>
            </a:r>
            <a:endParaRPr lang="en-US" alt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297940" y="6000115"/>
            <a:ext cx="1953260" cy="7931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600" b="1">
                <a:solidFill>
                  <a:schemeClr val="tx1"/>
                </a:solidFill>
              </a:rPr>
              <a:t>ПОЛ</a:t>
            </a:r>
            <a:endParaRPr lang="ru-RU" altLang="en-US" sz="1600" b="1">
              <a:solidFill>
                <a:schemeClr val="tx1"/>
              </a:solidFill>
            </a:endParaRPr>
          </a:p>
          <a:p>
            <a:pPr algn="ctr"/>
            <a:r>
              <a:rPr lang="ru-RU" altLang="en-US" sz="1600" b="1">
                <a:solidFill>
                  <a:schemeClr val="tx1"/>
                </a:solidFill>
              </a:rPr>
              <a:t>ВОЗРАСТ</a:t>
            </a:r>
            <a:endParaRPr lang="ru-RU" altLang="en-US" sz="1600" b="1">
              <a:solidFill>
                <a:schemeClr val="tx1"/>
              </a:solidFill>
            </a:endParaRPr>
          </a:p>
          <a:p>
            <a:pPr algn="ctr"/>
            <a:r>
              <a:rPr lang="ru-RU" altLang="en-US" sz="1600" b="1">
                <a:solidFill>
                  <a:schemeClr val="tx1"/>
                </a:solidFill>
              </a:rPr>
              <a:t>КУРЕНИЕ </a:t>
            </a:r>
            <a:endParaRPr lang="ru-RU" altLang="en-US" sz="1600" b="1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16705" y="6000115"/>
            <a:ext cx="2299970" cy="772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600" b="1">
                <a:solidFill>
                  <a:schemeClr val="tx1"/>
                </a:solidFill>
              </a:rPr>
              <a:t>САД</a:t>
            </a:r>
            <a:endParaRPr lang="ru-RU" altLang="en-US" sz="1600" b="1">
              <a:solidFill>
                <a:schemeClr val="tx1"/>
              </a:solidFill>
            </a:endParaRPr>
          </a:p>
          <a:p>
            <a:pPr algn="ctr"/>
            <a:r>
              <a:rPr lang="ru-RU" altLang="en-US" sz="1600" b="1">
                <a:solidFill>
                  <a:schemeClr val="tx1"/>
                </a:solidFill>
              </a:rPr>
              <a:t>ОХС</a:t>
            </a:r>
            <a:endParaRPr lang="ru-RU" altLang="en-US" sz="1600" b="1">
              <a:solidFill>
                <a:schemeClr val="tx1"/>
              </a:solidFill>
            </a:endParaRPr>
          </a:p>
          <a:p>
            <a:pPr algn="ctr"/>
            <a:r>
              <a:rPr lang="ru-RU" altLang="en-US" sz="1600" b="1">
                <a:solidFill>
                  <a:schemeClr val="tx1"/>
                </a:solidFill>
              </a:rPr>
              <a:t>ХСЛПВП</a:t>
            </a:r>
            <a:endParaRPr lang="ru-RU" altLang="en-US" sz="1600" b="1">
              <a:solidFill>
                <a:schemeClr val="tx1"/>
              </a:solidFill>
            </a:endParaRPr>
          </a:p>
        </p:txBody>
      </p:sp>
      <p:pic>
        <p:nvPicPr>
          <p:cNvPr id="13" name="Замещающее содержимое 1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948430" y="1330960"/>
            <a:ext cx="2559685" cy="4481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Замещающее содержимое 13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2290" y="1338580"/>
            <a:ext cx="2307590" cy="4351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1338580"/>
            <a:ext cx="2646045" cy="44900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7049135" y="6000115"/>
            <a:ext cx="2100580" cy="6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1600" b="1">
                <a:solidFill>
                  <a:schemeClr val="tx1"/>
                </a:solidFill>
              </a:rPr>
              <a:t>РИСК ССЗ</a:t>
            </a:r>
            <a:endParaRPr lang="ru-RU" altLang="en-US" sz="1600" b="1">
              <a:solidFill>
                <a:schemeClr val="tx1"/>
              </a:solidFill>
            </a:endParaRPr>
          </a:p>
          <a:p>
            <a:pPr algn="ctr"/>
            <a:r>
              <a:rPr lang="ru-RU" altLang="en-US" sz="1600" b="1">
                <a:solidFill>
                  <a:schemeClr val="tx1"/>
                </a:solidFill>
              </a:rPr>
              <a:t>ЦЕЛЕВОЙ УРОВЕНЬ ХСЛПНП</a:t>
            </a:r>
            <a:endParaRPr lang="ru-RU" altLang="en-US" sz="1600" b="1">
              <a:solidFill>
                <a:schemeClr val="tx1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8341995" y="3843020"/>
            <a:ext cx="2505075" cy="27749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21651" t="34600" r="21650" b="20600"/>
          <a:stretch>
            <a:fillRect/>
          </a:stretch>
        </p:blipFill>
        <p:spPr>
          <a:xfrm>
            <a:off x="9149715" y="4211955"/>
            <a:ext cx="3041015" cy="169735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11380470" y="5255895"/>
            <a:ext cx="363220" cy="65278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59"/>
          <p:cNvSpPr txBox="1"/>
          <p:nvPr/>
        </p:nvSpPr>
        <p:spPr>
          <a:xfrm>
            <a:off x="1696603" y="3063190"/>
            <a:ext cx="935698" cy="127546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0" tIns="0" rIns="0" bIns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</a:t>
            </a:r>
            <a:b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ХС-ЛНП на 50% </a:t>
            </a:r>
            <a:b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исходного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260"/>
          <p:cNvSpPr txBox="1"/>
          <p:nvPr/>
        </p:nvSpPr>
        <p:spPr>
          <a:xfrm>
            <a:off x="2721340" y="2984691"/>
            <a:ext cx="891000" cy="576000"/>
          </a:xfrm>
          <a:prstGeom prst="rect">
            <a:avLst/>
          </a:prstGeom>
          <a:solidFill>
            <a:srgbClr val="FF0000"/>
          </a:solidFill>
          <a:ln w="0" cmpd="sng">
            <a:noFill/>
            <a:prstDash val="solid"/>
          </a:ln>
        </p:spPr>
        <p:txBody>
          <a:bodyPr vert="horz" lIns="0" tIns="28777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95"/>
              </a:spcAft>
              <a:defRPr/>
            </a:pP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1.8 </a:t>
            </a:r>
            <a:r>
              <a:rPr lang="ru-RU" sz="1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ммоль</a:t>
            </a: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/л </a:t>
            </a:r>
            <a:b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(70 мг/</a:t>
            </a:r>
            <a:r>
              <a:rPr lang="ru-RU" sz="1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</a:t>
            </a: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1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61"/>
          <p:cNvSpPr txBox="1"/>
          <p:nvPr/>
        </p:nvSpPr>
        <p:spPr>
          <a:xfrm>
            <a:off x="2721340" y="3737799"/>
            <a:ext cx="891000" cy="576000"/>
          </a:xfrm>
          <a:prstGeom prst="rect">
            <a:avLst/>
          </a:prstGeom>
          <a:solidFill>
            <a:srgbClr val="C00000"/>
          </a:solidFill>
          <a:ln w="0" cmpd="sng">
            <a:noFill/>
            <a:prstDash val="solid"/>
          </a:ln>
        </p:spPr>
        <p:txBody>
          <a:bodyPr vert="horz" lIns="0" tIns="28777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5"/>
              </a:spcAft>
              <a:defRPr/>
            </a:pP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 </a:t>
            </a:r>
            <a:r>
              <a:rPr lang="ru-RU" sz="1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ммоль</a:t>
            </a: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/л </a:t>
            </a:r>
            <a:b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(55 мг/</a:t>
            </a:r>
            <a:r>
              <a:rPr lang="ru-RU" sz="1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</a:t>
            </a:r>
            <a:r>
              <a:rPr lang="ru-RU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264"/>
          <p:cNvSpPr txBox="1"/>
          <p:nvPr/>
        </p:nvSpPr>
        <p:spPr>
          <a:xfrm>
            <a:off x="4243952" y="886772"/>
            <a:ext cx="1164479" cy="411321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860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80"/>
              </a:spcAft>
              <a:defRPr/>
            </a:pP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 &lt;1% 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265"/>
          <p:cNvSpPr txBox="1"/>
          <p:nvPr/>
        </p:nvSpPr>
        <p:spPr>
          <a:xfrm>
            <a:off x="5192964" y="1203843"/>
            <a:ext cx="3177581" cy="57468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9937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 ≥1%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&lt;5% 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Молодые пациенты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(СД1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&lt;35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СД2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&lt;50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длительностью СД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&lt;10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и без ПОМ и др. ФР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267"/>
          <p:cNvSpPr txBox="1"/>
          <p:nvPr/>
        </p:nvSpPr>
        <p:spPr>
          <a:xfrm>
            <a:off x="6279013" y="1992224"/>
            <a:ext cx="4093868" cy="1558524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9092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 ≥5%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&lt;10% </a:t>
            </a:r>
            <a:endParaRPr lang="ru-R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Значительное повышение отдельных ФР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особенности ОХ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&gt;8 </a:t>
            </a:r>
            <a:r>
              <a:rPr lang="ru-R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ммоль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/л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ХС-ЛНП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&gt;4.9 </a:t>
            </a:r>
            <a:r>
              <a:rPr lang="ru-R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ммоль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/л или АД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≥180/110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/Hg </a:t>
            </a:r>
            <a:endParaRPr lang="ru-R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СГХС без других ФР</a:t>
            </a: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Умеренная ХБП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СКФ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30–59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мин/1,73 м</a:t>
            </a:r>
            <a:r>
              <a:rPr lang="ru-RU" sz="10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 без поражения органов-мишеней, но при длительности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≥10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или при наличии других факторов риска</a:t>
            </a:r>
            <a:endParaRPr lang="ru-R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Гемодинамически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незначимый стеноз артерий (25-49%)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269"/>
          <p:cNvSpPr txBox="1"/>
          <p:nvPr/>
        </p:nvSpPr>
        <p:spPr>
          <a:xfrm>
            <a:off x="7997244" y="3633599"/>
            <a:ext cx="2375785" cy="163244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7556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АССЗ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(клинически или по данным визуализации)</a:t>
            </a:r>
            <a:endParaRPr lang="ru-R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 ≥10% </a:t>
            </a:r>
            <a:endParaRPr lang="ru-R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СГХС с АССЗ или другими ФР</a:t>
            </a:r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Тяжелая ХБП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СКФ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&lt;30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мин/1,73 м2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 с поражением органов-мишеней или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≥3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большими ФР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СД1 с ранним началом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длительностью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лет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270"/>
          <p:cNvSpPr txBox="1"/>
          <p:nvPr/>
        </p:nvSpPr>
        <p:spPr>
          <a:xfrm>
            <a:off x="2721340" y="2011600"/>
            <a:ext cx="891000" cy="576000"/>
          </a:xfrm>
          <a:prstGeom prst="rect">
            <a:avLst/>
          </a:prstGeom>
          <a:solidFill>
            <a:srgbClr val="FFC000"/>
          </a:solidFill>
          <a:ln w="0" cmpd="sng">
            <a:noFill/>
            <a:prstDash val="solid"/>
          </a:ln>
        </p:spPr>
        <p:txBody>
          <a:bodyPr vert="horz" lIns="0" tIns="27932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5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 </a:t>
            </a:r>
            <a:r>
              <a:rPr lang="ru-R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ммоль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/л</a:t>
            </a:r>
            <a:b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(100 мг/</a:t>
            </a:r>
            <a:r>
              <a:rPr lang="ru-R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272"/>
          <p:cNvSpPr txBox="1"/>
          <p:nvPr/>
        </p:nvSpPr>
        <p:spPr>
          <a:xfrm>
            <a:off x="1714906" y="1374685"/>
            <a:ext cx="926726" cy="23359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уровни </a:t>
            </a:r>
            <a:b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ХС-ЛНП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273"/>
          <p:cNvSpPr txBox="1"/>
          <p:nvPr/>
        </p:nvSpPr>
        <p:spPr>
          <a:xfrm>
            <a:off x="2721340" y="1354513"/>
            <a:ext cx="891000" cy="576000"/>
          </a:xfrm>
          <a:prstGeom prst="rect">
            <a:avLst/>
          </a:prstGeom>
          <a:solidFill>
            <a:srgbClr val="FFFF00"/>
          </a:solidFill>
          <a:ln w="0" cmpd="sng">
            <a:noFill/>
            <a:prstDash val="solid"/>
          </a:ln>
        </p:spPr>
        <p:txBody>
          <a:bodyPr vert="horz" lIns="0" tIns="27932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75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</a:t>
            </a:r>
            <a:r>
              <a:rPr lang="ru-R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ммоль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/л</a:t>
            </a:r>
            <a:b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(116 мг/</a:t>
            </a:r>
            <a:r>
              <a:rPr lang="ru-R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275"/>
          <p:cNvSpPr txBox="1"/>
          <p:nvPr/>
        </p:nvSpPr>
        <p:spPr>
          <a:xfrm>
            <a:off x="3760903" y="4772175"/>
            <a:ext cx="4174598" cy="266561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2164" rIns="0" bIns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75"/>
              </a:spcAft>
              <a:tabLst>
                <a:tab pos="608965" algn="l"/>
                <a:tab pos="2315210" algn="l"/>
                <a:tab pos="3046730" algn="l"/>
                <a:tab pos="5362575" algn="r"/>
              </a:tabLst>
              <a:defRPr/>
            </a:pP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Низкий     Умеренный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Высокий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Очень высокий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СС Риск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275" y="-128270"/>
            <a:ext cx="9587230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Целевые уровни для ХС-ЛНП в зависимости от категории сердечно-сосудистого риска</a:t>
            </a:r>
            <a:endParaRPr lang="ru-RU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1569251" y="6088022"/>
            <a:ext cx="8647509" cy="7643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ru-RU"/>
            </a:defPPr>
            <a:lvl1pPr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ru-RU" dirty="0">
                <a:solidFill>
                  <a:srgbClr val="000000"/>
                </a:solidFill>
              </a:rPr>
              <a:t>ХС-ЛНП – холестерин липопротеинов низкой плотности; ОХ – общий холестерин; СГХС – семейная </a:t>
            </a:r>
            <a:r>
              <a:rPr lang="ru-RU" dirty="0" err="1">
                <a:solidFill>
                  <a:srgbClr val="000000"/>
                </a:solidFill>
              </a:rPr>
              <a:t>гиперхолестеринемия</a:t>
            </a:r>
            <a:r>
              <a:rPr lang="ru-RU" dirty="0">
                <a:solidFill>
                  <a:srgbClr val="000000"/>
                </a:solidFill>
              </a:rPr>
              <a:t>; АССЗ – атеросклеротическое сердечно-сосудистое заболевание; ФР – фактор риска; СКФ – скорость клубочковой фильтрации; ХБП – хроническая болезнь почек. </a:t>
            </a:r>
            <a:r>
              <a:rPr lang="en-US" dirty="0">
                <a:solidFill>
                  <a:srgbClr val="000000"/>
                </a:solidFill>
              </a:rPr>
              <a:t>2019 ESC/EAS Guidelines for the management of </a:t>
            </a:r>
            <a:r>
              <a:rPr lang="en-US" dirty="0" err="1">
                <a:solidFill>
                  <a:srgbClr val="000000"/>
                </a:solidFill>
              </a:rPr>
              <a:t>dyslipidaemias</a:t>
            </a:r>
            <a:r>
              <a:rPr lang="en-US" dirty="0">
                <a:solidFill>
                  <a:srgbClr val="000000"/>
                </a:solidFill>
              </a:rPr>
              <a:t>: lipid modification to reduce cardiovascular risk (European Heart Journal 2019 -</a:t>
            </a:r>
            <a:r>
              <a:rPr lang="en-US" dirty="0" err="1">
                <a:solidFill>
                  <a:srgbClr val="000000"/>
                </a:solidFill>
              </a:rPr>
              <a:t>doi</a:t>
            </a:r>
            <a:r>
              <a:rPr lang="en-US" dirty="0">
                <a:solidFill>
                  <a:srgbClr val="000000"/>
                </a:solidFill>
              </a:rPr>
              <a:t>: 10.1093/</a:t>
            </a:r>
            <a:r>
              <a:rPr lang="en-US" dirty="0" err="1">
                <a:solidFill>
                  <a:srgbClr val="000000"/>
                </a:solidFill>
              </a:rPr>
              <a:t>eurheartj</a:t>
            </a:r>
            <a:r>
              <a:rPr lang="en-US" dirty="0">
                <a:solidFill>
                  <a:srgbClr val="000000"/>
                </a:solidFill>
              </a:rPr>
              <a:t>/ehz455)</a:t>
            </a:r>
            <a:endParaRPr lang="ru-RU" dirty="0">
              <a:solidFill>
                <a:srgbClr val="00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64891" y="1091721"/>
            <a:ext cx="4222832" cy="3684321"/>
            <a:chOff x="2914255" y="1655284"/>
            <a:chExt cx="5630442" cy="3233883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2914255" y="1655284"/>
              <a:ext cx="0" cy="32271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914256" y="4884852"/>
              <a:ext cx="563044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914255" y="1982849"/>
              <a:ext cx="5432734" cy="290631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/>
          <p:cNvCxnSpPr>
            <a:stCxn id="61" idx="1"/>
            <a:endCxn id="9" idx="0"/>
          </p:cNvCxnSpPr>
          <p:nvPr/>
        </p:nvCxnSpPr>
        <p:spPr>
          <a:xfrm flipH="1">
            <a:off x="4133443" y="1132953"/>
            <a:ext cx="110374" cy="449727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64" idx="1"/>
            <a:endCxn id="10" idx="0"/>
          </p:cNvCxnSpPr>
          <p:nvPr/>
        </p:nvCxnSpPr>
        <p:spPr>
          <a:xfrm flipH="1">
            <a:off x="4686435" y="1514920"/>
            <a:ext cx="466056" cy="570359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70" idx="1"/>
            <a:endCxn id="13" idx="0"/>
          </p:cNvCxnSpPr>
          <p:nvPr/>
        </p:nvCxnSpPr>
        <p:spPr>
          <a:xfrm flipH="1">
            <a:off x="5802009" y="2790312"/>
            <a:ext cx="404626" cy="262500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4" idx="1"/>
            <a:endCxn id="15" idx="3"/>
          </p:cNvCxnSpPr>
          <p:nvPr/>
        </p:nvCxnSpPr>
        <p:spPr>
          <a:xfrm flipH="1" flipV="1">
            <a:off x="6914999" y="3895512"/>
            <a:ext cx="970051" cy="613366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007512" y="1726562"/>
            <a:ext cx="0" cy="303830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611016" y="2228373"/>
            <a:ext cx="0" cy="2536453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72304" y="3338086"/>
            <a:ext cx="0" cy="1426726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494680" y="3911699"/>
            <a:ext cx="0" cy="85395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664612" y="1750895"/>
            <a:ext cx="3429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664615" y="2262959"/>
            <a:ext cx="644601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664614" y="3250511"/>
            <a:ext cx="197794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664828" y="3902783"/>
            <a:ext cx="2490745" cy="8072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 Placeholder 262"/>
          <p:cNvSpPr txBox="1"/>
          <p:nvPr/>
        </p:nvSpPr>
        <p:spPr>
          <a:xfrm>
            <a:off x="3871895" y="1582380"/>
            <a:ext cx="523177" cy="235408"/>
          </a:xfrm>
          <a:prstGeom prst="rect">
            <a:avLst/>
          </a:prstGeom>
          <a:solidFill>
            <a:srgbClr val="FFFF00"/>
          </a:solidFill>
          <a:ln w="0" cmpd="sng">
            <a:noFill/>
            <a:prstDash val="solid"/>
          </a:ln>
        </p:spPr>
        <p:txBody>
          <a:bodyPr vert="horz" lIns="0" tIns="0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Низкий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63"/>
          <p:cNvSpPr txBox="1"/>
          <p:nvPr/>
        </p:nvSpPr>
        <p:spPr>
          <a:xfrm>
            <a:off x="4309477" y="2085279"/>
            <a:ext cx="754147" cy="285274"/>
          </a:xfrm>
          <a:prstGeom prst="rect">
            <a:avLst/>
          </a:prstGeom>
          <a:solidFill>
            <a:srgbClr val="FFC000"/>
          </a:solidFill>
          <a:ln w="0" cmpd="sng">
            <a:noFill/>
            <a:prstDash val="solid"/>
          </a:ln>
        </p:spPr>
        <p:txBody>
          <a:bodyPr vert="horz" lIns="0" tIns="0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Умеренный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266"/>
          <p:cNvSpPr txBox="1"/>
          <p:nvPr/>
        </p:nvSpPr>
        <p:spPr>
          <a:xfrm>
            <a:off x="5475134" y="3052812"/>
            <a:ext cx="653751" cy="288000"/>
          </a:xfrm>
          <a:prstGeom prst="rect">
            <a:avLst/>
          </a:prstGeom>
          <a:solidFill>
            <a:srgbClr val="FF0000"/>
          </a:solidFill>
          <a:ln w="0" cmpd="sng">
            <a:noFill/>
            <a:prstDash val="solid"/>
          </a:ln>
        </p:spPr>
        <p:txBody>
          <a:bodyPr vert="horz" lIns="0" tIns="0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Высокий</a:t>
            </a:r>
            <a:endParaRPr lang="en-US" sz="1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268"/>
          <p:cNvSpPr txBox="1"/>
          <p:nvPr/>
        </p:nvSpPr>
        <p:spPr>
          <a:xfrm>
            <a:off x="6155359" y="3738602"/>
            <a:ext cx="759542" cy="313835"/>
          </a:xfrm>
          <a:prstGeom prst="rect">
            <a:avLst/>
          </a:prstGeom>
          <a:solidFill>
            <a:srgbClr val="C00000"/>
          </a:solidFill>
          <a:ln w="0" cmpd="sng">
            <a:noFill/>
            <a:prstDash val="solid"/>
          </a:ln>
        </p:spPr>
        <p:txBody>
          <a:bodyPr vert="horz" lIns="0" tIns="0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</a:t>
            </a:r>
            <a:b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высокий</a:t>
            </a: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243868" y="927035"/>
            <a:ext cx="776857" cy="411321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152491" y="1176992"/>
            <a:ext cx="3232978" cy="67645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206718" y="2004364"/>
            <a:ext cx="4169045" cy="1571979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885100" y="3694556"/>
            <a:ext cx="2490893" cy="1628747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11"/>
          <p:cNvSpPr/>
          <p:nvPr/>
        </p:nvSpPr>
        <p:spPr>
          <a:xfrm>
            <a:off x="1642158" y="3020402"/>
            <a:ext cx="1044588" cy="130412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762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000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69248" y="5449995"/>
            <a:ext cx="9098751" cy="9220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/>
              <a:t>Для пациентов с АССЗ, у которых в течение 2 лет наблюдается любое повторное ССО при приеме максимально переносимой дозы статинов, может рассматриваться еще более низкий целевой уровень </a:t>
            </a:r>
            <a:r>
              <a:rPr lang="ru-RU" b="1" dirty="0">
                <a:solidFill>
                  <a:srgbClr val="C00000"/>
                </a:solidFill>
              </a:rPr>
              <a:t>ХС ЛНП &lt;1,0 ммоль/л </a:t>
            </a:r>
            <a:r>
              <a:rPr lang="ru-RU" b="1" dirty="0"/>
              <a:t>(40 мг/</a:t>
            </a:r>
            <a:r>
              <a:rPr lang="ru-RU" b="1" dirty="0" err="1"/>
              <a:t>дл</a:t>
            </a:r>
            <a:r>
              <a:rPr lang="ru-RU" b="1" dirty="0"/>
              <a:t>).</a:t>
            </a:r>
            <a:endParaRPr lang="ru-RU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2107" y="777879"/>
            <a:ext cx="3943322" cy="384081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9" t="16903" r="52949" b="76780"/>
          <a:stretch>
            <a:fillRect/>
          </a:stretch>
        </p:blipFill>
        <p:spPr bwMode="auto">
          <a:xfrm>
            <a:off x="8829068" y="1091706"/>
            <a:ext cx="1546860" cy="33822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7377</Words>
  <Application>WPS Presentation</Application>
  <PresentationFormat>宽屏</PresentationFormat>
  <Paragraphs>281</Paragraphs>
  <Slides>38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1" baseType="lpstr">
      <vt:lpstr>Arial</vt:lpstr>
      <vt:lpstr>SimSun</vt:lpstr>
      <vt:lpstr>Wingdings</vt:lpstr>
      <vt:lpstr>Calibri Light</vt:lpstr>
      <vt:lpstr>Microsoft YaHei</vt:lpstr>
      <vt:lpstr>Arial Unicode MS</vt:lpstr>
      <vt:lpstr>Calibri</vt:lpstr>
      <vt:lpstr>Calibri</vt:lpstr>
      <vt:lpstr>Wingdings</vt:lpstr>
      <vt:lpstr>Times New Roman</vt:lpstr>
      <vt:lpstr>Arial</vt:lpstr>
      <vt:lpstr>Office Theme</vt:lpstr>
      <vt:lpstr>TCLayout.ActiveDocument.1</vt:lpstr>
      <vt:lpstr>Раннее выявление  сердечно-сосудистых заболеваний</vt:lpstr>
      <vt:lpstr>PowerPoint 演示文稿</vt:lpstr>
      <vt:lpstr>PowerPoint 演示文稿</vt:lpstr>
      <vt:lpstr>PowerPoint 演示文稿</vt:lpstr>
      <vt:lpstr>Как определить уровень сердечно-сосудистого риска?</vt:lpstr>
      <vt:lpstr>PowerPoint 演示文稿</vt:lpstr>
      <vt:lpstr>Калькулятор риска SCORE-2</vt:lpstr>
      <vt:lpstr>Калькулятор риска SCORE-2</vt:lpstr>
      <vt:lpstr>Целевые уровни для ХС-ЛНП в зависимости от категории сердечно-сосудистого риска</vt:lpstr>
      <vt:lpstr>PowerPoint 演示文稿</vt:lpstr>
      <vt:lpstr>PowerPoint 演示文稿</vt:lpstr>
      <vt:lpstr>PowerPoint 演示文稿</vt:lpstr>
      <vt:lpstr>PowerPoint 演示文稿</vt:lpstr>
      <vt:lpstr>Критерии установления диагноза:</vt:lpstr>
      <vt:lpstr>PowerPoint 演示文稿</vt:lpstr>
      <vt:lpstr>PowerPoint 演示文稿</vt:lpstr>
      <vt:lpstr>ИЗМЕРЕНИЕ АД в ДОМАШНИХ УСЛОВИЯХ </vt:lpstr>
      <vt:lpstr>СКРИНИНГ и ДИАГНОСТИКА АГ</vt:lpstr>
      <vt:lpstr>ЦЕЛЕВЫЕ  УРОВНИ   АРТЕРИАЛЬНОГО ДАВЛЕНИЯ </vt:lpstr>
      <vt:lpstr>PowerPoint 演示文稿</vt:lpstr>
      <vt:lpstr>PowerPoint 演示文稿</vt:lpstr>
      <vt:lpstr>фельдшер\терапевт\врач общей практики</vt:lpstr>
      <vt:lpstr>PowerPoint 演示文稿</vt:lpstr>
      <vt:lpstr>ОПРОСНИК РОУЗА - приказ 431 МЗ АК от 3.10.2024</vt:lpstr>
      <vt:lpstr>PowerPoint 演示文稿</vt:lpstr>
      <vt:lpstr>Виды болевого синдрома </vt:lpstr>
      <vt:lpstr>Наличие  атипичной стенокардии неангинозной боли, одышки при нагрузке является ПОКАЗАНИЕМ  для проведения  визуализирующих стресс-тестов  для исключения ИБС </vt:lpstr>
      <vt:lpstr>КАЖДОМУ ПАЦИЕНТУ,  ИМЕЮЩЕМУ ССЗ,  ВЫСОКИЙ\ОЧЕНЬ ВЫСОКИЙ РИСК  по SCORE   ДОЛЖНА ПРОВОДИТЬСЯ  ОЦЕНКА  ПРЕдТЕСТОВОЙ ВЕРОЯТНОСТИ ИБС </vt:lpstr>
      <vt:lpstr>PowerPoint 演示文稿</vt:lpstr>
      <vt:lpstr>PowerPoint 演示文稿</vt:lpstr>
      <vt:lpstr>Оценка коронарного кальция- кардиолог 2 уровня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СПАСИБО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1</cp:lastModifiedBy>
  <cp:revision>24</cp:revision>
  <dcterms:created xsi:type="dcterms:W3CDTF">2024-11-05T14:39:00Z</dcterms:created>
  <dcterms:modified xsi:type="dcterms:W3CDTF">2024-12-09T15:09:01Z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1049-12.2.0.19307</vt:lpwstr>
  </property>
  <property fmtid="{D5CDD505-2E9C-101B-9397-08002B2CF9AE}" pid="3" name="ICV">
    <vt:lpwstr>106BE4BB7B0B404985DF4B3FBD524F41_13</vt:lpwstr>
  </property>
</Properties>
</file>