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2" r:id="rId8"/>
    <p:sldId id="262" r:id="rId9"/>
    <p:sldId id="263" r:id="rId10"/>
    <p:sldId id="265" r:id="rId11"/>
    <p:sldId id="264" r:id="rId12"/>
    <p:sldId id="267" r:id="rId13"/>
    <p:sldId id="269" r:id="rId14"/>
    <p:sldId id="266" r:id="rId15"/>
    <p:sldId id="268" r:id="rId16"/>
    <p:sldId id="277" r:id="rId17"/>
    <p:sldId id="270" r:id="rId18"/>
    <p:sldId id="271" r:id="rId19"/>
    <p:sldId id="273" r:id="rId20"/>
    <p:sldId id="286" r:id="rId21"/>
    <p:sldId id="287" r:id="rId22"/>
    <p:sldId id="274" r:id="rId23"/>
    <p:sldId id="275" r:id="rId24"/>
    <p:sldId id="276" r:id="rId25"/>
    <p:sldId id="283" r:id="rId26"/>
    <p:sldId id="278" r:id="rId27"/>
    <p:sldId id="279" r:id="rId28"/>
    <p:sldId id="280" r:id="rId29"/>
    <p:sldId id="281" r:id="rId30"/>
    <p:sldId id="284" r:id="rId31"/>
    <p:sldId id="285" r:id="rId32"/>
    <p:sldId id="28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08" autoAdjust="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9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4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271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5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06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8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4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3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3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1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6523-5089-45CA-89BA-2DA2EFB0586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FC6A99-7E2A-44C9-A4DA-2D373B53F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7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Острый коронарный синдром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Диагностика и оказание помощи на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догоспитальном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этапе</a:t>
            </a:r>
            <a:endParaRPr lang="ru-RU" sz="32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sz="half" idx="1"/>
          </p:nvPr>
        </p:nvSpPr>
        <p:spPr>
          <a:xfrm>
            <a:off x="8875583" y="5975337"/>
            <a:ext cx="3316417" cy="87259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КГБУЗ «Краевой центр общественного здоровья и медицинской профилактики»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681"/>
            <a:ext cx="7925241" cy="4653246"/>
          </a:xfrm>
        </p:spPr>
      </p:pic>
      <p:sp>
        <p:nvSpPr>
          <p:cNvPr id="7" name="Рисунок 4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241" y="5975336"/>
            <a:ext cx="950342" cy="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9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        </a:t>
            </a:r>
            <a:r>
              <a:rPr lang="ru-RU" sz="3600" b="1" dirty="0" smtClean="0">
                <a:solidFill>
                  <a:schemeClr val="tx1"/>
                </a:solidFill>
              </a:rPr>
              <a:t>Стратегия и тактика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45920" y="1167618"/>
            <a:ext cx="8820443" cy="52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6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Догоспитальный</a:t>
            </a:r>
            <a:r>
              <a:rPr lang="ru-RU" sz="2800" b="1" dirty="0" smtClean="0">
                <a:solidFill>
                  <a:schemeClr val="tx1"/>
                </a:solidFill>
              </a:rPr>
              <a:t> алгоритм действий при</a:t>
            </a:r>
            <a:r>
              <a:rPr lang="ru-RU" sz="2800" b="1" dirty="0">
                <a:solidFill>
                  <a:schemeClr val="tx1"/>
                </a:solidFill>
              </a:rPr>
              <a:t> ОКС </a:t>
            </a:r>
            <a:r>
              <a:rPr lang="ru-RU" sz="2800" b="1" dirty="0" err="1">
                <a:solidFill>
                  <a:schemeClr val="tx1"/>
                </a:solidFill>
              </a:rPr>
              <a:t>бп</a:t>
            </a:r>
            <a:r>
              <a:rPr lang="en-US" sz="2800" b="1" dirty="0">
                <a:solidFill>
                  <a:schemeClr val="tx1"/>
                </a:solidFill>
              </a:rPr>
              <a:t> ST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75201" y="1620982"/>
            <a:ext cx="8946541" cy="5145578"/>
          </a:xfrm>
          <a:noFill/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Сбор жалоб, анамнеза, оценка болевого синдрома, </a:t>
            </a:r>
            <a:r>
              <a:rPr lang="ru-RU" sz="2400" dirty="0" err="1" smtClean="0">
                <a:solidFill>
                  <a:schemeClr val="tx1"/>
                </a:solidFill>
              </a:rPr>
              <a:t>физикальное</a:t>
            </a:r>
            <a:r>
              <a:rPr lang="ru-RU" sz="2400" dirty="0" smtClean="0">
                <a:solidFill>
                  <a:schemeClr val="tx1"/>
                </a:solidFill>
              </a:rPr>
              <a:t> обследование, контроль показателей гемодинамики (АД, ЧСС).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Регистрация ЭКГ как минимум в 12 отведениях.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существление дистанционного консультирования </a:t>
            </a:r>
            <a:r>
              <a:rPr lang="ru-RU" sz="2400" u="sng" dirty="0" smtClean="0">
                <a:solidFill>
                  <a:schemeClr val="tx1"/>
                </a:solidFill>
              </a:rPr>
              <a:t>с определением риска неблагоприятного исхода.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Наладить внутривенный доступ, обеспечить готовность к проведению электрической </a:t>
            </a:r>
            <a:r>
              <a:rPr lang="ru-RU" sz="2400" dirty="0" err="1" smtClean="0">
                <a:solidFill>
                  <a:schemeClr val="tx1"/>
                </a:solidFill>
              </a:rPr>
              <a:t>дефибрилляции</a:t>
            </a:r>
            <a:r>
              <a:rPr lang="ru-RU" sz="2400" dirty="0" smtClean="0">
                <a:solidFill>
                  <a:schemeClr val="tx1"/>
                </a:solidFill>
              </a:rPr>
              <a:t> и сердечно-легочной реанимации.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Купирование болевого синдрома.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Экстренная </a:t>
            </a:r>
            <a:r>
              <a:rPr lang="ru-RU" sz="2400" dirty="0" smtClean="0">
                <a:solidFill>
                  <a:schemeClr val="tx1"/>
                </a:solidFill>
              </a:rPr>
              <a:t>госпитализация </a:t>
            </a:r>
            <a:r>
              <a:rPr lang="ru-RU" sz="2400" dirty="0">
                <a:solidFill>
                  <a:schemeClr val="tx1"/>
                </a:solidFill>
              </a:rPr>
              <a:t>пациента в соответствии с действующим приказом.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149" y="496680"/>
            <a:ext cx="9404723" cy="752627"/>
          </a:xfrm>
          <a:noFill/>
          <a:ln w="285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Критерии риска неблагоприятного исхода при ОКС </a:t>
            </a:r>
            <a:r>
              <a:rPr lang="ru-RU" sz="2400" b="1" dirty="0" err="1" smtClean="0">
                <a:solidFill>
                  <a:srgbClr val="C00000"/>
                </a:solidFill>
              </a:rPr>
              <a:t>бп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ST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87069"/>
              </p:ext>
            </p:extLst>
          </p:nvPr>
        </p:nvGraphicFramePr>
        <p:xfrm>
          <a:off x="2734889" y="1457409"/>
          <a:ext cx="6425738" cy="5109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0578">
                  <a:extLst>
                    <a:ext uri="{9D8B030D-6E8A-4147-A177-3AD203B41FA5}">
                      <a16:colId xmlns:a16="http://schemas.microsoft.com/office/drawing/2014/main" val="3219720096"/>
                    </a:ext>
                  </a:extLst>
                </a:gridCol>
                <a:gridCol w="1865160">
                  <a:extLst>
                    <a:ext uri="{9D8B030D-6E8A-4147-A177-3AD203B41FA5}">
                      <a16:colId xmlns:a16="http://schemas.microsoft.com/office/drawing/2014/main" val="1913541332"/>
                    </a:ext>
                  </a:extLst>
                </a:gridCol>
              </a:tblGrid>
              <a:tr h="1183754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Критерии очень высокого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риска: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Рефрактерная стенокардия (рецидивирующий болевой синдром в течение последних суток)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Угрожающие жизни желудочковые аритмии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Нестабильность гемодинамики</a:t>
                      </a:r>
                    </a:p>
                  </a:txBody>
                  <a:tcPr marL="66831" marR="66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Коронарография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 течение 2 ч (экстренная)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31" marR="66831" marT="0" marB="0"/>
                </a:tc>
                <a:extLst>
                  <a:ext uri="{0D108BD9-81ED-4DB2-BD59-A6C34878D82A}">
                    <a16:rowId xmlns:a16="http://schemas.microsoft.com/office/drawing/2014/main" val="112011506"/>
                  </a:ext>
                </a:extLst>
              </a:tr>
              <a:tr h="1155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Критерии высокого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риска: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Повышение уровней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тропонинов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Изменения ST/T в динамике (сопровождающиеся или не сопровождающиеся симптомами)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Сумма баллов по GRACE&gt;140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31" marR="6683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Коронарография</a:t>
                      </a:r>
                      <a:r>
                        <a:rPr lang="ru-RU" sz="1200" b="1" dirty="0">
                          <a:effectLst/>
                        </a:rPr>
                        <a:t> в течение 24 ч (неотложная)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31" marR="6683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6145"/>
                  </a:ext>
                </a:extLst>
              </a:tr>
              <a:tr h="1876329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Критерии умеренного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риска: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Сахарный диабет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Сумма баллов по GRACE 109-140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Почечная дисфункция (расчетная СКФ &lt;60 мл/мин)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Снижение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сократительной функции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левого желудочка (фракция выброса &lt;40%)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Ранняя постинфарктная стенокардия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ЧКВ или АКШ в анамнезе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31" marR="668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Коронарография</a:t>
                      </a:r>
                      <a:r>
                        <a:rPr lang="ru-RU" sz="1200" b="1" dirty="0">
                          <a:effectLst/>
                        </a:rPr>
                        <a:t> в течение 72 ч (отсроченная)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31" marR="668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75685"/>
                  </a:ext>
                </a:extLst>
              </a:tr>
              <a:tr h="893575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Критерии низкого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риска: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Сумма баллов по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GRACE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≤108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31" marR="6683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Коронарография</a:t>
                      </a:r>
                      <a:r>
                        <a:rPr lang="ru-RU" sz="1200" b="1" dirty="0">
                          <a:effectLst/>
                        </a:rPr>
                        <a:t> в рамках текущей госпитализации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31" marR="6683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6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7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188" y="307574"/>
            <a:ext cx="9404723" cy="1612669"/>
          </a:xfrm>
          <a:noFill/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1800" dirty="0" smtClean="0">
                <a:solidFill>
                  <a:schemeClr val="tx1"/>
                </a:solidFill>
              </a:rPr>
              <a:t>Для стратификации риска неблагоприятного исхода и выбора стратегии ведения у пациентов с </a:t>
            </a:r>
            <a:r>
              <a:rPr lang="ru-RU" sz="1800" dirty="0" err="1" smtClean="0">
                <a:solidFill>
                  <a:schemeClr val="tx1"/>
                </a:solidFill>
              </a:rPr>
              <a:t>ОКСбп</a:t>
            </a:r>
            <a:r>
              <a:rPr lang="en-US" sz="1800" dirty="0" smtClean="0">
                <a:solidFill>
                  <a:schemeClr val="tx1"/>
                </a:solidFill>
              </a:rPr>
              <a:t>ST</a:t>
            </a:r>
            <a:r>
              <a:rPr lang="ru-RU" sz="1800" dirty="0" smtClean="0">
                <a:solidFill>
                  <a:schemeClr val="tx1"/>
                </a:solidFill>
              </a:rPr>
              <a:t> рекомендуется осуществлять </a:t>
            </a:r>
            <a:r>
              <a:rPr lang="ru-RU" sz="1800" u="sng" dirty="0" smtClean="0">
                <a:solidFill>
                  <a:schemeClr val="tx1"/>
                </a:solidFill>
              </a:rPr>
              <a:t>совокупную оценку </a:t>
            </a:r>
            <a:r>
              <a:rPr lang="ru-RU" sz="1800" dirty="0" smtClean="0">
                <a:solidFill>
                  <a:schemeClr val="tx1"/>
                </a:solidFill>
              </a:rPr>
              <a:t>анамнеза, клинических данных, ЭКГ, </a:t>
            </a:r>
            <a:r>
              <a:rPr lang="ru-RU" sz="1800" dirty="0" err="1" smtClean="0">
                <a:solidFill>
                  <a:schemeClr val="tx1"/>
                </a:solidFill>
              </a:rPr>
              <a:t>ЭхоКГ</a:t>
            </a:r>
            <a:r>
              <a:rPr lang="ru-RU" sz="1800" dirty="0" smtClean="0">
                <a:solidFill>
                  <a:schemeClr val="tx1"/>
                </a:solidFill>
              </a:rPr>
              <a:t>, результатов исследования уровня сердечного </a:t>
            </a:r>
            <a:r>
              <a:rPr lang="ru-RU" sz="1800" dirty="0" err="1" smtClean="0">
                <a:solidFill>
                  <a:schemeClr val="tx1"/>
                </a:solidFill>
              </a:rPr>
              <a:t>тропонина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 </a:t>
            </a:r>
            <a:r>
              <a:rPr lang="ru-RU" sz="1800" dirty="0" smtClean="0">
                <a:solidFill>
                  <a:schemeClr val="tx1"/>
                </a:solidFill>
              </a:rPr>
              <a:t>или </a:t>
            </a:r>
            <a:r>
              <a:rPr lang="en-US" sz="1800" dirty="0" smtClean="0">
                <a:solidFill>
                  <a:schemeClr val="tx1"/>
                </a:solidFill>
              </a:rPr>
              <a:t>I</a:t>
            </a:r>
            <a:r>
              <a:rPr lang="ru-RU" sz="1800" dirty="0" smtClean="0">
                <a:solidFill>
                  <a:schemeClr val="tx1"/>
                </a:solidFill>
              </a:rPr>
              <a:t> в крови.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278" y="1920243"/>
            <a:ext cx="8946541" cy="46353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849" y="1892110"/>
            <a:ext cx="9403742" cy="4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53" y="76728"/>
            <a:ext cx="5940426" cy="419479"/>
          </a:xfrm>
          <a:noFill/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Регламентирующий приказ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53" y="562708"/>
            <a:ext cx="5940425" cy="226489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56653" y="2827607"/>
            <a:ext cx="5940425" cy="40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294" y="452718"/>
            <a:ext cx="8159263" cy="714901"/>
          </a:xfrm>
          <a:noFill/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Купирование болевого синдрома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95" y="1167619"/>
            <a:ext cx="8159262" cy="52894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905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875" y="452718"/>
            <a:ext cx="9306227" cy="1600200"/>
          </a:xfrm>
          <a:noFill/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Помимо обезболивания, морфин способствует уменьшению страха, возбуждения, снижает симпатическую активность, увеличивает тонус блуждающего нерва, уменьшает работу дыхания, вызывает расширение периферических артерий и вен.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Побочные эффекты, не позволяющие увеличить дозу: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933" y="2052918"/>
            <a:ext cx="8436920" cy="419548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17" y="1949570"/>
            <a:ext cx="9445023" cy="46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2855" y="211016"/>
            <a:ext cx="8229600" cy="6302326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Пациентам с </a:t>
            </a:r>
            <a:r>
              <a:rPr lang="ru-RU" sz="2400" b="1" dirty="0" err="1" smtClean="0">
                <a:solidFill>
                  <a:srgbClr val="C00000"/>
                </a:solidFill>
              </a:rPr>
              <a:t>ОКСбп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ST </a:t>
            </a:r>
            <a:r>
              <a:rPr lang="ru-RU" sz="2400" b="1" dirty="0" smtClean="0">
                <a:solidFill>
                  <a:srgbClr val="C00000"/>
                </a:solidFill>
              </a:rPr>
              <a:t>проведение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тромболитической</a:t>
            </a:r>
            <a:r>
              <a:rPr lang="ru-RU" sz="2400" b="1" dirty="0" smtClean="0">
                <a:solidFill>
                  <a:srgbClr val="C00000"/>
                </a:solidFill>
              </a:rPr>
              <a:t> терапии не рекомендуется.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 отсутствии противопоказаний рекомендуется рассмотреть применение ацетилсалициловой кислоты в дозе 150-300 мг (разжевать; не рекомендуется принимать внутрь кишечнорастворимые формы препарата).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Применение ингибитора </a:t>
            </a:r>
            <a:r>
              <a:rPr lang="en-US" sz="2400" dirty="0" smtClean="0">
                <a:solidFill>
                  <a:schemeClr val="tx1"/>
                </a:solidFill>
              </a:rPr>
              <a:t>P2Y12-</a:t>
            </a:r>
            <a:r>
              <a:rPr lang="ru-RU" sz="2400" dirty="0" smtClean="0">
                <a:solidFill>
                  <a:schemeClr val="tx1"/>
                </a:solidFill>
              </a:rPr>
              <a:t>рецепторов тромбоцитов и антикоагулянтов на </a:t>
            </a:r>
            <a:r>
              <a:rPr lang="ru-RU" sz="2400" dirty="0" err="1" smtClean="0">
                <a:solidFill>
                  <a:schemeClr val="tx1"/>
                </a:solidFill>
              </a:rPr>
              <a:t>догоспитальном</a:t>
            </a:r>
            <a:r>
              <a:rPr lang="ru-RU" sz="2400" dirty="0" smtClean="0">
                <a:solidFill>
                  <a:schemeClr val="tx1"/>
                </a:solidFill>
              </a:rPr>
              <a:t> этапе не рекомендуется.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6" y="0"/>
            <a:ext cx="3207435" cy="28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0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Также важно: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496823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В карте вызова и сопроводительном талоне рекомендуется указать: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время начала ОКС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ремя первого медицинского контакта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ремя регистрации ЭКГ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роведенное на </a:t>
            </a:r>
            <a:r>
              <a:rPr lang="ru-RU" sz="2400" dirty="0" err="1" smtClean="0">
                <a:solidFill>
                  <a:schemeClr val="tx1"/>
                </a:solidFill>
              </a:rPr>
              <a:t>догоспитальном</a:t>
            </a:r>
            <a:r>
              <a:rPr lang="ru-RU" sz="2400" dirty="0" smtClean="0">
                <a:solidFill>
                  <a:schemeClr val="tx1"/>
                </a:solidFill>
              </a:rPr>
              <a:t> этапе лечение с указанием доз препаратов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время доставки в стационар.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Если известно, рекомендуется указать препараты, принятые пациентов в ближайшие 24 ч, время их приема и дозы.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4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88" y="176673"/>
            <a:ext cx="9404723" cy="67269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Алгоритм оказания помощи пациенту с </a:t>
            </a:r>
            <a:r>
              <a:rPr lang="ru-RU" sz="2800" b="1" dirty="0" err="1" smtClean="0">
                <a:solidFill>
                  <a:schemeClr val="tx1"/>
                </a:solidFill>
              </a:rPr>
              <a:t>ОКСп</a:t>
            </a:r>
            <a:r>
              <a:rPr lang="en-US" sz="2800" b="1" dirty="0" smtClean="0">
                <a:solidFill>
                  <a:schemeClr val="tx1"/>
                </a:solidFill>
              </a:rPr>
              <a:t>ST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984738"/>
            <a:ext cx="8946541" cy="5387927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Сбор жалоб, анамнеза, оценка болевого синдрома, </a:t>
            </a:r>
            <a:r>
              <a:rPr lang="ru-RU" sz="2200" dirty="0" err="1">
                <a:solidFill>
                  <a:schemeClr val="tx1"/>
                </a:solidFill>
              </a:rPr>
              <a:t>физикальное</a:t>
            </a:r>
            <a:r>
              <a:rPr lang="ru-RU" sz="2200" dirty="0">
                <a:solidFill>
                  <a:schemeClr val="tx1"/>
                </a:solidFill>
              </a:rPr>
              <a:t> обследование, контроль показателей гемодинамики (АД, ЧСС).</a:t>
            </a:r>
          </a:p>
          <a:p>
            <a:r>
              <a:rPr lang="ru-RU" sz="2200" dirty="0">
                <a:solidFill>
                  <a:schemeClr val="tx1"/>
                </a:solidFill>
              </a:rPr>
              <a:t>Регистрация </a:t>
            </a:r>
            <a:r>
              <a:rPr lang="ru-RU" sz="2200" dirty="0" smtClean="0">
                <a:solidFill>
                  <a:schemeClr val="tx1"/>
                </a:solidFill>
              </a:rPr>
              <a:t>ЭКГ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в течение 10 мин на месте первого контакта с мед. работником. </a:t>
            </a:r>
            <a:r>
              <a:rPr lang="ru-RU" sz="2200" u="sng" dirty="0" smtClean="0">
                <a:solidFill>
                  <a:schemeClr val="tx1"/>
                </a:solidFill>
              </a:rPr>
              <a:t>Рекомендовано использовать дополнительные отведения </a:t>
            </a:r>
            <a:r>
              <a:rPr lang="en-US" sz="2200" u="sng" dirty="0" smtClean="0">
                <a:solidFill>
                  <a:schemeClr val="tx1"/>
                </a:solidFill>
              </a:rPr>
              <a:t>V7-V9 </a:t>
            </a:r>
            <a:r>
              <a:rPr lang="ru-RU" sz="2200" u="sng" dirty="0" smtClean="0">
                <a:solidFill>
                  <a:schemeClr val="tx1"/>
                </a:solidFill>
              </a:rPr>
              <a:t> и </a:t>
            </a:r>
            <a:r>
              <a:rPr lang="en-US" sz="2200" u="sng" dirty="0" smtClean="0">
                <a:solidFill>
                  <a:schemeClr val="tx1"/>
                </a:solidFill>
              </a:rPr>
              <a:t>V3R-V4R</a:t>
            </a:r>
            <a:r>
              <a:rPr lang="ru-RU" sz="2200" u="sng" dirty="0" smtClean="0">
                <a:solidFill>
                  <a:schemeClr val="tx1"/>
                </a:solidFill>
              </a:rPr>
              <a:t> у пациентов с </a:t>
            </a:r>
            <a:r>
              <a:rPr lang="ru-RU" sz="2200" u="sng" dirty="0" err="1" smtClean="0">
                <a:solidFill>
                  <a:schemeClr val="tx1"/>
                </a:solidFill>
              </a:rPr>
              <a:t>ИМп</a:t>
            </a:r>
            <a:r>
              <a:rPr lang="en-US" sz="2200" u="sng" dirty="0" smtClean="0">
                <a:solidFill>
                  <a:schemeClr val="tx1"/>
                </a:solidFill>
              </a:rPr>
              <a:t>ST </a:t>
            </a:r>
            <a:r>
              <a:rPr lang="ru-RU" sz="2200" u="sng" dirty="0" smtClean="0">
                <a:solidFill>
                  <a:schemeClr val="tx1"/>
                </a:solidFill>
              </a:rPr>
              <a:t>задней и нижней стенки ЛЖ.</a:t>
            </a:r>
            <a:endParaRPr lang="ru-RU" sz="2200" u="sng" dirty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Дистанционное консультирование </a:t>
            </a:r>
            <a:r>
              <a:rPr lang="ru-RU" sz="2200" dirty="0">
                <a:solidFill>
                  <a:schemeClr val="tx1"/>
                </a:solidFill>
              </a:rPr>
              <a:t>с определением </a:t>
            </a:r>
            <a:r>
              <a:rPr lang="ru-RU" sz="2200" dirty="0" err="1" smtClean="0">
                <a:solidFill>
                  <a:schemeClr val="tx1"/>
                </a:solidFill>
              </a:rPr>
              <a:t>реперфузионной</a:t>
            </a:r>
            <a:r>
              <a:rPr lang="ru-RU" sz="2200" dirty="0" smtClean="0">
                <a:solidFill>
                  <a:schemeClr val="tx1"/>
                </a:solidFill>
              </a:rPr>
              <a:t> стратегии и дальнейшей маршрутизации.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Наладить внутривенный доступ, обеспечить готовность к проведению электрической </a:t>
            </a:r>
            <a:r>
              <a:rPr lang="ru-RU" sz="2200" dirty="0" err="1">
                <a:solidFill>
                  <a:schemeClr val="tx1"/>
                </a:solidFill>
              </a:rPr>
              <a:t>дефибрилляции</a:t>
            </a:r>
            <a:r>
              <a:rPr lang="ru-RU" sz="2200" dirty="0">
                <a:solidFill>
                  <a:schemeClr val="tx1"/>
                </a:solidFill>
              </a:rPr>
              <a:t> и сердечно-легочной реанимации.</a:t>
            </a:r>
          </a:p>
          <a:p>
            <a:r>
              <a:rPr lang="ru-RU" sz="2200" dirty="0" err="1" smtClean="0">
                <a:solidFill>
                  <a:schemeClr val="tx1"/>
                </a:solidFill>
              </a:rPr>
              <a:t>Догоспитальный</a:t>
            </a:r>
            <a:r>
              <a:rPr lang="ru-RU" sz="2200" dirty="0" smtClean="0">
                <a:solidFill>
                  <a:schemeClr val="tx1"/>
                </a:solidFill>
              </a:rPr>
              <a:t> системный </a:t>
            </a:r>
            <a:r>
              <a:rPr lang="ru-RU" sz="2200" dirty="0" err="1" smtClean="0">
                <a:solidFill>
                  <a:schemeClr val="tx1"/>
                </a:solidFill>
              </a:rPr>
              <a:t>тромболизис</a:t>
            </a:r>
            <a:r>
              <a:rPr lang="ru-RU" sz="2200" dirty="0" smtClean="0">
                <a:solidFill>
                  <a:schemeClr val="tx1"/>
                </a:solidFill>
              </a:rPr>
              <a:t> при ожидаемом времени от постановки диагноза до введения проводника в коронарную артерию более 120 мин. </a:t>
            </a:r>
          </a:p>
          <a:p>
            <a:r>
              <a:rPr lang="ru-RU" sz="2200" dirty="0">
                <a:solidFill>
                  <a:schemeClr val="tx1"/>
                </a:solidFill>
              </a:rPr>
              <a:t>Купирование болевого </a:t>
            </a:r>
            <a:r>
              <a:rPr lang="ru-RU" sz="2200" dirty="0" smtClean="0">
                <a:solidFill>
                  <a:schemeClr val="tx1"/>
                </a:solidFill>
              </a:rPr>
              <a:t>синдрома, лечение осложнений </a:t>
            </a:r>
            <a:r>
              <a:rPr lang="ru-RU" sz="2200" dirty="0" err="1" smtClean="0">
                <a:solidFill>
                  <a:schemeClr val="tx1"/>
                </a:solidFill>
              </a:rPr>
              <a:t>догоспитального</a:t>
            </a:r>
            <a:r>
              <a:rPr lang="ru-RU" sz="2200" dirty="0" smtClean="0">
                <a:solidFill>
                  <a:schemeClr val="tx1"/>
                </a:solidFill>
              </a:rPr>
              <a:t> этапа.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Экстренная </a:t>
            </a:r>
            <a:r>
              <a:rPr lang="ru-RU" sz="2200" dirty="0">
                <a:solidFill>
                  <a:schemeClr val="tx1"/>
                </a:solidFill>
              </a:rPr>
              <a:t>госпитализация пациента в соответствии с действующим приказом.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6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03064" y="280182"/>
            <a:ext cx="4021958" cy="5498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Определения: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25" y="153573"/>
            <a:ext cx="3516923" cy="37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26081" y="1165275"/>
            <a:ext cx="8443120" cy="506095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</a:t>
            </a:r>
            <a:r>
              <a:rPr lang="ru-RU" sz="2800" u="sng" dirty="0" smtClean="0">
                <a:solidFill>
                  <a:schemeClr val="tx1"/>
                </a:solidFill>
              </a:rPr>
              <a:t>Острый </a:t>
            </a:r>
            <a:r>
              <a:rPr lang="ru-RU" sz="2800" u="sng" dirty="0">
                <a:solidFill>
                  <a:schemeClr val="tx1"/>
                </a:solidFill>
              </a:rPr>
              <a:t>коронарный синдром (ОКС) </a:t>
            </a:r>
            <a:r>
              <a:rPr lang="ru-RU" sz="2800" dirty="0">
                <a:solidFill>
                  <a:schemeClr val="tx1"/>
                </a:solidFill>
              </a:rPr>
              <a:t>– термин, обозначающий любую группу </a:t>
            </a:r>
            <a:r>
              <a:rPr lang="ru-RU" sz="2800" dirty="0" smtClean="0">
                <a:solidFill>
                  <a:schemeClr val="tx1"/>
                </a:solidFill>
              </a:rPr>
              <a:t>клинических </a:t>
            </a:r>
            <a:r>
              <a:rPr lang="ru-RU" sz="2800" dirty="0">
                <a:solidFill>
                  <a:schemeClr val="tx1"/>
                </a:solidFill>
              </a:rPr>
              <a:t>признаков или симптомов, позволяющих подозревать острый инфаркт миокарда (ИМ) или нестабильную стенокардию (НС).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Является </a:t>
            </a:r>
            <a:r>
              <a:rPr lang="ru-RU" sz="2800" dirty="0">
                <a:solidFill>
                  <a:schemeClr val="tx1"/>
                </a:solidFill>
              </a:rPr>
              <a:t>предварительным диагнозом и по результатам обследования может трансформироваться в «острый ИМ», «НС», либо в другой, в том числе </a:t>
            </a:r>
            <a:r>
              <a:rPr lang="ru-RU" sz="2800" dirty="0" err="1">
                <a:solidFill>
                  <a:schemeClr val="tx1"/>
                </a:solidFill>
              </a:rPr>
              <a:t>некардиологический</a:t>
            </a:r>
            <a:r>
              <a:rPr lang="ru-RU" sz="2800" dirty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диагноз.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83819" y="472214"/>
            <a:ext cx="3505199" cy="976312"/>
          </a:xfrm>
        </p:spPr>
        <p:txBody>
          <a:bodyPr/>
          <a:lstStyle/>
          <a:p>
            <a:r>
              <a:rPr lang="ru-RU" b="1" dirty="0" smtClean="0"/>
              <a:t>ЭКГ при </a:t>
            </a:r>
            <a:r>
              <a:rPr lang="ru-RU" b="1" dirty="0" err="1" smtClean="0"/>
              <a:t>заднебазальном</a:t>
            </a:r>
            <a:r>
              <a:rPr lang="ru-RU" b="1" dirty="0" smtClean="0"/>
              <a:t> инфаркте миокарда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782491" y="794144"/>
            <a:ext cx="5722121" cy="438745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297578" y="2147251"/>
            <a:ext cx="4091440" cy="214607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Депрессия сегмента </a:t>
            </a:r>
            <a:r>
              <a:rPr lang="en-US" sz="1800" b="1" dirty="0" smtClean="0"/>
              <a:t>ST </a:t>
            </a:r>
            <a:r>
              <a:rPr lang="ru-RU" sz="1800" b="1" dirty="0" smtClean="0"/>
              <a:t>в </a:t>
            </a:r>
            <a:r>
              <a:rPr lang="en-US" sz="1800" b="1" dirty="0" smtClean="0"/>
              <a:t>V1-V3</a:t>
            </a:r>
            <a:r>
              <a:rPr lang="ru-RU" sz="1800" b="1" dirty="0" smtClean="0"/>
              <a:t>, особенно при положительном зубце Т в этих же отведениях. 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 Отведения </a:t>
            </a:r>
            <a:r>
              <a:rPr lang="en-US" sz="1800" b="1" dirty="0" smtClean="0"/>
              <a:t>V</a:t>
            </a:r>
            <a:r>
              <a:rPr lang="ru-RU" sz="1800" b="1" dirty="0" smtClean="0"/>
              <a:t>7</a:t>
            </a:r>
            <a:r>
              <a:rPr lang="en-US" sz="1800" b="1" dirty="0" smtClean="0"/>
              <a:t>-V</a:t>
            </a:r>
            <a:r>
              <a:rPr lang="ru-RU" sz="1800" b="1" dirty="0" smtClean="0"/>
              <a:t>9 записываются для подтверждения/исключения прямых признаков поражения ЛЖ. 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Диагностически</a:t>
            </a:r>
            <a:r>
              <a:rPr lang="ru-RU" sz="1800" b="1" dirty="0" smtClean="0"/>
              <a:t> значимым считается подъем </a:t>
            </a:r>
            <a:r>
              <a:rPr lang="ru-RU" sz="1800" b="1" dirty="0"/>
              <a:t>сегмента </a:t>
            </a:r>
            <a:r>
              <a:rPr lang="en-US" sz="1800" b="1" dirty="0"/>
              <a:t>ST </a:t>
            </a:r>
            <a:r>
              <a:rPr lang="en-US" sz="1800" b="1" dirty="0" smtClean="0"/>
              <a:t>≥</a:t>
            </a:r>
            <a:r>
              <a:rPr lang="ru-RU" sz="1800" b="1" dirty="0" smtClean="0"/>
              <a:t>0.5 мм.</a:t>
            </a:r>
            <a:endParaRPr lang="ru-RU" sz="1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271041"/>
            <a:ext cx="6438900" cy="63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4926" y="446088"/>
            <a:ext cx="4239485" cy="976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ЭКГ при </a:t>
            </a:r>
            <a:r>
              <a:rPr lang="ru-RU" b="1" dirty="0" err="1" smtClean="0"/>
              <a:t>заднедиафрагмальном</a:t>
            </a:r>
            <a:r>
              <a:rPr lang="ru-RU" b="1" dirty="0" smtClean="0"/>
              <a:t> (нижней стенки ЛЖ) ИМ с захватом правого желудочка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6411" y="4108042"/>
            <a:ext cx="6249303" cy="263239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38878" y="1598613"/>
            <a:ext cx="2089876" cy="25727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53" y="671152"/>
            <a:ext cx="3709417" cy="311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878" y="1598613"/>
            <a:ext cx="2403385" cy="29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5409"/>
            <a:ext cx="11155680" cy="455793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48457"/>
            <a:ext cx="2025749" cy="1821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4806" cy="194517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19156" y="3931920"/>
            <a:ext cx="5320146" cy="16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189" y="4372495"/>
            <a:ext cx="10981113" cy="8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3004" y="4885966"/>
            <a:ext cx="109062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189" y="5411585"/>
            <a:ext cx="109811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189" y="5893724"/>
            <a:ext cx="0" cy="2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189" y="5937204"/>
            <a:ext cx="109811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8189" y="6434051"/>
            <a:ext cx="1479666" cy="8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04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Выбор </a:t>
            </a:r>
            <a:r>
              <a:rPr lang="ru-RU" sz="2800" dirty="0" err="1" smtClean="0">
                <a:solidFill>
                  <a:schemeClr val="tx1"/>
                </a:solidFill>
              </a:rPr>
              <a:t>реперфузии</a:t>
            </a:r>
            <a:r>
              <a:rPr lang="ru-RU" sz="2800" dirty="0" smtClean="0">
                <a:solidFill>
                  <a:schemeClr val="tx1"/>
                </a:solidFill>
              </a:rPr>
              <a:t> у пациента с </a:t>
            </a:r>
            <a:r>
              <a:rPr lang="ru-RU" sz="2800" dirty="0" err="1" smtClean="0">
                <a:solidFill>
                  <a:schemeClr val="tx1"/>
                </a:solidFill>
              </a:rPr>
              <a:t>ИМп</a:t>
            </a:r>
            <a:r>
              <a:rPr lang="en-US" sz="2800" dirty="0" smtClean="0">
                <a:solidFill>
                  <a:schemeClr val="tx1"/>
                </a:solidFill>
              </a:rPr>
              <a:t>ST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80" y="1152224"/>
            <a:ext cx="8131126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98" y="452718"/>
            <a:ext cx="9404723" cy="489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Системный </a:t>
            </a:r>
            <a:r>
              <a:rPr lang="ru-RU" sz="2800" dirty="0" err="1" smtClean="0">
                <a:solidFill>
                  <a:schemeClr val="tx1"/>
                </a:solidFill>
              </a:rPr>
              <a:t>тромболизис</a:t>
            </a:r>
            <a:r>
              <a:rPr lang="ru-RU" sz="2800" dirty="0" smtClean="0">
                <a:solidFill>
                  <a:schemeClr val="tx1"/>
                </a:solidFill>
              </a:rPr>
              <a:t>, основные положения: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390" y="942536"/>
            <a:ext cx="8946541" cy="5305864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ТЛТ при отсутствии противопоказаний рекомендована для снижения риска смерти у пациентов с </a:t>
            </a:r>
            <a:r>
              <a:rPr lang="ru-RU" dirty="0" err="1" smtClean="0">
                <a:solidFill>
                  <a:schemeClr val="tx1"/>
                </a:solidFill>
              </a:rPr>
              <a:t>ИМп</a:t>
            </a:r>
            <a:r>
              <a:rPr lang="en-US" dirty="0">
                <a:solidFill>
                  <a:schemeClr val="tx1"/>
                </a:solidFill>
              </a:rPr>
              <a:t>ST</a:t>
            </a:r>
            <a:r>
              <a:rPr lang="ru-RU" dirty="0" smtClean="0">
                <a:solidFill>
                  <a:schemeClr val="tx1"/>
                </a:solidFill>
              </a:rPr>
              <a:t> с длительностью симптомов менее12 часов, у которых ожидается, что первичное ЧКВ не будет выполнено в пределах 120 мин.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осле постановки диагноза.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 пациентов с </a:t>
            </a:r>
            <a:r>
              <a:rPr lang="ru-RU" dirty="0" err="1" smtClean="0">
                <a:solidFill>
                  <a:schemeClr val="tx1"/>
                </a:solidFill>
              </a:rPr>
              <a:t>ОКСп</a:t>
            </a:r>
            <a:r>
              <a:rPr lang="en-US" dirty="0" smtClean="0">
                <a:solidFill>
                  <a:schemeClr val="tx1"/>
                </a:solidFill>
              </a:rPr>
              <a:t>ST</a:t>
            </a:r>
            <a:r>
              <a:rPr lang="ru-RU" dirty="0" smtClean="0">
                <a:solidFill>
                  <a:schemeClr val="tx1"/>
                </a:solidFill>
              </a:rPr>
              <a:t>/</a:t>
            </a:r>
            <a:r>
              <a:rPr lang="ru-RU" dirty="0" err="1" smtClean="0">
                <a:solidFill>
                  <a:schemeClr val="tx1"/>
                </a:solidFill>
              </a:rPr>
              <a:t>ИМп</a:t>
            </a:r>
            <a:r>
              <a:rPr lang="en-US" dirty="0" smtClean="0">
                <a:solidFill>
                  <a:schemeClr val="tx1"/>
                </a:solidFill>
              </a:rPr>
              <a:t>ST</a:t>
            </a:r>
            <a:r>
              <a:rPr lang="ru-RU" dirty="0" smtClean="0">
                <a:solidFill>
                  <a:schemeClr val="tx1"/>
                </a:solidFill>
              </a:rPr>
              <a:t> и кардиогенным шоком при невозможности выполнения первичного ЧКВ в течение 120 мин от постановки диагноза и отсутствии механических осложнений ИМ рекомендован системный </a:t>
            </a:r>
            <a:r>
              <a:rPr lang="ru-RU" dirty="0" err="1" smtClean="0">
                <a:solidFill>
                  <a:schemeClr val="tx1"/>
                </a:solidFill>
              </a:rPr>
              <a:t>тромболизис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Введение </a:t>
            </a:r>
            <a:r>
              <a:rPr lang="ru-RU" dirty="0" err="1" smtClean="0">
                <a:solidFill>
                  <a:schemeClr val="tx1"/>
                </a:solidFill>
              </a:rPr>
              <a:t>тромболитика</a:t>
            </a:r>
            <a:r>
              <a:rPr lang="ru-RU" dirty="0" smtClean="0">
                <a:solidFill>
                  <a:schemeClr val="tx1"/>
                </a:solidFill>
              </a:rPr>
              <a:t> должно быть начато в пределах 10 мин от постановки диагноза.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Выполнение </a:t>
            </a:r>
            <a:r>
              <a:rPr lang="ru-RU" dirty="0" err="1" smtClean="0">
                <a:solidFill>
                  <a:schemeClr val="tx1"/>
                </a:solidFill>
              </a:rPr>
              <a:t>тромболизиса</a:t>
            </a:r>
            <a:r>
              <a:rPr lang="ru-RU" dirty="0" smtClean="0">
                <a:solidFill>
                  <a:schemeClr val="tx1"/>
                </a:solidFill>
              </a:rPr>
              <a:t> сопровождается заполнением Чек -листа ТЛТ, который передается на следующий этап МП.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Всем пациентам, получившим </a:t>
            </a:r>
            <a:r>
              <a:rPr lang="ru-RU" dirty="0" err="1" smtClean="0">
                <a:solidFill>
                  <a:schemeClr val="tx1"/>
                </a:solidFill>
              </a:rPr>
              <a:t>тромболизис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догоспитально</a:t>
            </a:r>
            <a:r>
              <a:rPr lang="ru-RU" dirty="0" smtClean="0">
                <a:solidFill>
                  <a:schemeClr val="tx1"/>
                </a:solidFill>
              </a:rPr>
              <a:t> или в стационаре), рекомендован незамедлительный перевод в учреждения, реализующие ЧКВ в круглосуточном режиме.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8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8414" y="604910"/>
            <a:ext cx="4515843" cy="5651427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7818" y="604910"/>
            <a:ext cx="4572000" cy="56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Тромболитические</a:t>
            </a:r>
            <a:r>
              <a:rPr lang="ru-RU" sz="2800" b="1" dirty="0" smtClean="0">
                <a:solidFill>
                  <a:schemeClr val="tx1"/>
                </a:solidFill>
              </a:rPr>
              <a:t> препараты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9" y="2419493"/>
            <a:ext cx="3876650" cy="255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60" y="1246188"/>
            <a:ext cx="7111221" cy="545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269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               Сопутствующая терапия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796" y="1229917"/>
            <a:ext cx="10467366" cy="548639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u="sng" dirty="0" err="1" smtClean="0">
                <a:solidFill>
                  <a:schemeClr val="tx1"/>
                </a:solidFill>
              </a:rPr>
              <a:t>Дезагреганты</a:t>
            </a:r>
            <a:r>
              <a:rPr lang="ru-RU" u="sng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До начала или во время ТЛТ следует использовать АСК (разжевать 150-300 мг) и </a:t>
            </a:r>
            <a:r>
              <a:rPr lang="ru-RU" dirty="0" err="1" smtClean="0">
                <a:solidFill>
                  <a:schemeClr val="tx1"/>
                </a:solidFill>
              </a:rPr>
              <a:t>клопидогрел</a:t>
            </a:r>
            <a:r>
              <a:rPr lang="ru-RU" dirty="0" smtClean="0">
                <a:solidFill>
                  <a:schemeClr val="tx1"/>
                </a:solidFill>
              </a:rPr>
              <a:t> (внутрь 300 мг, у пациентов старше 75 лет – 75 мг).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Тикагрелор</a:t>
            </a:r>
            <a:r>
              <a:rPr lang="ru-RU" dirty="0" smtClean="0">
                <a:solidFill>
                  <a:srgbClr val="C00000"/>
                </a:solidFill>
              </a:rPr>
              <a:t> и </a:t>
            </a:r>
            <a:r>
              <a:rPr lang="ru-RU" dirty="0" err="1" smtClean="0">
                <a:solidFill>
                  <a:srgbClr val="C00000"/>
                </a:solidFill>
              </a:rPr>
              <a:t>прасугрел</a:t>
            </a:r>
            <a:r>
              <a:rPr lang="ru-RU" dirty="0" smtClean="0">
                <a:solidFill>
                  <a:srgbClr val="C00000"/>
                </a:solidFill>
              </a:rPr>
              <a:t> не рекомендуются в дополнение к АСК до начала или во время ТЛТ из-за отсутствия доказательств безопасности такого подхода при </a:t>
            </a:r>
            <a:r>
              <a:rPr lang="ru-RU" dirty="0" err="1" smtClean="0">
                <a:solidFill>
                  <a:srgbClr val="C00000"/>
                </a:solidFill>
              </a:rPr>
              <a:t>ИМп</a:t>
            </a:r>
            <a:r>
              <a:rPr lang="en-US" dirty="0" smtClean="0">
                <a:solidFill>
                  <a:srgbClr val="C00000"/>
                </a:solidFill>
              </a:rPr>
              <a:t>ST.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Антикоагулянты: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Препарат выбора </a:t>
            </a:r>
            <a:r>
              <a:rPr lang="ru-RU" dirty="0" err="1" smtClean="0">
                <a:solidFill>
                  <a:schemeClr val="tx1"/>
                </a:solidFill>
              </a:rPr>
              <a:t>Эноксапарин</a:t>
            </a:r>
            <a:r>
              <a:rPr lang="ru-RU" dirty="0" smtClean="0">
                <a:solidFill>
                  <a:schemeClr val="tx1"/>
                </a:solidFill>
              </a:rPr>
              <a:t>. У мужчин с уровнем </a:t>
            </a:r>
            <a:r>
              <a:rPr lang="ru-RU" dirty="0" err="1" smtClean="0">
                <a:solidFill>
                  <a:schemeClr val="tx1"/>
                </a:solidFill>
              </a:rPr>
              <a:t>креатинина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Symbol" panose="05050102010706020507" pitchFamily="18" charset="2"/>
              </a:rPr>
              <a:t> 221 </a:t>
            </a:r>
            <a:r>
              <a:rPr lang="ru-RU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мкмоль</a:t>
            </a:r>
            <a:r>
              <a:rPr lang="ru-RU" dirty="0" smtClean="0">
                <a:solidFill>
                  <a:schemeClr val="tx1"/>
                </a:solidFill>
                <a:sym typeface="Symbol" panose="05050102010706020507" pitchFamily="18" charset="2"/>
              </a:rPr>
              <a:t>/л и женщин с уровнем </a:t>
            </a:r>
            <a:r>
              <a:rPr lang="ru-RU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креатинина</a:t>
            </a:r>
            <a:r>
              <a:rPr lang="ru-RU" dirty="0" smtClean="0">
                <a:solidFill>
                  <a:schemeClr val="tx1"/>
                </a:solidFill>
                <a:sym typeface="Symbol" panose="05050102010706020507" pitchFamily="18" charset="2"/>
              </a:rPr>
              <a:t> 177 </a:t>
            </a:r>
            <a:r>
              <a:rPr lang="ru-RU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мкмоль</a:t>
            </a:r>
            <a:r>
              <a:rPr lang="ru-RU" dirty="0" smtClean="0">
                <a:solidFill>
                  <a:schemeClr val="tx1"/>
                </a:solidFill>
                <a:sym typeface="Symbol" panose="05050102010706020507" pitchFamily="18" charset="2"/>
              </a:rPr>
              <a:t>/л: в/в болюс 30 мг; через 15 мин. п/к живота в дозе 1 мг/кг 2 раза в сутки.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Нефракционированный</a:t>
            </a:r>
            <a:r>
              <a:rPr lang="ru-RU" dirty="0" smtClean="0">
                <a:solidFill>
                  <a:schemeClr val="tx1"/>
                </a:solidFill>
                <a:sym typeface="Symbol" panose="05050102010706020507" pitchFamily="18" charset="2"/>
              </a:rPr>
              <a:t>  гепарин. Внутривенно болюсом 60 ЕД/кг (максимально 4000 ЕД), сразу вслед за этим постоянная в/в </a:t>
            </a:r>
            <a:r>
              <a:rPr lang="ru-RU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инфузия</a:t>
            </a:r>
            <a:r>
              <a:rPr lang="ru-RU" dirty="0" smtClean="0">
                <a:solidFill>
                  <a:schemeClr val="tx1"/>
                </a:solidFill>
                <a:sym typeface="Symbol" panose="05050102010706020507" pitchFamily="18" charset="2"/>
              </a:rPr>
              <a:t> в дозе 12 ЕД/кг/час (максимально 1000 ЕД/час) с последующим дозированием по номограмме в зависимости от уровня АЧТВ.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7727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400" u="sng" dirty="0" smtClean="0">
                <a:solidFill>
                  <a:schemeClr val="tx1"/>
                </a:solidFill>
              </a:rPr>
              <a:t>Бета-адреноблокаторы</a:t>
            </a:r>
            <a:r>
              <a:rPr lang="ru-RU" sz="2000" u="sng" dirty="0" smtClean="0">
                <a:solidFill>
                  <a:schemeClr val="tx1"/>
                </a:solidFill>
              </a:rPr>
              <a:t>: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718" y="1285520"/>
            <a:ext cx="9403742" cy="531993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Показания: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Пациенты с </a:t>
            </a:r>
            <a:r>
              <a:rPr lang="ru-RU" sz="2400" dirty="0" err="1" smtClean="0">
                <a:solidFill>
                  <a:schemeClr val="tx1"/>
                </a:solidFill>
              </a:rPr>
              <a:t>ИМп</a:t>
            </a:r>
            <a:r>
              <a:rPr lang="en-US" sz="2400" dirty="0" smtClean="0">
                <a:solidFill>
                  <a:schemeClr val="tx1"/>
                </a:solidFill>
              </a:rPr>
              <a:t>ST</a:t>
            </a:r>
            <a:r>
              <a:rPr lang="ru-RU" sz="2400" dirty="0" smtClean="0">
                <a:solidFill>
                  <a:schemeClr val="tx1"/>
                </a:solidFill>
              </a:rPr>
              <a:t> с высоким АД, сохраняющейся ишемией миокарда, тахикардией, не имеющие признаков острой СН, для контроля за ишемией и ограничения зоны некроза.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Пациенты </a:t>
            </a:r>
            <a:r>
              <a:rPr lang="ru-RU" sz="2400" dirty="0">
                <a:solidFill>
                  <a:schemeClr val="tx1"/>
                </a:solidFill>
              </a:rPr>
              <a:t>с </a:t>
            </a:r>
            <a:r>
              <a:rPr lang="ru-RU" sz="2400" dirty="0" err="1">
                <a:solidFill>
                  <a:schemeClr val="tx1"/>
                </a:solidFill>
              </a:rPr>
              <a:t>ИМп</a:t>
            </a:r>
            <a:r>
              <a:rPr lang="en-US" sz="2400" dirty="0" smtClean="0">
                <a:solidFill>
                  <a:schemeClr val="tx1"/>
                </a:solidFill>
              </a:rPr>
              <a:t>ST</a:t>
            </a:r>
            <a:r>
              <a:rPr lang="ru-RU" sz="2400" dirty="0" smtClean="0">
                <a:solidFill>
                  <a:schemeClr val="tx1"/>
                </a:solidFill>
              </a:rPr>
              <a:t> с полиморфной ЖТ или ФЖ для предупреждения рецидивов аритмии (при отсутствии противопоказаний).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Метопролол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в/в медленно под контролем ЭКГ по 5 мг 2-3 раза с интервалом как минимум 2 мин.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tx1"/>
                </a:solidFill>
              </a:rPr>
              <a:t>Польза </a:t>
            </a:r>
            <a:r>
              <a:rPr lang="ru-RU" sz="2400" u="sng" dirty="0">
                <a:solidFill>
                  <a:schemeClr val="tx1"/>
                </a:solidFill>
              </a:rPr>
              <a:t>тем выше, чем раньше начата терапия.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369" y="361071"/>
            <a:ext cx="8946541" cy="6288257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Для купирования </a:t>
            </a:r>
            <a:r>
              <a:rPr lang="ru-RU" sz="2200" dirty="0" err="1" smtClean="0">
                <a:solidFill>
                  <a:schemeClr val="tx1"/>
                </a:solidFill>
              </a:rPr>
              <a:t>тахисистолической</a:t>
            </a:r>
            <a:r>
              <a:rPr lang="ru-RU" sz="2200" dirty="0" smtClean="0">
                <a:solidFill>
                  <a:schemeClr val="tx1"/>
                </a:solidFill>
              </a:rPr>
              <a:t> формы ФП, а также для предупреждения пароксизмов </a:t>
            </a:r>
            <a:r>
              <a:rPr lang="ru-RU" sz="2200" dirty="0" err="1" smtClean="0">
                <a:solidFill>
                  <a:schemeClr val="tx1"/>
                </a:solidFill>
              </a:rPr>
              <a:t>жизнеугрожающих</a:t>
            </a:r>
            <a:r>
              <a:rPr lang="ru-RU" sz="2200" dirty="0" smtClean="0">
                <a:solidFill>
                  <a:schemeClr val="tx1"/>
                </a:solidFill>
              </a:rPr>
              <a:t> аритмий при наличии сердечной недостаточности и отсутствии тяжелой </a:t>
            </a:r>
            <a:r>
              <a:rPr lang="ru-RU" sz="2200" dirty="0">
                <a:solidFill>
                  <a:schemeClr val="tx1"/>
                </a:solidFill>
              </a:rPr>
              <a:t>гипотонии рекомендовано использование </a:t>
            </a:r>
            <a:r>
              <a:rPr lang="ru-RU" sz="2200" dirty="0" err="1">
                <a:solidFill>
                  <a:schemeClr val="tx1"/>
                </a:solidFill>
              </a:rPr>
              <a:t>амиодарона</a:t>
            </a:r>
            <a:r>
              <a:rPr lang="ru-RU" sz="2200" dirty="0">
                <a:solidFill>
                  <a:schemeClr val="tx1"/>
                </a:solidFill>
              </a:rPr>
              <a:t> в/в медленно в дозе 5 мг/кг но не более 300 мг за 10-60 мин. </a:t>
            </a:r>
            <a:r>
              <a:rPr lang="ru-RU" sz="2200" u="sng" dirty="0">
                <a:solidFill>
                  <a:schemeClr val="tx1"/>
                </a:solidFill>
              </a:rPr>
              <a:t>При </a:t>
            </a:r>
            <a:r>
              <a:rPr lang="ru-RU" sz="2200" u="sng" dirty="0" err="1">
                <a:solidFill>
                  <a:schemeClr val="tx1"/>
                </a:solidFill>
              </a:rPr>
              <a:t>аритмогенном</a:t>
            </a:r>
            <a:r>
              <a:rPr lang="ru-RU" sz="2200" u="sng" dirty="0">
                <a:solidFill>
                  <a:schemeClr val="tx1"/>
                </a:solidFill>
              </a:rPr>
              <a:t> шоке</a:t>
            </a:r>
            <a:r>
              <a:rPr lang="ru-RU" sz="2200" dirty="0">
                <a:solidFill>
                  <a:schemeClr val="tx1"/>
                </a:solidFill>
              </a:rPr>
              <a:t> – электроимпульсная терапия.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При лечении СН рекомендуется введение петлевых диуретиков. Используют в/в </a:t>
            </a:r>
            <a:r>
              <a:rPr lang="ru-RU" sz="2200" dirty="0" err="1" smtClean="0">
                <a:solidFill>
                  <a:schemeClr val="tx1"/>
                </a:solidFill>
              </a:rPr>
              <a:t>болюсное</a:t>
            </a:r>
            <a:r>
              <a:rPr lang="ru-RU" sz="2200" dirty="0" smtClean="0">
                <a:solidFill>
                  <a:schemeClr val="tx1"/>
                </a:solidFill>
              </a:rPr>
              <a:t> введение фуросемида. Первоначальная доза – 40 мг. При развернутой картине альвеолярного отека легких доза может быть увеличена до 60-80 мг. Помнить о периферическом </a:t>
            </a:r>
            <a:r>
              <a:rPr lang="ru-RU" sz="2200" dirty="0" err="1" smtClean="0">
                <a:solidFill>
                  <a:schemeClr val="tx1"/>
                </a:solidFill>
              </a:rPr>
              <a:t>вазодилятирующем</a:t>
            </a:r>
            <a:r>
              <a:rPr lang="ru-RU" sz="2200" dirty="0" smtClean="0">
                <a:solidFill>
                  <a:schemeClr val="tx1"/>
                </a:solidFill>
              </a:rPr>
              <a:t> действии в течение первых 30 мин.!</a:t>
            </a:r>
          </a:p>
          <a:p>
            <a:r>
              <a:rPr lang="ru-RU" sz="2200" dirty="0"/>
              <a:t>При артериальной гипотензии (АД систолическое менее 90 мм </a:t>
            </a:r>
            <a:r>
              <a:rPr lang="ru-RU" sz="2200" dirty="0" err="1"/>
              <a:t>рт.ст</a:t>
            </a:r>
            <a:r>
              <a:rPr lang="ru-RU" sz="2200" dirty="0" smtClean="0"/>
              <a:t>.): дофамин </a:t>
            </a:r>
            <a:r>
              <a:rPr lang="ru-RU" sz="2200" dirty="0"/>
              <a:t>200 мг развести в 200 мл 0,9% раствора натрия хлорида. Вводить в/в </a:t>
            </a:r>
            <a:r>
              <a:rPr lang="ru-RU" sz="2200" dirty="0" err="1"/>
              <a:t>капельно</a:t>
            </a:r>
            <a:r>
              <a:rPr lang="ru-RU" sz="2200" dirty="0"/>
              <a:t> начиная со скоростью 5-10 капель в минуту с постепенным увеличением каждые 2-5 минут до скорости 20 капель </a:t>
            </a:r>
            <a:r>
              <a:rPr lang="ru-RU" sz="2200" dirty="0" smtClean="0"/>
              <a:t>в </a:t>
            </a:r>
            <a:r>
              <a:rPr lang="ru-RU" sz="2200" dirty="0"/>
              <a:t>минуту под контролем АД и частоты сердечных </a:t>
            </a:r>
            <a:r>
              <a:rPr lang="ru-RU" sz="2200" dirty="0" smtClean="0"/>
              <a:t>сокращений</a:t>
            </a:r>
            <a:r>
              <a:rPr lang="ru-RU" sz="2200" dirty="0"/>
              <a:t>.</a:t>
            </a:r>
            <a:endParaRPr lang="ru-RU" sz="2200" dirty="0" smtClean="0"/>
          </a:p>
          <a:p>
            <a:r>
              <a:rPr lang="ru-RU" sz="2200" dirty="0"/>
              <a:t>При </a:t>
            </a:r>
            <a:r>
              <a:rPr lang="ru-RU" sz="2200" dirty="0" smtClean="0"/>
              <a:t>брадикардии: </a:t>
            </a:r>
            <a:r>
              <a:rPr lang="ru-RU" sz="2200" dirty="0"/>
              <a:t>Атропин по 0,5 мг внутривенно каждые 5 минут, суммарная допустимая доза до 2 мг.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Пациентам с </a:t>
            </a:r>
            <a:r>
              <a:rPr lang="ru-RU" sz="2200" dirty="0" err="1" smtClean="0">
                <a:solidFill>
                  <a:schemeClr val="tx1"/>
                </a:solidFill>
              </a:rPr>
              <a:t>ИМп</a:t>
            </a:r>
            <a:r>
              <a:rPr lang="en-US" sz="2200" dirty="0" smtClean="0">
                <a:solidFill>
                  <a:schemeClr val="tx1"/>
                </a:solidFill>
              </a:rPr>
              <a:t>ST</a:t>
            </a:r>
            <a:r>
              <a:rPr lang="ru-RU" sz="2200" dirty="0" smtClean="0">
                <a:solidFill>
                  <a:schemeClr val="tx1"/>
                </a:solidFill>
              </a:rPr>
              <a:t> при наличии гипоксемии (</a:t>
            </a:r>
            <a:r>
              <a:rPr lang="en-US" sz="2200" dirty="0" smtClean="0">
                <a:solidFill>
                  <a:schemeClr val="tx1"/>
                </a:solidFill>
              </a:rPr>
              <a:t>SaO2</a:t>
            </a:r>
            <a:r>
              <a:rPr lang="en-US" sz="2200" dirty="0" smtClean="0">
                <a:solidFill>
                  <a:schemeClr val="tx1"/>
                </a:solidFill>
                <a:sym typeface="Symbol" panose="05050102010706020507" pitchFamily="18" charset="2"/>
              </a:rPr>
              <a:t>90%)</a:t>
            </a:r>
            <a:r>
              <a:rPr lang="ru-RU" sz="2200" dirty="0" smtClean="0">
                <a:solidFill>
                  <a:schemeClr val="tx1"/>
                </a:solidFill>
                <a:sym typeface="Symbol" panose="05050102010706020507" pitchFamily="18" charset="2"/>
              </a:rPr>
              <a:t> показано ингаляторное введение кислорода. Дыхание кислородом проводят через носовые катетеры со скоростью 2-8 л/мин.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79" y="477016"/>
            <a:ext cx="11760591" cy="5932097"/>
          </a:xfrm>
          <a:solidFill>
            <a:schemeClr val="bg1"/>
          </a:solidFill>
        </p:spPr>
        <p:txBody>
          <a:bodyPr/>
          <a:lstStyle/>
          <a:p>
            <a:r>
              <a:rPr lang="ru-RU" sz="3000" u="sng" dirty="0" smtClean="0">
                <a:solidFill>
                  <a:schemeClr val="tx1"/>
                </a:solidFill>
              </a:rPr>
              <a:t>Острый коронарный синдром без стойкого </a:t>
            </a: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u="sng" dirty="0" smtClean="0">
                <a:solidFill>
                  <a:schemeClr val="tx1"/>
                </a:solidFill>
              </a:rPr>
              <a:t>подъема </a:t>
            </a:r>
            <a:r>
              <a:rPr lang="en-US" sz="3000" u="sng" dirty="0" smtClean="0">
                <a:solidFill>
                  <a:schemeClr val="tx1"/>
                </a:solidFill>
              </a:rPr>
              <a:t>ST </a:t>
            </a:r>
            <a:r>
              <a:rPr lang="ru-RU" sz="3000" u="sng" dirty="0" smtClean="0">
                <a:solidFill>
                  <a:schemeClr val="tx1"/>
                </a:solidFill>
              </a:rPr>
              <a:t>на ЭКГ (ОКС </a:t>
            </a:r>
            <a:r>
              <a:rPr lang="ru-RU" sz="3000" u="sng" dirty="0" err="1" smtClean="0">
                <a:solidFill>
                  <a:schemeClr val="tx1"/>
                </a:solidFill>
              </a:rPr>
              <a:t>бп</a:t>
            </a:r>
            <a:r>
              <a:rPr lang="en-US" sz="3000" u="sng" dirty="0">
                <a:solidFill>
                  <a:schemeClr val="tx1"/>
                </a:solidFill>
              </a:rPr>
              <a:t> ST</a:t>
            </a:r>
            <a:r>
              <a:rPr lang="ru-RU" sz="3000" u="sng" dirty="0" smtClean="0">
                <a:solidFill>
                  <a:schemeClr val="tx1"/>
                </a:solidFill>
              </a:rPr>
              <a:t> ) </a:t>
            </a:r>
            <a:r>
              <a:rPr lang="ru-RU" sz="3000" dirty="0" smtClean="0">
                <a:solidFill>
                  <a:schemeClr val="tx1"/>
                </a:solidFill>
              </a:rPr>
              <a:t>– остро возникшие клинические признаки или симптомы ишемии миокарда, когда на ЭКГ отсутствует стойкий (длительностью более 20 мин.) подъем сегмента </a:t>
            </a:r>
            <a:r>
              <a:rPr lang="en-US" sz="3000" dirty="0" smtClean="0">
                <a:solidFill>
                  <a:schemeClr val="tx1"/>
                </a:solidFill>
              </a:rPr>
              <a:t>ST</a:t>
            </a:r>
            <a:r>
              <a:rPr lang="ru-RU" sz="3000" dirty="0" smtClean="0">
                <a:solidFill>
                  <a:schemeClr val="tx1"/>
                </a:solidFill>
              </a:rPr>
              <a:t> как минимум в 2-х смежных отведениях и нет остро возникшей блокады ЛНПГ.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u="sng" dirty="0" smtClean="0">
                <a:solidFill>
                  <a:schemeClr val="tx1"/>
                </a:solidFill>
              </a:rPr>
              <a:t>Острый </a:t>
            </a:r>
            <a:r>
              <a:rPr lang="ru-RU" sz="3000" u="sng" dirty="0">
                <a:solidFill>
                  <a:schemeClr val="tx1"/>
                </a:solidFill>
              </a:rPr>
              <a:t>коронарный синдром </a:t>
            </a:r>
            <a:r>
              <a:rPr lang="ru-RU" sz="3000" u="sng" dirty="0" smtClean="0">
                <a:solidFill>
                  <a:schemeClr val="tx1"/>
                </a:solidFill>
              </a:rPr>
              <a:t>со стойким </a:t>
            </a:r>
            <a:r>
              <a:rPr lang="ru-RU" sz="3000" u="sng" dirty="0">
                <a:solidFill>
                  <a:schemeClr val="tx1"/>
                </a:solidFill>
              </a:rPr>
              <a:t/>
            </a:r>
            <a:br>
              <a:rPr lang="ru-RU" sz="3000" u="sng" dirty="0">
                <a:solidFill>
                  <a:schemeClr val="tx1"/>
                </a:solidFill>
              </a:rPr>
            </a:br>
            <a:r>
              <a:rPr lang="ru-RU" sz="3000" u="sng" dirty="0" smtClean="0">
                <a:solidFill>
                  <a:schemeClr val="tx1"/>
                </a:solidFill>
              </a:rPr>
              <a:t>подъемом </a:t>
            </a:r>
            <a:r>
              <a:rPr lang="en-US" sz="3000" u="sng" dirty="0">
                <a:solidFill>
                  <a:schemeClr val="tx1"/>
                </a:solidFill>
              </a:rPr>
              <a:t>ST </a:t>
            </a:r>
            <a:r>
              <a:rPr lang="ru-RU" sz="3000" u="sng" dirty="0">
                <a:solidFill>
                  <a:schemeClr val="tx1"/>
                </a:solidFill>
              </a:rPr>
              <a:t>на </a:t>
            </a:r>
            <a:r>
              <a:rPr lang="ru-RU" sz="3000" u="sng" dirty="0" smtClean="0">
                <a:solidFill>
                  <a:schemeClr val="tx1"/>
                </a:solidFill>
              </a:rPr>
              <a:t>ЭКГ</a:t>
            </a:r>
            <a:r>
              <a:rPr lang="ru-RU" sz="3000" u="sng" dirty="0">
                <a:solidFill>
                  <a:schemeClr val="tx1"/>
                </a:solidFill>
              </a:rPr>
              <a:t> </a:t>
            </a:r>
            <a:r>
              <a:rPr lang="ru-RU" sz="3000" dirty="0">
                <a:solidFill>
                  <a:schemeClr val="tx1"/>
                </a:solidFill>
              </a:rPr>
              <a:t>– остро возникшие клинические признаки или симптомы ишемии </a:t>
            </a:r>
            <a:r>
              <a:rPr lang="ru-RU" sz="3000" dirty="0" smtClean="0">
                <a:solidFill>
                  <a:schemeClr val="tx1"/>
                </a:solidFill>
              </a:rPr>
              <a:t>миокарда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в сочетании со стойким </a:t>
            </a:r>
            <a:r>
              <a:rPr lang="ru-RU" sz="3000" dirty="0">
                <a:solidFill>
                  <a:schemeClr val="tx1"/>
                </a:solidFill>
              </a:rPr>
              <a:t>(длительностью более 20 мин.) </a:t>
            </a:r>
            <a:r>
              <a:rPr lang="ru-RU" sz="3000" dirty="0" smtClean="0">
                <a:solidFill>
                  <a:schemeClr val="tx1"/>
                </a:solidFill>
              </a:rPr>
              <a:t>подъемом </a:t>
            </a:r>
            <a:r>
              <a:rPr lang="ru-RU" sz="3000" dirty="0">
                <a:solidFill>
                  <a:schemeClr val="tx1"/>
                </a:solidFill>
              </a:rPr>
              <a:t>сегмента </a:t>
            </a:r>
            <a:r>
              <a:rPr lang="en-US" sz="3000" dirty="0">
                <a:solidFill>
                  <a:schemeClr val="tx1"/>
                </a:solidFill>
              </a:rPr>
              <a:t>ST</a:t>
            </a:r>
            <a:r>
              <a:rPr lang="ru-RU" sz="3000" dirty="0">
                <a:solidFill>
                  <a:schemeClr val="tx1"/>
                </a:solidFill>
              </a:rPr>
              <a:t> как минимум в 2-х смежных отведениях </a:t>
            </a:r>
            <a:r>
              <a:rPr lang="ru-RU" sz="3000" dirty="0" smtClean="0">
                <a:solidFill>
                  <a:schemeClr val="tx1"/>
                </a:solidFill>
              </a:rPr>
              <a:t> ЭКГ.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91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Сердечно-легочная реанимация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1800666"/>
            <a:ext cx="10010164" cy="36314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91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382" y="225083"/>
            <a:ext cx="5486400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80" y="1432514"/>
            <a:ext cx="5670283" cy="340183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Благодарю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170170"/>
            <a:ext cx="6105379" cy="39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Патогенез: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0125" y="1473079"/>
            <a:ext cx="4313237" cy="251851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6981741" y="1473079"/>
            <a:ext cx="4313864" cy="377762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tx1"/>
                </a:solidFill>
              </a:rPr>
              <a:t>ОКС, как правило, является следствием тромбоза коронарной артерии. 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Тромб возникает на месте эрозии или разрыва атеросклеротической бляшки. Часто – на месте </a:t>
            </a:r>
            <a:r>
              <a:rPr lang="ru-RU" sz="1900" dirty="0" err="1" smtClean="0">
                <a:solidFill>
                  <a:schemeClr val="tx1"/>
                </a:solidFill>
              </a:rPr>
              <a:t>гемодинамически</a:t>
            </a:r>
            <a:r>
              <a:rPr lang="ru-RU" sz="1900" dirty="0" smtClean="0">
                <a:solidFill>
                  <a:schemeClr val="tx1"/>
                </a:solidFill>
              </a:rPr>
              <a:t> незначимого стеноза коронарной артерии. 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В зависимости от длительности окклюзии развивается  ОКС с подъемом или без подъема сегмента </a:t>
            </a:r>
            <a:r>
              <a:rPr lang="en-US" sz="1900" dirty="0" smtClean="0">
                <a:solidFill>
                  <a:schemeClr val="tx1"/>
                </a:solidFill>
              </a:rPr>
              <a:t>ST </a:t>
            </a:r>
            <a:r>
              <a:rPr lang="ru-RU" sz="1900" dirty="0" smtClean="0">
                <a:solidFill>
                  <a:schemeClr val="tx1"/>
                </a:solidFill>
              </a:rPr>
              <a:t>кардиограммы.</a:t>
            </a: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4" y="4266762"/>
            <a:ext cx="4313238" cy="24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505097"/>
            <a:ext cx="3505199" cy="109351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chemeClr val="tx1"/>
                </a:solidFill>
              </a:rPr>
              <a:t>Симптомы ишемии миокарда: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254034"/>
            <a:ext cx="4516982" cy="460701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боль или чувство сжатия, давления, тяжести за грудиной. Возможны иррадиация в левую руку, левое плечо, горло, нижнюю челюсть, </a:t>
            </a:r>
            <a:r>
              <a:rPr lang="ru-RU" sz="2000" dirty="0" err="1">
                <a:solidFill>
                  <a:schemeClr val="tx1"/>
                </a:solidFill>
              </a:rPr>
              <a:t>эпигастрий</a:t>
            </a:r>
            <a:r>
              <a:rPr lang="ru-RU" sz="2000" dirty="0">
                <a:solidFill>
                  <a:schemeClr val="tx1"/>
                </a:solidFill>
              </a:rPr>
              <a:t>, а также нетипичные клинические проявления, такие как потливость, тошнота, боль в животе, одышка и т.д.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Симптомы, как правило, сходны   по характеру с возникающими при приступе стенокардии, </a:t>
            </a:r>
            <a:r>
              <a:rPr lang="ru-RU" sz="2000" u="sng" dirty="0">
                <a:solidFill>
                  <a:schemeClr val="tx1"/>
                </a:solidFill>
              </a:rPr>
              <a:t>но отличаются по силе и продолжительности.</a:t>
            </a:r>
            <a:endParaRPr lang="ru-RU" sz="2000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95" y="1591921"/>
            <a:ext cx="4746172" cy="31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ОКС следует заподозрить при следующих клинических ситуациях: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6112" y="1463039"/>
            <a:ext cx="11184818" cy="41640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63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89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Функциональные классы стенокардии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89" y="1081087"/>
            <a:ext cx="8358261" cy="54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083" y="549433"/>
            <a:ext cx="9404723" cy="588291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Изменения на ЭКГ, характерные для ишемии миокарда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33" y="1399735"/>
            <a:ext cx="10551773" cy="54582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58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6111" y="219482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ЭКГ варианты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331550" y="709087"/>
            <a:ext cx="4396338" cy="5762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ОКС </a:t>
            </a:r>
            <a:r>
              <a:rPr lang="ru-RU" sz="2000" dirty="0" err="1" smtClean="0">
                <a:solidFill>
                  <a:schemeClr val="tx1"/>
                </a:solidFill>
              </a:rPr>
              <a:t>бп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ST</a:t>
            </a:r>
            <a:r>
              <a:rPr lang="ru-RU" sz="2000" dirty="0" smtClean="0">
                <a:solidFill>
                  <a:schemeClr val="tx1"/>
                </a:solidFill>
              </a:rPr>
              <a:t>. Синдром </a:t>
            </a:r>
            <a:r>
              <a:rPr lang="ru-RU" sz="2000" dirty="0" err="1" smtClean="0">
                <a:solidFill>
                  <a:schemeClr val="tx1"/>
                </a:solidFill>
              </a:rPr>
              <a:t>Велленса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265550" y="874550"/>
            <a:ext cx="5380288" cy="576262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ОКСп</a:t>
            </a:r>
            <a:r>
              <a:rPr lang="en-US" sz="2000" dirty="0" smtClean="0">
                <a:solidFill>
                  <a:schemeClr val="tx1"/>
                </a:solidFill>
              </a:rPr>
              <a:t>ST</a:t>
            </a:r>
            <a:r>
              <a:rPr lang="ru-RU" sz="2000" dirty="0" smtClean="0">
                <a:solidFill>
                  <a:schemeClr val="tx1"/>
                </a:solidFill>
              </a:rPr>
              <a:t>. ИМ </a:t>
            </a:r>
            <a:r>
              <a:rPr lang="ru-RU" sz="2000" dirty="0" smtClean="0">
                <a:solidFill>
                  <a:schemeClr val="tx1"/>
                </a:solidFill>
              </a:rPr>
              <a:t>передне</a:t>
            </a:r>
            <a:r>
              <a:rPr lang="ru-RU" sz="2000" dirty="0" smtClean="0">
                <a:solidFill>
                  <a:schemeClr val="tx1"/>
                </a:solidFill>
              </a:rPr>
              <a:t>боковой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стенки </a:t>
            </a:r>
            <a:r>
              <a:rPr lang="ru-RU" sz="2000" dirty="0" smtClean="0">
                <a:solidFill>
                  <a:schemeClr val="tx1"/>
                </a:solidFill>
              </a:rPr>
              <a:t>ЛЖ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79481" y="1385280"/>
            <a:ext cx="3884908" cy="33528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69212" y="1385280"/>
            <a:ext cx="3847235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211" y="4738080"/>
            <a:ext cx="3847236" cy="19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1614</TotalTime>
  <Words>1294</Words>
  <Application>Microsoft Office PowerPoint</Application>
  <PresentationFormat>Широкоэкранный</PresentationFormat>
  <Paragraphs>108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Century Gothic</vt:lpstr>
      <vt:lpstr>Symbol</vt:lpstr>
      <vt:lpstr>Times New Roman</vt:lpstr>
      <vt:lpstr>Wingdings</vt:lpstr>
      <vt:lpstr>Wingdings 3</vt:lpstr>
      <vt:lpstr>Легкий дым</vt:lpstr>
      <vt:lpstr>Острый коронарный синдром Диагностика и оказание помощи на догоспитальном этапе</vt:lpstr>
      <vt:lpstr>Определения:</vt:lpstr>
      <vt:lpstr>Острый коронарный синдром без стойкого  подъема ST на ЭКГ (ОКС бп ST ) – остро возникшие клинические признаки или симптомы ишемии миокарда, когда на ЭКГ отсутствует стойкий (длительностью более 20 мин.) подъем сегмента ST как минимум в 2-х смежных отведениях и нет остро возникшей блокады ЛНПГ.  Острый коронарный синдром со стойким  подъемом ST на ЭКГ – остро возникшие клинические признаки или симптомы ишемии миокарда в сочетании со стойким (длительностью более 20 мин.) подъемом сегмента ST как минимум в 2-х смежных отведениях  ЭКГ.</vt:lpstr>
      <vt:lpstr> Патогенез:</vt:lpstr>
      <vt:lpstr>Симптомы ишемии миокарда: </vt:lpstr>
      <vt:lpstr>ОКС следует заподозрить при следующих клинических ситуациях:   </vt:lpstr>
      <vt:lpstr>Функциональные классы стенокардии</vt:lpstr>
      <vt:lpstr>Изменения на ЭКГ, характерные для ишемии миокарда</vt:lpstr>
      <vt:lpstr>ЭКГ варианты</vt:lpstr>
      <vt:lpstr>         Стратегия и тактика</vt:lpstr>
      <vt:lpstr>Догоспитальный алгоритм действий при ОКС бп ST </vt:lpstr>
      <vt:lpstr>Критерии риска неблагоприятного исхода при ОКС бп ST</vt:lpstr>
      <vt:lpstr>    Для стратификации риска неблагоприятного исхода и выбора стратегии ведения у пациентов с ОКСбпST рекомендуется осуществлять совокупную оценку анамнеза, клинических данных, ЭКГ, ЭхоКГ, результатов исследования уровня сердечного тропонина T или I в крови.</vt:lpstr>
      <vt:lpstr>Регламентирующий приказ:</vt:lpstr>
      <vt:lpstr>Купирование болевого синдрома:</vt:lpstr>
      <vt:lpstr>      Помимо обезболивания, морфин способствует уменьшению страха, возбуждения, снижает симпатическую активность, увеличивает тонус блуждающего нерва, уменьшает работу дыхания, вызывает расширение периферических артерий и вен.  Побочные эффекты, не позволяющие увеличить дозу:</vt:lpstr>
      <vt:lpstr>Презентация PowerPoint</vt:lpstr>
      <vt:lpstr>Также важно:</vt:lpstr>
      <vt:lpstr>Алгоритм оказания помощи пациенту с ОКСпST</vt:lpstr>
      <vt:lpstr>ЭКГ при заднебазальном инфаркте миокарда</vt:lpstr>
      <vt:lpstr>ЭКГ при заднедиафрагмальном (нижней стенки ЛЖ) ИМ с захватом правого желудочка</vt:lpstr>
      <vt:lpstr>Презентация PowerPoint</vt:lpstr>
      <vt:lpstr>Выбор реперфузии у пациента с ИМпST</vt:lpstr>
      <vt:lpstr>Системный тромболизис, основные положения:</vt:lpstr>
      <vt:lpstr>Презентация PowerPoint</vt:lpstr>
      <vt:lpstr>Тромболитические препараты   </vt:lpstr>
      <vt:lpstr>                  Сопутствующая терапия</vt:lpstr>
      <vt:lpstr>                                     Бета-адреноблокаторы:</vt:lpstr>
      <vt:lpstr>Презентация PowerPoint</vt:lpstr>
      <vt:lpstr>Сердечно-легочная реанимация</vt:lpstr>
      <vt:lpstr>Презентация PowerPoint</vt:lpstr>
      <vt:lpstr>Благодарю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коронарный синдром.</dc:title>
  <dc:creator>Алексей Иванович Дуда</dc:creator>
  <cp:lastModifiedBy>Алексей Иванович Дуда</cp:lastModifiedBy>
  <cp:revision>105</cp:revision>
  <dcterms:created xsi:type="dcterms:W3CDTF">2024-11-05T09:30:38Z</dcterms:created>
  <dcterms:modified xsi:type="dcterms:W3CDTF">2024-12-05T02:54:59Z</dcterms:modified>
</cp:coreProperties>
</file>