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1" r:id="rId3"/>
    <p:sldId id="321" r:id="rId4"/>
    <p:sldId id="289" r:id="rId5"/>
    <p:sldId id="290" r:id="rId6"/>
    <p:sldId id="344" r:id="rId7"/>
    <p:sldId id="328" r:id="rId8"/>
    <p:sldId id="337" r:id="rId9"/>
    <p:sldId id="335" r:id="rId10"/>
    <p:sldId id="347" r:id="rId11"/>
    <p:sldId id="329" r:id="rId12"/>
    <p:sldId id="332" r:id="rId13"/>
    <p:sldId id="333" r:id="rId14"/>
    <p:sldId id="345" r:id="rId15"/>
    <p:sldId id="350" r:id="rId16"/>
    <p:sldId id="340" r:id="rId17"/>
    <p:sldId id="334" r:id="rId18"/>
    <p:sldId id="348" r:id="rId19"/>
    <p:sldId id="323" r:id="rId20"/>
    <p:sldId id="361" r:id="rId21"/>
    <p:sldId id="296" r:id="rId22"/>
    <p:sldId id="297" r:id="rId23"/>
    <p:sldId id="298" r:id="rId24"/>
    <p:sldId id="299" r:id="rId25"/>
    <p:sldId id="300" r:id="rId26"/>
    <p:sldId id="301" r:id="rId27"/>
    <p:sldId id="363" r:id="rId28"/>
    <p:sldId id="353" r:id="rId29"/>
    <p:sldId id="364" r:id="rId30"/>
    <p:sldId id="359" r:id="rId31"/>
    <p:sldId id="354" r:id="rId32"/>
    <p:sldId id="360" r:id="rId33"/>
    <p:sldId id="357" r:id="rId34"/>
    <p:sldId id="316" r:id="rId35"/>
    <p:sldId id="317" r:id="rId36"/>
    <p:sldId id="320" r:id="rId37"/>
    <p:sldId id="307" r:id="rId38"/>
    <p:sldId id="258" r:id="rId39"/>
    <p:sldId id="267" r:id="rId40"/>
    <p:sldId id="319" r:id="rId41"/>
    <p:sldId id="306" r:id="rId4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is,Tatiana (MED) BI-RU-M" initials="FT" lastIdx="1" clrIdx="0"/>
  <p:cmAuthor id="1" name="Врач-кадиолог  Юхина Ю.Е." initials="ВЮЮ" lastIdx="0" clrIdx="0"/>
  <p:cmAuthor id="2" name="Matthew Evans" initials="ME" lastIdx="46" clrIdx="1"/>
  <p:cmAuthor id="3" name="Bruno Linetzky" initials="BL" lastIdx="2" clrIdx="2"/>
  <p:cmAuthor id="4" name="Gabrielchich, Elena /RU" initials="G" lastIdx="1" clrIdx="3"/>
  <p:cmAuthor id="5" name="Medical Writer" initials="MW" lastIdx="85" clrIdx="4"/>
  <p:cmAuthor id="6" name="Jemma White" initials="JW" lastIdx="90" clrIdx="5"/>
  <p:cmAuthor id="7" name="Lee Blackburn" initials="LB" lastIdx="34" clrIdx="6"/>
  <p:cmAuthor id="8" name="Nordaby,Dr.,Matias (MED TA CMR) BII-DE-I" initials="N(TCB" lastIdx="26" clrIdx="7"/>
  <p:cmAuthor id="9" name="Williams,Charlotte (LEG HP) BICC-DE-I" initials="WB" lastIdx="2" clrIdx="8"/>
  <p:cmAuthor id="10" name="Ben Harlander" initials="BH" lastIdx="2" clrIdx="9"/>
  <p:cmAuthor id="11" name="Foersch,Dr.,Johannes (MED TA CMR) BII-DE-I" initials="FB" lastIdx="6" clrIdx="10"/>
  <p:cmAuthor id="12" name="Robert L Harris" initials="RH" lastIdx="3" clrIdx="11"/>
  <p:cmAuthor id="13" name="Tibor Ivanyi" initials="TI" lastIdx="2" clrIdx="12"/>
  <p:cmAuthor id="14" name="Bispham,Dr.,Paul (MED RA) BII-DE-I" initials="BB" lastIdx="1" clrIdx="13"/>
  <p:cmAuthor id="15" name="Wolf,Sabrina (TA CMR) BII-DE-I" initials="W(CB" lastIdx="14" clrIdx="14"/>
  <p:cmAuthor id="16" name="Gollop,Dr.Dr.,Nick (Med TA CMR) BII-DE-I" initials="GB" lastIdx="2" clrIdx="15"/>
  <p:cmAuthor id="17" name="Melanie Scourfield" initials="MS" lastIdx="53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1EE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98" y="96"/>
      </p:cViewPr>
      <p:guideLst>
        <p:guide orient="horz" pos="2195"/>
        <p:guide pos="381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MS PGothic" panose="020B0600070205080204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MS PGothic" panose="020B0600070205080204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MS PGothic" panose="020B0600070205080204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MS PGothic" panose="020B0600070205080204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MS PGothic" panose="020B0600070205080204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altLang="en-US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/>
            <a:r>
              <a:rPr lang="en-US" altLang="en-US">
                <a:latin typeface="Arial" panose="020B0604020202020204" pitchFamily="34" charset="0"/>
                <a:ea typeface="Arial" panose="020B0604020202020204" pitchFamily="34" charset="0"/>
              </a:rPr>
              <a:t>Unless provided in the caption above, the following copyright applies to the content of this slide: © Crown copyright 2018 This article contains public sector information licensed under the Open Government Licence v3.0 (http://www.nationalarchives.gov.uk/doc/open-government-licence/version/3/)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defRPr>
            </a:lvl5pPr>
          </a:lstStyle>
          <a:p>
            <a:pPr marL="0" lvl="0" indent="0" algn="r" eaLnBrk="1" hangingPunct="1"/>
            <a:fld id="{AF5D47FF-204D-4EDA-984A-921A8A8FAB4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09" name="Замещающий 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78210" name="Замещающий текст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3" y="0"/>
            <a:ext cx="121775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60650"/>
            <a:ext cx="10972800" cy="946116"/>
          </a:xfrm>
        </p:spPr>
        <p:txBody>
          <a:bodyPr anchor="t">
            <a:normAutofit/>
          </a:bodyPr>
          <a:lstStyle>
            <a:lvl1pPr algn="l">
              <a:defRPr sz="19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600" y="1316767"/>
            <a:ext cx="10972800" cy="4800533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213311"/>
            <a:ext cx="11055019" cy="365125"/>
          </a:xfrm>
        </p:spPr>
        <p:txBody>
          <a:bodyPr anchor="t"/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Ссылки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y8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31010" y="2691387"/>
            <a:ext cx="9144000" cy="2187001"/>
          </a:xfrm>
        </p:spPr>
        <p:txBody>
          <a:bodyPr>
            <a:noAutofit/>
          </a:bodyPr>
          <a:lstStyle/>
          <a:p>
            <a:r>
              <a:rPr lang="ru-RU" altLang="en-US" sz="4000" b="1" dirty="0"/>
              <a:t>Выявление и наблюдение пациента с хронической сердечной недостаточностью </a:t>
            </a:r>
            <a:r>
              <a:rPr lang="ru-RU" altLang="en-US" sz="4000" b="1" dirty="0" smtClean="0"/>
              <a:t>на </a:t>
            </a:r>
            <a:r>
              <a:rPr lang="ru-RU" altLang="en-US" sz="4000" b="1" dirty="0"/>
              <a:t>уровне ФАП </a:t>
            </a:r>
            <a:br>
              <a:rPr lang="ru-RU" altLang="en-US" sz="4000" b="1" dirty="0"/>
            </a:br>
            <a:r>
              <a:rPr lang="ru-RU" altLang="en-US" sz="4000" b="1" dirty="0"/>
              <a:t>и первичной медико-санитарной помощи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29255" y="5017453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altLang="en-US"/>
              <a:t>Ефремушкина А.А.</a:t>
            </a:r>
          </a:p>
          <a:p>
            <a:pPr algn="r"/>
            <a:r>
              <a:rPr lang="ru-RU" altLang="en-US"/>
              <a:t>д.м.н., профессор кафедры терапии</a:t>
            </a:r>
          </a:p>
          <a:p>
            <a:pPr algn="r"/>
            <a:r>
              <a:rPr lang="ru-RU" altLang="en-US"/>
              <a:t> и ОВП с курсом ДПО АГМУ, </a:t>
            </a:r>
          </a:p>
          <a:p>
            <a:pPr algn="r"/>
            <a:r>
              <a:rPr lang="ru-RU" altLang="en-US"/>
              <a:t>внештатный кардиолог МЗ Алтайского края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854200" y="181091"/>
            <a:ext cx="8451850" cy="11303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7F134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Критерии постановки диагноза ХСН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9316" y="1228233"/>
            <a:ext cx="9617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постановки диагноза ХСН необходимо наличие следующих критериев: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947451" y="2072359"/>
            <a:ext cx="8967730" cy="4506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947451" y="2827766"/>
            <a:ext cx="8967730" cy="7086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947451" y="4600341"/>
            <a:ext cx="8967730" cy="4506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947451" y="3843074"/>
            <a:ext cx="8967730" cy="4506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585" y="2112996"/>
            <a:ext cx="34042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Характерные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симптомы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451" y="2858924"/>
            <a:ext cx="881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Подтверждающие их наличие клинические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признаки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сомнительных случаях реакция на мочегонную терапию);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451" y="4669996"/>
            <a:ext cx="89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Определение натрийуретических пептидов (для исключения диагноза ХСН).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451" y="3893013"/>
            <a:ext cx="89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Доказательства наличия систолической и/или диастолической дисфункции;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621" y="6481584"/>
            <a:ext cx="12095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Хроническая сердечная недостаточность. Клинические рекомендации 2020. Российский кардиологический журнал. 2020;25(11):4083. doi:10.15829/1560-4071-2020-4083 .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Calligraphy Pen out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5621" y="2020457"/>
            <a:ext cx="502509" cy="502509"/>
          </a:xfrm>
          <a:prstGeom prst="rect">
            <a:avLst/>
          </a:prstGeom>
        </p:spPr>
      </p:pic>
      <p:pic>
        <p:nvPicPr>
          <p:cNvPr id="21" name="Graphic 20" descr="Calligraphy Pen out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5620" y="2926491"/>
            <a:ext cx="502509" cy="502509"/>
          </a:xfrm>
          <a:prstGeom prst="rect">
            <a:avLst/>
          </a:prstGeom>
        </p:spPr>
      </p:pic>
      <p:pic>
        <p:nvPicPr>
          <p:cNvPr id="22" name="Graphic 21" descr="Calligraphy Pen out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4603" y="3826424"/>
            <a:ext cx="502509" cy="502509"/>
          </a:xfrm>
          <a:prstGeom prst="rect">
            <a:avLst/>
          </a:prstGeom>
        </p:spPr>
      </p:pic>
      <p:pic>
        <p:nvPicPr>
          <p:cNvPr id="23" name="Graphic 22" descr="Calligraphy Pen out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5619" y="4569306"/>
            <a:ext cx="502509" cy="5025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0720" y="415290"/>
            <a:ext cx="10603865" cy="5838825"/>
            <a:chOff x="95531" y="109183"/>
            <a:chExt cx="6224588" cy="449828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53" t="17778" r="31417" b="53168"/>
            <a:stretch>
              <a:fillRect/>
            </a:stretch>
          </p:blipFill>
          <p:spPr bwMode="auto">
            <a:xfrm>
              <a:off x="95531" y="109183"/>
              <a:ext cx="6223381" cy="298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50"/>
            <a:stretch>
              <a:fillRect/>
            </a:stretch>
          </p:blipFill>
          <p:spPr bwMode="auto">
            <a:xfrm>
              <a:off x="95531" y="2971230"/>
              <a:ext cx="6224588" cy="163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680720" y="2416175"/>
            <a:ext cx="10419080" cy="5321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07835" y="6555740"/>
            <a:ext cx="497268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КЛИНИЧЕСКИЕ РЕКОМЕНДАЦИИ РКО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0" y="635"/>
            <a:ext cx="11886565" cy="69284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0720" y="319405"/>
            <a:ext cx="10603865" cy="5910580"/>
            <a:chOff x="95531" y="109183"/>
            <a:chExt cx="6224588" cy="449828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53" t="17778" r="31417" b="53168"/>
            <a:stretch>
              <a:fillRect/>
            </a:stretch>
          </p:blipFill>
          <p:spPr bwMode="auto">
            <a:xfrm>
              <a:off x="95531" y="109183"/>
              <a:ext cx="6223381" cy="298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50"/>
            <a:stretch>
              <a:fillRect/>
            </a:stretch>
          </p:blipFill>
          <p:spPr bwMode="auto">
            <a:xfrm>
              <a:off x="95531" y="2971230"/>
              <a:ext cx="6224588" cy="163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895350" y="2720975"/>
            <a:ext cx="10389235" cy="33451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07835" y="6555740"/>
            <a:ext cx="497268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КЛИНИЧЕСКИЕ РЕКОМЕНДАЦИИ РКО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915" y="100330"/>
            <a:ext cx="10515600" cy="73596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Структурные и функциональные нарушения, ассоциирующиеся с </a:t>
            </a:r>
            <a:r>
              <a:rPr lang="ru-RU" alt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диастолической дисфункцией</a:t>
            </a:r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повышением давления наполнения </a:t>
            </a:r>
            <a:r>
              <a:rPr lang="ru-RU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ЛЖ</a:t>
            </a:r>
            <a:r>
              <a:rPr lang="ru-R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en-US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3"/>
          <p:cNvGraphicFramePr>
            <a:graphicFrameLocks noGrp="1"/>
          </p:cNvGraphicFramePr>
          <p:nvPr>
            <p:ph sz="half" idx="1"/>
            <p:custDataLst>
              <p:tags r:id="rId1"/>
            </p:custDataLst>
          </p:nvPr>
        </p:nvGraphicFramePr>
        <p:xfrm>
          <a:off x="227965" y="836295"/>
          <a:ext cx="11693525" cy="4260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ctr" defTabSz="1217930" rtl="0" eaLnBrk="1" latinLnBrk="0" hangingPunct="1"/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Параметр</a:t>
                      </a:r>
                    </a:p>
                  </a:txBody>
                  <a:tcPr marL="38576" marR="3857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930" rtl="0" eaLnBrk="1" latinLnBrk="0" hangingPunct="1"/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Пороговое значение</a:t>
                      </a:r>
                    </a:p>
                  </a:txBody>
                  <a:tcPr marL="38576" marR="3857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Индекс массы ЛЖ </a:t>
                      </a:r>
                    </a:p>
                    <a:p>
                      <a:endParaRPr lang="ru-RU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Относительная толщина стенки </a:t>
                      </a:r>
                    </a:p>
                  </a:txBody>
                  <a:tcPr marL="38576" marR="3857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&gt;_95 </a:t>
                      </a: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</a:t>
                      </a:r>
                      <a:r>
                        <a:rPr lang="en-US" sz="1800" b="1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</a:t>
                      </a: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для женщин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), &gt;_115 </a:t>
                      </a: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</a:t>
                      </a:r>
                      <a:r>
                        <a:rPr lang="en-US" sz="1800" b="1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для мужчин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  <a:p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&gt;0.42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38576" marR="38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935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Индекс объема левого предсердия </a:t>
                      </a:r>
                    </a:p>
                  </a:txBody>
                  <a:tcPr marL="38576" marR="3857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 </a:t>
                      </a:r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</a:t>
                      </a:r>
                      <a:r>
                        <a:rPr lang="en-U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en-US" sz="1800" b="1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(синусовый ритм)</a:t>
                      </a:r>
                    </a:p>
                    <a:p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+mn-ea"/>
                        </a:rPr>
                        <a:t>&gt;</a:t>
                      </a:r>
                      <a:r>
                        <a:rPr lang="ru-RU" alt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ea"/>
                        </a:rPr>
                        <a:t>40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ea"/>
                        </a:rPr>
                        <a:t>мл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ea"/>
                        </a:rPr>
                        <a:t>/</a:t>
                      </a: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ea"/>
                        </a:rPr>
                        <a:t>м</a:t>
                      </a:r>
                      <a:r>
                        <a:rPr lang="en-US" sz="1800" b="1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ea"/>
                        </a:rPr>
                        <a:t>2</a:t>
                      </a:r>
                      <a:r>
                        <a:rPr lang="ru-RU" sz="1800" b="1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sym typeface="+mn-ea"/>
                        </a:rPr>
                        <a:t>(фибрилляция предсердий)</a:t>
                      </a:r>
                      <a:endParaRPr lang="ru-RU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baseline="30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E/e'  в состоянии покоя </a:t>
                      </a:r>
                    </a:p>
                  </a:txBody>
                  <a:tcPr marL="38576" marR="3857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&gt;9</a:t>
                      </a:r>
                    </a:p>
                  </a:txBody>
                  <a:tcPr marL="38576" marR="38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Систолическое давление в легочной артерии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Скорость </a:t>
                      </a:r>
                      <a:r>
                        <a:rPr lang="ru-RU" sz="1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трикуспидальной</a:t>
                      </a:r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регургитации</a:t>
                      </a:r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в состоянии покоя </a:t>
                      </a:r>
                    </a:p>
                  </a:txBody>
                  <a:tcPr marL="38576" marR="3857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&gt;35 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 рт.ст.</a:t>
                      </a:r>
                      <a:endParaRPr lang="en-US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&gt;2.8 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en-U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38576" marR="38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435">
                <a:tc>
                  <a:txBody>
                    <a:bodyPr/>
                    <a:lstStyle/>
                    <a:p>
                      <a:pPr marL="0" marR="0" lvl="0" indent="0" algn="l" defTabSz="1217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BNP/NT-</a:t>
                      </a:r>
                      <a:r>
                        <a:rPr lang="fr-FR" sz="1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proBNP</a:t>
                      </a:r>
                      <a:endParaRPr lang="fr-FR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marL="38576" marR="3857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NT-</a:t>
                      </a:r>
                      <a:r>
                        <a:rPr lang="en-US" sz="1800" b="1" i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proBNP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&gt;125 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(синусовый ритм) или </a:t>
                      </a:r>
                      <a:r>
                        <a:rPr lang="ru-RU" sz="1800" b="1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365 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пг\мл  (ФП)</a:t>
                      </a:r>
                      <a:endParaRPr lang="en-US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BNP&gt;35 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(синусовый ритм) или </a:t>
                      </a:r>
                      <a:r>
                        <a:rPr lang="en-U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BNP&gt;105 (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ФП</a:t>
                      </a:r>
                      <a:r>
                        <a:rPr lang="en-U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пг/мл</a:t>
                      </a:r>
                    </a:p>
                  </a:txBody>
                  <a:tcPr marL="38576" marR="38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2130" y="5580380"/>
            <a:ext cx="10885805" cy="8172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/>
              <a:t>ИСПОЛЬЗОВАНИЕ ПОРОГОВЫХ УРОВНЕЙ</a:t>
            </a:r>
            <a:r>
              <a:rPr lang="en-US" altLang="ru-RU" b="1"/>
              <a:t>  </a:t>
            </a:r>
            <a:r>
              <a:rPr lang="en-US" altLang="ru-RU" b="1">
                <a:solidFill>
                  <a:srgbClr val="FF0000"/>
                </a:solidFill>
                <a:highlight>
                  <a:srgbClr val="FFFF00"/>
                </a:highlight>
              </a:rPr>
              <a:t>BNP</a:t>
            </a:r>
            <a:r>
              <a:rPr lang="ru-RU" altLang="en-US" b="1">
                <a:solidFill>
                  <a:srgbClr val="FF0000"/>
                </a:solidFill>
                <a:highlight>
                  <a:srgbClr val="FFFF00"/>
                </a:highlight>
              </a:rPr>
              <a:t> на  50% НИЖЕ    </a:t>
            </a:r>
            <a:r>
              <a:rPr lang="ru-RU" altLang="en-US" b="1"/>
              <a:t>у  ПАЦИЕНТОВ с  </a:t>
            </a:r>
            <a:r>
              <a:rPr lang="ru-RU" altLang="en-US" b="1">
                <a:solidFill>
                  <a:srgbClr val="FF0000"/>
                </a:solidFill>
                <a:highlight>
                  <a:srgbClr val="FFFF00"/>
                </a:highlight>
              </a:rPr>
              <a:t>ИМТ</a:t>
            </a:r>
            <a:r>
              <a:rPr lang="en-US" altLang="en-US" b="1">
                <a:solidFill>
                  <a:srgbClr val="FF0000"/>
                </a:solidFill>
                <a:highlight>
                  <a:srgbClr val="FFFF00"/>
                </a:highlight>
              </a:rPr>
              <a:t>&gt;30 </a:t>
            </a:r>
            <a:r>
              <a:rPr lang="ru-RU" altLang="en-US" b="1">
                <a:solidFill>
                  <a:srgbClr val="FF0000"/>
                </a:solidFill>
                <a:highlight>
                  <a:srgbClr val="FFFF00"/>
                </a:highlight>
              </a:rPr>
              <a:t>КГ\М2</a:t>
            </a:r>
          </a:p>
          <a:p>
            <a:pPr algn="ctr"/>
            <a:r>
              <a:rPr lang="ru-RU" altLang="en-US" b="1"/>
              <a:t>ЗНАЧЕНИЯ </a:t>
            </a:r>
            <a:r>
              <a:rPr lang="en-US" altLang="en-US" b="1">
                <a:solidFill>
                  <a:srgbClr val="FF0000"/>
                </a:solidFill>
                <a:highlight>
                  <a:srgbClr val="FFFF00"/>
                </a:highlight>
              </a:rPr>
              <a:t>&lt;50 </a:t>
            </a:r>
            <a:r>
              <a:rPr lang="ru-RU" altLang="en-US" b="1">
                <a:solidFill>
                  <a:srgbClr val="FF0000"/>
                </a:solidFill>
                <a:highlight>
                  <a:srgbClr val="FFFF00"/>
                </a:highlight>
              </a:rPr>
              <a:t>пг\мл</a:t>
            </a:r>
            <a:r>
              <a:rPr lang="ru-RU" altLang="en-US" b="1"/>
              <a:t> ПОЗВОЛЯЮТ </a:t>
            </a:r>
            <a:r>
              <a:rPr lang="ru-RU" altLang="en-US" b="1" u="sng">
                <a:solidFill>
                  <a:srgbClr val="FF0000"/>
                </a:solidFill>
                <a:highlight>
                  <a:srgbClr val="FFFF00"/>
                </a:highlight>
              </a:rPr>
              <a:t>ИСКЛЮЧИТЬ НАЛИЧИЕ  ХСН </a:t>
            </a:r>
            <a:r>
              <a:rPr lang="ru-RU" altLang="en-US" b="1"/>
              <a:t>при  ОЖИРЕНИИ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929005" y="559435"/>
            <a:ext cx="10424795" cy="4422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altLang="en-US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В</a:t>
            </a:r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 заявлении о клиническом консенсусе Ассоциации ESC по </a:t>
            </a:r>
          </a:p>
          <a:p>
            <a:pPr algn="ctr"/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сердечной недостаточности в 2023 году были предложены возрастные ограничения </a:t>
            </a:r>
          </a:p>
          <a:p>
            <a:pPr algn="ctr"/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NT-proBNP </a:t>
            </a:r>
            <a:r>
              <a:rPr lang="ru-RU" altLang="en-US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 </a:t>
            </a:r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для диагностики СН:</a:t>
            </a:r>
          </a:p>
          <a:p>
            <a:pPr algn="ctr"/>
            <a:endParaRPr lang="en-US" altLang="zh-CN" sz="2800" b="1">
              <a:solidFill>
                <a:srgbClr val="1B1B1B"/>
              </a:solidFill>
              <a:latin typeface="Cambria" panose="02040503050406030204"/>
              <a:ea typeface="Cambria" panose="02040503050406030204"/>
            </a:endParaRPr>
          </a:p>
          <a:p>
            <a:pPr algn="ctr"/>
            <a:r>
              <a:rPr lang="en-US" altLang="zh-CN" sz="2800" b="1">
                <a:solidFill>
                  <a:srgbClr val="1B1B1B"/>
                </a:solidFill>
                <a:highlight>
                  <a:srgbClr val="FFFF00"/>
                </a:highlight>
                <a:latin typeface="Cambria" panose="02040503050406030204"/>
                <a:ea typeface="Cambria" panose="02040503050406030204"/>
              </a:rPr>
              <a:t> NT-proBNP ≥ 450 пг / мл </a:t>
            </a:r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для пациентов </a:t>
            </a:r>
            <a:r>
              <a:rPr lang="en-US" altLang="zh-CN" sz="2800" b="1">
                <a:solidFill>
                  <a:srgbClr val="C00000"/>
                </a:solidFill>
                <a:latin typeface="Cambria" panose="02040503050406030204"/>
                <a:ea typeface="Cambria" panose="02040503050406030204"/>
              </a:rPr>
              <a:t>моложе 50 лет</a:t>
            </a:r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; </a:t>
            </a:r>
          </a:p>
          <a:p>
            <a:pPr algn="ctr"/>
            <a:endParaRPr lang="en-US" altLang="zh-CN" sz="2800" b="1">
              <a:solidFill>
                <a:srgbClr val="1B1B1B"/>
              </a:solidFill>
              <a:latin typeface="Cambria" panose="02040503050406030204"/>
              <a:ea typeface="Cambria" panose="02040503050406030204"/>
            </a:endParaRPr>
          </a:p>
          <a:p>
            <a:pPr algn="ctr"/>
            <a:r>
              <a:rPr lang="en-US" altLang="zh-CN" sz="2800" b="1">
                <a:solidFill>
                  <a:srgbClr val="1B1B1B"/>
                </a:solidFill>
                <a:highlight>
                  <a:srgbClr val="FFFF00"/>
                </a:highlight>
                <a:latin typeface="Cambria" panose="02040503050406030204"/>
                <a:ea typeface="Cambria" panose="02040503050406030204"/>
              </a:rPr>
              <a:t>NT-proBNP ≥ 900 пг / мл</a:t>
            </a:r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 для лиц в возрасте </a:t>
            </a:r>
            <a:r>
              <a:rPr lang="en-US" altLang="zh-CN" sz="2800" b="1">
                <a:solidFill>
                  <a:srgbClr val="C00000"/>
                </a:solidFill>
                <a:latin typeface="Cambria" panose="02040503050406030204"/>
                <a:ea typeface="Cambria" panose="02040503050406030204"/>
              </a:rPr>
              <a:t>от 50 до 75 лет</a:t>
            </a:r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;</a:t>
            </a:r>
          </a:p>
          <a:p>
            <a:pPr algn="ctr"/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 </a:t>
            </a:r>
          </a:p>
          <a:p>
            <a:pPr algn="ctr"/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и </a:t>
            </a:r>
            <a:r>
              <a:rPr lang="en-US" altLang="zh-CN" sz="2800" b="1">
                <a:solidFill>
                  <a:srgbClr val="1B1B1B"/>
                </a:solidFill>
                <a:highlight>
                  <a:srgbClr val="FFFF00"/>
                </a:highlight>
                <a:latin typeface="Cambria" panose="02040503050406030204"/>
                <a:ea typeface="Cambria" panose="02040503050406030204"/>
              </a:rPr>
              <a:t>NT-proBNP ≥ 1800 пг / мл</a:t>
            </a:r>
            <a:r>
              <a:rPr lang="en-US" altLang="zh-CN" sz="2800" b="1">
                <a:solidFill>
                  <a:srgbClr val="1B1B1B"/>
                </a:solidFill>
                <a:latin typeface="Cambria" panose="02040503050406030204"/>
                <a:ea typeface="Cambria" panose="02040503050406030204"/>
              </a:rPr>
              <a:t> для пациентов </a:t>
            </a:r>
            <a:r>
              <a:rPr lang="en-US" altLang="zh-CN" sz="2800" b="1">
                <a:solidFill>
                  <a:srgbClr val="C00000"/>
                </a:solidFill>
                <a:latin typeface="Cambria" panose="02040503050406030204"/>
                <a:ea typeface="Cambria" panose="02040503050406030204"/>
              </a:rPr>
              <a:t>старше 75 лет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-635"/>
            <a:ext cx="120129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0" y="80010"/>
            <a:ext cx="1211326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Замещающее содержимое 9"/>
          <p:cNvGraphicFramePr>
            <a:graphicFrameLocks noGrp="1"/>
          </p:cNvGraphicFramePr>
          <p:nvPr>
            <p:ph sz="quarter" idx="13"/>
            <p:custDataLst>
              <p:tags r:id="rId1"/>
            </p:custDataLst>
          </p:nvPr>
        </p:nvGraphicFramePr>
        <p:xfrm>
          <a:off x="838200" y="161290"/>
          <a:ext cx="10515600" cy="6212840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№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>
                          <a:latin typeface="Times New Roman" panose="02020603050405020304"/>
                          <a:ea typeface="SimSun" panose="02010600030101010101" pitchFamily="2" charset="-122"/>
                        </a:rPr>
                        <a:t>КРИТЕРИИ КАЧЕСТВА </a:t>
                      </a:r>
                      <a:r>
                        <a:rPr lang="ru-RU" altLang="en-US" sz="1800" b="1">
                          <a:latin typeface="Times New Roman" panose="02020603050405020304"/>
                          <a:ea typeface="SimSun" panose="02010600030101010101" pitchFamily="2" charset="-122"/>
                        </a:rPr>
                        <a:t> для 1 уровня оказания помощи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ДА\НЕТ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03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Устанавливается клинический диагноз врачом участковым терапевтом на основании наличия типичных симптомов и признаков и проведённых обследований 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ru-RU" altLang="en-US" sz="16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ПРИКАЗ 168Н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 см. п. 2-9</a:t>
                      </a: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При ранее верифицированном диагнозе — взят на диспансерное наблюдение (см п. 12)</a:t>
                      </a: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1">
                          <a:latin typeface="Times New Roman" panose="02020603050405020304"/>
                          <a:ea typeface="SimSun" panose="02010600030101010101" pitchFamily="2" charset="-122"/>
                        </a:rPr>
                        <a:t>При сборе анамнеза заболевания уточнять и вносить в медицинскую документацию информацию о наличии у пациента проведенных ранее инструментальных, лабораторных исследований и консультаций специалистов (кардиолог, терапевт и др.)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i="1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Выполнена ЭКГ в 12-ти стандартных отведениях, 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ХМЭКГ по показаниям (после ТМК с врачом кардиологом 2 уровня)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Выполнена </a:t>
                      </a:r>
                      <a:r>
                        <a:rPr lang="en-US" altLang="zh-CN" sz="1600" b="1">
                          <a:latin typeface="Times New Roman" panose="02020603050405020304"/>
                          <a:ea typeface="SimSun" panose="02010600030101010101" pitchFamily="2" charset="-122"/>
                        </a:rPr>
                        <a:t>прицельная рентгенография органов</a:t>
                      </a: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 грудной клетки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Выполнена </a:t>
                      </a:r>
                      <a:r>
                        <a:rPr lang="en-US" altLang="zh-CN" sz="1600" b="1">
                          <a:latin typeface="Times New Roman" panose="02020603050405020304"/>
                          <a:ea typeface="SimSun" panose="02010600030101010101" pitchFamily="2" charset="-122"/>
                        </a:rPr>
                        <a:t>эхокардиография</a:t>
                      </a: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 (по возможности, при отсутствии возможности проведения – направление на 2 уровень 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 соответствии с маршрутизацией</a:t>
                      </a: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Выполнен </a:t>
                      </a:r>
                      <a:r>
                        <a:rPr lang="en-US" altLang="zh-CN" sz="1600" b="1">
                          <a:latin typeface="Times New Roman" panose="02020603050405020304"/>
                          <a:ea typeface="SimSun" panose="02010600030101010101" pitchFamily="2" charset="-122"/>
                        </a:rPr>
                        <a:t>биохимический анализ крови</a:t>
                      </a: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 (мочевина, креатинин, расчетная скорость клубочковой фильтрации и клиренса креатинина, калий, натрий, альбумин, глюкоза, билирубин, АСТ, АЛТ)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Выполнен общий (клинический) анализ крови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Выполнен общий (клинический) анализ мочи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Выполнено </a:t>
                      </a:r>
                      <a:r>
                        <a:rPr lang="en-US" altLang="zh-CN" sz="1600" b="1" u="sng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определение уровня натрийуретического пептида</a:t>
                      </a: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 (мозгового натрийуретического пептида /N-концевого фрагмента прогормона мозгового натрийретического пептида) в лаборатории, к которой прикреплена конкретная медицинская организация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Т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ест 6-ти минутной ходьбы для определения функционального класса по NYHA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Times New Roman" panose="02020603050405020304"/>
                          <a:ea typeface="SimSun" panose="02010600030101010101" pitchFamily="2" charset="-122"/>
                        </a:rPr>
                        <a:t>Установлен клинический диагноз с указанием фенотипа</a:t>
                      </a: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данным ЭхоКГ</a:t>
                      </a:r>
                      <a:r>
                        <a:rPr lang="en-US" altLang="zh-CN" sz="1600">
                          <a:latin typeface="Times New Roman" panose="02020603050405020304"/>
                          <a:ea typeface="SimSun" panose="02010600030101010101" pitchFamily="2" charset="-122"/>
                        </a:rPr>
                        <a:t> (ХСНсФВ, ХСНунФВ, ХСНнФВ), стадии заболевания I, IIA, IIБ, III (предстадия, 1 стадия, 2 стадия по КР МЗ РФ «ХСН», 2024г) и функционального класса по NYHA </a:t>
                      </a: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 учетом данных теста 6-ти минутной ходьбы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6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720090"/>
          </a:xfrm>
        </p:spPr>
        <p:txBody>
          <a:bodyPr>
            <a:normAutofit/>
          </a:bodyPr>
          <a:lstStyle/>
          <a:p>
            <a:pPr algn="ctr"/>
            <a:r>
              <a:rPr lang="ru-RU" altLang="en-US"/>
              <a:t>Немедика</a:t>
            </a:r>
            <a:r>
              <a:rPr lang="en-US" altLang="en-US"/>
              <a:t>ментозная</a:t>
            </a:r>
            <a:r>
              <a:rPr lang="en-US" altLang="ru-RU"/>
              <a:t> </a:t>
            </a:r>
            <a:r>
              <a:rPr lang="en-US" altLang="en-US"/>
              <a:t>терапия</a:t>
            </a:r>
            <a:r>
              <a:rPr lang="ru-RU" altLang="en-US"/>
              <a:t> ХСН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979170"/>
            <a:ext cx="10515600" cy="56845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altLang="en-US" sz="3200" b="1">
                <a:highlight>
                  <a:srgbClr val="FFFF00"/>
                </a:highlight>
              </a:rPr>
              <a:t>КОНТРОЛЬ ФАКТОРОВ РИСКА</a:t>
            </a:r>
            <a:r>
              <a:rPr lang="ru-RU" altLang="en-US" sz="3200" b="1"/>
              <a:t>: лечение гипертонии, диабета, дислипидемии, отказ от курения и алкоголя, регулярные низкоинтенсивные аэробные упражнения </a:t>
            </a:r>
          </a:p>
          <a:p>
            <a:pPr marL="514350" indent="-514350">
              <a:buAutoNum type="arabicPeriod"/>
            </a:pPr>
            <a:r>
              <a:rPr lang="ru-RU" altLang="en-US" sz="3200" b="1"/>
              <a:t> </a:t>
            </a:r>
            <a:r>
              <a:rPr lang="ru-RU" altLang="en-US" sz="3200" b="1">
                <a:highlight>
                  <a:srgbClr val="FFFF00"/>
                </a:highlight>
              </a:rPr>
              <a:t>ОБУЧЕНИЕ ПАЦИЕНТОВ:</a:t>
            </a:r>
            <a:r>
              <a:rPr lang="ru-RU" altLang="en-US" sz="3200" b="1"/>
              <a:t> </a:t>
            </a:r>
            <a:r>
              <a:rPr lang="ru-RU" altLang="en-US" sz="3200" b="1">
                <a:sym typeface="+mn-ea"/>
              </a:rPr>
              <a:t>ограничение потребления соли  и общего потребления жидкости, следить за весом, коррекция приема лекарств, как диуретики, инструкции, когда и как обращаться к врачу для предотвращения госпитализации</a:t>
            </a:r>
          </a:p>
          <a:p>
            <a:pPr marL="514350" indent="-514350">
              <a:buAutoNum type="arabicPeriod"/>
            </a:pPr>
            <a:r>
              <a:rPr lang="ru-RU" altLang="en-US" sz="3200" b="1">
                <a:sym typeface="+mn-ea"/>
              </a:rPr>
              <a:t>Лечение анемии, заболеваний Щитовидной железы, почечной недостаточности, инфекции, контроль приема лекарств. </a:t>
            </a:r>
            <a:endParaRPr lang="ru-RU" altLang="en-US" sz="32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932815"/>
          </a:xfrm>
        </p:spPr>
        <p:txBody>
          <a:bodyPr/>
          <a:lstStyle/>
          <a:p>
            <a:pPr algn="ctr"/>
            <a:r>
              <a:rPr lang="ru-RU" altLang="en-US"/>
              <a:t>Сердечная недостаточность</a:t>
            </a:r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855" y="1092835"/>
            <a:ext cx="10159365" cy="5607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" name="Прямое соединение 1"/>
          <p:cNvCxnSpPr/>
          <p:nvPr/>
        </p:nvCxnSpPr>
        <p:spPr>
          <a:xfrm>
            <a:off x="1729740" y="2862580"/>
            <a:ext cx="3916680" cy="88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Прямое соединение 2"/>
          <p:cNvCxnSpPr/>
          <p:nvPr/>
        </p:nvCxnSpPr>
        <p:spPr>
          <a:xfrm flipV="1">
            <a:off x="4079875" y="2451735"/>
            <a:ext cx="5801995" cy="342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Прямое соединение 4"/>
          <p:cNvCxnSpPr/>
          <p:nvPr/>
        </p:nvCxnSpPr>
        <p:spPr>
          <a:xfrm>
            <a:off x="3060065" y="2065655"/>
            <a:ext cx="70827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490980" y="1668145"/>
            <a:ext cx="1567180" cy="4768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3520" y="2145665"/>
            <a:ext cx="1226820" cy="3409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56080" y="2161162"/>
            <a:ext cx="9144000" cy="2187001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МЕДИКАМЕНТОЗНОЕ ЛЕЧЕНИЕ </a:t>
            </a:r>
            <a:br>
              <a:rPr lang="ru-RU" altLang="en-US"/>
            </a:br>
            <a:r>
              <a:rPr lang="ru-RU" altLang="en-US"/>
              <a:t>ХСН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260" y="97790"/>
            <a:ext cx="11309350" cy="819785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/>
              <a:t>Лечение СНнФВЛЖ (</a:t>
            </a:r>
            <a:r>
              <a:rPr lang="en-US" altLang="en-US" sz="4000" b="1" u="sng">
                <a:solidFill>
                  <a:srgbClr val="FF0000"/>
                </a:solidFill>
              </a:rPr>
              <a:t>&lt; </a:t>
            </a:r>
            <a:r>
              <a:rPr lang="ru-RU" altLang="en-US" sz="4000" b="1">
                <a:solidFill>
                  <a:srgbClr val="FF0000"/>
                </a:solidFill>
              </a:rPr>
              <a:t>40</a:t>
            </a:r>
            <a:r>
              <a:rPr lang="en-US" altLang="en-US" sz="4000" b="1">
                <a:solidFill>
                  <a:srgbClr val="FF0000"/>
                </a:solidFill>
              </a:rPr>
              <a:t>%</a:t>
            </a:r>
            <a:r>
              <a:rPr lang="ru-RU" altLang="en-US" sz="4000"/>
              <a:t>) и СНпрФВЛЖ(</a:t>
            </a:r>
            <a:r>
              <a:rPr lang="ru-RU" altLang="en-US" sz="4000" b="1">
                <a:solidFill>
                  <a:srgbClr val="FF0000"/>
                </a:solidFill>
              </a:rPr>
              <a:t>41-49%</a:t>
            </a:r>
            <a:r>
              <a:rPr lang="ru-RU" altLang="en-US" sz="4000"/>
              <a:t>)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715" y="1141730"/>
            <a:ext cx="3933825" cy="5127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8220" y="918210"/>
            <a:ext cx="7297420" cy="310832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094480" y="1858010"/>
            <a:ext cx="747395" cy="4489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75" y="3947160"/>
            <a:ext cx="712279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260" y="97790"/>
            <a:ext cx="11309350" cy="944245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/>
              <a:t>Лечение СНнФВЛЖ (</a:t>
            </a:r>
            <a:r>
              <a:rPr lang="en-US" altLang="en-US" sz="4000" u="sng">
                <a:solidFill>
                  <a:srgbClr val="FF0000"/>
                </a:solidFill>
              </a:rPr>
              <a:t>&lt; </a:t>
            </a:r>
            <a:r>
              <a:rPr lang="ru-RU" altLang="en-US" sz="4000">
                <a:solidFill>
                  <a:srgbClr val="FF0000"/>
                </a:solidFill>
              </a:rPr>
              <a:t>40</a:t>
            </a:r>
            <a:r>
              <a:rPr lang="en-US" altLang="en-US" sz="4000">
                <a:solidFill>
                  <a:srgbClr val="FF0000"/>
                </a:solidFill>
              </a:rPr>
              <a:t>%</a:t>
            </a:r>
            <a:r>
              <a:rPr lang="ru-RU" altLang="en-US" sz="4000"/>
              <a:t>) и СНпрФВЛЖ(</a:t>
            </a:r>
            <a:r>
              <a:rPr lang="ru-RU" altLang="en-US" sz="4000" b="1">
                <a:solidFill>
                  <a:srgbClr val="FF0000"/>
                </a:solidFill>
              </a:rPr>
              <a:t>41-49%</a:t>
            </a:r>
            <a:r>
              <a:rPr lang="ru-RU" altLang="en-US" sz="4000"/>
              <a:t>)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715" y="1337945"/>
            <a:ext cx="393382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4094480" y="1858010"/>
            <a:ext cx="747395" cy="4489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9180" y="1337310"/>
            <a:ext cx="6915150" cy="4932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30215" y="2237740"/>
            <a:ext cx="6430645" cy="2985770"/>
          </a:xfrm>
          <a:prstGeom prst="rect">
            <a:avLst/>
          </a:prstGeom>
        </p:spPr>
      </p:pic>
      <p:pic>
        <p:nvPicPr>
          <p:cNvPr id="7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1475" y="1948180"/>
            <a:ext cx="3933825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Стрелка вправо 8"/>
          <p:cNvSpPr/>
          <p:nvPr/>
        </p:nvSpPr>
        <p:spPr>
          <a:xfrm>
            <a:off x="4305300" y="3319145"/>
            <a:ext cx="1210310" cy="4489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2260" y="97790"/>
            <a:ext cx="11309350" cy="861695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/>
              <a:t>Лечение СНнФВЛЖ (</a:t>
            </a:r>
            <a:r>
              <a:rPr lang="en-US" altLang="en-US" sz="4000" u="sng">
                <a:solidFill>
                  <a:srgbClr val="FF0000"/>
                </a:solidFill>
              </a:rPr>
              <a:t>&lt; </a:t>
            </a:r>
            <a:r>
              <a:rPr lang="ru-RU" altLang="en-US" sz="4000">
                <a:solidFill>
                  <a:srgbClr val="FF0000"/>
                </a:solidFill>
              </a:rPr>
              <a:t>40</a:t>
            </a:r>
            <a:r>
              <a:rPr lang="en-US" altLang="en-US" sz="4000">
                <a:solidFill>
                  <a:srgbClr val="FF0000"/>
                </a:solidFill>
              </a:rPr>
              <a:t>%</a:t>
            </a:r>
            <a:r>
              <a:rPr lang="ru-RU" altLang="en-US" sz="4000"/>
              <a:t>) и СНпрФВЛЖ(</a:t>
            </a:r>
            <a:r>
              <a:rPr lang="ru-RU" altLang="en-US" sz="4000" b="1">
                <a:solidFill>
                  <a:srgbClr val="FF0000"/>
                </a:solidFill>
              </a:rPr>
              <a:t>41-49%</a:t>
            </a:r>
            <a:r>
              <a:rPr lang="ru-RU" altLang="en-US" sz="400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260" y="97790"/>
            <a:ext cx="11309350" cy="1325880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/>
              <a:t>Лечение СНнФВЛЖ (</a:t>
            </a:r>
            <a:r>
              <a:rPr lang="en-US" altLang="en-US" sz="4000" u="sng">
                <a:solidFill>
                  <a:srgbClr val="FF0000"/>
                </a:solidFill>
              </a:rPr>
              <a:t>&lt; </a:t>
            </a:r>
            <a:r>
              <a:rPr lang="ru-RU" altLang="en-US" sz="4000">
                <a:solidFill>
                  <a:srgbClr val="FF0000"/>
                </a:solidFill>
              </a:rPr>
              <a:t>40</a:t>
            </a:r>
            <a:r>
              <a:rPr lang="en-US" altLang="en-US" sz="4000">
                <a:solidFill>
                  <a:srgbClr val="FF0000"/>
                </a:solidFill>
              </a:rPr>
              <a:t>%</a:t>
            </a:r>
            <a:r>
              <a:rPr lang="ru-RU" altLang="en-US" sz="4000"/>
              <a:t>) и СНпрФВЛЖ(</a:t>
            </a:r>
            <a:r>
              <a:rPr lang="ru-RU" altLang="en-US" sz="4000">
                <a:solidFill>
                  <a:srgbClr val="FF0000"/>
                </a:solidFill>
              </a:rPr>
              <a:t>41-49%</a:t>
            </a:r>
            <a:r>
              <a:rPr lang="ru-RU" altLang="en-US" sz="4000"/>
              <a:t>)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715" y="1337945"/>
            <a:ext cx="393382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4094480" y="4066540"/>
            <a:ext cx="747395" cy="4489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9815" y="2048510"/>
            <a:ext cx="7052945" cy="3809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260" y="97790"/>
            <a:ext cx="11309350" cy="1325880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/>
              <a:t>Лечение СНнФВЛЖ (</a:t>
            </a:r>
            <a:r>
              <a:rPr lang="en-US" altLang="en-US" sz="4000" b="1" u="sng">
                <a:solidFill>
                  <a:srgbClr val="FF0000"/>
                </a:solidFill>
              </a:rPr>
              <a:t>&lt; </a:t>
            </a:r>
            <a:r>
              <a:rPr lang="ru-RU" altLang="en-US" sz="4000" b="1">
                <a:solidFill>
                  <a:srgbClr val="FF0000"/>
                </a:solidFill>
              </a:rPr>
              <a:t>40</a:t>
            </a:r>
            <a:r>
              <a:rPr lang="en-US" altLang="en-US" sz="4000" b="1">
                <a:solidFill>
                  <a:srgbClr val="FF0000"/>
                </a:solidFill>
              </a:rPr>
              <a:t>%</a:t>
            </a:r>
            <a:r>
              <a:rPr lang="ru-RU" altLang="en-US" sz="4000"/>
              <a:t>) и СНпрФВЛЖ(</a:t>
            </a:r>
            <a:r>
              <a:rPr lang="ru-RU" altLang="en-US" sz="4000" b="1">
                <a:solidFill>
                  <a:srgbClr val="FF0000"/>
                </a:solidFill>
              </a:rPr>
              <a:t>41-49%</a:t>
            </a:r>
            <a:r>
              <a:rPr lang="ru-RU" altLang="en-US" sz="4000"/>
              <a:t>)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715" y="1337945"/>
            <a:ext cx="393382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4094480" y="5147945"/>
            <a:ext cx="747395" cy="4489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1240" y="2054225"/>
            <a:ext cx="6966585" cy="44919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911860"/>
          </a:xfrm>
        </p:spPr>
        <p:txBody>
          <a:bodyPr/>
          <a:lstStyle/>
          <a:p>
            <a:r>
              <a:rPr lang="ru-RU" altLang="en-US"/>
              <a:t>Лечение СН сохраненной ФВЛЖ(</a:t>
            </a:r>
            <a:r>
              <a:rPr lang="en-US" altLang="en-US" u="sng">
                <a:solidFill>
                  <a:srgbClr val="FF0000"/>
                </a:solidFill>
              </a:rPr>
              <a:t>&gt;</a:t>
            </a:r>
            <a:r>
              <a:rPr lang="en-US" altLang="en-US">
                <a:solidFill>
                  <a:srgbClr val="FF0000"/>
                </a:solidFill>
              </a:rPr>
              <a:t>50%</a:t>
            </a:r>
            <a:r>
              <a:rPr lang="en-US" altLang="en-US"/>
              <a:t>)</a:t>
            </a: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50790" y="1319530"/>
            <a:ext cx="7141845" cy="5293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330" y="2006600"/>
            <a:ext cx="4950460" cy="3183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" name="Прямое соединение 2"/>
          <p:cNvCxnSpPr/>
          <p:nvPr/>
        </p:nvCxnSpPr>
        <p:spPr>
          <a:xfrm flipV="1">
            <a:off x="5192395" y="1990090"/>
            <a:ext cx="2605405" cy="16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/>
              <a:t>ДИУРЕТИКИ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76200"/>
            <a:ext cx="1162177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727575" y="5876925"/>
            <a:ext cx="3744913" cy="863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altLang="en-US" sz="2400" b="1" strike="noStrike" noProof="1">
                <a:solidFill>
                  <a:schemeClr val="tx1"/>
                </a:solidFill>
              </a:rPr>
              <a:t>ПЕРВАЯ ЛИНИЯ ЛЕЧЕНИЯ ГИПЕРВОЛЕМИИ!!!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27800" y="3789363"/>
            <a:ext cx="936625" cy="503238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" y="1233805"/>
            <a:ext cx="2971800" cy="4191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4994275" y="243522"/>
            <a:ext cx="5080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highlight>
                  <a:srgbClr val="FFFF00"/>
                </a:highlight>
                <a:latin typeface="Calibri Light" panose="020F0302020204030204" pitchFamily="34" charset="0"/>
                <a:ea typeface="ArnoPro-Smbd"/>
                <a:cs typeface="Calibri Light" panose="020F0302020204030204" pitchFamily="34" charset="0"/>
              </a:rPr>
              <a:t>ОРГАНИЗАЦИЯ РАБОТЫ МЕДИЦИНСКОЙ 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highlight>
                  <a:srgbClr val="FFFF00"/>
                </a:highlight>
                <a:latin typeface="Calibri Light" panose="020F0302020204030204" pitchFamily="34" charset="0"/>
                <a:ea typeface="ArnoPro-Smbd"/>
                <a:cs typeface="Calibri Light" panose="020F0302020204030204" pitchFamily="34" charset="0"/>
              </a:rPr>
              <a:t>СЕСТРЫ КАБИНЕТА БОЛЬНЫХ  ХСН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490720" y="826770"/>
            <a:ext cx="6888480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Медицинская сест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 кабинета больных  ХСН осуществляет свои </a:t>
            </a:r>
          </a:p>
          <a:p>
            <a:pPr algn="ctr"/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функциональные обязанности в  кабинете больных  ХСН, на  дому </a:t>
            </a:r>
          </a:p>
          <a:p>
            <a:pPr algn="ctr"/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пациентам, подлежащим пат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онажу, и в кабинетах, отведенных </a:t>
            </a:r>
          </a:p>
          <a:p>
            <a:pPr algn="ctr"/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для школ и г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упповой физической 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еабилитации. </a:t>
            </a:r>
          </a:p>
          <a:p>
            <a:pPr algn="ctr"/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Основной функцией 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аботы медицинской сест­ы кабинета ХСН </a:t>
            </a:r>
          </a:p>
          <a:p>
            <a:pPr algn="ctr"/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является </a:t>
            </a:r>
            <a:r>
              <a:rPr lang="en-US" altLang="zh-CN" sz="1600" b="1">
                <a:solidFill>
                  <a:srgbClr val="231F20"/>
                </a:solidFill>
                <a:highlight>
                  <a:srgbClr val="FFFF00"/>
                </a:highlight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телефонный оп</a:t>
            </a:r>
            <a:r>
              <a:rPr lang="ru-RU" altLang="en-US" sz="1600" b="1">
                <a:solidFill>
                  <a:srgbClr val="231F20"/>
                </a:solidFill>
                <a:highlight>
                  <a:srgbClr val="FFFF00"/>
                </a:highlight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zh-CN" sz="1600" b="1">
                <a:solidFill>
                  <a:srgbClr val="231F20"/>
                </a:solidFill>
                <a:highlight>
                  <a:srgbClr val="FFFF00"/>
                </a:highlight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ос </a:t>
            </a:r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больных, находящихся на диспансе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ном </a:t>
            </a:r>
          </a:p>
          <a:p>
            <a:pPr algn="ctr"/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учете кабинета ХСН медицинской о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ганизации I у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овня. </a:t>
            </a:r>
          </a:p>
          <a:p>
            <a:pPr algn="ctr"/>
            <a:r>
              <a:rPr lang="en-US" altLang="zh-CN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 случае выявле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ния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и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телефонном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оп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осе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показаний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для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экст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енной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медицинской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помощи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медицинская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сест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должна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вызвать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б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игаду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ско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медицин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-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ской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помощи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на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дом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пациенту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.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случае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выявления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показаний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ачебной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консультации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течение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одних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суток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медицинская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сест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должна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уведомить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ача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кабинета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ХСН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/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случае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фельдше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ско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-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акуше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ского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пункта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(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ФАП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)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–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фельдше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необходимости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назначения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актива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на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дом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течение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ближайших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суток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.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и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показаниях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у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пациента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ачебному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осмот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у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течение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ближайших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ех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суток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медицинская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сест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должна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ганизовать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для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него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консультацию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у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ача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кабинете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ХСН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,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случае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ФАП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–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у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фельдше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.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свою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оче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едь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,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фельдше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ФАП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обязан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согласо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-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вать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возможную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ко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екцию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те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апии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ачом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кабинета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ХСН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медицин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-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ской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ганизации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I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у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овня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,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кото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ик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еплен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данный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ФАП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.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и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возникших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воп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осах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и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неясностях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после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телефонного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оп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о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-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необходим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визит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медицинской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сест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ы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(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случае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ФАП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–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фельдше</a:t>
            </a:r>
            <a:r>
              <a:rPr lang="ru-RU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р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) 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маломобильному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пациенту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течение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1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нед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.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или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назначение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самостоя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-</a:t>
            </a:r>
          </a:p>
          <a:p>
            <a:pPr algn="ctr"/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тельного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визита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пациента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I–II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ФК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кабинет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 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ХСН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/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в</a:t>
            </a:r>
            <a:r>
              <a:rPr lang="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 </a:t>
            </a:r>
            <a:r>
              <a:rPr lang="en-US" altLang="en-US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ФАП</a:t>
            </a:r>
            <a:r>
              <a:rPr lang="en-US" altLang="ru-RU" sz="1600" b="1">
                <a:solidFill>
                  <a:srgbClr val="231F20"/>
                </a:solidFill>
                <a:latin typeface="Calibri Light" panose="020F0302020204030204" pitchFamily="34" charset="0"/>
                <a:ea typeface="ArnoPro"/>
                <a:cs typeface="Calibri Light" panose="020F0302020204030204" pitchFamily="34" charset="0"/>
              </a:rPr>
              <a:t>.</a:t>
            </a:r>
          </a:p>
          <a:p>
            <a:pPr algn="ctr"/>
            <a:endParaRPr lang="en-US" altLang="ru-RU" sz="1600" b="1">
              <a:solidFill>
                <a:srgbClr val="231F20"/>
              </a:solidFill>
              <a:latin typeface="Calibri Light" panose="020F0302020204030204" pitchFamily="34" charset="0"/>
              <a:ea typeface="ArnoPr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152400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40, Issue 6, 07 February 2019, Pages 539–541,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https://doi.org/10.1093/eurheartj/ehy876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162" y="6294438"/>
            <a:ext cx="1058862" cy="2444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2085" y="916305"/>
            <a:ext cx="11652250" cy="507809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830580"/>
          </a:xfrm>
        </p:spPr>
        <p:txBody>
          <a:bodyPr/>
          <a:lstStyle/>
          <a:p>
            <a:pPr algn="ctr"/>
            <a:r>
              <a:rPr lang="ru-RU" altLang="en-US"/>
              <a:t>ПРЕДИКТОРЫ РАЗВИТИЯ ХСН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4250" y="1089025"/>
            <a:ext cx="1624965" cy="520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ГИПЕРТОНИЯ 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08450" y="1089025"/>
            <a:ext cx="1624965" cy="520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Фибрилляция Предсердий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485" y="1736725"/>
            <a:ext cx="1624965" cy="58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ВОЗРАСТ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485" y="2524125"/>
            <a:ext cx="1624965" cy="520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ОЖИРЕНИЕ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485" y="3281680"/>
            <a:ext cx="2856230" cy="520700"/>
          </a:xfrm>
          <a:prstGeom prst="roundRect">
            <a:avLst/>
          </a:prstGeom>
          <a:solidFill>
            <a:srgbClr val="FAD6F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СИМПТОМЫ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33185" y="3281680"/>
            <a:ext cx="2856230" cy="520700"/>
          </a:xfrm>
          <a:prstGeom prst="roundRect">
            <a:avLst/>
          </a:prstGeom>
          <a:solidFill>
            <a:srgbClr val="FAD6F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УВЕЛИЧЕНИЕ НУП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88580" y="2524125"/>
            <a:ext cx="1801495" cy="520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Хроническая</a:t>
            </a:r>
          </a:p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Болезнь Почек 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88580" y="1806575"/>
            <a:ext cx="1624965" cy="520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Сахарный Диабет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31885" y="4293235"/>
            <a:ext cx="2856230" cy="520700"/>
          </a:xfrm>
          <a:prstGeom prst="roundRect">
            <a:avLst/>
          </a:prstGeom>
          <a:solidFill>
            <a:srgbClr val="FAD6F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ТЕРАПИЯ ХСН 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7460" y="4293235"/>
            <a:ext cx="4189095" cy="520700"/>
          </a:xfrm>
          <a:prstGeom prst="roundRect">
            <a:avLst/>
          </a:prstGeom>
          <a:solidFill>
            <a:srgbClr val="FAD6F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ФЕНОТИП ХСН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2085" y="4293235"/>
            <a:ext cx="2983230" cy="520700"/>
          </a:xfrm>
          <a:prstGeom prst="roundRect">
            <a:avLst/>
          </a:prstGeom>
          <a:solidFill>
            <a:srgbClr val="FAD6F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КОНТРОЛЬ СИМПТОМОВ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77185" y="5304790"/>
            <a:ext cx="2856230" cy="520700"/>
          </a:xfrm>
          <a:prstGeom prst="roundRect">
            <a:avLst/>
          </a:prstGeom>
          <a:solidFill>
            <a:srgbClr val="FAD6F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АНТИФИБРОТИЧЕСКАЯ ТЕРАПИЯ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64250" y="5304790"/>
            <a:ext cx="2856230" cy="520700"/>
          </a:xfrm>
          <a:prstGeom prst="roundRect">
            <a:avLst/>
          </a:prstGeom>
          <a:solidFill>
            <a:srgbClr val="FAD6F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chemeClr val="tx1"/>
                </a:solidFill>
                <a:sym typeface="+mn-ea"/>
              </a:rPr>
              <a:t>ЛЕЧЕНИЕ АМИЛОИДОЗА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0085" y="2292985"/>
            <a:ext cx="2849245" cy="521970"/>
          </a:xfrm>
          <a:prstGeom prst="roundRect">
            <a:avLst/>
          </a:prstGeom>
          <a:solidFill>
            <a:srgbClr val="F041E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b="1"/>
              <a:t>Пациенты высокого риска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85915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555"/>
              <a:t>Периодичность</a:t>
            </a:r>
            <a:r>
              <a:rPr lang="en-US" altLang="ru-RU" sz="3555"/>
              <a:t> </a:t>
            </a:r>
            <a:r>
              <a:rPr lang="en-US" altLang="en-US" sz="3555"/>
              <a:t>плановых</a:t>
            </a:r>
            <a:r>
              <a:rPr lang="en-US" altLang="ru-RU" sz="3555"/>
              <a:t> </a:t>
            </a:r>
            <a:r>
              <a:rPr lang="en-US" altLang="en-US" sz="3555"/>
              <a:t>контактов</a:t>
            </a:r>
            <a:r>
              <a:rPr lang="en-US" altLang="ru-RU" sz="3555"/>
              <a:t> </a:t>
            </a:r>
            <a:br>
              <a:rPr lang="en-US" altLang="ru-RU" sz="3555"/>
            </a:br>
            <a:r>
              <a:rPr lang="en-US" altLang="en-US" sz="3555"/>
              <a:t>медицинской</a:t>
            </a:r>
            <a:r>
              <a:rPr lang="en-US" altLang="ru-RU" sz="3555"/>
              <a:t> </a:t>
            </a:r>
            <a:r>
              <a:rPr lang="en-US" altLang="en-US" sz="3555"/>
              <a:t>сестры</a:t>
            </a:r>
            <a:r>
              <a:rPr lang="en-US" altLang="ru-RU" sz="3555"/>
              <a:t> </a:t>
            </a:r>
            <a:r>
              <a:rPr lang="en-US" altLang="en-US" sz="3555"/>
              <a:t>кабинета</a:t>
            </a:r>
            <a:r>
              <a:rPr lang="en-US" altLang="ru-RU" sz="3555"/>
              <a:t> </a:t>
            </a:r>
            <a:r>
              <a:rPr lang="en-US" altLang="en-US" sz="3555"/>
              <a:t>ХСН</a:t>
            </a:r>
            <a:r>
              <a:rPr lang="en-US" altLang="ru-RU" sz="3555"/>
              <a:t> </a:t>
            </a:r>
            <a:r>
              <a:rPr lang="en-US" altLang="en-US" sz="3555"/>
              <a:t>с</a:t>
            </a:r>
            <a:r>
              <a:rPr lang="en-US" altLang="ru-RU" sz="3555"/>
              <a:t> </a:t>
            </a:r>
            <a:r>
              <a:rPr lang="en-US" altLang="en-US" sz="3555"/>
              <a:t>пациентами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10" y="1190625"/>
            <a:ext cx="7063740" cy="55016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7112000" y="6397625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CN" sz="800" b="1">
                <a:solidFill>
                  <a:srgbClr val="231F20"/>
                </a:solidFill>
                <a:latin typeface="ArnoPro-Bold"/>
                <a:ea typeface="ArnoPro-Bold"/>
              </a:rPr>
              <a:t>Бойцов С. А., Агеев Ф. Т., Бланкова З. Н., Свирида О. Н., Беграмбекова Ю. Л. </a:t>
            </a:r>
          </a:p>
          <a:p>
            <a:pPr algn="r"/>
            <a:r>
              <a:rPr lang="en-US" altLang="zh-CN" sz="800" b="1">
                <a:solidFill>
                  <a:srgbClr val="231F20"/>
                </a:solidFill>
                <a:latin typeface="MyriadPro-Bold"/>
                <a:ea typeface="MyriadPro-Bold"/>
              </a:rPr>
              <a:t>МЕТОДИЧЕСКИЕ РЕКОМЕНДАЦИИ ДЛЯ МЕДИЦИНСКИХ СЕСТЕР </a:t>
            </a:r>
          </a:p>
          <a:p>
            <a:pPr algn="r"/>
            <a:r>
              <a:rPr lang="en-US" altLang="zh-CN" sz="800" b="1">
                <a:solidFill>
                  <a:srgbClr val="231F20"/>
                </a:solidFill>
                <a:latin typeface="MyriadPro-Bold"/>
                <a:ea typeface="MyriadPro-Bold"/>
              </a:rPr>
              <a:t>КАБИНЕТА БОЛЬНЫХ ХРОНИЧЕСКОЙ СЕРДЕЧНОЙ НЕДОСТАТОЧНОСТЬЮ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03200"/>
            <a:ext cx="10998200" cy="88836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/>
              <a:t>Дистанционное наблюдение за пациентом с ХСН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97865" y="1669415"/>
            <a:ext cx="10948035" cy="48126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altLang="en-US" b="1"/>
              <a:t>УЧАСТНИКИ -  пациент или его законный представитель; фельдшер или м\с, прошедшие специальную подготовку</a:t>
            </a:r>
          </a:p>
          <a:p>
            <a:pPr marL="514350" indent="-514350">
              <a:buAutoNum type="arabicPeriod"/>
            </a:pPr>
            <a:r>
              <a:rPr lang="ru-RU" altLang="en-US" b="1"/>
              <a:t>ДИСТАНЦИОННОЕ НАБЛЮДЕНИЕ  - сбор и хранение информации о состоянии пациента</a:t>
            </a:r>
          </a:p>
          <a:p>
            <a:pPr marL="514350" indent="-514350">
              <a:buAutoNum type="arabicPeriod"/>
            </a:pPr>
            <a:r>
              <a:rPr lang="ru-RU" altLang="en-US" b="1"/>
              <a:t>ТЕЛЕФОННЫЙ КОНТАКТ -  может использоваться наряду  с очным консультированием,  особенно для пациентов с низкой мобильностью в дополнении к патронажу </a:t>
            </a:r>
          </a:p>
          <a:p>
            <a:pPr marL="514350" indent="-514350">
              <a:buAutoNum type="arabicPeriod"/>
            </a:pPr>
            <a:endParaRPr lang="ru-RU" altLang="en-US" b="1"/>
          </a:p>
          <a:p>
            <a:pPr marL="514350" indent="-514350">
              <a:buAutoNum type="arabicPeriod"/>
            </a:pPr>
            <a:endParaRPr lang="ru-RU" altLang="en-US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9380"/>
            <a:ext cx="6096635" cy="33096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652145"/>
            <a:ext cx="5950585" cy="601535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162560"/>
            <a:ext cx="10515600" cy="996950"/>
          </a:xfrm>
        </p:spPr>
        <p:txBody>
          <a:bodyPr>
            <a:normAutofit/>
          </a:bodyPr>
          <a:lstStyle/>
          <a:p>
            <a:pPr algn="ctr"/>
            <a:r>
              <a:rPr lang="ru-RU" altLang="en-US" sz="2800" b="1"/>
              <a:t>Т</a:t>
            </a:r>
            <a:r>
              <a:rPr lang="en-US" altLang="en-US" sz="2800" b="1"/>
              <a:t>елефонный</a:t>
            </a:r>
            <a:r>
              <a:rPr lang="en-US" altLang="ru-RU" sz="2800" b="1"/>
              <a:t> </a:t>
            </a:r>
            <a:r>
              <a:rPr lang="en-US" altLang="en-US" sz="2800" b="1"/>
              <a:t>опросник</a:t>
            </a:r>
            <a:r>
              <a:rPr lang="en-US" altLang="ru-RU" sz="2800" b="1"/>
              <a:t> </a:t>
            </a:r>
            <a:r>
              <a:rPr lang="en-US" altLang="en-US" sz="2800" b="1"/>
              <a:t>медицинской</a:t>
            </a:r>
            <a:r>
              <a:rPr lang="en-US" altLang="ru-RU" sz="2800" b="1"/>
              <a:t> </a:t>
            </a:r>
            <a:r>
              <a:rPr lang="en-US" altLang="en-US" sz="2800" b="1"/>
              <a:t>сестры</a:t>
            </a:r>
            <a:r>
              <a:rPr lang="en-US" altLang="ru-RU" sz="2800" b="1"/>
              <a:t> </a:t>
            </a:r>
            <a:br>
              <a:rPr lang="en-US" altLang="ru-RU" sz="2800" b="1"/>
            </a:br>
            <a:r>
              <a:rPr lang="en-US" altLang="en-US" sz="2800" b="1"/>
              <a:t>кабинета</a:t>
            </a:r>
            <a:r>
              <a:rPr lang="en-US" altLang="ru-RU" sz="2800" b="1"/>
              <a:t> </a:t>
            </a:r>
            <a:r>
              <a:rPr lang="en-US" altLang="en-US" sz="2800" b="1"/>
              <a:t>хронической</a:t>
            </a:r>
            <a:r>
              <a:rPr lang="en-US" altLang="ru-RU" sz="2800" b="1"/>
              <a:t> </a:t>
            </a:r>
            <a:r>
              <a:rPr lang="en-US" altLang="en-US" sz="2800" b="1"/>
              <a:t>сердечной</a:t>
            </a:r>
            <a:r>
              <a:rPr lang="en-US" altLang="ru-RU" sz="2800" b="1"/>
              <a:t> </a:t>
            </a:r>
            <a:r>
              <a:rPr lang="en-US" altLang="en-US" sz="2800" b="1"/>
              <a:t>недостаточности</a:t>
            </a:r>
            <a:r>
              <a:rPr lang="en-US" altLang="ru-RU" sz="2800" b="1"/>
              <a:t>:</a:t>
            </a:r>
            <a:endParaRPr lang="ru-RU" altLang="en-US" sz="2800" b="1"/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59510"/>
            <a:ext cx="4290060" cy="52654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0060" y="1159510"/>
            <a:ext cx="4354195" cy="52654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220" y="1158875"/>
            <a:ext cx="3574415" cy="51625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910" y="106045"/>
            <a:ext cx="10502265" cy="6670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850" y="-19050"/>
            <a:ext cx="289560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335" y="258445"/>
            <a:ext cx="10408285" cy="64458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350" y="-19050"/>
            <a:ext cx="1715135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6096000" cy="6734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365" y="-635"/>
            <a:ext cx="6096635" cy="6734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>
                <a:highlight>
                  <a:srgbClr val="FFFF00"/>
                </a:highlight>
              </a:rPr>
              <a:t>ДЕКОМПЕНСАЦИЯ !!!!</a:t>
            </a: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мещающее содержимое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95" y="511175"/>
            <a:ext cx="4269105" cy="6147435"/>
          </a:xfrm>
          <a:prstGeom prst="rect">
            <a:avLst/>
          </a:prstGeom>
        </p:spPr>
      </p:pic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1005" y="3061970"/>
            <a:ext cx="6142355" cy="127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Стрелка вправо 8"/>
          <p:cNvSpPr/>
          <p:nvPr/>
        </p:nvSpPr>
        <p:spPr>
          <a:xfrm>
            <a:off x="4106545" y="3203575"/>
            <a:ext cx="1126490" cy="76263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05" y="4603115"/>
            <a:ext cx="6245225" cy="2152015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4106545" y="5090795"/>
            <a:ext cx="1126490" cy="76263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545" y="421640"/>
            <a:ext cx="8060690" cy="23710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/>
              <a:t>Симптомы обострения сердечной недостаточности развиваются </a:t>
            </a:r>
            <a:r>
              <a:rPr lang="ru-RU" altLang="en-US">
                <a:highlight>
                  <a:srgbClr val="FFFF00"/>
                </a:highlight>
              </a:rPr>
              <a:t>постепенно </a:t>
            </a: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250" y="1584960"/>
            <a:ext cx="9839960" cy="5189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57848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555"/>
              <a:t>Выявление СЕРДЕЧНОЙ НЕДОСТАТОЧНОСТИ </a:t>
            </a:r>
            <a:br>
              <a:rPr lang="ru-RU" altLang="en-US" sz="3555"/>
            </a:br>
            <a:r>
              <a:rPr lang="ru-RU" altLang="en-US" sz="3555"/>
              <a:t> на уровне первичного звена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685" y="963295"/>
            <a:ext cx="8800465" cy="5776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655" y="137795"/>
            <a:ext cx="6176010" cy="6719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2020" y="4408805"/>
            <a:ext cx="5553075" cy="156083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en-US" sz="4800"/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770255" y="-77470"/>
            <a:ext cx="10515600" cy="992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altLang="en-US"/>
              <a:t>Выявление СН на уровне первичного звена</a:t>
            </a: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50" y="1707515"/>
            <a:ext cx="8161020" cy="26181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854200" y="181091"/>
            <a:ext cx="8451850" cy="11303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7F134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Критерии постановки диагноза ХСН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5846" y="689118"/>
            <a:ext cx="96177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постановки диагноза ХСН необходимо наличие следующих критериев: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947451" y="2072359"/>
            <a:ext cx="8967730" cy="4506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947451" y="2827766"/>
            <a:ext cx="8967730" cy="7086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947451" y="4600341"/>
            <a:ext cx="8967730" cy="4506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947451" y="3843074"/>
            <a:ext cx="8967730" cy="4506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585" y="2112996"/>
            <a:ext cx="34042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Характерные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симптомы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451" y="2858924"/>
            <a:ext cx="881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Подтверждающие их наличие клинические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признаки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сомнительных случаях реакция на мочегонную терапию);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451" y="4669996"/>
            <a:ext cx="89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Определение натрийуретических пептидов (для исключения диагноза ХСН).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451" y="3893013"/>
            <a:ext cx="89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Доказательства наличия систолической и/или диастолической дисфункции;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21" y="6481584"/>
            <a:ext cx="12095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Хроническая сердечная недостаточность. Клинические рекомендации 2020. Российский кардиологический журнал. 2020;25(11):4083. doi:10.15829/1560-4071-2020-4083 .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Calligraphy Pen out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5621" y="2020457"/>
            <a:ext cx="502509" cy="502509"/>
          </a:xfrm>
          <a:prstGeom prst="rect">
            <a:avLst/>
          </a:prstGeom>
        </p:spPr>
      </p:pic>
      <p:pic>
        <p:nvPicPr>
          <p:cNvPr id="21" name="Graphic 20" descr="Calligraphy Pen out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5620" y="2926491"/>
            <a:ext cx="502509" cy="502509"/>
          </a:xfrm>
          <a:prstGeom prst="rect">
            <a:avLst/>
          </a:prstGeom>
        </p:spPr>
      </p:pic>
      <p:pic>
        <p:nvPicPr>
          <p:cNvPr id="22" name="Graphic 21" descr="Calligraphy Pen out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4603" y="3826424"/>
            <a:ext cx="502509" cy="502509"/>
          </a:xfrm>
          <a:prstGeom prst="rect">
            <a:avLst/>
          </a:prstGeom>
        </p:spPr>
      </p:pic>
      <p:pic>
        <p:nvPicPr>
          <p:cNvPr id="23" name="Graphic 22" descr="Calligraphy Pen out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5619" y="4569306"/>
            <a:ext cx="502509" cy="5025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0720" y="415290"/>
            <a:ext cx="10603865" cy="6030595"/>
            <a:chOff x="95531" y="109183"/>
            <a:chExt cx="6224588" cy="449828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53" t="17778" r="31417" b="53168"/>
            <a:stretch>
              <a:fillRect/>
            </a:stretch>
          </p:blipFill>
          <p:spPr bwMode="auto">
            <a:xfrm>
              <a:off x="95531" y="109183"/>
              <a:ext cx="6223381" cy="298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50"/>
            <a:stretch>
              <a:fillRect/>
            </a:stretch>
          </p:blipFill>
          <p:spPr bwMode="auto">
            <a:xfrm>
              <a:off x="95531" y="2971230"/>
              <a:ext cx="6224588" cy="163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786130" y="1884045"/>
            <a:ext cx="10264140" cy="5321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07835" y="6555740"/>
            <a:ext cx="497268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КЛИНИЧЕСКИЕ РЕКОМЕНДАЦИИ РКО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613005" cy="7044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12192635" cy="6780530"/>
          </a:xfrm>
          <a:prstGeom prst="rect">
            <a:avLst/>
          </a:prstGeom>
        </p:spPr>
      </p:pic>
      <p:cxnSp>
        <p:nvCxnSpPr>
          <p:cNvPr id="3" name="Прямое соединение 2"/>
          <p:cNvCxnSpPr/>
          <p:nvPr/>
        </p:nvCxnSpPr>
        <p:spPr>
          <a:xfrm>
            <a:off x="8007985" y="3928110"/>
            <a:ext cx="2827655" cy="1079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20*335"/>
  <p:tag name="TABLE_ENDDRAG_RECT" val="17*65*920*3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28*489"/>
  <p:tag name="TABLE_ENDDRAG_RECT" val="66*28*828*4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1031</Words>
  <Application>Microsoft Office PowerPoint</Application>
  <PresentationFormat>Широкоэкранный</PresentationFormat>
  <Paragraphs>160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4" baseType="lpstr">
      <vt:lpstr>微软雅黑</vt:lpstr>
      <vt:lpstr>MS PGothic</vt:lpstr>
      <vt:lpstr>SimSun</vt:lpstr>
      <vt:lpstr>Arial</vt:lpstr>
      <vt:lpstr>ArnoPro</vt:lpstr>
      <vt:lpstr>ArnoPro-Bold</vt:lpstr>
      <vt:lpstr>ArnoPro-Smbd</vt:lpstr>
      <vt:lpstr>Calibri</vt:lpstr>
      <vt:lpstr>Calibri Light</vt:lpstr>
      <vt:lpstr>Cambria</vt:lpstr>
      <vt:lpstr>MyriadPro-Bold</vt:lpstr>
      <vt:lpstr>Times New Roman</vt:lpstr>
      <vt:lpstr>Office Theme</vt:lpstr>
      <vt:lpstr>Выявление и наблюдение пациента с хронической сердечной недостаточностью на уровне ФАП  и первичной медико-санитарной помощи</vt:lpstr>
      <vt:lpstr>Сердечная недостаточность</vt:lpstr>
      <vt:lpstr>ПРЕДИКТОРЫ РАЗВИТИЯ ХСН </vt:lpstr>
      <vt:lpstr>Выявление СЕРДЕЧНОЙ НЕДОСТАТОЧНОСТИ   на уровне первичного звена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Структурные и функциональные нарушения, ассоциирующиеся с диастолической дисфункцией\повышением давления наполнения ЛЖ: </vt:lpstr>
      <vt:lpstr>Презентация PowerPoint</vt:lpstr>
      <vt:lpstr>Презентация PowerPoint</vt:lpstr>
      <vt:lpstr>Презентация PowerPoint</vt:lpstr>
      <vt:lpstr>Презентация PowerPoint</vt:lpstr>
      <vt:lpstr>Немедикаментозная терапия ХСН </vt:lpstr>
      <vt:lpstr>МЕДИКАМЕНТОЗНОЕ ЛЕЧЕНИЕ  ХСН </vt:lpstr>
      <vt:lpstr>Лечение СНнФВЛЖ (&lt; 40%) и СНпрФВЛЖ(41-49%)</vt:lpstr>
      <vt:lpstr>Лечение СНнФВЛЖ (&lt; 40%) и СНпрФВЛЖ(41-49%)</vt:lpstr>
      <vt:lpstr>Лечение СНнФВЛЖ (&lt; 40%) и СНпрФВЛЖ(41-49%)</vt:lpstr>
      <vt:lpstr>Лечение СНнФВЛЖ (&lt; 40%) и СНпрФВЛЖ(41-49%)</vt:lpstr>
      <vt:lpstr>Лечение СНнФВЛЖ (&lt; 40%) и СНпрФВЛЖ(41-49%)</vt:lpstr>
      <vt:lpstr>Лечение СН сохраненной ФВЛЖ(&gt;50%)</vt:lpstr>
      <vt:lpstr>ДИУРЕТИКИ </vt:lpstr>
      <vt:lpstr>Презентация PowerPoint</vt:lpstr>
      <vt:lpstr>Презентация PowerPoint</vt:lpstr>
      <vt:lpstr>Периодичность плановых контактов  медицинской сестры кабинета ХСН с пациентами</vt:lpstr>
      <vt:lpstr>Дистанционное наблюдение за пациентом с ХСН</vt:lpstr>
      <vt:lpstr>Презентация PowerPoint</vt:lpstr>
      <vt:lpstr>Телефонный опросник медицинской сестры  кабинета хронической сердечной недостаточности:</vt:lpstr>
      <vt:lpstr>Презентация PowerPoint</vt:lpstr>
      <vt:lpstr>Презентация PowerPoint</vt:lpstr>
      <vt:lpstr>Презентация PowerPoint</vt:lpstr>
      <vt:lpstr>ДЕКОМПЕНСАЦИЯ !!!!</vt:lpstr>
      <vt:lpstr>Презентация PowerPoint</vt:lpstr>
      <vt:lpstr>Симптомы обострения сердечной недостаточности развиваются постепенно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Калачева Ольга Анатольевна</dc:creator>
  <cp:lastModifiedBy>Калачева Ольга Анатольевна</cp:lastModifiedBy>
  <cp:revision>19</cp:revision>
  <dcterms:created xsi:type="dcterms:W3CDTF">2024-02-19T02:46:00Z</dcterms:created>
  <dcterms:modified xsi:type="dcterms:W3CDTF">2024-12-13T08:52:32Z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1049-12.2.0.19307</vt:lpwstr>
  </property>
  <property fmtid="{D5CDD505-2E9C-101B-9397-08002B2CF9AE}" pid="3" name="ICV">
    <vt:lpwstr>5A699A08D70A4143A1A707C36AB633E7_13</vt:lpwstr>
  </property>
</Properties>
</file>