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53519" autoAdjust="0"/>
  </p:normalViewPr>
  <p:slideViewPr>
    <p:cSldViewPr>
      <p:cViewPr varScale="1">
        <p:scale>
          <a:sx n="32" d="100"/>
          <a:sy n="32" d="100"/>
        </p:scale>
        <p:origin x="-1404" y="-96"/>
      </p:cViewPr>
      <p:guideLst>
        <p:guide orient="horz" pos="2381"/>
        <p:guide pos="3367"/>
      </p:guideLst>
    </p:cSldViewPr>
  </p:slideViewPr>
  <p:notesTextViewPr>
    <p:cViewPr>
      <p:scale>
        <a:sx n="100" d="100"/>
        <a:sy n="100" d="100"/>
      </p:scale>
      <p:origin x="0" y="612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ru-RU" sz="1200"/>
              <a:t>&lt;заголовок&gt;</a:t>
            </a:r>
            <a:endParaRPr/>
          </a:p>
        </p:txBody>
      </p:sp>
      <p:sp>
        <p:nvSpPr>
          <p:cNvPr id="7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5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Font typeface="Arial"/>
              <a:buChar char="•"/>
            </a:pPr>
            <a:r>
              <a:rPr lang="ru-RU" sz="1200"/>
              <a:t>&lt;дата/время&gt;</a:t>
            </a:r>
            <a:endParaRPr/>
          </a:p>
        </p:txBody>
      </p:sp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ftr"/>
          </p:nvPr>
        </p:nvSpPr>
        <p:spPr>
          <a:xfrm>
            <a:off x="-360" y="8685000"/>
            <a:ext cx="2971800" cy="4575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>
              <a:buFont typeface="Arial"/>
              <a:buChar char="•"/>
            </a:pPr>
            <a:r>
              <a:rPr lang="ru-RU" sz="1200"/>
              <a:t>&lt;нижний колонтитул&gt;</a:t>
            </a:r>
            <a:endParaRPr/>
          </a:p>
        </p:txBody>
      </p:sp>
      <p:sp>
        <p:nvSpPr>
          <p:cNvPr id="10" name="PlaceHolder 6"/>
          <p:cNvSpPr>
            <a:spLocks noGrp="1"/>
          </p:cNvSpPr>
          <p:nvPr>
            <p:ph type="sldNum"/>
          </p:nvPr>
        </p:nvSpPr>
        <p:spPr>
          <a:xfrm>
            <a:off x="3884400" y="8685000"/>
            <a:ext cx="2971800" cy="45756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>
              <a:buFont typeface="Arial"/>
              <a:buChar char="•"/>
            </a:pPr>
            <a:fld id="{01818181-A1F1-4101-91C1-B1F171A1D141}" type="slidenum">
              <a:rPr lang="ru-RU" sz="1200"/>
              <a:pPr algn="r">
                <a:buFont typeface="Arial"/>
                <a:buChar char="•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Font typeface="Arial"/>
              <a:buNone/>
            </a:pPr>
            <a:r>
              <a:rPr lang="ru-RU" sz="900" dirty="0"/>
              <a:t>В настоящее время в структуре основных причин смертности в России 56% составляют заболевания </a:t>
            </a:r>
            <a:r>
              <a:rPr lang="ru-RU" sz="900" dirty="0" err="1"/>
              <a:t>сердечно-сосудистой</a:t>
            </a:r>
            <a:r>
              <a:rPr lang="ru-RU" sz="900" dirty="0"/>
              <a:t> системы. Эти болезни сокращают продолжительность жизни человека и являются </a:t>
            </a:r>
            <a:r>
              <a:rPr lang="ru-RU" sz="900" dirty="0" smtClean="0"/>
              <a:t>основной </a:t>
            </a:r>
            <a:r>
              <a:rPr lang="ru-RU" sz="900" dirty="0"/>
              <a:t>причиной инвалидности. В 2015 году Россия впервые вошла в рейтинг Всемирной организации здравоохранения как благоприятная страна со средней продолжительностью жизни более 70 лет. Президент России Владимир Путин призвал объявить 2015 год </a:t>
            </a:r>
            <a:r>
              <a:rPr lang="ru-RU" sz="900" dirty="0" smtClean="0"/>
              <a:t>Годом </a:t>
            </a:r>
            <a:r>
              <a:rPr lang="ru-RU" sz="900" dirty="0"/>
              <a:t>борьбы с </a:t>
            </a:r>
            <a:r>
              <a:rPr lang="ru-RU" sz="900" dirty="0" err="1" smtClean="0"/>
              <a:t>сердечно-сосудистыми</a:t>
            </a:r>
            <a:r>
              <a:rPr lang="ru-RU" sz="900" dirty="0" smtClean="0"/>
              <a:t> </a:t>
            </a:r>
            <a:r>
              <a:rPr lang="ru-RU" sz="900" dirty="0"/>
              <a:t>заболеваниями и решать эту проблему усилиями </a:t>
            </a:r>
            <a:r>
              <a:rPr lang="ru-RU" sz="900" dirty="0" smtClean="0"/>
              <a:t>медицинских </a:t>
            </a:r>
            <a:r>
              <a:rPr lang="ru-RU" sz="900" dirty="0"/>
              <a:t>работников, представителей культуры, образования, средств массовой информации, общественных и спортивных организаций.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900" dirty="0"/>
              <a:t>У </a:t>
            </a:r>
            <a:r>
              <a:rPr lang="ru-RU" sz="900" dirty="0" smtClean="0"/>
              <a:t>каждого </a:t>
            </a:r>
            <a:r>
              <a:rPr lang="ru-RU" sz="900" dirty="0"/>
              <a:t>только одно сердце и одна жизнь, и как мы ее проживем, во многом зависит от нас! Обеспечить здоровье и активное долголетие </a:t>
            </a:r>
            <a:r>
              <a:rPr lang="ru-RU" sz="900" dirty="0" smtClean="0"/>
              <a:t>лечением </a:t>
            </a:r>
            <a:r>
              <a:rPr lang="ru-RU" sz="900" dirty="0"/>
              <a:t>уже развившихся болезней </a:t>
            </a:r>
            <a:r>
              <a:rPr lang="ru-RU" sz="900" dirty="0" smtClean="0"/>
              <a:t>– </a:t>
            </a:r>
            <a:r>
              <a:rPr lang="ru-RU" sz="900" dirty="0"/>
              <a:t>задача малоперспективная. На смену этой идеологии приходит активная стратегия здорового образа жизни (ЗОЖ), которая с детских лет будет формировать культурные </a:t>
            </a:r>
            <a:r>
              <a:rPr lang="ru-RU" sz="900" dirty="0" smtClean="0"/>
              <a:t>привычки </a:t>
            </a:r>
            <a:r>
              <a:rPr lang="ru-RU" sz="900" dirty="0"/>
              <a:t>и потребности, способствующие сохранению и укреплению здоровья. Во многих развитых странах концепция профилактики и борьбы с </a:t>
            </a:r>
            <a:r>
              <a:rPr lang="ru-RU" sz="900" dirty="0" smtClean="0"/>
              <a:t>факторами </a:t>
            </a:r>
            <a:r>
              <a:rPr lang="ru-RU" sz="900" dirty="0"/>
              <a:t>риска привела </a:t>
            </a:r>
            <a:r>
              <a:rPr lang="ru-RU" sz="900" dirty="0" smtClean="0"/>
              <a:t>к уменьшению </a:t>
            </a:r>
            <a:r>
              <a:rPr lang="ru-RU" sz="900" dirty="0"/>
              <a:t>в 2 раза случаев инфаркта миокарда и инсульта.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900" dirty="0"/>
              <a:t>Уже нет сомнения в том, что состояние здоровья непосредственно зависит от питания. Перефразируем </a:t>
            </a:r>
            <a:r>
              <a:rPr lang="ru-RU" sz="900" dirty="0" smtClean="0"/>
              <a:t>пословицу</a:t>
            </a:r>
            <a:r>
              <a:rPr lang="ru-RU" sz="900" dirty="0"/>
              <a:t>: «Скажи мне, что ты ешь, и я скажу </a:t>
            </a:r>
            <a:r>
              <a:rPr lang="ru-RU" sz="900" dirty="0" smtClean="0"/>
              <a:t>тебе, </a:t>
            </a:r>
            <a:r>
              <a:rPr lang="ru-RU" sz="900" dirty="0"/>
              <a:t>как ты себя чувствуешь».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900" dirty="0" smtClean="0"/>
              <a:t>Поколение людей, чье детство проходило в эпоху дефицита, помнит, какими вкусными были бутерброды с колбасой, особенно копченой, или сосиски. А одним из самых распространенных поощрений были сладости: конфеты, шоколад, пирожные, сладкая газировка. Чтобы получить эти лакомства, мы ели противную кашу, делали уроки и т. д. Со временем эти продукты стали доступными каждому. Мы повзрослели, а вкусовые привязанности, сформировавшиеся в детстве, остались. Теперь мы уже не спрашиваем разрешения у родителей, мы ни в чем себе не отказываем </a:t>
            </a:r>
            <a:r>
              <a:rPr lang="ru-RU" sz="900" dirty="0" smtClean="0">
                <a:latin typeface="Times New Roman"/>
                <a:cs typeface="Times New Roman"/>
              </a:rPr>
              <a:t>– у</a:t>
            </a:r>
            <a:r>
              <a:rPr lang="ru-RU" sz="900" dirty="0" smtClean="0"/>
              <a:t>потребляем эти продукты каждый день. Более того, заложниками этих же привычек становятся наши дети.</a:t>
            </a:r>
            <a:endParaRPr smtClean="0"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900" dirty="0" smtClean="0"/>
              <a:t>А </a:t>
            </a:r>
            <a:r>
              <a:rPr lang="ru-RU" sz="900" dirty="0"/>
              <a:t>потом... появляются болезни. И оказывается, что одной из основных причин недомогания является </a:t>
            </a:r>
            <a:r>
              <a:rPr lang="ru-RU" sz="900" dirty="0" smtClean="0"/>
              <a:t>неправильное </a:t>
            </a:r>
            <a:r>
              <a:rPr lang="ru-RU" sz="900" dirty="0"/>
              <a:t>питание. В большинстве случаев мы добровольно «наели» болезни. И только теперь узнаем, что еда </a:t>
            </a:r>
            <a:r>
              <a:rPr lang="ru-RU" sz="900" dirty="0" smtClean="0"/>
              <a:t>должна </a:t>
            </a:r>
            <a:r>
              <a:rPr lang="ru-RU" sz="900" dirty="0"/>
              <a:t>быть не только вкусной, </a:t>
            </a:r>
            <a:r>
              <a:rPr lang="ru-RU" sz="900" dirty="0" smtClean="0"/>
              <a:t>но</a:t>
            </a:r>
            <a:r>
              <a:rPr lang="ru-RU" sz="900" baseline="0" dirty="0" smtClean="0"/>
              <a:t> </a:t>
            </a:r>
            <a:r>
              <a:rPr lang="ru-RU" sz="900" dirty="0" smtClean="0"/>
              <a:t>прежде</a:t>
            </a:r>
            <a:r>
              <a:rPr lang="ru-RU" sz="900" baseline="0" dirty="0" smtClean="0"/>
              <a:t> всего </a:t>
            </a:r>
            <a:r>
              <a:rPr lang="ru-RU" sz="900" dirty="0" smtClean="0"/>
              <a:t>здоровой</a:t>
            </a:r>
            <a:r>
              <a:rPr lang="ru-RU" sz="900" dirty="0"/>
              <a:t>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64659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80000"/>
              </a:lnSpc>
              <a:buFont typeface="Arial"/>
              <a:buNone/>
            </a:pPr>
            <a:r>
              <a:rPr lang="ru-RU" sz="1000" b="1" dirty="0" smtClean="0"/>
              <a:t>Жиры</a:t>
            </a:r>
            <a:endParaRPr sz="1000"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Калорийность 1 г жиров составляет 9,3 </a:t>
            </a:r>
            <a:r>
              <a:rPr lang="ru-RU" sz="800" dirty="0" smtClean="0"/>
              <a:t>ккал.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Жиры должны </a:t>
            </a:r>
            <a:r>
              <a:rPr lang="ru-RU" sz="800" dirty="0" smtClean="0"/>
              <a:t>составлять </a:t>
            </a:r>
            <a:r>
              <a:rPr lang="ru-RU" sz="800" dirty="0"/>
              <a:t>не более 30% общей калорийности </a:t>
            </a:r>
            <a:r>
              <a:rPr lang="ru-RU" sz="800" dirty="0" smtClean="0"/>
              <a:t>пищи.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Физиологическая </a:t>
            </a:r>
            <a:r>
              <a:rPr lang="ru-RU" sz="800" dirty="0" smtClean="0"/>
              <a:t>потребность </a:t>
            </a:r>
            <a:r>
              <a:rPr lang="ru-RU" sz="800" dirty="0"/>
              <a:t>в жирах для </a:t>
            </a:r>
            <a:r>
              <a:rPr lang="ru-RU" sz="800" dirty="0" smtClean="0"/>
              <a:t>мужчин</a:t>
            </a:r>
            <a:r>
              <a:rPr lang="ru-RU" sz="800" baseline="0" dirty="0" smtClean="0"/>
              <a:t> </a:t>
            </a:r>
            <a:r>
              <a:rPr lang="ru-RU" sz="800" dirty="0" smtClean="0"/>
              <a:t> – 70 – 150 </a:t>
            </a:r>
            <a:r>
              <a:rPr lang="ru-RU" sz="800" dirty="0"/>
              <a:t>г/</a:t>
            </a:r>
            <a:r>
              <a:rPr lang="ru-RU" sz="800" dirty="0" err="1"/>
              <a:t>сут</a:t>
            </a:r>
            <a:r>
              <a:rPr lang="ru-RU" sz="800" dirty="0"/>
              <a:t>., для женщин </a:t>
            </a:r>
            <a:r>
              <a:rPr lang="ru-RU" sz="800" dirty="0" smtClean="0"/>
              <a:t> –  60 – 100 </a:t>
            </a:r>
            <a:r>
              <a:rPr lang="ru-RU" sz="800" dirty="0"/>
              <a:t>г/</a:t>
            </a:r>
            <a:r>
              <a:rPr lang="ru-RU" sz="800" dirty="0" err="1"/>
              <a:t>сут</a:t>
            </a:r>
            <a:r>
              <a:rPr lang="ru-RU" sz="800" dirty="0"/>
              <a:t>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 Энергетическая ценность жиров </a:t>
            </a:r>
            <a:r>
              <a:rPr lang="ru-RU" sz="800" dirty="0" smtClean="0"/>
              <a:t>более </a:t>
            </a:r>
            <a:r>
              <a:rPr lang="ru-RU" sz="800" dirty="0"/>
              <a:t>чем в 2 раза выше </a:t>
            </a:r>
            <a:r>
              <a:rPr lang="ru-RU" sz="800" dirty="0" smtClean="0"/>
              <a:t>энергетической </a:t>
            </a:r>
            <a:r>
              <a:rPr lang="ru-RU" sz="800" dirty="0"/>
              <a:t>ценности белков или углеводов, они дают до </a:t>
            </a:r>
            <a:r>
              <a:rPr lang="ru-RU" sz="800" dirty="0" smtClean="0"/>
              <a:t>40% </a:t>
            </a:r>
            <a:r>
              <a:rPr lang="ru-RU" sz="800" dirty="0"/>
              <a:t>общей калорийности пищи. При окислении 1 г жира выделяется 9,3 ккал тепла. Однако не стоит отказываться от них вовсе, ведь жиры необходимы для синтеза </a:t>
            </a:r>
            <a:r>
              <a:rPr lang="ru-RU" sz="800" dirty="0" smtClean="0"/>
              <a:t>веществ</a:t>
            </a:r>
            <a:r>
              <a:rPr lang="ru-RU" sz="800" dirty="0"/>
              <a:t>, служащих стройматериалом для </a:t>
            </a:r>
            <a:r>
              <a:rPr lang="ru-RU" sz="800" dirty="0" smtClean="0"/>
              <a:t>мембран </a:t>
            </a:r>
            <a:r>
              <a:rPr lang="ru-RU" sz="800" dirty="0"/>
              <a:t>клеток и других структур организма. На основе жиров синтезируются все </a:t>
            </a:r>
            <a:r>
              <a:rPr lang="ru-RU" sz="800" dirty="0" smtClean="0"/>
              <a:t>гормоны</a:t>
            </a:r>
            <a:r>
              <a:rPr lang="ru-RU" sz="800" dirty="0"/>
              <a:t>, </a:t>
            </a:r>
            <a:r>
              <a:rPr lang="ru-RU" sz="800" dirty="0" smtClean="0"/>
              <a:t>в том </a:t>
            </a:r>
            <a:r>
              <a:rPr lang="ru-RU" sz="800" dirty="0"/>
              <a:t>числе половые, без жиров </a:t>
            </a:r>
            <a:r>
              <a:rPr lang="ru-RU" sz="800" dirty="0" smtClean="0"/>
              <a:t>невозможно </a:t>
            </a:r>
            <a:r>
              <a:rPr lang="ru-RU" sz="800" dirty="0"/>
              <a:t>нормальное функционирование мозга. Жирные кислоты, входящие в состав жиров, участвуют в синтезе соединений, </a:t>
            </a:r>
            <a:r>
              <a:rPr lang="ru-RU" sz="800" dirty="0" smtClean="0"/>
              <a:t>регулирующих </a:t>
            </a:r>
            <a:r>
              <a:rPr lang="ru-RU" sz="800" dirty="0"/>
              <a:t>механизмы иммунитета, аллергии и </a:t>
            </a:r>
            <a:r>
              <a:rPr lang="ru-RU" sz="800" dirty="0" smtClean="0"/>
              <a:t>другие </a:t>
            </a:r>
            <a:r>
              <a:rPr lang="ru-RU" sz="800" dirty="0"/>
              <a:t>важные процессы.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Потребность в жирах зависит от климата, характера трудовой деятельности. Для </a:t>
            </a:r>
            <a:r>
              <a:rPr lang="ru-RU" sz="800" dirty="0" smtClean="0"/>
              <a:t>жителей </a:t>
            </a:r>
            <a:r>
              <a:rPr lang="ru-RU" sz="800" dirty="0"/>
              <a:t>южных районов потребность в жирах составит </a:t>
            </a:r>
            <a:r>
              <a:rPr lang="ru-RU" sz="800" dirty="0" smtClean="0"/>
              <a:t>0,7 – 0,9 </a:t>
            </a:r>
            <a:r>
              <a:rPr lang="ru-RU" sz="800" dirty="0"/>
              <a:t>г/сутки на 1 кг массы тела, а для жителей </a:t>
            </a:r>
            <a:r>
              <a:rPr lang="ru-RU" sz="800" dirty="0" smtClean="0"/>
              <a:t>северных </a:t>
            </a:r>
            <a:r>
              <a:rPr lang="ru-RU" sz="800" dirty="0"/>
              <a:t>районов </a:t>
            </a:r>
            <a:r>
              <a:rPr lang="ru-RU" sz="800" dirty="0" smtClean="0"/>
              <a:t> –  </a:t>
            </a:r>
            <a:r>
              <a:rPr lang="ru-RU" sz="800" dirty="0"/>
              <a:t>до 1,3 г/сутки на 1 кг массы тела.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endParaRPr lang="ru-RU" sz="800" dirty="0" smtClean="0"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 smtClean="0"/>
              <a:t>Насыщенные жиры.</a:t>
            </a:r>
            <a:r>
              <a:rPr lang="ru-RU" sz="800" b="1" baseline="0" dirty="0" smtClean="0"/>
              <a:t> </a:t>
            </a:r>
            <a:r>
              <a:rPr lang="ru-RU" sz="800" dirty="0" smtClean="0"/>
              <a:t>Животные </a:t>
            </a:r>
            <a:r>
              <a:rPr lang="ru-RU" sz="800" dirty="0"/>
              <a:t>жиры относятся к группе насыщенных жиров, при комнатной температуре они находятся в </a:t>
            </a:r>
            <a:r>
              <a:rPr lang="ru-RU" sz="800" dirty="0" smtClean="0"/>
              <a:t>твердом </a:t>
            </a:r>
            <a:r>
              <a:rPr lang="ru-RU" sz="800" dirty="0"/>
              <a:t>состоянии: сливочное масло, маргарины, сало и т</a:t>
            </a:r>
            <a:r>
              <a:rPr lang="ru-RU" sz="800" dirty="0" smtClean="0"/>
              <a:t>. д</a:t>
            </a:r>
            <a:r>
              <a:rPr lang="ru-RU" sz="800" dirty="0"/>
              <a:t>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 smtClean="0"/>
              <a:t>Существует</a:t>
            </a:r>
            <a:r>
              <a:rPr lang="ru-RU" sz="800" baseline="0" dirty="0" smtClean="0"/>
              <a:t> </a:t>
            </a:r>
            <a:r>
              <a:rPr lang="ru-RU" sz="800" dirty="0" smtClean="0"/>
              <a:t>тесная</a:t>
            </a:r>
            <a:r>
              <a:rPr lang="ru-RU" sz="800" baseline="0" dirty="0" smtClean="0"/>
              <a:t> </a:t>
            </a:r>
            <a:r>
              <a:rPr lang="ru-RU" sz="800" dirty="0" smtClean="0"/>
              <a:t>взаимосвязь</a:t>
            </a:r>
            <a:r>
              <a:rPr lang="ru-RU" sz="800" baseline="0" dirty="0" smtClean="0"/>
              <a:t> </a:t>
            </a:r>
            <a:r>
              <a:rPr lang="ru-RU" sz="800" dirty="0" smtClean="0"/>
              <a:t>между</a:t>
            </a:r>
            <a:r>
              <a:rPr lang="ru-RU" sz="800" baseline="0" dirty="0" smtClean="0"/>
              <a:t> </a:t>
            </a:r>
            <a:r>
              <a:rPr lang="ru-RU" sz="800" dirty="0" smtClean="0"/>
              <a:t>употреблением</a:t>
            </a:r>
            <a:r>
              <a:rPr lang="ru-RU" sz="800" baseline="0" dirty="0" smtClean="0"/>
              <a:t> </a:t>
            </a:r>
            <a:r>
              <a:rPr lang="ru-RU" sz="800" dirty="0" smtClean="0"/>
              <a:t>большого </a:t>
            </a:r>
            <a:r>
              <a:rPr lang="ru-RU" sz="800" dirty="0"/>
              <a:t>количества насыщенных жиров и высокими </a:t>
            </a:r>
            <a:r>
              <a:rPr lang="ru-RU" sz="800" dirty="0" smtClean="0"/>
              <a:t>уровнями </a:t>
            </a:r>
            <a:r>
              <a:rPr lang="ru-RU" sz="800" dirty="0"/>
              <a:t>вредного холестерина </a:t>
            </a:r>
            <a:r>
              <a:rPr lang="ru-RU" sz="800" dirty="0" smtClean="0"/>
              <a:t>(ЛПНП) </a:t>
            </a:r>
            <a:r>
              <a:rPr lang="ru-RU" sz="800" dirty="0"/>
              <a:t>и общего </a:t>
            </a:r>
            <a:r>
              <a:rPr lang="ru-RU" sz="800" dirty="0" smtClean="0"/>
              <a:t>холестерина </a:t>
            </a:r>
            <a:r>
              <a:rPr lang="ru-RU" sz="800" dirty="0"/>
              <a:t>в сыворотке крови. </a:t>
            </a:r>
            <a:r>
              <a:rPr lang="ru-RU" sz="800" dirty="0" smtClean="0"/>
              <a:t>Некоторые насыщенные жиры также </a:t>
            </a:r>
            <a:r>
              <a:rPr lang="ru-RU" sz="1200" dirty="0" smtClean="0"/>
              <a:t>повышают угрозу тромбоза, приводящего к инфаркту миокарда или инсульту.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Рекомендуется, чтобы </a:t>
            </a:r>
            <a:r>
              <a:rPr lang="ru-RU" sz="800" dirty="0" smtClean="0"/>
              <a:t>насыщенный </a:t>
            </a:r>
            <a:r>
              <a:rPr lang="ru-RU" sz="800" dirty="0"/>
              <a:t>жир обеспечивал менее 10% суммарного поступления </a:t>
            </a:r>
            <a:r>
              <a:rPr lang="ru-RU" sz="800" dirty="0" smtClean="0"/>
              <a:t>энергии.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Источники насыщенных жиров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800" dirty="0" smtClean="0"/>
              <a:t> </a:t>
            </a:r>
            <a:r>
              <a:rPr lang="ru-RU" sz="800" dirty="0"/>
              <a:t>мясо, колбасы, молоко, сметана, сливочное масло, </a:t>
            </a:r>
            <a:r>
              <a:rPr lang="ru-RU" sz="800" dirty="0" smtClean="0"/>
              <a:t>некоторые </a:t>
            </a:r>
            <a:r>
              <a:rPr lang="ru-RU" sz="800" dirty="0"/>
              <a:t>растительные маргарины, а также сдоба, печенье, торты.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/>
              <a:t>Ненасыщенные </a:t>
            </a:r>
            <a:r>
              <a:rPr lang="ru-RU" sz="800" b="1" dirty="0" smtClean="0"/>
              <a:t>жиры. </a:t>
            </a:r>
            <a:r>
              <a:rPr lang="ru-RU" sz="800" dirty="0"/>
              <a:t>Ненасыщенные жиры, жидкие при комнатной температуре</a:t>
            </a:r>
            <a:r>
              <a:rPr lang="ru-RU" sz="800" dirty="0" smtClean="0"/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800" dirty="0" smtClean="0"/>
              <a:t>это </a:t>
            </a:r>
            <a:r>
              <a:rPr lang="ru-RU" sz="800" dirty="0"/>
              <a:t>все растительные масла, жир рыб. Эти жиры могут быть </a:t>
            </a:r>
            <a:r>
              <a:rPr lang="ru-RU" sz="800" dirty="0" smtClean="0"/>
              <a:t>мононенасыщенными </a:t>
            </a:r>
            <a:r>
              <a:rPr lang="ru-RU" sz="800" dirty="0"/>
              <a:t>и полиненасыщенными.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На долю </a:t>
            </a:r>
            <a:r>
              <a:rPr lang="ru-RU" sz="800" dirty="0" smtClean="0"/>
              <a:t>мононенасыщенных </a:t>
            </a:r>
            <a:r>
              <a:rPr lang="ru-RU" sz="800" dirty="0"/>
              <a:t>жиров должно приходиться около 13% общего </a:t>
            </a:r>
            <a:r>
              <a:rPr lang="ru-RU" sz="800" dirty="0" err="1" smtClean="0"/>
              <a:t>калоража</a:t>
            </a:r>
            <a:r>
              <a:rPr lang="ru-RU" sz="800" dirty="0" smtClean="0"/>
              <a:t>.</a:t>
            </a:r>
          </a:p>
          <a:p>
            <a:pPr>
              <a:lnSpc>
                <a:spcPct val="80000"/>
              </a:lnSpc>
              <a:buFont typeface="Arial"/>
              <a:buNone/>
            </a:pPr>
            <a:endParaRPr lang="ru-RU" sz="800" dirty="0" smtClean="0"/>
          </a:p>
          <a:p>
            <a:pPr>
              <a:lnSpc>
                <a:spcPct val="80000"/>
              </a:lnSpc>
              <a:buFont typeface="Arial"/>
              <a:buNone/>
            </a:pP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/>
              <a:t>Мононенасыщенные </a:t>
            </a:r>
            <a:r>
              <a:rPr lang="ru-RU" sz="800" b="1" dirty="0" smtClean="0"/>
              <a:t>жиры.</a:t>
            </a:r>
            <a:r>
              <a:rPr lang="ru-RU" sz="800" b="1" baseline="0" dirty="0" smtClean="0"/>
              <a:t> </a:t>
            </a:r>
            <a:r>
              <a:rPr lang="ru-RU" sz="800" b="0" baseline="0" dirty="0" smtClean="0"/>
              <a:t>Они</a:t>
            </a:r>
            <a:r>
              <a:rPr lang="ru-RU" sz="800" b="1" dirty="0" smtClean="0"/>
              <a:t> </a:t>
            </a:r>
            <a:r>
              <a:rPr lang="ru-RU" sz="800" dirty="0" smtClean="0"/>
              <a:t>содержатся </a:t>
            </a:r>
            <a:r>
              <a:rPr lang="ru-RU" sz="800" dirty="0"/>
              <a:t>в основном в оливковом масле, масле из рапсового семени, арахисовом масле и масле авокадо. Оливковое масло </a:t>
            </a:r>
            <a:r>
              <a:rPr lang="ru-RU" sz="800" dirty="0" smtClean="0"/>
              <a:t>является</a:t>
            </a:r>
            <a:r>
              <a:rPr lang="ru-RU" sz="800" baseline="0" dirty="0" smtClean="0"/>
              <a:t> </a:t>
            </a:r>
            <a:r>
              <a:rPr lang="ru-RU" sz="800" dirty="0" smtClean="0"/>
              <a:t>основой</a:t>
            </a:r>
            <a:r>
              <a:rPr lang="ru-RU" sz="800" baseline="0" dirty="0" smtClean="0"/>
              <a:t> </a:t>
            </a:r>
            <a:r>
              <a:rPr lang="ru-RU" sz="800" dirty="0" smtClean="0"/>
              <a:t>средиземноморской  </a:t>
            </a:r>
            <a:r>
              <a:rPr lang="ru-RU" sz="800" dirty="0"/>
              <a:t>диеты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(овощи, фрукты, рыба, морепродукты, </a:t>
            </a:r>
            <a:r>
              <a:rPr lang="ru-RU" sz="800" dirty="0" smtClean="0"/>
              <a:t>злаки</a:t>
            </a:r>
            <a:r>
              <a:rPr lang="ru-RU" sz="800" dirty="0"/>
              <a:t>, </a:t>
            </a:r>
            <a:r>
              <a:rPr lang="ru-RU" sz="800" dirty="0" smtClean="0"/>
              <a:t>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dirty="0" smtClean="0"/>
              <a:t>2 </a:t>
            </a:r>
            <a:r>
              <a:rPr lang="ru-RU" sz="800" dirty="0"/>
              <a:t>бокала красного сухого вина), </a:t>
            </a:r>
            <a:r>
              <a:rPr lang="ru-RU" sz="800" dirty="0" smtClean="0"/>
              <a:t>которая </a:t>
            </a:r>
            <a:r>
              <a:rPr lang="ru-RU" sz="800" dirty="0"/>
              <a:t>способствует снижению «плохого» холестерина и является профилактикой </a:t>
            </a:r>
            <a:r>
              <a:rPr lang="ru-RU" sz="800" dirty="0" err="1" smtClean="0"/>
              <a:t>сердечно-сосудистых</a:t>
            </a:r>
            <a:r>
              <a:rPr lang="ru-RU" sz="800" dirty="0" smtClean="0"/>
              <a:t> </a:t>
            </a:r>
            <a:r>
              <a:rPr lang="ru-RU" sz="800" dirty="0"/>
              <a:t>заболеваний. </a:t>
            </a:r>
            <a:r>
              <a:rPr lang="ru-RU" sz="800" dirty="0" smtClean="0"/>
              <a:t>Мононенасыщенные </a:t>
            </a:r>
            <a:r>
              <a:rPr lang="ru-RU" sz="800" dirty="0"/>
              <a:t>жиры помогают </a:t>
            </a:r>
            <a:r>
              <a:rPr lang="ru-RU" sz="800" dirty="0" smtClean="0"/>
              <a:t>поддерживать </a:t>
            </a:r>
            <a:r>
              <a:rPr lang="ru-RU" sz="800" dirty="0"/>
              <a:t>уровень холестерина в </a:t>
            </a:r>
            <a:r>
              <a:rPr lang="ru-RU" sz="800" dirty="0" err="1"/>
              <a:t>липопротеинах</a:t>
            </a:r>
            <a:r>
              <a:rPr lang="ru-RU" sz="800" dirty="0"/>
              <a:t> высокой плотности, обладающих </a:t>
            </a:r>
            <a:r>
              <a:rPr lang="ru-RU" sz="800" dirty="0" smtClean="0"/>
              <a:t>защитным </a:t>
            </a:r>
            <a:r>
              <a:rPr lang="ru-RU" sz="800" dirty="0"/>
              <a:t>действием.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Источниками полиненасыщенных жиров являются другие </a:t>
            </a:r>
            <a:r>
              <a:rPr lang="ru-RU" sz="800" dirty="0" smtClean="0"/>
              <a:t>растительные </a:t>
            </a:r>
            <a:r>
              <a:rPr lang="ru-RU" sz="800" dirty="0"/>
              <a:t>масла и рыба. Рекомендуемая доля энергии, </a:t>
            </a:r>
            <a:r>
              <a:rPr lang="ru-RU" sz="800" dirty="0" smtClean="0"/>
              <a:t>поступающая </a:t>
            </a:r>
            <a:r>
              <a:rPr lang="ru-RU" sz="800" dirty="0"/>
              <a:t>за счет полиненасыщенного жира, должна быть ограничена примерно </a:t>
            </a:r>
            <a:r>
              <a:rPr lang="ru-RU" sz="800" dirty="0" smtClean="0"/>
              <a:t>7% </a:t>
            </a:r>
            <a:r>
              <a:rPr lang="ru-RU" sz="800" dirty="0"/>
              <a:t>суммарного суточного потребления энергии, причем не менее одной шестой этого количества должно поступать с </a:t>
            </a:r>
            <a:r>
              <a:rPr lang="ru-RU" sz="800" dirty="0" smtClean="0"/>
              <a:t>жирной </a:t>
            </a:r>
            <a:r>
              <a:rPr lang="ru-RU" sz="800" dirty="0"/>
              <a:t>рыбой. Взрослому человеку нужно употреблять </a:t>
            </a:r>
            <a:r>
              <a:rPr lang="ru-RU" sz="800" dirty="0" smtClean="0"/>
              <a:t>в день </a:t>
            </a:r>
            <a:r>
              <a:rPr lang="ru-RU" sz="800" dirty="0"/>
              <a:t>не менее </a:t>
            </a:r>
            <a:r>
              <a:rPr lang="ru-RU" sz="800" dirty="0" smtClean="0"/>
              <a:t>20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dirty="0" smtClean="0"/>
              <a:t>30 </a:t>
            </a:r>
            <a:r>
              <a:rPr lang="ru-RU" sz="800" dirty="0"/>
              <a:t>г растительных масел, содержащих полиненасыщенные </a:t>
            </a:r>
            <a:r>
              <a:rPr lang="ru-RU" sz="800" dirty="0" smtClean="0"/>
              <a:t>жиры</a:t>
            </a:r>
            <a:r>
              <a:rPr lang="ru-RU" sz="800" dirty="0"/>
              <a:t>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/>
              <a:t>Полиненасыщенные </a:t>
            </a:r>
            <a:r>
              <a:rPr lang="ru-RU" sz="800" b="1" dirty="0" smtClean="0"/>
              <a:t>жиры. </a:t>
            </a:r>
            <a:r>
              <a:rPr lang="ru-RU" sz="800" b="0" dirty="0" smtClean="0"/>
              <a:t>Они</a:t>
            </a:r>
            <a:r>
              <a:rPr lang="ru-RU" sz="800" b="1" dirty="0" smtClean="0"/>
              <a:t> </a:t>
            </a:r>
            <a:r>
              <a:rPr lang="ru-RU" sz="800" dirty="0"/>
              <a:t>делятся на две группы.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 smtClean="0"/>
              <a:t>1. Омега-6 </a:t>
            </a:r>
            <a:r>
              <a:rPr lang="ru-RU" sz="800" dirty="0"/>
              <a:t>жирные кислоты </a:t>
            </a:r>
            <a:r>
              <a:rPr lang="ru-RU" sz="800" dirty="0" smtClean="0"/>
              <a:t>содержатся </a:t>
            </a:r>
            <a:r>
              <a:rPr lang="ru-RU" sz="800" dirty="0"/>
              <a:t>в мягких сортах маргарина, в масле подсолнечника, кукурузы, соевых бобов и семян хлопка. Они способствуют </a:t>
            </a:r>
            <a:r>
              <a:rPr lang="ru-RU" sz="800" dirty="0" smtClean="0"/>
              <a:t>усвоению </a:t>
            </a:r>
            <a:r>
              <a:rPr lang="ru-RU" sz="800" dirty="0"/>
              <a:t>антиоксидантов (витамина Е и </a:t>
            </a:r>
            <a:r>
              <a:rPr lang="ru-RU" sz="800" dirty="0" smtClean="0"/>
              <a:t>каротинов</a:t>
            </a:r>
            <a:r>
              <a:rPr lang="ru-RU" sz="800" dirty="0"/>
              <a:t>) и </a:t>
            </a:r>
            <a:r>
              <a:rPr lang="ru-RU" sz="800" dirty="0" smtClean="0"/>
              <a:t>жирорастворимых витаминов</a:t>
            </a:r>
            <a:r>
              <a:rPr lang="ru-RU" sz="800" dirty="0"/>
              <a:t>, а также снижают уровень «плохого» </a:t>
            </a:r>
            <a:r>
              <a:rPr lang="ru-RU" sz="800" dirty="0" smtClean="0"/>
              <a:t>холестерина (ЛПНП). Однако </a:t>
            </a:r>
            <a:r>
              <a:rPr lang="ru-RU" sz="800" dirty="0"/>
              <a:t>если употреблять их в слишком больших количествах, они </a:t>
            </a:r>
            <a:r>
              <a:rPr lang="ru-RU" sz="800" dirty="0" smtClean="0"/>
              <a:t>могут </a:t>
            </a:r>
            <a:r>
              <a:rPr lang="ru-RU" sz="800" dirty="0"/>
              <a:t>снижать уровень полезного холестерина </a:t>
            </a:r>
            <a:r>
              <a:rPr lang="ru-RU" sz="800" dirty="0" smtClean="0"/>
              <a:t>(ЛПВП). </a:t>
            </a:r>
            <a:r>
              <a:rPr lang="ru-RU" sz="800" dirty="0"/>
              <a:t>Нельзя забывать о высокой </a:t>
            </a:r>
            <a:r>
              <a:rPr lang="ru-RU" sz="800" dirty="0" smtClean="0"/>
              <a:t>калорийности </a:t>
            </a:r>
            <a:r>
              <a:rPr lang="ru-RU" sz="800" dirty="0"/>
              <a:t>растительных масел.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Рекомендуемое потребление полиненасыщенного </a:t>
            </a:r>
            <a:r>
              <a:rPr lang="ru-RU" sz="800" dirty="0" smtClean="0"/>
              <a:t>жира </a:t>
            </a:r>
            <a:r>
              <a:rPr lang="ru-RU" sz="800" dirty="0"/>
              <a:t>должно составлять 7% от суммарного суточного </a:t>
            </a:r>
            <a:r>
              <a:rPr lang="ru-RU" sz="800" dirty="0" smtClean="0"/>
              <a:t>потребления энергии.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2. </a:t>
            </a:r>
            <a:r>
              <a:rPr lang="ru-RU" sz="800" dirty="0" smtClean="0"/>
              <a:t>Омега-3 жирные </a:t>
            </a:r>
            <a:r>
              <a:rPr lang="ru-RU" sz="800" dirty="0"/>
              <a:t>кислоты содержатся в жирной рыбе </a:t>
            </a:r>
            <a:r>
              <a:rPr lang="ru-RU" sz="800" dirty="0" smtClean="0"/>
              <a:t>холодных морей </a:t>
            </a:r>
            <a:r>
              <a:rPr lang="ru-RU" sz="800" dirty="0"/>
              <a:t>(сельдь, скумбрия, форель и сардины), водорослях. В список продуктов животного происхождения, в которых есть омега-3, входят яйца и </a:t>
            </a:r>
            <a:r>
              <a:rPr lang="ru-RU" sz="800" dirty="0" smtClean="0"/>
              <a:t>говядина</a:t>
            </a:r>
            <a:r>
              <a:rPr lang="ru-RU" sz="800" dirty="0"/>
              <a:t>. Кроме этого, омега-3 жирные кислоты есть в миндале и грецких орехах. Они могут положительно влиять на снижение уровней </a:t>
            </a:r>
            <a:r>
              <a:rPr lang="ru-RU" sz="800" dirty="0" smtClean="0"/>
              <a:t>холестерина (ЛПН</a:t>
            </a:r>
            <a:r>
              <a:rPr lang="ru-RU" sz="800" b="0" dirty="0" smtClean="0"/>
              <a:t>П)</a:t>
            </a:r>
            <a:r>
              <a:rPr lang="ru-RU" sz="800" dirty="0" smtClean="0"/>
              <a:t> </a:t>
            </a:r>
            <a:r>
              <a:rPr lang="ru-RU" sz="800" dirty="0"/>
              <a:t>и </a:t>
            </a:r>
            <a:r>
              <a:rPr lang="ru-RU" sz="800" dirty="0" err="1"/>
              <a:t>триглицеридов</a:t>
            </a:r>
            <a:r>
              <a:rPr lang="ru-RU" sz="800" dirty="0"/>
              <a:t> в крови, высокие концентрации которых повышают риск </a:t>
            </a:r>
            <a:r>
              <a:rPr lang="ru-RU" sz="800" dirty="0" err="1" smtClean="0"/>
              <a:t>сердечно-сосудистых</a:t>
            </a:r>
            <a:r>
              <a:rPr lang="ru-RU" sz="800" dirty="0" smtClean="0"/>
              <a:t> заболеваний.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 smtClean="0"/>
              <a:t> </a:t>
            </a:r>
            <a:r>
              <a:rPr lang="ru-RU" sz="800" dirty="0"/>
              <a:t>Регулярное употребление </a:t>
            </a:r>
            <a:r>
              <a:rPr lang="ru-RU" sz="800" dirty="0" smtClean="0"/>
              <a:t>200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dirty="0" smtClean="0"/>
              <a:t>300 </a:t>
            </a:r>
            <a:r>
              <a:rPr lang="ru-RU" sz="800" dirty="0"/>
              <a:t>г жирной рыбы </a:t>
            </a:r>
            <a:r>
              <a:rPr lang="ru-RU" sz="800" dirty="0" smtClean="0"/>
              <a:t>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dirty="0" smtClean="0"/>
              <a:t>3 </a:t>
            </a:r>
            <a:r>
              <a:rPr lang="ru-RU" sz="800" dirty="0"/>
              <a:t>раза в неделю поможет на 30% снизить риск </a:t>
            </a:r>
            <a:r>
              <a:rPr lang="ru-RU" sz="800" dirty="0" err="1" smtClean="0"/>
              <a:t>сердечно-сосудистых</a:t>
            </a:r>
            <a:r>
              <a:rPr lang="ru-RU" sz="800" dirty="0" smtClean="0"/>
              <a:t> </a:t>
            </a:r>
            <a:r>
              <a:rPr lang="ru-RU" sz="800" dirty="0"/>
              <a:t>заболеваний.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При переваривании жиры сначала расщепляются на основные </a:t>
            </a:r>
            <a:r>
              <a:rPr lang="ru-RU" sz="800" dirty="0" smtClean="0"/>
              <a:t>составляющие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800" dirty="0" smtClean="0"/>
              <a:t> </a:t>
            </a:r>
            <a:r>
              <a:rPr lang="ru-RU" sz="800" dirty="0"/>
              <a:t>глицерин и жирные кислоты, затем из них </a:t>
            </a:r>
            <a:r>
              <a:rPr lang="ru-RU" sz="800" dirty="0" smtClean="0"/>
              <a:t>синтезируются </a:t>
            </a:r>
            <a:r>
              <a:rPr lang="ru-RU" sz="800" dirty="0"/>
              <a:t>жиры, которые поступают в кровь. После всасывания жиры подвергаются окислению, то есть служат источником энергии, а </a:t>
            </a:r>
            <a:r>
              <a:rPr lang="ru-RU" sz="800" dirty="0" smtClean="0"/>
              <a:t>излишки </a:t>
            </a:r>
            <a:r>
              <a:rPr lang="ru-RU" sz="800" dirty="0"/>
              <a:t>откладываются в тканях и являются причиной избыточной массы </a:t>
            </a:r>
            <a:r>
              <a:rPr lang="ru-RU" sz="800" dirty="0" smtClean="0"/>
              <a:t>тела.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 smtClean="0"/>
              <a:t>Принцип № 3. </a:t>
            </a:r>
            <a:r>
              <a:rPr lang="ru-RU" b="0" dirty="0" smtClean="0"/>
              <a:t>Поступление насыщенных жиров нужно сократить!</a:t>
            </a:r>
          </a:p>
          <a:p>
            <a:pPr>
              <a:buFont typeface="Arial"/>
              <a:buNone/>
            </a:pPr>
            <a:endParaRPr lang="ru-RU" b="1" dirty="0" smtClean="0"/>
          </a:p>
          <a:p>
            <a:pPr>
              <a:buFont typeface="Arial"/>
              <a:buNone/>
            </a:pPr>
            <a:r>
              <a:rPr lang="ru-RU" b="0" dirty="0" smtClean="0"/>
              <a:t>Избегайте </a:t>
            </a:r>
            <a:r>
              <a:rPr lang="ru-RU" b="0" dirty="0"/>
              <a:t>употребления пищевых </a:t>
            </a:r>
            <a:r>
              <a:rPr lang="ru-RU" b="0" dirty="0" smtClean="0"/>
              <a:t>продуктов</a:t>
            </a:r>
            <a:r>
              <a:rPr lang="ru-RU" b="0" dirty="0"/>
              <a:t>, содержащих </a:t>
            </a:r>
            <a:r>
              <a:rPr lang="ru-RU" b="0" dirty="0" err="1"/>
              <a:t>трансжиры</a:t>
            </a:r>
            <a:r>
              <a:rPr lang="ru-RU" b="0" dirty="0"/>
              <a:t> (</a:t>
            </a:r>
            <a:r>
              <a:rPr lang="ru-RU" b="0" dirty="0" smtClean="0"/>
              <a:t>чипсы</a:t>
            </a:r>
            <a:r>
              <a:rPr lang="ru-RU" b="0" dirty="0"/>
              <a:t>, продукты </a:t>
            </a:r>
            <a:r>
              <a:rPr lang="ru-RU" b="0" dirty="0" err="1"/>
              <a:t>фастфуда</a:t>
            </a:r>
            <a:r>
              <a:rPr lang="ru-RU" b="0" dirty="0"/>
              <a:t>, кондитерские изделия</a:t>
            </a:r>
            <a:r>
              <a:rPr lang="ru-RU" b="0" dirty="0" smtClean="0"/>
              <a:t>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b="0" dirty="0" smtClean="0"/>
              <a:t>они </a:t>
            </a:r>
            <a:r>
              <a:rPr lang="ru-RU" b="0" dirty="0"/>
              <a:t>увеличивают риск </a:t>
            </a:r>
            <a:r>
              <a:rPr lang="ru-RU" b="0" dirty="0" err="1" smtClean="0"/>
              <a:t>сердечно-сосудистых</a:t>
            </a:r>
            <a:r>
              <a:rPr lang="ru-RU" b="0" dirty="0" smtClean="0"/>
              <a:t> </a:t>
            </a:r>
            <a:r>
              <a:rPr lang="ru-RU" b="0" dirty="0"/>
              <a:t>заболеваний, ожирения, сахарного диабета 2-го типа и ряда онкологических </a:t>
            </a:r>
            <a:r>
              <a:rPr lang="ru-RU" b="0" dirty="0" smtClean="0"/>
              <a:t>заболеваний.</a:t>
            </a:r>
            <a:r>
              <a:rPr lang="ru-RU" b="0" baseline="0" dirty="0"/>
              <a:t> </a:t>
            </a:r>
            <a:endParaRPr lang="ru-RU" b="0" baseline="0" dirty="0" smtClean="0"/>
          </a:p>
          <a:p>
            <a:pPr>
              <a:buFont typeface="Arial"/>
              <a:buNone/>
            </a:pPr>
            <a:r>
              <a:rPr lang="ru-RU" b="0" baseline="0" dirty="0" smtClean="0"/>
              <a:t>О</a:t>
            </a:r>
            <a:r>
              <a:rPr lang="ru-RU" b="0" dirty="0" smtClean="0"/>
              <a:t>граничьте употребление пищевых </a:t>
            </a:r>
            <a:r>
              <a:rPr lang="ru-RU" b="0" dirty="0"/>
              <a:t>продуктов с высоким </a:t>
            </a:r>
            <a:r>
              <a:rPr lang="ru-RU" b="0" dirty="0" smtClean="0"/>
              <a:t>содержанием </a:t>
            </a:r>
            <a:r>
              <a:rPr lang="ru-RU" b="0" dirty="0"/>
              <a:t>насыщенных жиров:</a:t>
            </a:r>
            <a:endParaRPr b="0"/>
          </a:p>
          <a:p>
            <a:pPr>
              <a:buFont typeface="Arial"/>
              <a:buNone/>
            </a:pPr>
            <a:r>
              <a:rPr lang="ru-RU" b="0" dirty="0"/>
              <a:t>красных сортов мяса, колбас, сливочного масла – они </a:t>
            </a:r>
            <a:r>
              <a:rPr lang="ru-RU" b="0" dirty="0" smtClean="0"/>
              <a:t>увеличивают </a:t>
            </a:r>
            <a:r>
              <a:rPr lang="ru-RU" b="0" dirty="0"/>
              <a:t>уровень холестерина в </a:t>
            </a:r>
            <a:r>
              <a:rPr lang="ru-RU" b="0" dirty="0" smtClean="0"/>
              <a:t>крови.</a:t>
            </a:r>
            <a:endParaRPr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80000"/>
              </a:lnSpc>
              <a:buFont typeface="Arial"/>
              <a:buNone/>
            </a:pPr>
            <a:r>
              <a:rPr lang="ru-RU" sz="1000" b="1" dirty="0"/>
              <a:t>Приготовление здоровой пищи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1000" dirty="0"/>
              <a:t>Большое значение для здорового питания имеет способ </a:t>
            </a:r>
            <a:r>
              <a:rPr lang="ru-RU" sz="1000" dirty="0" smtClean="0"/>
              <a:t>приготовления </a:t>
            </a:r>
            <a:r>
              <a:rPr lang="ru-RU" sz="1000" dirty="0"/>
              <a:t>пищи. Правильная кулинарная обработка позволит вам </a:t>
            </a:r>
            <a:r>
              <a:rPr lang="ru-RU" sz="1000" dirty="0" smtClean="0"/>
              <a:t>добиться </a:t>
            </a:r>
            <a:r>
              <a:rPr lang="ru-RU" sz="1000" dirty="0"/>
              <a:t>того, чтобы ваше питание было не только вкусным, но также полноценным и безопасным.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1000" dirty="0"/>
              <a:t>Приготовление на пару является наиболее оптимальным для </a:t>
            </a:r>
            <a:r>
              <a:rPr lang="ru-RU" sz="1000" dirty="0" smtClean="0"/>
              <a:t>сохранения </a:t>
            </a:r>
            <a:r>
              <a:rPr lang="ru-RU" sz="1000" dirty="0"/>
              <a:t>в продуктах всех полезных питательных веществ, ведь даже при варке в воде разрушаются некоторые </a:t>
            </a:r>
            <a:r>
              <a:rPr lang="ru-RU" sz="1000" dirty="0" err="1"/>
              <a:t>водорастворимые</a:t>
            </a:r>
            <a:r>
              <a:rPr lang="ru-RU" sz="1000" dirty="0"/>
              <a:t> </a:t>
            </a:r>
            <a:r>
              <a:rPr lang="ru-RU" sz="1000" dirty="0" smtClean="0"/>
              <a:t>витамины</a:t>
            </a:r>
            <a:r>
              <a:rPr lang="ru-RU" sz="1000" dirty="0"/>
              <a:t>. Также такое приготовление </a:t>
            </a:r>
            <a:r>
              <a:rPr lang="ru-RU" sz="1000" dirty="0" smtClean="0"/>
              <a:t>позволяет </a:t>
            </a:r>
            <a:r>
              <a:rPr lang="ru-RU" sz="1000" dirty="0"/>
              <a:t>сохранить насыщенный вкус блюда.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1000" dirty="0"/>
              <a:t>При варке для сохранения </a:t>
            </a:r>
            <a:r>
              <a:rPr lang="ru-RU" sz="1000" dirty="0" err="1" smtClean="0"/>
              <a:t>водорастворимых</a:t>
            </a:r>
            <a:r>
              <a:rPr lang="ru-RU" sz="1000" dirty="0" smtClean="0"/>
              <a:t> </a:t>
            </a:r>
            <a:r>
              <a:rPr lang="ru-RU" sz="1000" dirty="0"/>
              <a:t>витаминов закладывать </a:t>
            </a:r>
            <a:r>
              <a:rPr lang="ru-RU" sz="1000" dirty="0" smtClean="0"/>
              <a:t>продукты </a:t>
            </a:r>
            <a:r>
              <a:rPr lang="ru-RU" sz="1000" dirty="0"/>
              <a:t>надо в </a:t>
            </a:r>
            <a:r>
              <a:rPr lang="ru-RU" sz="1000" dirty="0" smtClean="0"/>
              <a:t>кипящую </a:t>
            </a:r>
            <a:r>
              <a:rPr lang="ru-RU" sz="1000" dirty="0"/>
              <a:t>воду, мясо таким образом сохраняет больше белка.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1000" dirty="0"/>
              <a:t>На гриле можно готовить без масла, при этом продукты хорошо </a:t>
            </a:r>
            <a:r>
              <a:rPr lang="ru-RU" sz="1000" dirty="0" smtClean="0"/>
              <a:t>прожариваются и </a:t>
            </a:r>
            <a:r>
              <a:rPr lang="ru-RU" sz="1000" dirty="0"/>
              <a:t>сохраняют все полезные вещества, а лишний жир стекает, что уменьшает калорийность блюда. Готовить на </a:t>
            </a:r>
            <a:r>
              <a:rPr lang="ru-RU" sz="1000" dirty="0" smtClean="0"/>
              <a:t>гриле </a:t>
            </a:r>
            <a:r>
              <a:rPr lang="ru-RU" sz="1000" dirty="0"/>
              <a:t>можно мясо, рыбу, овощи.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1000" dirty="0" err="1"/>
              <a:t>Запекание</a:t>
            </a:r>
            <a:r>
              <a:rPr lang="ru-RU" sz="1000" dirty="0"/>
              <a:t> в духовке также сохраняет полезные вещества в продуктах, если готовить в фольге, то блюдо будет </a:t>
            </a:r>
            <a:r>
              <a:rPr lang="ru-RU" sz="1000" dirty="0" smtClean="0"/>
              <a:t>более </a:t>
            </a:r>
            <a:r>
              <a:rPr lang="ru-RU" sz="1000" dirty="0"/>
              <a:t>сочным.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1000" dirty="0"/>
              <a:t>Иногда можно позволить и жареные блюда. Как правильно </a:t>
            </a:r>
            <a:r>
              <a:rPr lang="ru-RU" sz="1000" dirty="0" smtClean="0"/>
              <a:t>обжаривать </a:t>
            </a:r>
            <a:r>
              <a:rPr lang="ru-RU" sz="1000" dirty="0"/>
              <a:t>продукты? Жарить надо на сковороде с </a:t>
            </a:r>
            <a:r>
              <a:rPr lang="ru-RU" sz="1000" dirty="0" err="1"/>
              <a:t>антипригарным</a:t>
            </a:r>
            <a:r>
              <a:rPr lang="ru-RU" sz="1000" dirty="0"/>
              <a:t> </a:t>
            </a:r>
            <a:r>
              <a:rPr lang="ru-RU" sz="1000" dirty="0" smtClean="0"/>
              <a:t>покрытием </a:t>
            </a:r>
            <a:r>
              <a:rPr lang="ru-RU" sz="1000" dirty="0"/>
              <a:t>без масла, при этом не зажаривая сильно продукты. Если без масла не обойтись, то выложите готовый продукт на бумажное полотенце, чтоб большая часть масла впиталась в него.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1000" b="1" dirty="0"/>
              <a:t>Несколько общеизвестных </a:t>
            </a:r>
            <a:r>
              <a:rPr lang="ru-RU" sz="1000" b="1" dirty="0" smtClean="0"/>
              <a:t>советов</a:t>
            </a:r>
            <a:endParaRPr b="1"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1000" dirty="0"/>
              <a:t>Если необходимо добавить воды в готовящееся блюдо, то </a:t>
            </a:r>
            <a:r>
              <a:rPr lang="ru-RU" sz="1000" dirty="0" smtClean="0"/>
              <a:t>доливайте </a:t>
            </a:r>
            <a:r>
              <a:rPr lang="ru-RU" sz="1000" dirty="0"/>
              <a:t>кипяток, а не холодную воду.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1000" dirty="0"/>
              <a:t>Закрывайте плотно крышку кастрюли, а огонь делайте таким, чтобы вода кипела, но не выкипала быстро. Продукты бросайте в кипящую воду, чтобы сократить время их тепловой обработки.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1000" dirty="0"/>
              <a:t>Не используйте повторно масло, на котором уже жарили. </a:t>
            </a:r>
            <a:endParaRPr lang="ru-RU" sz="1000" dirty="0" smtClean="0"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1000" dirty="0" smtClean="0"/>
              <a:t>Замачивайте </a:t>
            </a:r>
            <a:r>
              <a:rPr lang="ru-RU" sz="1000" dirty="0"/>
              <a:t>крупы перед приготовлением. </a:t>
            </a:r>
            <a:r>
              <a:rPr lang="ru-RU" sz="1000" dirty="0" smtClean="0"/>
              <a:t>Некоторые </a:t>
            </a:r>
            <a:r>
              <a:rPr lang="ru-RU" sz="1000" dirty="0"/>
              <a:t>виды круп достаточно довести до кипения и дать настояться.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sz="1000" b="1" dirty="0" smtClean="0"/>
              <a:t>Принцип № 4. </a:t>
            </a:r>
            <a:r>
              <a:rPr lang="ru-RU" sz="1000" b="0" dirty="0" smtClean="0"/>
              <a:t>Заменить </a:t>
            </a:r>
            <a:r>
              <a:rPr lang="ru-RU" sz="1000" b="0" dirty="0"/>
              <a:t>мясные продукты с высоким содержанием жира на рыбу, бобовые, мясо птицы без кожи и обезжиренное мясо</a:t>
            </a:r>
            <a:r>
              <a:rPr lang="ru-RU" sz="1000" b="1" dirty="0"/>
              <a:t>
</a:t>
            </a:r>
            <a:r>
              <a:rPr lang="ru-RU" sz="1000" b="1" dirty="0" smtClean="0"/>
              <a:t>Рыба.</a:t>
            </a:r>
            <a:r>
              <a:rPr lang="ru-RU" sz="1000" b="1" baseline="0" dirty="0" smtClean="0"/>
              <a:t> </a:t>
            </a:r>
            <a:r>
              <a:rPr lang="ru-RU" sz="1000" dirty="0" smtClean="0"/>
              <a:t>Аминокислотный </a:t>
            </a:r>
            <a:r>
              <a:rPr lang="ru-RU" sz="1000" dirty="0"/>
              <a:t>состав рыбы почти </a:t>
            </a:r>
            <a:r>
              <a:rPr lang="ru-RU" sz="1000" dirty="0" smtClean="0"/>
              <a:t>такой </a:t>
            </a:r>
            <a:r>
              <a:rPr lang="ru-RU" sz="1000" dirty="0"/>
              <a:t>же, как и в мясе. Однако белки рыбы легче перевариваются и лучше усваиваются организмом.</a:t>
            </a:r>
            <a:endParaRPr/>
          </a:p>
          <a:p>
            <a:pPr>
              <a:buFont typeface="Arial"/>
              <a:buNone/>
            </a:pPr>
            <a:r>
              <a:rPr lang="ru-RU" sz="1000" i="1" dirty="0"/>
              <a:t>Как съесть </a:t>
            </a:r>
            <a:r>
              <a:rPr lang="ru-RU" sz="1000" i="1" dirty="0" smtClean="0"/>
              <a:t>2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1000" i="1" dirty="0" smtClean="0"/>
              <a:t>3 </a:t>
            </a:r>
            <a:r>
              <a:rPr lang="ru-RU" sz="1000" i="1" dirty="0"/>
              <a:t>порции рыбы в неделю?</a:t>
            </a:r>
            <a:endParaRPr i="1"/>
          </a:p>
          <a:p>
            <a:pPr>
              <a:buFont typeface="Arial"/>
              <a:buNone/>
            </a:pPr>
            <a:r>
              <a:rPr lang="ru-RU" sz="1000" dirty="0"/>
              <a:t>Используйте рыбные консервы, чаще добавляйте их в разные блюда: салаты с добавлением картофеля, жареного лука, оливкового масла или </a:t>
            </a:r>
            <a:r>
              <a:rPr lang="ru-RU" sz="1000" dirty="0" smtClean="0"/>
              <a:t>йогурта, </a:t>
            </a:r>
            <a:r>
              <a:rPr lang="ru-RU" sz="1000" dirty="0"/>
              <a:t>запеканки с макаронными </a:t>
            </a:r>
            <a:r>
              <a:rPr lang="ru-RU" sz="1000" dirty="0" smtClean="0"/>
              <a:t>изделиями, горячие </a:t>
            </a:r>
            <a:r>
              <a:rPr lang="ru-RU" sz="1000" dirty="0"/>
              <a:t>тосты и </a:t>
            </a:r>
            <a:r>
              <a:rPr lang="ru-RU" sz="1000" dirty="0" smtClean="0"/>
              <a:t>пиццу, </a:t>
            </a:r>
            <a:r>
              <a:rPr lang="ru-RU" sz="1000" dirty="0"/>
              <a:t>начинку для пирогов и </a:t>
            </a:r>
            <a:r>
              <a:rPr lang="ru-RU" sz="1000" dirty="0" smtClean="0"/>
              <a:t>блинов. </a:t>
            </a:r>
          </a:p>
          <a:p>
            <a:pPr>
              <a:buFont typeface="Arial"/>
              <a:buNone/>
            </a:pPr>
            <a:r>
              <a:rPr lang="ru-RU" sz="1000" dirty="0" smtClean="0"/>
              <a:t> Один</a:t>
            </a:r>
            <a:r>
              <a:rPr lang="ru-RU" sz="1000" baseline="0" dirty="0" smtClean="0"/>
              <a:t> </a:t>
            </a:r>
            <a:r>
              <a:rPr lang="ru-RU" sz="1000" dirty="0" smtClean="0"/>
              <a:t>раз </a:t>
            </a:r>
            <a:r>
              <a:rPr lang="ru-RU" sz="1000" dirty="0"/>
              <a:t>в неделю готовьте на ужин </a:t>
            </a:r>
            <a:r>
              <a:rPr lang="ru-RU" sz="1000" dirty="0" smtClean="0"/>
              <a:t>рыбу </a:t>
            </a:r>
            <a:r>
              <a:rPr lang="ru-RU" sz="1000" dirty="0"/>
              <a:t>или рыбные котлеты. Очень полезны моллюски (</a:t>
            </a:r>
            <a:r>
              <a:rPr lang="ru-RU" sz="1000" dirty="0" smtClean="0"/>
              <a:t>устрицы</a:t>
            </a:r>
            <a:r>
              <a:rPr lang="ru-RU" sz="1000" dirty="0"/>
              <a:t>, мидии, морские гребешки), </a:t>
            </a:r>
            <a:r>
              <a:rPr lang="ru-RU" sz="1000" dirty="0" smtClean="0"/>
              <a:t>которые </a:t>
            </a:r>
            <a:r>
              <a:rPr lang="ru-RU" sz="1000" dirty="0"/>
              <a:t>богаты белком и содержат мало жира. Если вы не любите рыбу, то принимайте рыбий жир в капсулах.</a:t>
            </a:r>
            <a:endParaRPr/>
          </a:p>
          <a:p>
            <a:pPr>
              <a:buFont typeface="Arial"/>
              <a:buNone/>
            </a:pPr>
            <a:r>
              <a:rPr lang="ru-RU" sz="1000" b="1" dirty="0" smtClean="0"/>
              <a:t>Бобовые.</a:t>
            </a:r>
            <a:r>
              <a:rPr lang="ru-RU" sz="1000" b="1" baseline="0" dirty="0" smtClean="0"/>
              <a:t> </a:t>
            </a:r>
            <a:r>
              <a:rPr lang="ru-RU" sz="1000" dirty="0" smtClean="0"/>
              <a:t>Освойте </a:t>
            </a:r>
            <a:r>
              <a:rPr lang="ru-RU" sz="1000" dirty="0"/>
              <a:t>несколько рецептов бобовых блюд и разнообразьте ваше меню.</a:t>
            </a:r>
            <a:endParaRPr/>
          </a:p>
          <a:p>
            <a:pPr>
              <a:buFont typeface="Arial"/>
              <a:buNone/>
            </a:pPr>
            <a:r>
              <a:rPr lang="ru-RU" sz="1000" dirty="0"/>
              <a:t>Ешьте </a:t>
            </a:r>
            <a:r>
              <a:rPr lang="ru-RU" sz="1000" dirty="0" err="1"/>
              <a:t>тофу</a:t>
            </a:r>
            <a:r>
              <a:rPr lang="ru-RU" sz="1000" dirty="0"/>
              <a:t> (соевый сыр</a:t>
            </a:r>
            <a:r>
              <a:rPr lang="ru-RU" sz="1000" dirty="0" smtClean="0"/>
              <a:t>),</a:t>
            </a:r>
            <a:r>
              <a:rPr lang="ru-RU" sz="1000" baseline="0" dirty="0"/>
              <a:t> </a:t>
            </a:r>
            <a:r>
              <a:rPr lang="ru-RU" sz="1000" baseline="0" dirty="0" smtClean="0"/>
              <a:t>в</a:t>
            </a:r>
            <a:r>
              <a:rPr lang="ru-RU" sz="1000" dirty="0" smtClean="0"/>
              <a:t>арите  </a:t>
            </a:r>
            <a:r>
              <a:rPr lang="ru-RU" sz="1000" dirty="0"/>
              <a:t>фасолевые  и  гороховые  супы с </a:t>
            </a:r>
            <a:r>
              <a:rPr lang="ru-RU" sz="1000" dirty="0" smtClean="0"/>
              <a:t>овощами,</a:t>
            </a:r>
            <a:r>
              <a:rPr lang="ru-RU" sz="1000" baseline="0" dirty="0" smtClean="0"/>
              <a:t> г</a:t>
            </a:r>
            <a:r>
              <a:rPr lang="ru-RU" sz="1000" dirty="0" smtClean="0"/>
              <a:t>отовьте </a:t>
            </a:r>
            <a:r>
              <a:rPr lang="ru-RU" sz="1000" dirty="0"/>
              <a:t>лобио и гарниры из </a:t>
            </a:r>
            <a:r>
              <a:rPr lang="ru-RU" sz="1000" dirty="0" smtClean="0"/>
              <a:t>мороженой </a:t>
            </a:r>
            <a:r>
              <a:rPr lang="ru-RU" sz="1000" dirty="0"/>
              <a:t>стручковой </a:t>
            </a:r>
            <a:r>
              <a:rPr lang="ru-RU" sz="1000" dirty="0" smtClean="0"/>
              <a:t>фасоли.</a:t>
            </a:r>
            <a:r>
              <a:rPr lang="ru-RU" sz="1000" baseline="0" dirty="0" smtClean="0"/>
              <a:t> </a:t>
            </a:r>
            <a:r>
              <a:rPr lang="ru-RU" sz="1000" dirty="0" smtClean="0"/>
              <a:t>Добавляйте </a:t>
            </a:r>
            <a:r>
              <a:rPr lang="ru-RU" sz="1000" dirty="0"/>
              <a:t>в салаты фасоль, горох</a:t>
            </a:r>
            <a:r>
              <a:rPr lang="ru-RU" sz="1000" dirty="0" smtClean="0"/>
              <a:t>, проростки бобовых.</a:t>
            </a:r>
            <a:endParaRPr/>
          </a:p>
          <a:p>
            <a:pPr>
              <a:buFont typeface="Arial"/>
              <a:buNone/>
            </a:pPr>
            <a:r>
              <a:rPr lang="ru-RU" sz="1000" dirty="0"/>
              <a:t>Не забывайте про арахис, он богат </a:t>
            </a:r>
            <a:r>
              <a:rPr lang="ru-RU" sz="1000" dirty="0" err="1"/>
              <a:t>фолатом</a:t>
            </a:r>
            <a:r>
              <a:rPr lang="ru-RU" sz="1000" dirty="0"/>
              <a:t>, который очищает кровь от </a:t>
            </a:r>
            <a:r>
              <a:rPr lang="ru-RU" sz="1000" dirty="0" err="1"/>
              <a:t>гомоцистеина</a:t>
            </a:r>
            <a:r>
              <a:rPr lang="ru-RU" sz="1000" dirty="0"/>
              <a:t>, и магнием,  снижающим артериальное </a:t>
            </a:r>
            <a:r>
              <a:rPr lang="ru-RU" sz="1000" dirty="0" smtClean="0"/>
              <a:t>давление.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sz="1000" b="1" dirty="0" smtClean="0"/>
              <a:t>Принцип № 5. </a:t>
            </a:r>
            <a:r>
              <a:rPr lang="ru-RU" sz="1000" b="0" dirty="0" smtClean="0"/>
              <a:t>Клетчатка</a:t>
            </a:r>
            <a:endParaRPr b="0"/>
          </a:p>
          <a:p>
            <a:pPr>
              <a:buFont typeface="Arial"/>
              <a:buNone/>
            </a:pPr>
            <a:r>
              <a:rPr lang="ru-RU" sz="1000" dirty="0"/>
              <a:t>Клетчатка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000" dirty="0" smtClean="0"/>
              <a:t> </a:t>
            </a:r>
            <a:r>
              <a:rPr lang="ru-RU" sz="1000" dirty="0" err="1"/>
              <a:t>неперевариваемая</a:t>
            </a:r>
            <a:r>
              <a:rPr lang="ru-RU" sz="1000" dirty="0"/>
              <a:t> грубая часть растительных </a:t>
            </a:r>
            <a:r>
              <a:rPr lang="ru-RU" sz="1000" dirty="0" smtClean="0"/>
              <a:t>продуктов </a:t>
            </a:r>
            <a:r>
              <a:rPr lang="ru-RU" sz="1000" dirty="0"/>
              <a:t>(фруктов, овощей, злаков, бобовых), основа пищевых </a:t>
            </a:r>
            <a:r>
              <a:rPr lang="ru-RU" sz="1000" dirty="0" smtClean="0"/>
              <a:t>волокон</a:t>
            </a:r>
            <a:r>
              <a:rPr lang="ru-RU" sz="1000" dirty="0"/>
              <a:t>. Ее пищевая ценность мала, но она является важным элементом здоровой пищи.</a:t>
            </a:r>
            <a:endParaRPr/>
          </a:p>
          <a:p>
            <a:pPr>
              <a:buFont typeface="Arial"/>
              <a:buNone/>
            </a:pPr>
            <a:r>
              <a:rPr lang="ru-RU" sz="1000" b="1" dirty="0"/>
              <a:t>Рекомендуемое количество пищевых </a:t>
            </a:r>
            <a:r>
              <a:rPr lang="ru-RU" sz="1000" b="1" dirty="0" smtClean="0"/>
              <a:t>волокон</a:t>
            </a:r>
            <a:r>
              <a:rPr lang="ru-RU" sz="1000" b="1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000" b="1" dirty="0" smtClean="0"/>
              <a:t>20 </a:t>
            </a:r>
            <a:r>
              <a:rPr lang="ru-RU" sz="1000" b="1" dirty="0"/>
              <a:t>г в </a:t>
            </a:r>
            <a:r>
              <a:rPr lang="ru-RU" sz="1000" b="1" dirty="0" smtClean="0"/>
              <a:t>день.</a:t>
            </a:r>
            <a:endParaRPr/>
          </a:p>
          <a:p>
            <a:pPr>
              <a:buFont typeface="Arial"/>
              <a:buNone/>
            </a:pPr>
            <a:r>
              <a:rPr lang="ru-RU" sz="1000" dirty="0"/>
              <a:t>Пищевые волокна способствуют </a:t>
            </a:r>
            <a:r>
              <a:rPr lang="ru-RU" sz="1000" dirty="0" smtClean="0"/>
              <a:t>выведению </a:t>
            </a:r>
            <a:r>
              <a:rPr lang="ru-RU" sz="1000" dirty="0"/>
              <a:t>«вредной» фракции холестерина из организма, что важно при нарушении </a:t>
            </a:r>
            <a:r>
              <a:rPr lang="ru-RU" sz="1000" dirty="0" smtClean="0"/>
              <a:t>жирового обмена,</a:t>
            </a:r>
            <a:r>
              <a:rPr lang="ru-RU" sz="1000" baseline="0" dirty="0" smtClean="0"/>
              <a:t> </a:t>
            </a:r>
            <a:r>
              <a:rPr lang="ru-RU" sz="1000" dirty="0" smtClean="0"/>
              <a:t>атеросклерозе</a:t>
            </a:r>
            <a:r>
              <a:rPr lang="ru-RU" sz="1000" dirty="0"/>
              <a:t>, </a:t>
            </a:r>
            <a:r>
              <a:rPr lang="ru-RU" sz="1000" dirty="0" smtClean="0"/>
              <a:t>гипертонической </a:t>
            </a:r>
            <a:r>
              <a:rPr lang="ru-RU" sz="1000" dirty="0"/>
              <a:t>болезни, ишемической болезни сердца. Употребление клетчатки способствует </a:t>
            </a:r>
            <a:r>
              <a:rPr lang="ru-RU" sz="1000" dirty="0" smtClean="0"/>
              <a:t>выравниванию </a:t>
            </a:r>
            <a:r>
              <a:rPr lang="ru-RU" sz="1000" dirty="0"/>
              <a:t>уровня глюкозы и инсулина в крови, что важно для больных </a:t>
            </a:r>
            <a:r>
              <a:rPr lang="ru-RU" sz="1000" dirty="0" smtClean="0"/>
              <a:t>сахарным </a:t>
            </a:r>
            <a:r>
              <a:rPr lang="ru-RU" sz="1000" dirty="0"/>
              <a:t>диабетом </a:t>
            </a:r>
            <a:r>
              <a:rPr lang="ru-RU" sz="1000" dirty="0" smtClean="0"/>
              <a:t>2-го</a:t>
            </a:r>
            <a:r>
              <a:rPr lang="ru-RU" sz="1000" baseline="0" dirty="0" smtClean="0"/>
              <a:t> </a:t>
            </a:r>
            <a:r>
              <a:rPr lang="ru-RU" sz="1000" dirty="0" smtClean="0"/>
              <a:t>типа</a:t>
            </a:r>
            <a:r>
              <a:rPr lang="ru-RU" sz="1000" dirty="0"/>
              <a:t>; выведению </a:t>
            </a:r>
            <a:r>
              <a:rPr lang="ru-RU" sz="1000" dirty="0" smtClean="0"/>
              <a:t>солей </a:t>
            </a:r>
            <a:r>
              <a:rPr lang="ru-RU" sz="1000" dirty="0"/>
              <a:t>тяжелых металлов, радионуклидов, токсических веществ; своевременному опорожнению кишечника. </a:t>
            </a:r>
            <a:r>
              <a:rPr lang="ru-RU" sz="1000" dirty="0" smtClean="0"/>
              <a:t>При </a:t>
            </a:r>
            <a:r>
              <a:rPr lang="ru-RU" sz="1000" dirty="0"/>
              <a:t>нарушении работы </a:t>
            </a:r>
            <a:r>
              <a:rPr lang="ru-RU" sz="1000" dirty="0" smtClean="0"/>
              <a:t>толстого </a:t>
            </a:r>
            <a:r>
              <a:rPr lang="ru-RU" sz="1000" dirty="0"/>
              <a:t>кишечника требуется увеличение содержания в рационе количества </a:t>
            </a:r>
            <a:r>
              <a:rPr lang="ru-RU" sz="1000" dirty="0" smtClean="0"/>
              <a:t>пищевых </a:t>
            </a:r>
            <a:r>
              <a:rPr lang="ru-RU" sz="1000" dirty="0"/>
              <a:t>волокон.</a:t>
            </a:r>
            <a:endParaRPr/>
          </a:p>
          <a:p>
            <a:pPr>
              <a:buFont typeface="Arial"/>
              <a:buNone/>
            </a:pPr>
            <a:r>
              <a:rPr lang="ru-RU" sz="1000" dirty="0"/>
              <a:t>Существует </a:t>
            </a:r>
            <a:r>
              <a:rPr lang="ru-RU" sz="1000" dirty="0" smtClean="0"/>
              <a:t>два </a:t>
            </a:r>
            <a:r>
              <a:rPr lang="ru-RU" sz="1000" dirty="0"/>
              <a:t>типа клетчатки: растворимая и нерастворимая.</a:t>
            </a:r>
            <a:endParaRPr/>
          </a:p>
          <a:p>
            <a:pPr>
              <a:buFont typeface="Arial"/>
              <a:buNone/>
            </a:pPr>
            <a:r>
              <a:rPr lang="ru-RU" sz="1000" dirty="0"/>
              <a:t>Растворимая клетчатка снижает уровень холестерина в крови и препятствует развитию атеросклероза. Содержится в овсяных отрубях, листовых овощах и фруктах.</a:t>
            </a:r>
            <a:endParaRPr/>
          </a:p>
          <a:p>
            <a:pPr>
              <a:buFont typeface="Arial"/>
              <a:buNone/>
            </a:pPr>
            <a:r>
              <a:rPr lang="ru-RU" sz="1000" dirty="0"/>
              <a:t>Нерастворимая клетчатка (неочищенные злаки, бобы) </a:t>
            </a:r>
            <a:r>
              <a:rPr lang="ru-RU" sz="1000" dirty="0" smtClean="0"/>
              <a:t>способствует </a:t>
            </a:r>
            <a:r>
              <a:rPr lang="ru-RU" sz="1000" dirty="0"/>
              <a:t>здоровому пищеварению, предотвращает запоры, </a:t>
            </a:r>
            <a:r>
              <a:rPr lang="ru-RU" sz="1000" dirty="0" smtClean="0"/>
              <a:t>усиливает </a:t>
            </a:r>
            <a:r>
              <a:rPr lang="ru-RU" sz="1000" dirty="0"/>
              <a:t>перистальтику кишечника и играет положительную роль в предотвращении рака толстой кишки.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 smtClean="0"/>
              <a:t>Принцип № 6.</a:t>
            </a:r>
            <a:r>
              <a:rPr lang="ru-RU" dirty="0" smtClean="0"/>
              <a:t> Употребление </a:t>
            </a:r>
            <a:r>
              <a:rPr lang="ru-RU" dirty="0"/>
              <a:t>не менее 5 порций, или 500 г, овощей и фруктов в день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(за исключением картофеля)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1 ед. = 1 средний овощ или фрукт </a:t>
            </a:r>
            <a:endParaRPr lang="ru-RU" dirty="0" smtClean="0"/>
          </a:p>
          <a:p>
            <a:pPr>
              <a:buFont typeface="Arial"/>
              <a:buNone/>
            </a:pPr>
            <a:r>
              <a:rPr lang="ru-RU" dirty="0" smtClean="0"/>
              <a:t>1 </a:t>
            </a:r>
            <a:r>
              <a:rPr lang="ru-RU" dirty="0"/>
              <a:t>ед. = 1 тарелка овощного супа </a:t>
            </a:r>
            <a:endParaRPr lang="ru-RU" dirty="0" smtClean="0"/>
          </a:p>
          <a:p>
            <a:pPr>
              <a:buFont typeface="Arial"/>
              <a:buNone/>
            </a:pPr>
            <a:r>
              <a:rPr lang="ru-RU" dirty="0" smtClean="0"/>
              <a:t>1 </a:t>
            </a:r>
            <a:r>
              <a:rPr lang="ru-RU" dirty="0"/>
              <a:t>ед. = 0,5 стакана фруктового сока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Одна порция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dirty="0" smtClean="0"/>
              <a:t> </a:t>
            </a:r>
            <a:r>
              <a:rPr lang="ru-RU" dirty="0"/>
              <a:t>100 г свежих, вареных или тушеных фруктов или овощей в качестве самостоятельного блюда или в составе другого </a:t>
            </a:r>
            <a:r>
              <a:rPr lang="ru-RU" dirty="0" smtClean="0"/>
              <a:t>блюда.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Как увеличить </a:t>
            </a:r>
            <a:r>
              <a:rPr lang="ru-RU" dirty="0" smtClean="0"/>
              <a:t>употребление </a:t>
            </a:r>
            <a:r>
              <a:rPr lang="ru-RU" dirty="0"/>
              <a:t>овощей  и фруктов?</a:t>
            </a:r>
            <a:endParaRPr/>
          </a:p>
          <a:p>
            <a:pPr>
              <a:buFont typeface="Arial"/>
              <a:buNone/>
            </a:pPr>
            <a:r>
              <a:rPr lang="ru-RU" dirty="0" smtClean="0"/>
              <a:t> </a:t>
            </a:r>
            <a:r>
              <a:rPr lang="ru-RU" dirty="0"/>
              <a:t>Держите на столе вазу с фруктами, мелкой морковью, помидорами </a:t>
            </a:r>
            <a:r>
              <a:rPr lang="ru-RU" dirty="0" err="1"/>
              <a:t>черри</a:t>
            </a:r>
            <a:r>
              <a:rPr lang="ru-RU" dirty="0"/>
              <a:t> и другими овощами. Храните в холодильнике </a:t>
            </a:r>
            <a:r>
              <a:rPr lang="ru-RU" dirty="0" smtClean="0"/>
              <a:t>замороженные </a:t>
            </a:r>
            <a:r>
              <a:rPr lang="ru-RU" dirty="0"/>
              <a:t>овощи и фрукты, которые при правильном хранении не теряют </a:t>
            </a:r>
            <a:r>
              <a:rPr lang="ru-RU" dirty="0" smtClean="0"/>
              <a:t>витамины</a:t>
            </a:r>
            <a:r>
              <a:rPr lang="ru-RU" dirty="0"/>
              <a:t>.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Включите в свой </a:t>
            </a:r>
            <a:r>
              <a:rPr lang="ru-RU" dirty="0" smtClean="0"/>
              <a:t>ежедневный </a:t>
            </a:r>
            <a:r>
              <a:rPr lang="ru-RU" dirty="0"/>
              <a:t>рацион капусту и </a:t>
            </a:r>
            <a:r>
              <a:rPr lang="ru-RU" dirty="0" smtClean="0"/>
              <a:t>овощи </a:t>
            </a:r>
            <a:r>
              <a:rPr lang="ru-RU" dirty="0"/>
              <a:t>(томаты, болгарский перец)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dirty="0" smtClean="0"/>
              <a:t> </a:t>
            </a:r>
            <a:r>
              <a:rPr lang="ru-RU" dirty="0"/>
              <a:t>они содержат </a:t>
            </a:r>
            <a:r>
              <a:rPr lang="ru-RU" dirty="0" smtClean="0"/>
              <a:t>вещества</a:t>
            </a:r>
            <a:r>
              <a:rPr lang="ru-RU" dirty="0"/>
              <a:t>, нейтрализующие появление опухолей.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Эффективная профилактика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заболеваний</a:t>
            </a:r>
            <a:r>
              <a:rPr lang="ru-RU" baseline="0" dirty="0" smtClean="0"/>
              <a:t> </a:t>
            </a:r>
            <a:r>
              <a:rPr lang="ru-RU" dirty="0" smtClean="0"/>
              <a:t>способствует </a:t>
            </a:r>
            <a:r>
              <a:rPr lang="ru-RU" dirty="0"/>
              <a:t>очищению </a:t>
            </a:r>
            <a:r>
              <a:rPr lang="ru-RU" dirty="0" smtClean="0"/>
              <a:t>организма.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1" dirty="0" smtClean="0"/>
              <a:t>Принцип № 7.</a:t>
            </a:r>
            <a:r>
              <a:rPr lang="ru-RU" sz="1000" b="1" baseline="0" dirty="0" smtClean="0"/>
              <a:t> </a:t>
            </a:r>
            <a:r>
              <a:rPr lang="ru-RU" sz="1000" b="0" baseline="0" dirty="0" smtClean="0"/>
              <a:t>Употребление молочных продуктов с низким содержанием жира (менее 3%)</a:t>
            </a:r>
            <a:endParaRPr lang="ru-RU" sz="1000" b="0" dirty="0" smtClean="0"/>
          </a:p>
          <a:p>
            <a:pPr>
              <a:lnSpc>
                <a:spcPct val="90000"/>
              </a:lnSpc>
              <a:buFont typeface="Arial"/>
              <a:buNone/>
            </a:pPr>
            <a:endParaRPr lang="ru-RU" sz="1000" dirty="0" smtClean="0"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dirty="0" smtClean="0"/>
              <a:t>Молоко</a:t>
            </a:r>
            <a:r>
              <a:rPr lang="ru-RU" sz="1000" dirty="0"/>
              <a:t>, кефир, творог, йогурт, сыр являются основными источниками кальция.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dirty="0"/>
              <a:t>1 </a:t>
            </a:r>
            <a:r>
              <a:rPr lang="ru-RU" sz="1000" dirty="0" smtClean="0"/>
              <a:t>ед. </a:t>
            </a:r>
            <a:r>
              <a:rPr lang="ru-RU" sz="1000" dirty="0"/>
              <a:t>= 250 мл молока или йогурта жирностью </a:t>
            </a:r>
            <a:r>
              <a:rPr lang="ru-RU" sz="1000" dirty="0" smtClean="0"/>
              <a:t>1% </a:t>
            </a: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dirty="0" smtClean="0"/>
              <a:t>1 </a:t>
            </a:r>
            <a:r>
              <a:rPr lang="ru-RU" sz="1000" dirty="0"/>
              <a:t>ед. = 30 г сыра жирностью менее </a:t>
            </a:r>
            <a:r>
              <a:rPr lang="ru-RU" sz="1000" dirty="0" smtClean="0"/>
              <a:t>20%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dirty="0"/>
              <a:t>Для ежедневного рациона полезнее молоко и молочные продукты с низким содержанием жира (</a:t>
            </a:r>
            <a:r>
              <a:rPr lang="ru-RU" sz="1000" dirty="0" smtClean="0"/>
              <a:t>0,5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1000" dirty="0" smtClean="0"/>
              <a:t>1%). </a:t>
            </a:r>
            <a:r>
              <a:rPr lang="ru-RU" sz="1000" dirty="0"/>
              <a:t>Употребляя нежирное </a:t>
            </a:r>
            <a:r>
              <a:rPr lang="ru-RU" sz="1000" dirty="0" smtClean="0"/>
              <a:t>молоко</a:t>
            </a:r>
            <a:r>
              <a:rPr lang="ru-RU" sz="1000" dirty="0"/>
              <a:t>, вы </a:t>
            </a:r>
            <a:r>
              <a:rPr lang="ru-RU" sz="1000" dirty="0" smtClean="0"/>
              <a:t>уменьшаете </a:t>
            </a:r>
            <a:r>
              <a:rPr lang="ru-RU" sz="1000" dirty="0"/>
              <a:t>количество насыщенных жиров, </a:t>
            </a:r>
            <a:r>
              <a:rPr lang="ru-RU" sz="1000" dirty="0" smtClean="0"/>
              <a:t>вызывающих</a:t>
            </a:r>
            <a:r>
              <a:rPr lang="ru-RU" sz="1000" baseline="0" dirty="0"/>
              <a:t> </a:t>
            </a:r>
            <a:r>
              <a:rPr lang="ru-RU" sz="1000" dirty="0" smtClean="0"/>
              <a:t>повышение </a:t>
            </a:r>
            <a:r>
              <a:rPr lang="ru-RU" sz="1000" dirty="0"/>
              <a:t>уровня холестерина, атеросклероз, ишемическую </a:t>
            </a:r>
            <a:r>
              <a:rPr lang="ru-RU" sz="1000" dirty="0" smtClean="0"/>
              <a:t>болезнь сердца.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dirty="0"/>
              <a:t>В молоке с пониженной жирностью содержится такое же количество кальция и белка, как в цельном.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dirty="0"/>
              <a:t>Йогурт считается одним из самых здоровых продуктов. Особенно полезны йогурты, содержащие </a:t>
            </a:r>
            <a:r>
              <a:rPr lang="en-US" sz="1000" dirty="0" err="1"/>
              <a:t>Lactoacillus</a:t>
            </a:r>
            <a:r>
              <a:rPr lang="en-US" sz="1000" dirty="0"/>
              <a:t> acidophilus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000" dirty="0" smtClean="0"/>
              <a:t> </a:t>
            </a:r>
            <a:r>
              <a:rPr lang="ru-RU" sz="1000" dirty="0"/>
              <a:t>эти </a:t>
            </a:r>
            <a:r>
              <a:rPr lang="ru-RU" sz="1000" dirty="0" smtClean="0"/>
              <a:t>живые </a:t>
            </a:r>
            <a:r>
              <a:rPr lang="ru-RU" sz="1000" dirty="0"/>
              <a:t>бактерии помогают бороться с инфекциями и </a:t>
            </a:r>
            <a:r>
              <a:rPr lang="ru-RU" sz="1000" dirty="0" smtClean="0"/>
              <a:t>восстанавливают </a:t>
            </a:r>
            <a:r>
              <a:rPr lang="ru-RU" sz="1000" dirty="0"/>
              <a:t>кишечную флору. Йогурты пастеризованные, стерилизованные, длительного хранения этими свойствами не обладают, поскольку бактерии </a:t>
            </a:r>
            <a:r>
              <a:rPr lang="ru-RU" sz="1000" dirty="0" smtClean="0"/>
              <a:t>погибают </a:t>
            </a:r>
            <a:r>
              <a:rPr lang="ru-RU" sz="1000" dirty="0"/>
              <a:t>при тепловой обработке. Если добавить в натуральный йогурт мелко нарезанные фрукты или столовую ложку </a:t>
            </a:r>
            <a:r>
              <a:rPr lang="ru-RU" sz="1000" dirty="0" smtClean="0"/>
              <a:t>измельченных </a:t>
            </a:r>
            <a:r>
              <a:rPr lang="ru-RU" sz="1000" dirty="0"/>
              <a:t>орехов, то этот кисломолочный </a:t>
            </a:r>
            <a:r>
              <a:rPr lang="ru-RU" sz="1000" dirty="0" smtClean="0"/>
              <a:t>продукт </a:t>
            </a:r>
            <a:r>
              <a:rPr lang="ru-RU" sz="1000" dirty="0"/>
              <a:t>станет сытной закуской.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dirty="0"/>
              <a:t>Ценным молочным продуктом </a:t>
            </a:r>
            <a:r>
              <a:rPr lang="ru-RU" sz="1000" dirty="0" smtClean="0"/>
              <a:t>питания </a:t>
            </a:r>
            <a:r>
              <a:rPr lang="ru-RU" sz="1000" dirty="0"/>
              <a:t>считается творог, особенно </a:t>
            </a:r>
            <a:r>
              <a:rPr lang="ru-RU" sz="1000" dirty="0" smtClean="0"/>
              <a:t>обезжиренный</a:t>
            </a:r>
            <a:r>
              <a:rPr lang="ru-RU" sz="1000" dirty="0"/>
              <a:t>. Именно в нем содержится большое количество белка (17%), малое количество жира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000" dirty="0" smtClean="0"/>
              <a:t> </a:t>
            </a:r>
            <a:r>
              <a:rPr lang="ru-RU" sz="1000" dirty="0"/>
              <a:t>0,5%. Низкая калорийность (80 ккал на 100 г продукта) позволяет рекомендовать его людям с избыточной массой тела. В свой рацион обязательно включайте нежирный сыр (</a:t>
            </a:r>
            <a:r>
              <a:rPr lang="ru-RU" sz="1000" dirty="0" smtClean="0"/>
              <a:t>15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1000" dirty="0" smtClean="0"/>
              <a:t>25%), </a:t>
            </a:r>
            <a:r>
              <a:rPr lang="ru-RU" sz="1000" dirty="0"/>
              <a:t>он богат кальцием. Посыпайте сыром </a:t>
            </a:r>
            <a:r>
              <a:rPr lang="ru-RU" sz="1000" dirty="0" smtClean="0"/>
              <a:t>макароны </a:t>
            </a:r>
            <a:r>
              <a:rPr lang="ru-RU" sz="1000" dirty="0"/>
              <a:t>и вареные овощи, растапливайте на горячих тостах.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dirty="0"/>
              <a:t>Ограничьте употребление сметаны, сливок, жирного </a:t>
            </a:r>
            <a:r>
              <a:rPr lang="ru-RU" sz="1000" dirty="0" smtClean="0"/>
              <a:t>молока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000" dirty="0" smtClean="0"/>
              <a:t> </a:t>
            </a:r>
            <a:r>
              <a:rPr lang="ru-RU" sz="1000" dirty="0"/>
              <a:t>эти продукты содержат много насыщенных жиров, повышающих «плохой» холестерин и способствуют </a:t>
            </a:r>
            <a:r>
              <a:rPr lang="ru-RU" sz="1000" dirty="0" smtClean="0"/>
              <a:t>развитию атеросклероза.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 smtClean="0"/>
              <a:t>Принцип № 8.</a:t>
            </a:r>
            <a:r>
              <a:rPr lang="ru-RU" b="1" baseline="0" dirty="0" smtClean="0"/>
              <a:t> </a:t>
            </a:r>
            <a:r>
              <a:rPr lang="ru-RU" dirty="0" smtClean="0"/>
              <a:t>Ограничить </a:t>
            </a:r>
            <a:r>
              <a:rPr lang="ru-RU" dirty="0"/>
              <a:t>употребление </a:t>
            </a:r>
            <a:r>
              <a:rPr lang="ru-RU" dirty="0" smtClean="0"/>
              <a:t>сахара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Прием сахара </a:t>
            </a:r>
            <a:r>
              <a:rPr lang="ru-RU" dirty="0" smtClean="0"/>
              <a:t>как</a:t>
            </a:r>
            <a:r>
              <a:rPr lang="ru-RU" baseline="0" dirty="0" smtClean="0"/>
              <a:t> самостоятельного продукта </a:t>
            </a:r>
            <a:r>
              <a:rPr lang="ru-RU" dirty="0" smtClean="0"/>
              <a:t>повышает </a:t>
            </a:r>
            <a:r>
              <a:rPr lang="ru-RU" dirty="0"/>
              <a:t>риск развития сахарного диабета, заболеваний </a:t>
            </a:r>
            <a:r>
              <a:rPr lang="ru-RU" dirty="0" err="1" smtClean="0"/>
              <a:t>сердечно-сосудистой</a:t>
            </a:r>
            <a:r>
              <a:rPr lang="ru-RU" baseline="0" dirty="0" smtClean="0"/>
              <a:t> </a:t>
            </a:r>
            <a:r>
              <a:rPr lang="ru-RU" dirty="0" smtClean="0"/>
              <a:t>системы </a:t>
            </a:r>
            <a:r>
              <a:rPr lang="ru-RU" dirty="0"/>
              <a:t>и кариеса зубов</a:t>
            </a:r>
            <a:r>
              <a:rPr lang="ru-RU" b="0" dirty="0"/>
              <a:t>. </a:t>
            </a:r>
            <a:endParaRPr lang="ru-RU" b="0" dirty="0" smtClean="0"/>
          </a:p>
          <a:p>
            <a:pPr>
              <a:buFont typeface="Arial"/>
              <a:buNone/>
            </a:pPr>
            <a:r>
              <a:rPr lang="ru-RU" b="0" dirty="0" smtClean="0"/>
              <a:t>Ограничьте употребление </a:t>
            </a:r>
            <a:r>
              <a:rPr lang="ru-RU" b="0" dirty="0"/>
              <a:t>продуктов и напитков с высоким содержанием </a:t>
            </a:r>
            <a:r>
              <a:rPr lang="ru-RU" b="0" dirty="0" smtClean="0"/>
              <a:t>сахара </a:t>
            </a:r>
            <a:r>
              <a:rPr lang="ru-RU" b="0" dirty="0"/>
              <a:t>(</a:t>
            </a:r>
            <a:r>
              <a:rPr lang="ru-RU" b="0" dirty="0" smtClean="0"/>
              <a:t>то</a:t>
            </a:r>
            <a:r>
              <a:rPr lang="ru-RU" b="0" baseline="0" dirty="0" smtClean="0"/>
              <a:t> есть </a:t>
            </a:r>
            <a:r>
              <a:rPr lang="ru-RU" dirty="0" smtClean="0"/>
              <a:t>сладких </a:t>
            </a:r>
            <a:r>
              <a:rPr lang="ru-RU" dirty="0"/>
              <a:t>напитков, конфет и десертов). Сахаросодержащие легкие напитки являются основным источником в рационе питания и </a:t>
            </a:r>
            <a:r>
              <a:rPr lang="ru-RU" dirty="0" smtClean="0"/>
              <a:t>причиной </a:t>
            </a:r>
            <a:r>
              <a:rPr lang="ru-RU" dirty="0"/>
              <a:t>ожирения у детей и </a:t>
            </a:r>
            <a:r>
              <a:rPr lang="ru-RU" dirty="0" smtClean="0"/>
              <a:t>подростков. </a:t>
            </a:r>
          </a:p>
          <a:p>
            <a:pPr>
              <a:buFont typeface="Arial"/>
              <a:buNone/>
            </a:pPr>
            <a:r>
              <a:rPr lang="ru-RU" dirty="0" smtClean="0"/>
              <a:t>Регулярное </a:t>
            </a:r>
            <a:r>
              <a:rPr lang="ru-RU" dirty="0"/>
              <a:t>употребление сахаросодержащих легких напитков (две порции ежедневно в </a:t>
            </a:r>
            <a:r>
              <a:rPr lang="ru-RU" dirty="0" smtClean="0"/>
              <a:t>сравнении </a:t>
            </a:r>
            <a:r>
              <a:rPr lang="ru-RU" dirty="0"/>
              <a:t>с одной порцией в месяц), даже после учета других </a:t>
            </a:r>
            <a:r>
              <a:rPr lang="ru-RU" dirty="0" smtClean="0"/>
              <a:t>факторов </a:t>
            </a:r>
            <a:r>
              <a:rPr lang="ru-RU" dirty="0"/>
              <a:t>образа жизни и питания, увеличивает риск развития </a:t>
            </a:r>
            <a:r>
              <a:rPr lang="ru-RU" dirty="0" smtClean="0"/>
              <a:t>ишемической </a:t>
            </a:r>
            <a:r>
              <a:rPr lang="ru-RU" dirty="0"/>
              <a:t>болезни сердца на 35</a:t>
            </a:r>
            <a:r>
              <a:rPr lang="ru-RU" dirty="0" smtClean="0"/>
              <a:t>%.</a:t>
            </a:r>
            <a:r>
              <a:rPr lang="ru-RU" baseline="0" dirty="0" smtClean="0"/>
              <a:t> </a:t>
            </a:r>
          </a:p>
          <a:p>
            <a:pPr>
              <a:buFont typeface="Arial"/>
              <a:buNone/>
            </a:pPr>
            <a:r>
              <a:rPr lang="ru-RU" baseline="0" dirty="0" smtClean="0"/>
              <a:t>Для </a:t>
            </a:r>
            <a:r>
              <a:rPr lang="ru-RU" dirty="0" smtClean="0"/>
              <a:t>перекуса</a:t>
            </a:r>
            <a:r>
              <a:rPr lang="ru-RU" baseline="0" dirty="0" smtClean="0"/>
              <a:t> </a:t>
            </a:r>
            <a:r>
              <a:rPr lang="ru-RU" dirty="0" smtClean="0"/>
              <a:t>вместо </a:t>
            </a:r>
            <a:r>
              <a:rPr lang="ru-RU" dirty="0"/>
              <a:t>сладких продуктов </a:t>
            </a:r>
            <a:r>
              <a:rPr lang="ru-RU" b="0" dirty="0"/>
              <a:t>употребляйте в пищу фрукты и </a:t>
            </a:r>
            <a:r>
              <a:rPr lang="ru-RU" b="0" dirty="0" smtClean="0"/>
              <a:t>овощи. </a:t>
            </a:r>
            <a:endParaRPr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 err="1" smtClean="0"/>
              <a:t>Пронцип</a:t>
            </a:r>
            <a:r>
              <a:rPr lang="ru-RU" b="1" dirty="0" smtClean="0"/>
              <a:t> №</a:t>
            </a:r>
            <a:r>
              <a:rPr lang="ru-RU" b="1" baseline="0" dirty="0" smtClean="0"/>
              <a:t> 9. </a:t>
            </a:r>
            <a:r>
              <a:rPr lang="ru-RU" b="0" baseline="0" dirty="0" smtClean="0"/>
              <a:t> Ограничить употребление соли</a:t>
            </a:r>
            <a:endParaRPr b="0"/>
          </a:p>
          <a:p>
            <a:pPr>
              <a:buFont typeface="Arial"/>
              <a:buNone/>
            </a:pPr>
            <a:r>
              <a:rPr lang="ru-RU" b="0" dirty="0" smtClean="0"/>
              <a:t>Употребление </a:t>
            </a:r>
            <a:r>
              <a:rPr lang="ru-RU" b="0" dirty="0"/>
              <a:t>соли, с учетом ее содержания в других продуктах, не должно превышать 1 чайной ложки без верха (5 г) в </a:t>
            </a:r>
            <a:r>
              <a:rPr lang="ru-RU" b="0" dirty="0" smtClean="0"/>
              <a:t>день.</a:t>
            </a:r>
            <a:endParaRPr b="0"/>
          </a:p>
          <a:p>
            <a:pPr>
              <a:buFont typeface="Arial"/>
              <a:buNone/>
            </a:pPr>
            <a:r>
              <a:rPr lang="ru-RU" b="0" i="1" dirty="0"/>
              <a:t>Какие результаты можно получить, если ограничить потребление соли?</a:t>
            </a:r>
            <a:endParaRPr b="0"/>
          </a:p>
          <a:p>
            <a:pPr>
              <a:buFont typeface="Arial"/>
              <a:buNone/>
            </a:pPr>
            <a:r>
              <a:rPr lang="ru-RU" b="0" dirty="0"/>
              <a:t>Уменьшение ежедневного </a:t>
            </a:r>
            <a:r>
              <a:rPr lang="ru-RU" b="0" dirty="0" smtClean="0"/>
              <a:t>употребления </a:t>
            </a:r>
            <a:r>
              <a:rPr lang="ru-RU" b="0" dirty="0"/>
              <a:t>соли до 6 г в течение всей жизни к 55 годам привело бы к снижению систолического АД на 10 мм </a:t>
            </a:r>
            <a:r>
              <a:rPr lang="ru-RU" b="0" dirty="0" err="1"/>
              <a:t>рт</a:t>
            </a:r>
            <a:r>
              <a:rPr lang="ru-RU" b="0" dirty="0"/>
              <a:t>. ст. </a:t>
            </a:r>
            <a:endParaRPr lang="ru-RU" b="0" dirty="0" smtClean="0"/>
          </a:p>
          <a:p>
            <a:pPr>
              <a:buFont typeface="Arial"/>
              <a:buNone/>
            </a:pPr>
            <a:r>
              <a:rPr lang="ru-RU" b="0" dirty="0" smtClean="0"/>
              <a:t>При </a:t>
            </a:r>
            <a:r>
              <a:rPr lang="ru-RU" b="0" dirty="0"/>
              <a:t>таком солевом режиме риск развития инсультов снизился бы на 23%, смертность от ишемической </a:t>
            </a:r>
            <a:r>
              <a:rPr lang="ru-RU" b="0" dirty="0" smtClean="0"/>
              <a:t>болезни </a:t>
            </a:r>
            <a:r>
              <a:rPr lang="ru-RU" b="0" dirty="0"/>
              <a:t>сердца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b="0" dirty="0" smtClean="0"/>
              <a:t>на 16%, </a:t>
            </a:r>
            <a:r>
              <a:rPr lang="ru-RU" b="0" dirty="0"/>
              <a:t>а общая смертность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b="0" dirty="0" smtClean="0"/>
              <a:t> </a:t>
            </a:r>
            <a:r>
              <a:rPr lang="ru-RU" b="0" dirty="0"/>
              <a:t>на </a:t>
            </a:r>
            <a:r>
              <a:rPr lang="ru-RU" b="0" dirty="0" smtClean="0"/>
              <a:t>13%!</a:t>
            </a:r>
            <a:endParaRPr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 smtClean="0"/>
              <a:t>Чем заменить соль?</a:t>
            </a:r>
          </a:p>
          <a:p>
            <a:pPr>
              <a:buFont typeface="Arial"/>
              <a:buNone/>
            </a:pPr>
            <a:r>
              <a:rPr lang="ru-RU" dirty="0" smtClean="0"/>
              <a:t>У </a:t>
            </a:r>
            <a:r>
              <a:rPr lang="ru-RU" dirty="0"/>
              <a:t>пациентов с артериальной гипертонией ограничение соли способствует снижению артериального давления и улучшению самочувствия.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Чтобы улучшить вкус несоленой пищи, добавляйте в нее здоровые заменители: </a:t>
            </a:r>
            <a:r>
              <a:rPr lang="ru-RU" dirty="0" smtClean="0"/>
              <a:t>лимонный </a:t>
            </a:r>
            <a:r>
              <a:rPr lang="ru-RU" dirty="0"/>
              <a:t>сок, зелень, специи, чеснок, лук, винный уксус, черный перец.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dirty="0"/>
              <a:t>Так что же такое здоровое питание? </a:t>
            </a:r>
            <a:r>
              <a:rPr lang="ru-RU" dirty="0" smtClean="0"/>
              <a:t>Важно – </a:t>
            </a:r>
            <a:r>
              <a:rPr lang="ru-RU" dirty="0"/>
              <a:t>что мы едим, сколько, как и когда. Здоровое питание должно быть разнообразным, так как не существует одного продукта, в котором были бы сконцентрированы все </a:t>
            </a:r>
            <a:r>
              <a:rPr lang="ru-RU" dirty="0" smtClean="0"/>
              <a:t>необходимые </a:t>
            </a:r>
            <a:r>
              <a:rPr lang="ru-RU" dirty="0"/>
              <a:t>вещества. Сбалансированный рацион должен обеспечить организм человека необходимым </a:t>
            </a:r>
            <a:r>
              <a:rPr lang="ru-RU" dirty="0" smtClean="0"/>
              <a:t>количеством </a:t>
            </a:r>
            <a:r>
              <a:rPr lang="ru-RU" dirty="0"/>
              <a:t>воды, минеральных веществ, углеводов, жиров, </a:t>
            </a:r>
            <a:r>
              <a:rPr lang="ru-RU" dirty="0" smtClean="0"/>
              <a:t>белков </a:t>
            </a:r>
            <a:r>
              <a:rPr lang="ru-RU" dirty="0"/>
              <a:t>и витаминов. Только в этом случае вы на долгие годы обеспечите себе хорошее самочувствие и сведете к минимуму риск развития заболеваний.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 smtClean="0"/>
              <a:t>Принцип</a:t>
            </a:r>
            <a:r>
              <a:rPr lang="ru-RU" b="1" baseline="0" dirty="0" smtClean="0"/>
              <a:t> № 10. </a:t>
            </a:r>
            <a:r>
              <a:rPr lang="ru-RU" baseline="0" dirty="0" smtClean="0"/>
              <a:t>Вода важнее, чем еда</a:t>
            </a:r>
            <a:endParaRPr lang="ru-RU" dirty="0" smtClean="0"/>
          </a:p>
          <a:p>
            <a:pPr>
              <a:buFont typeface="Arial"/>
              <a:buChar char="•"/>
            </a:pPr>
            <a:endParaRPr lang="ru-RU" dirty="0" smtClean="0"/>
          </a:p>
          <a:p>
            <a:pPr>
              <a:buFont typeface="Arial"/>
              <a:buNone/>
            </a:pPr>
            <a:r>
              <a:rPr lang="ru-RU" dirty="0" smtClean="0"/>
              <a:t>Несмотря </a:t>
            </a:r>
            <a:r>
              <a:rPr lang="ru-RU" dirty="0"/>
              <a:t>на </a:t>
            </a:r>
            <a:r>
              <a:rPr lang="ru-RU" dirty="0" smtClean="0"/>
              <a:t>то</a:t>
            </a:r>
            <a:r>
              <a:rPr lang="ru-RU" baseline="0" dirty="0" smtClean="0"/>
              <a:t> </a:t>
            </a:r>
            <a:r>
              <a:rPr lang="ru-RU" dirty="0" smtClean="0"/>
              <a:t>что </a:t>
            </a:r>
            <a:r>
              <a:rPr lang="ru-RU" dirty="0"/>
              <a:t>вода не имеет питательной ценности, она является обязательной частью всего живого и составляет </a:t>
            </a:r>
            <a:r>
              <a:rPr lang="ru-RU" dirty="0" smtClean="0"/>
              <a:t>55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dirty="0" smtClean="0"/>
              <a:t>60% </a:t>
            </a:r>
            <a:r>
              <a:rPr lang="ru-RU" dirty="0"/>
              <a:t>веса тела человека. Вода доставляет в клетки организма витамины, минеральные соли, выводит шлаки. Без воды невозможна регуляция теплообмена организма с окружающей средой и поддержание </a:t>
            </a:r>
            <a:r>
              <a:rPr lang="ru-RU" dirty="0" smtClean="0"/>
              <a:t>температуры </a:t>
            </a:r>
            <a:r>
              <a:rPr lang="ru-RU" dirty="0"/>
              <a:t>тела.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Потребность здорового человека в воде в зависимости от интенсивности </a:t>
            </a:r>
            <a:r>
              <a:rPr lang="ru-RU" dirty="0" smtClean="0"/>
              <a:t>работы</a:t>
            </a:r>
            <a:r>
              <a:rPr lang="ru-RU" baseline="0" dirty="0" smtClean="0"/>
              <a:t>, </a:t>
            </a:r>
            <a:r>
              <a:rPr lang="ru-RU" dirty="0" smtClean="0"/>
              <a:t>окружающей </a:t>
            </a:r>
            <a:r>
              <a:rPr lang="ru-RU" dirty="0"/>
              <a:t>среды может составлять </a:t>
            </a:r>
            <a:r>
              <a:rPr lang="ru-RU" dirty="0" smtClean="0"/>
              <a:t>28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dirty="0" smtClean="0"/>
              <a:t>35 </a:t>
            </a:r>
            <a:r>
              <a:rPr lang="ru-RU" dirty="0"/>
              <a:t>мл на </a:t>
            </a:r>
            <a:r>
              <a:rPr lang="ru-RU" dirty="0" smtClean="0"/>
              <a:t>1 кг </a:t>
            </a:r>
            <a:r>
              <a:rPr lang="ru-RU" dirty="0"/>
              <a:t>веса. Например, человек весом 80 кг </a:t>
            </a:r>
            <a:r>
              <a:rPr lang="ru-RU" dirty="0" smtClean="0"/>
              <a:t>в день </a:t>
            </a:r>
            <a:r>
              <a:rPr lang="ru-RU" dirty="0"/>
              <a:t>нуждается в </a:t>
            </a:r>
            <a:r>
              <a:rPr lang="ru-RU" dirty="0" smtClean="0"/>
              <a:t>2,5 л </a:t>
            </a:r>
            <a:r>
              <a:rPr lang="ru-RU" dirty="0"/>
              <a:t>воды. С основной</a:t>
            </a:r>
            <a:r>
              <a:rPr lang="ru-RU" i="1" dirty="0"/>
              <a:t> </a:t>
            </a:r>
            <a:r>
              <a:rPr lang="ru-RU" dirty="0"/>
              <a:t>едой и привычными напитками мы получаем лишь </a:t>
            </a:r>
            <a:r>
              <a:rPr lang="ru-RU" dirty="0" smtClean="0"/>
              <a:t>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dirty="0" smtClean="0"/>
              <a:t>1,5 л </a:t>
            </a:r>
            <a:r>
              <a:rPr lang="ru-RU" dirty="0"/>
              <a:t>воды в сутки, поэтому дополнительно необходимо выпивать до </a:t>
            </a:r>
            <a:r>
              <a:rPr lang="ru-RU" dirty="0" smtClean="0"/>
              <a:t>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dirty="0" smtClean="0"/>
              <a:t>5 стаканов </a:t>
            </a:r>
            <a:r>
              <a:rPr lang="ru-RU" dirty="0"/>
              <a:t>чистой питьевой </a:t>
            </a:r>
            <a:r>
              <a:rPr lang="ru-RU" dirty="0" smtClean="0"/>
              <a:t>воды.</a:t>
            </a:r>
          </a:p>
          <a:p>
            <a:pPr>
              <a:buFont typeface="Arial"/>
              <a:buNone/>
            </a:pPr>
            <a:r>
              <a:rPr lang="ru-RU" dirty="0" smtClean="0"/>
              <a:t> В </a:t>
            </a:r>
            <a:r>
              <a:rPr lang="ru-RU" dirty="0"/>
              <a:t>условиях нормальной температуры и умеренных </a:t>
            </a:r>
            <a:r>
              <a:rPr lang="ru-RU" dirty="0" smtClean="0"/>
              <a:t>физических </a:t>
            </a:r>
            <a:r>
              <a:rPr lang="ru-RU" dirty="0"/>
              <a:t>нагрузок человеку необходимо выпивать </a:t>
            </a:r>
            <a:r>
              <a:rPr lang="ru-RU" dirty="0" smtClean="0"/>
              <a:t>дополнительно 1,0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dirty="0" smtClean="0"/>
              <a:t>1,5 </a:t>
            </a:r>
            <a:r>
              <a:rPr lang="ru-RU" dirty="0"/>
              <a:t>литра воды. Для сохранения равновесия «расход» воды должен также </a:t>
            </a:r>
            <a:r>
              <a:rPr lang="ru-RU" dirty="0" smtClean="0"/>
              <a:t>составлять 2,5 л.</a:t>
            </a:r>
            <a:r>
              <a:rPr lang="ru-RU" baseline="0" dirty="0" smtClean="0"/>
              <a:t> </a:t>
            </a:r>
            <a:r>
              <a:rPr lang="ru-RU" dirty="0" smtClean="0"/>
              <a:t>Он </a:t>
            </a:r>
            <a:r>
              <a:rPr lang="ru-RU" dirty="0"/>
              <a:t>складывается из испарения с поверхности кожи, через дыхание, выделения воды с мочой и калом</a:t>
            </a:r>
            <a:r>
              <a:rPr lang="ru-RU" dirty="0" smtClean="0"/>
              <a:t>.</a:t>
            </a:r>
          </a:p>
          <a:p>
            <a:pPr>
              <a:buFont typeface="Arial"/>
              <a:buNone/>
            </a:pPr>
            <a:r>
              <a:rPr lang="ru-RU" dirty="0" smtClean="0"/>
              <a:t> </a:t>
            </a:r>
            <a:r>
              <a:rPr lang="ru-RU" dirty="0"/>
              <a:t>При несоблюдении этого баланса нарушаются процессы пищеварения и усвоения пищи, кроветворения и др</a:t>
            </a:r>
            <a:r>
              <a:rPr lang="ru-RU" dirty="0" smtClean="0"/>
              <a:t>. Соблюдение </a:t>
            </a:r>
            <a:r>
              <a:rPr lang="ru-RU" dirty="0"/>
              <a:t>водного баланса является важным условием сохранения здоровья. Избыточное </a:t>
            </a:r>
            <a:r>
              <a:rPr lang="ru-RU" dirty="0" smtClean="0"/>
              <a:t>употребление </a:t>
            </a:r>
            <a:r>
              <a:rPr lang="ru-RU" dirty="0"/>
              <a:t>воды </a:t>
            </a:r>
            <a:r>
              <a:rPr lang="ru-RU" dirty="0" smtClean="0"/>
              <a:t>приводит </a:t>
            </a:r>
            <a:r>
              <a:rPr lang="ru-RU" dirty="0"/>
              <a:t>к перегрузке </a:t>
            </a:r>
            <a:r>
              <a:rPr lang="ru-RU" dirty="0" err="1"/>
              <a:t>сердечно-сосудистой</a:t>
            </a:r>
            <a:r>
              <a:rPr lang="ru-RU" dirty="0"/>
              <a:t> системы.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 smtClean="0"/>
              <a:t>Принцип № 11. </a:t>
            </a:r>
            <a:r>
              <a:rPr lang="ru-RU" b="0" dirty="0" smtClean="0"/>
              <a:t>Контроль массы тела</a:t>
            </a:r>
          </a:p>
          <a:p>
            <a:pPr>
              <a:buFont typeface="Arial"/>
              <a:buNone/>
            </a:pPr>
            <a:r>
              <a:rPr lang="ru-RU" b="0" dirty="0" smtClean="0"/>
              <a:t>Здоровое </a:t>
            </a:r>
            <a:r>
              <a:rPr lang="ru-RU" dirty="0"/>
              <a:t>питание обеспечивает человека сбалансированным рационом, который является надежным источником сохранения хорошего здоровья и нормального веса человека. Несоблюдение правил здорового питания приводит к нарушениям обмена веществ, которые являются причиной таких заболеваний, как ожирение, сахарный диабет </a:t>
            </a:r>
            <a:r>
              <a:rPr lang="ru-RU" dirty="0" smtClean="0"/>
              <a:t>2-го</a:t>
            </a:r>
            <a:r>
              <a:rPr lang="ru-RU" baseline="0" dirty="0" smtClean="0"/>
              <a:t> </a:t>
            </a:r>
            <a:r>
              <a:rPr lang="ru-RU" dirty="0" smtClean="0"/>
              <a:t>типа</a:t>
            </a:r>
            <a:r>
              <a:rPr lang="ru-RU" dirty="0"/>
              <a:t>, артериальная гипертензия, атеросклероз сосудов, поражение внутренних органов, онкологические заболевания, </a:t>
            </a:r>
            <a:r>
              <a:rPr lang="ru-RU" dirty="0" smtClean="0"/>
              <a:t>психологические </a:t>
            </a:r>
            <a:r>
              <a:rPr lang="ru-RU" dirty="0"/>
              <a:t>проблемы. Избыточная масса тела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dirty="0" smtClean="0"/>
              <a:t> </a:t>
            </a:r>
            <a:r>
              <a:rPr lang="ru-RU" dirty="0"/>
              <a:t>это одна из самых распространенных болезней в развитых странах. </a:t>
            </a:r>
            <a:endParaRPr lang="ru-RU" dirty="0" smtClean="0"/>
          </a:p>
          <a:p>
            <a:pPr>
              <a:buFont typeface="Arial"/>
              <a:buNone/>
            </a:pPr>
            <a:r>
              <a:rPr lang="ru-RU" dirty="0" smtClean="0"/>
              <a:t>В </a:t>
            </a:r>
            <a:r>
              <a:rPr lang="ru-RU" dirty="0"/>
              <a:t>России доля людей с избыточной массой тела/ожирением превышает </a:t>
            </a:r>
            <a:r>
              <a:rPr lang="ru-RU" dirty="0" smtClean="0"/>
              <a:t>50%. </a:t>
            </a:r>
            <a:r>
              <a:rPr lang="ru-RU" dirty="0"/>
              <a:t>Основными причинами этой патологии являются переедание и малоподвижный образ жизни, которые приводят к нарушению энергетического баланса, в этом случае общая калорийность пищи превышает </a:t>
            </a:r>
            <a:r>
              <a:rPr lang="ru-RU" dirty="0" err="1"/>
              <a:t>энергозатраты</a:t>
            </a:r>
            <a:r>
              <a:rPr lang="ru-RU" dirty="0"/>
              <a:t>. Нормальная масса тела является одним из основных индикаторов здоровья, </a:t>
            </a:r>
            <a:r>
              <a:rPr lang="ru-RU" dirty="0" smtClean="0"/>
              <a:t>поэтому </a:t>
            </a:r>
            <a:r>
              <a:rPr lang="ru-RU" dirty="0"/>
              <a:t>необходимо постоянно </a:t>
            </a:r>
            <a:r>
              <a:rPr lang="ru-RU" dirty="0" smtClean="0"/>
              <a:t>контролировать </a:t>
            </a:r>
            <a:r>
              <a:rPr lang="ru-RU" dirty="0"/>
              <a:t>свой вес, для этого в каждом доме должны быть весы и сантиметровая лента. Существует несколько методов </a:t>
            </a:r>
            <a:r>
              <a:rPr lang="ru-RU" dirty="0" smtClean="0"/>
              <a:t>оценки </a:t>
            </a:r>
            <a:r>
              <a:rPr lang="ru-RU" dirty="0"/>
              <a:t>массы тела: </a:t>
            </a:r>
            <a:r>
              <a:rPr lang="ru-RU" dirty="0" smtClean="0"/>
              <a:t>индекс </a:t>
            </a:r>
            <a:r>
              <a:rPr lang="ru-RU" dirty="0" err="1"/>
              <a:t>Кетле</a:t>
            </a:r>
            <a:r>
              <a:rPr lang="ru-RU" dirty="0"/>
              <a:t>, окружность талии, индекс </a:t>
            </a:r>
            <a:r>
              <a:rPr lang="ru-RU" dirty="0" smtClean="0"/>
              <a:t>талия/бедро.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6990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sz="1000" b="1" dirty="0" smtClean="0"/>
              <a:t>Избыточная </a:t>
            </a:r>
            <a:r>
              <a:rPr lang="ru-RU" sz="1000" b="1" dirty="0"/>
              <a:t>масса тела, </a:t>
            </a:r>
            <a:r>
              <a:rPr lang="ru-RU" sz="1000" b="1" dirty="0" smtClean="0"/>
              <a:t>ожирение</a:t>
            </a:r>
          </a:p>
          <a:p>
            <a:pPr>
              <a:buFont typeface="Arial"/>
              <a:buNone/>
            </a:pPr>
            <a:endParaRPr/>
          </a:p>
          <a:p>
            <a:pPr>
              <a:buFont typeface="Arial"/>
              <a:buNone/>
            </a:pPr>
            <a:r>
              <a:rPr lang="ru-RU" sz="1000" dirty="0" smtClean="0"/>
              <a:t>Существуют</a:t>
            </a:r>
            <a:r>
              <a:rPr lang="ru-RU" sz="1000" baseline="0" dirty="0" smtClean="0"/>
              <a:t> </a:t>
            </a:r>
            <a:r>
              <a:rPr lang="ru-RU" sz="1000" dirty="0" smtClean="0"/>
              <a:t>три типа</a:t>
            </a:r>
            <a:r>
              <a:rPr lang="ru-RU" sz="1000" baseline="0" dirty="0" smtClean="0"/>
              <a:t> </a:t>
            </a:r>
            <a:r>
              <a:rPr lang="ru-RU" sz="1000" dirty="0" smtClean="0"/>
              <a:t>ожирения</a:t>
            </a:r>
            <a:r>
              <a:rPr lang="ru-RU" sz="1000" dirty="0"/>
              <a:t>, которые определяются на основании главных </a:t>
            </a:r>
            <a:r>
              <a:rPr lang="ru-RU" sz="1000" dirty="0" smtClean="0"/>
              <a:t>областей     </a:t>
            </a:r>
            <a:r>
              <a:rPr lang="ru-RU" sz="1000" dirty="0"/>
              <a:t>сосредоточения жировых отложений: </a:t>
            </a:r>
            <a:r>
              <a:rPr lang="ru-RU" sz="1000" dirty="0" smtClean="0"/>
              <a:t>абдоминальный</a:t>
            </a:r>
            <a:r>
              <a:rPr lang="ru-RU" sz="1000" baseline="0" dirty="0"/>
              <a:t> </a:t>
            </a:r>
            <a:r>
              <a:rPr lang="ru-RU" sz="1000" dirty="0" smtClean="0"/>
              <a:t>тип </a:t>
            </a:r>
            <a:r>
              <a:rPr lang="ru-RU" sz="1000" dirty="0"/>
              <a:t>ожирения (</a:t>
            </a:r>
            <a:r>
              <a:rPr lang="ru-RU" sz="1000" dirty="0" err="1" smtClean="0"/>
              <a:t>андроидный</a:t>
            </a:r>
            <a:r>
              <a:rPr lang="ru-RU" sz="1000" dirty="0"/>
              <a:t>, верхний тип</a:t>
            </a:r>
            <a:r>
              <a:rPr lang="ru-RU" sz="1000" dirty="0" smtClean="0"/>
              <a:t>),</a:t>
            </a:r>
            <a:r>
              <a:rPr lang="ru-RU" sz="1000" baseline="0" dirty="0" smtClean="0"/>
              <a:t> </a:t>
            </a:r>
            <a:r>
              <a:rPr lang="ru-RU" sz="1000" dirty="0" smtClean="0"/>
              <a:t>    </a:t>
            </a:r>
            <a:endParaRPr/>
          </a:p>
          <a:p>
            <a:pPr>
              <a:buFont typeface="Arial"/>
              <a:buNone/>
            </a:pPr>
            <a:r>
              <a:rPr lang="ru-RU" sz="1000" dirty="0" err="1" smtClean="0"/>
              <a:t>бедренно-ягодичный</a:t>
            </a:r>
            <a:r>
              <a:rPr lang="ru-RU" sz="1000" baseline="0" dirty="0" smtClean="0"/>
              <a:t> </a:t>
            </a:r>
            <a:r>
              <a:rPr lang="ru-RU" sz="1000" dirty="0" smtClean="0"/>
              <a:t>тип</a:t>
            </a:r>
            <a:r>
              <a:rPr lang="ru-RU" sz="1000" baseline="0" dirty="0" smtClean="0"/>
              <a:t> </a:t>
            </a:r>
            <a:r>
              <a:rPr lang="ru-RU" sz="1000" dirty="0" smtClean="0"/>
              <a:t>ожирения </a:t>
            </a:r>
            <a:r>
              <a:rPr lang="ru-RU" sz="1000" dirty="0"/>
              <a:t>(нижний тип</a:t>
            </a:r>
            <a:r>
              <a:rPr lang="ru-RU" sz="1000" dirty="0" smtClean="0"/>
              <a:t>),</a:t>
            </a:r>
            <a:r>
              <a:rPr lang="ru-RU" sz="1000" baseline="0" dirty="0" smtClean="0"/>
              <a:t> </a:t>
            </a:r>
            <a:r>
              <a:rPr lang="ru-RU" sz="1000" dirty="0" smtClean="0"/>
              <a:t> смешанный</a:t>
            </a:r>
            <a:r>
              <a:rPr lang="ru-RU" sz="1000" baseline="0" dirty="0"/>
              <a:t> </a:t>
            </a:r>
            <a:r>
              <a:rPr lang="ru-RU" sz="1000" dirty="0" smtClean="0"/>
              <a:t>тип </a:t>
            </a:r>
            <a:r>
              <a:rPr lang="ru-RU" sz="1000" dirty="0"/>
              <a:t>ожирения (</a:t>
            </a:r>
            <a:r>
              <a:rPr lang="ru-RU" sz="1000" dirty="0" smtClean="0"/>
              <a:t>промежуточный </a:t>
            </a:r>
            <a:r>
              <a:rPr lang="ru-RU" sz="1000" dirty="0"/>
              <a:t>тип</a:t>
            </a:r>
            <a:r>
              <a:rPr lang="ru-RU" sz="1000" dirty="0" smtClean="0"/>
              <a:t>)</a:t>
            </a:r>
            <a:r>
              <a:rPr lang="ru-RU" sz="1000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000" dirty="0" smtClean="0"/>
              <a:t> данному </a:t>
            </a:r>
            <a:r>
              <a:rPr lang="ru-RU" sz="1000" dirty="0"/>
              <a:t>типу </a:t>
            </a:r>
            <a:r>
              <a:rPr lang="ru-RU" sz="1000" dirty="0" smtClean="0"/>
              <a:t>ожирения соответствует </a:t>
            </a:r>
            <a:r>
              <a:rPr lang="ru-RU" sz="1000" dirty="0"/>
              <a:t>равномерное </a:t>
            </a:r>
            <a:r>
              <a:rPr lang="ru-RU" sz="1000" dirty="0" smtClean="0"/>
              <a:t>распределение по</a:t>
            </a:r>
            <a:r>
              <a:rPr lang="ru-RU" sz="1000" baseline="0" dirty="0"/>
              <a:t> </a:t>
            </a:r>
            <a:r>
              <a:rPr lang="ru-RU" sz="1000" dirty="0" smtClean="0"/>
              <a:t>всему </a:t>
            </a:r>
            <a:r>
              <a:rPr lang="ru-RU" sz="1000" dirty="0"/>
              <a:t>телу жировых отложений.</a:t>
            </a:r>
            <a:endParaRPr/>
          </a:p>
          <a:p>
            <a:pPr>
              <a:buFont typeface="Arial"/>
              <a:buNone/>
            </a:pPr>
            <a:r>
              <a:rPr lang="ru-RU" sz="1000" dirty="0" smtClean="0"/>
              <a:t>Также</a:t>
            </a:r>
            <a:r>
              <a:rPr lang="ru-RU" sz="1000" baseline="0" dirty="0" smtClean="0"/>
              <a:t> различают мужской и женский тип ожирения.</a:t>
            </a:r>
            <a:endParaRPr lang="ru-RU" sz="1000" dirty="0" smtClean="0"/>
          </a:p>
          <a:p>
            <a:pPr>
              <a:buFont typeface="Arial"/>
              <a:buNone/>
            </a:pPr>
            <a:r>
              <a:rPr lang="ru-RU" sz="1000" dirty="0" smtClean="0"/>
              <a:t>Мужской </a:t>
            </a:r>
            <a:r>
              <a:rPr lang="ru-RU" sz="1000" dirty="0"/>
              <a:t>тип («яблоко</a:t>
            </a:r>
            <a:r>
              <a:rPr lang="ru-RU" sz="1000" dirty="0" smtClean="0"/>
              <a:t>»)</a:t>
            </a:r>
            <a:r>
              <a:rPr lang="ru-RU" sz="1000" baseline="0" dirty="0" smtClean="0"/>
              <a:t>, когда и</a:t>
            </a:r>
            <a:r>
              <a:rPr lang="ru-RU" sz="1000" dirty="0" smtClean="0"/>
              <a:t>збыток </a:t>
            </a:r>
            <a:r>
              <a:rPr lang="ru-RU" sz="1000" dirty="0"/>
              <a:t>жира </a:t>
            </a:r>
            <a:r>
              <a:rPr lang="ru-RU" sz="1000" dirty="0" smtClean="0"/>
              <a:t>откладывается </a:t>
            </a:r>
            <a:r>
              <a:rPr lang="ru-RU" sz="1000" dirty="0"/>
              <a:t>в области </a:t>
            </a:r>
            <a:r>
              <a:rPr lang="ru-RU" sz="1000" dirty="0" smtClean="0"/>
              <a:t>живота. Он чаще </a:t>
            </a:r>
            <a:r>
              <a:rPr lang="ru-RU" sz="1000" dirty="0"/>
              <a:t>встречается у </a:t>
            </a:r>
            <a:r>
              <a:rPr lang="ru-RU" sz="1000" dirty="0" smtClean="0"/>
              <a:t>мужчин</a:t>
            </a:r>
            <a:r>
              <a:rPr lang="ru-RU" sz="1000" baseline="0" dirty="0"/>
              <a:t> </a:t>
            </a:r>
            <a:r>
              <a:rPr lang="ru-RU" sz="1000" baseline="0" dirty="0" smtClean="0"/>
              <a:t>и связан</a:t>
            </a:r>
            <a:r>
              <a:rPr lang="ru-RU" sz="1000" dirty="0" smtClean="0"/>
              <a:t> </a:t>
            </a:r>
            <a:r>
              <a:rPr lang="ru-RU" sz="1000" dirty="0"/>
              <a:t>с </a:t>
            </a:r>
            <a:r>
              <a:rPr lang="ru-RU" sz="1000" dirty="0" smtClean="0"/>
              <a:t>метаболическим </a:t>
            </a:r>
            <a:r>
              <a:rPr lang="ru-RU" sz="1000" dirty="0"/>
              <a:t>синдромом, диабетом и </a:t>
            </a:r>
            <a:r>
              <a:rPr lang="ru-RU" sz="1000" dirty="0" err="1" smtClean="0"/>
              <a:t>сердечно-сосудистыми</a:t>
            </a:r>
            <a:r>
              <a:rPr lang="ru-RU" sz="1000" dirty="0" smtClean="0"/>
              <a:t> заболеваниями.</a:t>
            </a:r>
            <a:endParaRPr/>
          </a:p>
          <a:p>
            <a:pPr>
              <a:buFont typeface="Arial"/>
              <a:buNone/>
            </a:pPr>
            <a:r>
              <a:rPr lang="ru-RU" sz="1000" dirty="0"/>
              <a:t>Женский тип («груша</a:t>
            </a:r>
            <a:r>
              <a:rPr lang="ru-RU" sz="1000" dirty="0" smtClean="0"/>
              <a:t>»)</a:t>
            </a:r>
            <a:r>
              <a:rPr lang="ru-RU" sz="1000" baseline="0" dirty="0" smtClean="0"/>
              <a:t>, когда и</a:t>
            </a:r>
            <a:r>
              <a:rPr lang="ru-RU" sz="1000" dirty="0" smtClean="0"/>
              <a:t>збыток </a:t>
            </a:r>
            <a:r>
              <a:rPr lang="ru-RU" sz="1000" dirty="0"/>
              <a:t>жира </a:t>
            </a:r>
            <a:r>
              <a:rPr lang="ru-RU" sz="1000" dirty="0" smtClean="0"/>
              <a:t>откладывается </a:t>
            </a:r>
            <a:r>
              <a:rPr lang="ru-RU" sz="1000" dirty="0"/>
              <a:t>в области бедер и </a:t>
            </a:r>
            <a:r>
              <a:rPr lang="ru-RU" sz="1000" dirty="0" smtClean="0"/>
              <a:t>ягодиц. Он чаще </a:t>
            </a:r>
            <a:r>
              <a:rPr lang="ru-RU" sz="1000" dirty="0"/>
              <a:t>встречается у </a:t>
            </a:r>
            <a:r>
              <a:rPr lang="ru-RU" sz="1000" dirty="0" smtClean="0"/>
              <a:t>женщин</a:t>
            </a:r>
            <a:r>
              <a:rPr lang="ru-RU" sz="1000" baseline="0" dirty="0"/>
              <a:t> </a:t>
            </a:r>
            <a:r>
              <a:rPr lang="ru-RU" sz="1000" baseline="0" dirty="0" smtClean="0"/>
              <a:t>и не связан </a:t>
            </a:r>
            <a:r>
              <a:rPr lang="ru-RU" sz="1000" dirty="0" smtClean="0"/>
              <a:t>с метаболическим синдромом.</a:t>
            </a:r>
            <a:endParaRPr/>
          </a:p>
          <a:p>
            <a:pPr>
              <a:buFont typeface="Arial" pitchFamily="34" charset="0"/>
              <a:buNone/>
            </a:pPr>
            <a:endParaRPr/>
          </a:p>
          <a:p>
            <a:pPr>
              <a:buFont typeface="Arial" pitchFamily="34" charset="0"/>
              <a:buNone/>
            </a:pPr>
            <a:endParaRPr/>
          </a:p>
          <a:p>
            <a:pPr>
              <a:buFont typeface="Arial" pitchFamily="34" charset="0"/>
              <a:buNone/>
            </a:pPr>
            <a:endParaRPr/>
          </a:p>
          <a:p>
            <a:pPr>
              <a:buFont typeface="Arial" pitchFamily="34" charset="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/>
              <a:t>Абдоминальное ожирение</a:t>
            </a:r>
            <a:endParaRPr b="1"/>
          </a:p>
          <a:p>
            <a:pPr>
              <a:buFont typeface="Arial"/>
              <a:buNone/>
            </a:pPr>
            <a:r>
              <a:rPr lang="ru-RU" b="0" dirty="0"/>
              <a:t>А</a:t>
            </a:r>
            <a:r>
              <a:rPr lang="ru-RU" b="0" dirty="0" smtClean="0"/>
              <a:t>бдоминальный </a:t>
            </a:r>
            <a:r>
              <a:rPr lang="ru-RU" b="0" dirty="0"/>
              <a:t>(о</a:t>
            </a:r>
            <a:r>
              <a:rPr lang="ru-RU" dirty="0"/>
              <a:t>т лат. </a:t>
            </a:r>
            <a:r>
              <a:rPr lang="en-US" dirty="0"/>
              <a:t>abdomen </a:t>
            </a:r>
            <a:r>
              <a:rPr lang="ru-RU" dirty="0"/>
              <a:t>– «живот»), или верхний, тип ожирения характеризуется избыточным отложением жировой ткани в области живота и верхней части туловища. Фигура становится похожей на яблоко.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Такой тип ожирения является наиболее опасным для здоровья. Именно при нем чаще развиваются такие заболевания, как </a:t>
            </a:r>
            <a:r>
              <a:rPr lang="ru-RU" dirty="0" smtClean="0"/>
              <a:t>сахарный </a:t>
            </a:r>
            <a:r>
              <a:rPr lang="ru-RU" dirty="0"/>
              <a:t>диабет, артериальная гипертония, инфаркты и инсульты.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Жировая ткань в основном состоит из клеток – </a:t>
            </a:r>
            <a:r>
              <a:rPr lang="ru-RU" dirty="0" err="1" smtClean="0"/>
              <a:t>адипоцитов</a:t>
            </a:r>
            <a:r>
              <a:rPr lang="ru-RU" dirty="0"/>
              <a:t>. </a:t>
            </a:r>
            <a:r>
              <a:rPr lang="ru-RU" dirty="0" err="1"/>
              <a:t>Адипоциты</a:t>
            </a:r>
            <a:r>
              <a:rPr lang="ru-RU" dirty="0"/>
              <a:t> участвуют в жировом обмене, обладают способностью </a:t>
            </a:r>
            <a:r>
              <a:rPr lang="ru-RU" dirty="0" smtClean="0"/>
              <a:t>накапливать </a:t>
            </a:r>
            <a:r>
              <a:rPr lang="ru-RU" dirty="0"/>
              <a:t>жиры, которые в дальнейшем используются организмом для </a:t>
            </a:r>
            <a:r>
              <a:rPr lang="ru-RU" dirty="0" smtClean="0"/>
              <a:t>выработки </a:t>
            </a:r>
            <a:r>
              <a:rPr lang="ru-RU" dirty="0"/>
              <a:t>энергии.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У лиц, страдающих связанным с наследственностью ожирением, количество </a:t>
            </a:r>
            <a:r>
              <a:rPr lang="ru-RU" dirty="0" err="1"/>
              <a:t>адипоцитов</a:t>
            </a:r>
            <a:r>
              <a:rPr lang="ru-RU" dirty="0"/>
              <a:t> значительно увеличено и </a:t>
            </a:r>
            <a:r>
              <a:rPr lang="ru-RU" dirty="0" smtClean="0"/>
              <a:t>жировые клетки</a:t>
            </a:r>
            <a:r>
              <a:rPr lang="ru-RU" baseline="0" dirty="0" smtClean="0"/>
              <a:t> </a:t>
            </a:r>
            <a:r>
              <a:rPr lang="ru-RU" dirty="0" smtClean="0"/>
              <a:t>имеют </a:t>
            </a:r>
            <a:r>
              <a:rPr lang="ru-RU" dirty="0"/>
              <a:t>более крупные размеры, чем у людей с нормальным весом.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/>
              <a:t>Индекс </a:t>
            </a:r>
            <a:r>
              <a:rPr lang="ru-RU" b="1" dirty="0" err="1"/>
              <a:t>Кетле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Один из самых распространенных показателей массы тела </a:t>
            </a:r>
            <a:r>
              <a:rPr lang="ru-RU" dirty="0" smtClean="0"/>
              <a:t>является </a:t>
            </a:r>
            <a:r>
              <a:rPr lang="ru-RU" dirty="0"/>
              <a:t>индекс </a:t>
            </a:r>
            <a:r>
              <a:rPr lang="ru-RU" dirty="0" err="1"/>
              <a:t>Кетле</a:t>
            </a:r>
            <a:r>
              <a:rPr lang="ru-RU" dirty="0"/>
              <a:t> (ИК), который разработан бельгийским </a:t>
            </a:r>
            <a:r>
              <a:rPr lang="ru-RU" dirty="0" smtClean="0"/>
              <a:t>социологом </a:t>
            </a:r>
            <a:r>
              <a:rPr lang="ru-RU" dirty="0"/>
              <a:t>и статистиком Адольфом </a:t>
            </a:r>
            <a:r>
              <a:rPr lang="ru-RU" dirty="0" err="1" smtClean="0"/>
              <a:t>Кетле</a:t>
            </a:r>
            <a:r>
              <a:rPr lang="ru-RU" dirty="0" smtClean="0"/>
              <a:t> </a:t>
            </a:r>
            <a:r>
              <a:rPr lang="ru-RU" dirty="0"/>
              <a:t>в 1869 году. </a:t>
            </a:r>
            <a:endParaRPr lang="ru-RU" dirty="0" smtClean="0"/>
          </a:p>
          <a:p>
            <a:pPr>
              <a:buFont typeface="Arial"/>
              <a:buNone/>
            </a:pPr>
            <a:r>
              <a:rPr lang="ru-RU" dirty="0" smtClean="0"/>
              <a:t>ИК</a:t>
            </a:r>
            <a:r>
              <a:rPr lang="ru-RU" baseline="0" dirty="0" smtClean="0"/>
              <a:t> </a:t>
            </a:r>
            <a:r>
              <a:rPr lang="ru-RU" dirty="0" smtClean="0"/>
              <a:t>представляет </a:t>
            </a:r>
            <a:r>
              <a:rPr lang="ru-RU" dirty="0"/>
              <a:t>собой простой показатель отношения веса к росту. Для </a:t>
            </a:r>
            <a:r>
              <a:rPr lang="ru-RU" dirty="0" smtClean="0"/>
              <a:t>того</a:t>
            </a:r>
            <a:r>
              <a:rPr lang="ru-RU" baseline="0" dirty="0" smtClean="0"/>
              <a:t> </a:t>
            </a:r>
            <a:r>
              <a:rPr lang="ru-RU" dirty="0" smtClean="0"/>
              <a:t>чтобы </a:t>
            </a:r>
            <a:r>
              <a:rPr lang="ru-RU" dirty="0"/>
              <a:t>определить свой ИК, необходимо массу тела в килограммах, </a:t>
            </a:r>
            <a:r>
              <a:rPr lang="ru-RU" dirty="0" smtClean="0"/>
              <a:t>разделить </a:t>
            </a:r>
            <a:r>
              <a:rPr lang="ru-RU" dirty="0"/>
              <a:t>на рост в метрах, возведенный в квадрат</a:t>
            </a:r>
            <a:r>
              <a:rPr lang="ru-RU" dirty="0" smtClean="0"/>
              <a:t>.</a:t>
            </a:r>
          </a:p>
          <a:p>
            <a:pPr>
              <a:buFont typeface="Arial"/>
              <a:buNone/>
            </a:pPr>
            <a:endParaRPr/>
          </a:p>
          <a:p>
            <a:pPr>
              <a:buFont typeface="Arial"/>
              <a:buNone/>
            </a:pPr>
            <a:r>
              <a:rPr lang="ru-RU" dirty="0" smtClean="0"/>
              <a:t>ИМТ (кг/м</a:t>
            </a:r>
            <a:r>
              <a:rPr lang="ru-RU" baseline="30000" dirty="0" smtClean="0"/>
              <a:t>2</a:t>
            </a:r>
            <a:r>
              <a:rPr lang="ru-RU" dirty="0" smtClean="0"/>
              <a:t>) </a:t>
            </a:r>
            <a:r>
              <a:rPr lang="ru-RU" dirty="0"/>
              <a:t>= ВЕС (кг</a:t>
            </a:r>
            <a:r>
              <a:rPr lang="ru-RU" dirty="0" smtClean="0"/>
              <a:t>) :</a:t>
            </a:r>
            <a:r>
              <a:rPr lang="ru-RU" baseline="0" dirty="0" smtClean="0"/>
              <a:t> </a:t>
            </a:r>
            <a:r>
              <a:rPr lang="ru-RU" dirty="0" smtClean="0"/>
              <a:t>РОСТ </a:t>
            </a:r>
            <a:r>
              <a:rPr lang="ru-RU" dirty="0"/>
              <a:t>(м</a:t>
            </a:r>
            <a:r>
              <a:rPr lang="ru-RU" baseline="30000" dirty="0"/>
              <a:t>2</a:t>
            </a:r>
            <a:r>
              <a:rPr lang="ru-RU" dirty="0"/>
              <a:t>)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 smtClean="0"/>
              <a:t>Принцип</a:t>
            </a:r>
            <a:r>
              <a:rPr lang="ru-RU" sz="800" b="1" baseline="0" dirty="0" smtClean="0"/>
              <a:t> № 12. </a:t>
            </a:r>
            <a:r>
              <a:rPr lang="ru-RU" sz="800" b="0" baseline="0" dirty="0" smtClean="0"/>
              <a:t>Правильный режим питания</a:t>
            </a:r>
            <a:endParaRPr lang="ru-RU" sz="800" b="0" dirty="0" smtClean="0"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 smtClean="0"/>
              <a:t>Режим </a:t>
            </a:r>
            <a:r>
              <a:rPr lang="ru-RU" sz="800" dirty="0"/>
              <a:t>питания определяют следующие показатели: кратность </a:t>
            </a:r>
            <a:r>
              <a:rPr lang="ru-RU" sz="800" dirty="0" smtClean="0"/>
              <a:t>питания,</a:t>
            </a:r>
            <a:r>
              <a:rPr lang="ru-RU" sz="800" baseline="0" dirty="0" smtClean="0"/>
              <a:t> </a:t>
            </a:r>
            <a:r>
              <a:rPr lang="ru-RU" sz="800" dirty="0" smtClean="0"/>
              <a:t>интервалы </a:t>
            </a:r>
            <a:r>
              <a:rPr lang="ru-RU" sz="800" dirty="0"/>
              <a:t>между приемами </a:t>
            </a:r>
            <a:r>
              <a:rPr lang="ru-RU" sz="800" dirty="0" smtClean="0"/>
              <a:t>пищи,</a:t>
            </a:r>
            <a:r>
              <a:rPr lang="ru-RU" sz="800" baseline="0" dirty="0" smtClean="0"/>
              <a:t> </a:t>
            </a:r>
            <a:r>
              <a:rPr lang="ru-RU" sz="800" dirty="0" smtClean="0"/>
              <a:t>время </a:t>
            </a:r>
            <a:r>
              <a:rPr lang="ru-RU" sz="800" dirty="0"/>
              <a:t>приема </a:t>
            </a:r>
            <a:r>
              <a:rPr lang="ru-RU" sz="800" dirty="0" smtClean="0"/>
              <a:t>пищи,</a:t>
            </a:r>
            <a:r>
              <a:rPr lang="ru-RU" sz="800" baseline="0" dirty="0" smtClean="0"/>
              <a:t> </a:t>
            </a:r>
            <a:r>
              <a:rPr lang="ru-RU" sz="800" dirty="0" smtClean="0"/>
              <a:t>распределение </a:t>
            </a:r>
            <a:r>
              <a:rPr lang="ru-RU" sz="800" dirty="0"/>
              <a:t>калорийности по приемам </a:t>
            </a:r>
            <a:r>
              <a:rPr lang="ru-RU" sz="800" dirty="0" smtClean="0"/>
              <a:t>пищи.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Правильный режим питания обеспечивает эффективную работу пищеварительной системы, нормальное усвоение пищи, </a:t>
            </a:r>
            <a:r>
              <a:rPr lang="ru-RU" sz="800" dirty="0" smtClean="0"/>
              <a:t>оптимальный </a:t>
            </a:r>
            <a:r>
              <a:rPr lang="ru-RU" sz="800" dirty="0"/>
              <a:t>обмен веществ, а также помогает выработать культуру </a:t>
            </a:r>
            <a:r>
              <a:rPr lang="ru-RU" sz="800" dirty="0" smtClean="0"/>
              <a:t>употребления </a:t>
            </a:r>
            <a:r>
              <a:rPr lang="ru-RU" sz="800" dirty="0"/>
              <a:t>пищи. Есть нужно </a:t>
            </a:r>
            <a:r>
              <a:rPr lang="ru-RU" sz="800" dirty="0" smtClean="0"/>
              <a:t>столько</a:t>
            </a:r>
            <a:r>
              <a:rPr lang="ru-RU" sz="800" dirty="0"/>
              <a:t>, чтобы не испытывать чувство голода. Переедание ведет к развитию ожирения и связанных с ним заболеваний, риск которых возрастает при беспорядочном питании и питании всухомятку. Соблюдение режима питания позволяет </a:t>
            </a:r>
            <a:r>
              <a:rPr lang="ru-RU" sz="800" dirty="0" smtClean="0"/>
              <a:t>сохранить </a:t>
            </a:r>
            <a:r>
              <a:rPr lang="ru-RU" sz="800" dirty="0"/>
              <a:t>здоровье на долгие годы.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 smtClean="0"/>
              <a:t>Кратность </a:t>
            </a:r>
            <a:r>
              <a:rPr lang="ru-RU" sz="800" b="1" dirty="0"/>
              <a:t>питания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Для здоровых людей рекомендовано </a:t>
            </a:r>
            <a:r>
              <a:rPr lang="ru-RU" sz="800" dirty="0" smtClean="0"/>
              <a:t>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dirty="0" smtClean="0"/>
              <a:t>4-разовое </a:t>
            </a:r>
            <a:r>
              <a:rPr lang="ru-RU" sz="800" dirty="0"/>
              <a:t>питание с </a:t>
            </a:r>
            <a:r>
              <a:rPr lang="ru-RU" sz="800" dirty="0" smtClean="0"/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dirty="0" smtClean="0"/>
              <a:t>5-часовыми </a:t>
            </a:r>
            <a:r>
              <a:rPr lang="ru-RU" sz="800" dirty="0"/>
              <a:t>промежутками. </a:t>
            </a:r>
            <a:r>
              <a:rPr lang="ru-RU" sz="800" dirty="0" smtClean="0"/>
              <a:t>4-разовое </a:t>
            </a:r>
            <a:r>
              <a:rPr lang="ru-RU" sz="800" dirty="0"/>
              <a:t>питание наиболее </a:t>
            </a:r>
            <a:r>
              <a:rPr lang="ru-RU" sz="800" dirty="0" smtClean="0"/>
              <a:t>благоприятствует </a:t>
            </a:r>
            <a:r>
              <a:rPr lang="ru-RU" sz="800" dirty="0"/>
              <a:t>умственной и физической работе. Сокращение числа приемов отрицательно сказывается на здоровье человека, может привести к заболеваниям желудочно-кишечного тракта, повышению уровня холестерина в крови, снижению усвоения белка.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При заболеваниях желудочно-кишечного тракта и </a:t>
            </a:r>
            <a:r>
              <a:rPr lang="ru-RU" sz="800" dirty="0" err="1" smtClean="0"/>
              <a:t>сердечно-сосудистых</a:t>
            </a:r>
            <a:r>
              <a:rPr lang="ru-RU" sz="800" dirty="0" smtClean="0"/>
              <a:t> </a:t>
            </a:r>
            <a:r>
              <a:rPr lang="ru-RU" sz="800" dirty="0"/>
              <a:t>патологиях полезным считается прием пищи небольшими порциями (объем не более 1 стакана) </a:t>
            </a:r>
            <a:r>
              <a:rPr lang="ru-RU" sz="800" dirty="0" smtClean="0"/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dirty="0" smtClean="0"/>
              <a:t>6 раз, при </a:t>
            </a:r>
            <a:r>
              <a:rPr lang="ru-RU" sz="800" dirty="0"/>
              <a:t>этом </a:t>
            </a:r>
            <a:r>
              <a:rPr lang="ru-RU" sz="800" dirty="0" smtClean="0"/>
              <a:t>65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dirty="0" smtClean="0"/>
              <a:t>70% суточного </a:t>
            </a:r>
            <a:r>
              <a:rPr lang="ru-RU" sz="800" dirty="0"/>
              <a:t>рациона должно </a:t>
            </a:r>
            <a:r>
              <a:rPr lang="ru-RU" sz="800" dirty="0" smtClean="0"/>
              <a:t>употребляться </a:t>
            </a:r>
            <a:r>
              <a:rPr lang="ru-RU" sz="800" dirty="0"/>
              <a:t>в первой половине дня (</a:t>
            </a:r>
            <a:r>
              <a:rPr lang="ru-RU" sz="800" dirty="0" smtClean="0"/>
              <a:t>завтрак</a:t>
            </a:r>
            <a:r>
              <a:rPr lang="ru-RU" sz="800" dirty="0"/>
              <a:t>, 2-й завтрак, </a:t>
            </a:r>
            <a:r>
              <a:rPr lang="ru-RU" sz="800" dirty="0" smtClean="0"/>
              <a:t>обед).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 smtClean="0"/>
              <a:t>Интервалы </a:t>
            </a:r>
            <a:r>
              <a:rPr lang="ru-RU" sz="800" b="1" dirty="0"/>
              <a:t>между приемами пищи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Интервалы между приемами пиши не должны превышать </a:t>
            </a:r>
            <a:r>
              <a:rPr lang="ru-RU" sz="800" dirty="0" smtClean="0"/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dirty="0" smtClean="0"/>
              <a:t>5 часов</a:t>
            </a:r>
            <a:r>
              <a:rPr lang="ru-RU" sz="800" dirty="0"/>
              <a:t>, так как за это время пища покидает желудок и появляется </a:t>
            </a:r>
            <a:r>
              <a:rPr lang="ru-RU" sz="800" dirty="0" smtClean="0"/>
              <a:t>голодная </a:t>
            </a:r>
            <a:r>
              <a:rPr lang="ru-RU" sz="800" dirty="0"/>
              <a:t>перистальтика желудка.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i="0" dirty="0"/>
              <a:t>Длительность нахождения в желудке пищевых </a:t>
            </a:r>
            <a:r>
              <a:rPr lang="ru-RU" sz="800" b="1" i="0" dirty="0" smtClean="0"/>
              <a:t>продуктов</a:t>
            </a:r>
            <a:endParaRPr lang="ru-RU" sz="800" b="1" i="0" dirty="0"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0" i="0" dirty="0" smtClean="0"/>
              <a:t>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b="0" i="0" dirty="0" smtClean="0"/>
              <a:t>2</a:t>
            </a:r>
            <a:r>
              <a:rPr lang="ru-RU" sz="800" b="0" i="0" baseline="0" dirty="0" smtClean="0"/>
              <a:t> часа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 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800" dirty="0" smtClean="0"/>
              <a:t>ода, соки, чай, какао, кофе, молоко, кисломолочные продукты, яйца всмятку, бульоны, рис отварной, рыба отварная, хлопья злаков.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 smtClean="0"/>
              <a:t>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–3 часа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 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ru-RU" sz="800" dirty="0" smtClean="0"/>
              <a:t>йца вкрутую, яичница, омлет, телятина или говядина отварная, картофель отварной, хлеб пшеничный, макароны.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0" dirty="0" smtClean="0"/>
              <a:t>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b="0" dirty="0" smtClean="0"/>
              <a:t>4 часа</a:t>
            </a:r>
            <a:r>
              <a:rPr lang="ru-RU" sz="800" b="0" baseline="0" dirty="0" smtClean="0"/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</a:t>
            </a:r>
            <a:r>
              <a:rPr lang="ru-RU" sz="800" b="0" dirty="0" smtClean="0"/>
              <a:t>урица </a:t>
            </a:r>
            <a:r>
              <a:rPr lang="ru-RU" sz="800" dirty="0" smtClean="0"/>
              <a:t>или индейка отварная, хлеб ржаной, огурцы, редис, капуста и другие овощи, фрукты, картофель жареный, ветчина, колбаса.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0" dirty="0" smtClean="0"/>
              <a:t>4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b="0" dirty="0" smtClean="0"/>
              <a:t>5 часов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800" b="0" dirty="0" smtClean="0"/>
              <a:t>мясо</a:t>
            </a:r>
            <a:r>
              <a:rPr lang="ru-RU" sz="800" dirty="0" smtClean="0"/>
              <a:t> или дичь жареные, горох, бобовые, сельдь, маринады.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 smtClean="0"/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часов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</a:t>
            </a:r>
            <a:r>
              <a:rPr lang="ru-RU" sz="800" dirty="0" smtClean="0"/>
              <a:t>пик, грибы.</a:t>
            </a:r>
            <a:r>
              <a:rPr lang="ru-RU" sz="800" baseline="0" dirty="0" smtClean="0"/>
              <a:t> </a:t>
            </a:r>
            <a:endParaRPr smtClean="0"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 smtClean="0"/>
              <a:t>Желательно</a:t>
            </a:r>
            <a:r>
              <a:rPr lang="ru-RU" sz="800" dirty="0"/>
              <a:t>,  чтобы  основные приемы пищи проходили </a:t>
            </a:r>
            <a:r>
              <a:rPr lang="ru-RU" sz="800" dirty="0" smtClean="0"/>
              <a:t>в одно </a:t>
            </a:r>
            <a:r>
              <a:rPr lang="ru-RU" sz="800" dirty="0"/>
              <a:t>и то же время. </a:t>
            </a:r>
            <a:r>
              <a:rPr lang="ru-RU" sz="800" dirty="0" smtClean="0"/>
              <a:t>Тогда</a:t>
            </a:r>
            <a:r>
              <a:rPr lang="ru-RU" sz="800" baseline="0" dirty="0" smtClean="0"/>
              <a:t> </a:t>
            </a:r>
            <a:r>
              <a:rPr lang="ru-RU" sz="800" dirty="0" smtClean="0"/>
              <a:t>вырабатывается   условный</a:t>
            </a:r>
            <a:r>
              <a:rPr lang="ru-RU" sz="800" baseline="0" dirty="0" smtClean="0"/>
              <a:t> </a:t>
            </a:r>
            <a:r>
              <a:rPr lang="ru-RU" sz="800" dirty="0" smtClean="0"/>
              <a:t>пищевой </a:t>
            </a:r>
            <a:r>
              <a:rPr lang="ru-RU" sz="800" dirty="0"/>
              <a:t>рефлекс, влияющий на </a:t>
            </a:r>
            <a:r>
              <a:rPr lang="ru-RU" sz="800" dirty="0" smtClean="0"/>
              <a:t>выделение </a:t>
            </a:r>
            <a:r>
              <a:rPr lang="ru-RU" sz="800" dirty="0"/>
              <a:t>желудочного сока, что способствует полному усвоению пищевых веществ. Последний прием пищи должен быть за </a:t>
            </a:r>
            <a:r>
              <a:rPr lang="ru-RU" sz="800" dirty="0" smtClean="0"/>
              <a:t>2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sz="800" dirty="0" smtClean="0"/>
              <a:t>3 </a:t>
            </a:r>
            <a:r>
              <a:rPr lang="ru-RU" sz="800" dirty="0"/>
              <a:t>часа до сна, идеально до 19 </a:t>
            </a:r>
            <a:r>
              <a:rPr lang="ru-RU" sz="800" dirty="0" smtClean="0"/>
              <a:t>часов</a:t>
            </a:r>
            <a:r>
              <a:rPr lang="ru-RU" sz="800" dirty="0"/>
              <a:t>.  </a:t>
            </a:r>
            <a:r>
              <a:rPr lang="ru-RU" sz="800" dirty="0" smtClean="0"/>
              <a:t>На </a:t>
            </a:r>
            <a:r>
              <a:rPr lang="ru-RU" sz="800" dirty="0"/>
              <a:t>ужин  не рекомендуются </a:t>
            </a:r>
            <a:r>
              <a:rPr lang="ru-RU" sz="800" dirty="0" smtClean="0"/>
              <a:t>жирные</a:t>
            </a:r>
            <a:r>
              <a:rPr lang="ru-RU" sz="800" dirty="0"/>
              <a:t>, </a:t>
            </a:r>
            <a:r>
              <a:rPr lang="ru-RU" sz="800" dirty="0" smtClean="0"/>
              <a:t>жареные</a:t>
            </a:r>
            <a:r>
              <a:rPr lang="ru-RU" sz="800" dirty="0"/>
              <a:t>, пряные, соленые блюда. Некоторые люди не могут уснуть, чего-нибудь не съев на ночь. В таких случаях можно </a:t>
            </a:r>
            <a:r>
              <a:rPr lang="ru-RU" sz="800" dirty="0" smtClean="0"/>
              <a:t>выпить </a:t>
            </a:r>
            <a:r>
              <a:rPr lang="ru-RU" sz="800" dirty="0"/>
              <a:t>стакан </a:t>
            </a:r>
            <a:r>
              <a:rPr lang="ru-RU" sz="800" dirty="0" smtClean="0"/>
              <a:t>кефира.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 smtClean="0"/>
              <a:t> </a:t>
            </a:r>
            <a:r>
              <a:rPr lang="ru-RU" sz="800" b="1" dirty="0"/>
              <a:t>Распределение калорийности по приемам пищи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0" dirty="0" smtClean="0"/>
              <a:t>Рекомендуемая </a:t>
            </a:r>
            <a:r>
              <a:rPr lang="ru-RU" sz="800" b="0" dirty="0"/>
              <a:t>калорийность суточного рациона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 </a:t>
            </a:r>
            <a:r>
              <a:rPr lang="ru-RU" sz="800" b="0" dirty="0" smtClean="0"/>
              <a:t> 4</a:t>
            </a:r>
            <a:r>
              <a:rPr lang="ru-RU" sz="800" b="0" baseline="0" dirty="0" smtClean="0"/>
              <a:t>-</a:t>
            </a:r>
            <a:r>
              <a:rPr lang="ru-RU" sz="800" b="0" dirty="0" smtClean="0"/>
              <a:t>разовом</a:t>
            </a:r>
            <a:r>
              <a:rPr lang="ru-RU" sz="800" b="0" baseline="0" dirty="0" smtClean="0"/>
              <a:t> </a:t>
            </a:r>
            <a:r>
              <a:rPr lang="ru-RU" sz="800" b="0" dirty="0" smtClean="0"/>
              <a:t>питании: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0" dirty="0" smtClean="0"/>
              <a:t>завтрак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800" b="0" dirty="0" smtClean="0"/>
              <a:t>25%,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0" dirty="0" smtClean="0"/>
              <a:t>обед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800" b="0" dirty="0" smtClean="0"/>
              <a:t>35%,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0" dirty="0" smtClean="0"/>
              <a:t>полдник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800" b="0" dirty="0" smtClean="0"/>
              <a:t>15%,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0" dirty="0" smtClean="0"/>
              <a:t>ужин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800" b="0" dirty="0" smtClean="0"/>
              <a:t>25%.</a:t>
            </a:r>
            <a:endParaRPr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sz="1200" b="1" dirty="0" smtClean="0"/>
              <a:t>Принцип</a:t>
            </a:r>
            <a:r>
              <a:rPr lang="ru-RU" sz="1200" b="1" baseline="0" dirty="0" smtClean="0"/>
              <a:t> № 13. </a:t>
            </a:r>
            <a:r>
              <a:rPr lang="ru-RU" dirty="0" smtClean="0"/>
              <a:t>Грудное </a:t>
            </a:r>
            <a:r>
              <a:rPr lang="ru-RU" dirty="0"/>
              <a:t>вскармливание </a:t>
            </a:r>
            <a:endParaRPr lang="ru-RU" dirty="0" smtClean="0"/>
          </a:p>
          <a:p>
            <a:pPr>
              <a:buFont typeface="Arial"/>
              <a:buNone/>
            </a:pPr>
            <a:r>
              <a:rPr lang="ru-RU" dirty="0" smtClean="0"/>
              <a:t>Грудное вскармливание способствует </a:t>
            </a:r>
            <a:r>
              <a:rPr lang="ru-RU" dirty="0"/>
              <a:t>здоровому росту и развитию, может обеспечить пользу для здоровья в длительной перспективе. Например, снизить риск появления </a:t>
            </a:r>
            <a:r>
              <a:rPr lang="ru-RU" dirty="0" smtClean="0"/>
              <a:t>лишнего </a:t>
            </a:r>
            <a:r>
              <a:rPr lang="ru-RU" dirty="0"/>
              <a:t>веса, ожирения и развития хронических неинфекционных заболеваний в последующие годы.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/>
              <a:t>Правило светофора – выбор продуктов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Как светофор на </a:t>
            </a:r>
            <a:r>
              <a:rPr lang="ru-RU" dirty="0" smtClean="0"/>
              <a:t>перекрестке,</a:t>
            </a:r>
            <a:r>
              <a:rPr lang="ru-RU" baseline="0" dirty="0"/>
              <a:t> </a:t>
            </a:r>
            <a:r>
              <a:rPr lang="ru-RU" dirty="0" smtClean="0"/>
              <a:t>правильный </a:t>
            </a:r>
            <a:r>
              <a:rPr lang="ru-RU" dirty="0"/>
              <a:t>выбор продуктов поможет </a:t>
            </a:r>
            <a:r>
              <a:rPr lang="ru-RU" dirty="0" smtClean="0"/>
              <a:t>вам</a:t>
            </a:r>
            <a:r>
              <a:rPr lang="ru-RU" baseline="0" dirty="0"/>
              <a:t> </a:t>
            </a:r>
            <a:r>
              <a:rPr lang="ru-RU" dirty="0" smtClean="0"/>
              <a:t>избежать </a:t>
            </a:r>
            <a:r>
              <a:rPr lang="ru-RU" dirty="0" err="1"/>
              <a:t>сердечно-сосудистых</a:t>
            </a:r>
            <a:r>
              <a:rPr lang="ru-RU" dirty="0"/>
              <a:t> </a:t>
            </a:r>
            <a:r>
              <a:rPr lang="ru-RU" dirty="0" smtClean="0"/>
              <a:t>катастроф</a:t>
            </a:r>
            <a:r>
              <a:rPr lang="ru-RU" baseline="0" dirty="0"/>
              <a:t> </a:t>
            </a:r>
            <a:r>
              <a:rPr lang="ru-RU" dirty="0" smtClean="0"/>
              <a:t>и </a:t>
            </a:r>
            <a:r>
              <a:rPr lang="ru-RU" dirty="0"/>
              <a:t>многих других </a:t>
            </a:r>
            <a:r>
              <a:rPr lang="ru-RU" dirty="0" smtClean="0"/>
              <a:t>заболеваний.</a:t>
            </a:r>
          </a:p>
          <a:p>
            <a:pPr>
              <a:buFont typeface="Arial"/>
              <a:buNone/>
            </a:pPr>
            <a:endParaRPr/>
          </a:p>
          <a:p>
            <a:pPr>
              <a:buFont typeface="Arial"/>
              <a:buNone/>
            </a:pPr>
            <a:r>
              <a:rPr lang="ru-RU" dirty="0" smtClean="0"/>
              <a:t>НЕЛЬЗЯ</a:t>
            </a:r>
            <a:r>
              <a:rPr lang="ru-RU" baseline="0" dirty="0"/>
              <a:t> </a:t>
            </a:r>
            <a:r>
              <a:rPr lang="ru-RU" baseline="0" dirty="0" smtClean="0"/>
              <a:t>– и</a:t>
            </a:r>
            <a:r>
              <a:rPr lang="ru-RU" dirty="0" smtClean="0"/>
              <a:t>сключить или</a:t>
            </a:r>
            <a:r>
              <a:rPr lang="ru-RU" baseline="0" dirty="0"/>
              <a:t> </a:t>
            </a:r>
            <a:r>
              <a:rPr lang="ru-RU" dirty="0" smtClean="0"/>
              <a:t>значительно</a:t>
            </a:r>
            <a:r>
              <a:rPr lang="ru-RU" baseline="0" dirty="0"/>
              <a:t> </a:t>
            </a:r>
            <a:r>
              <a:rPr lang="ru-RU" dirty="0" smtClean="0"/>
              <a:t>сократить.</a:t>
            </a:r>
          </a:p>
          <a:p>
            <a:pPr>
              <a:buFont typeface="Arial"/>
              <a:buNone/>
            </a:pPr>
            <a:r>
              <a:rPr lang="ru-RU" dirty="0" smtClean="0"/>
              <a:t>УМЕРЕННО</a:t>
            </a:r>
            <a:r>
              <a:rPr lang="ru-RU" baseline="0" dirty="0" smtClean="0"/>
              <a:t> – у</a:t>
            </a:r>
            <a:r>
              <a:rPr lang="ru-RU" dirty="0" smtClean="0"/>
              <a:t>потреблять </a:t>
            </a:r>
            <a:r>
              <a:rPr lang="ru-RU" dirty="0"/>
              <a:t>в умеренном </a:t>
            </a:r>
            <a:r>
              <a:rPr lang="ru-RU" dirty="0" smtClean="0"/>
              <a:t>количестве </a:t>
            </a:r>
            <a:r>
              <a:rPr lang="ru-RU" dirty="0"/>
              <a:t>(не чаще 2 раз в неделю</a:t>
            </a:r>
            <a:r>
              <a:rPr lang="ru-RU" dirty="0" smtClean="0"/>
              <a:t>).</a:t>
            </a:r>
            <a:endParaRPr/>
          </a:p>
          <a:p>
            <a:pPr>
              <a:buFont typeface="Arial"/>
              <a:buNone/>
            </a:pPr>
            <a:r>
              <a:rPr lang="ru-RU" dirty="0" smtClean="0"/>
              <a:t>МОЖНО </a:t>
            </a:r>
            <a:r>
              <a:rPr lang="ru-RU" baseline="0" dirty="0" smtClean="0"/>
              <a:t>–</a:t>
            </a:r>
            <a:r>
              <a:rPr lang="ru-RU" baseline="0" dirty="0"/>
              <a:t> </a:t>
            </a:r>
            <a:r>
              <a:rPr lang="ru-RU" baseline="0" dirty="0" smtClean="0"/>
              <a:t>у</a:t>
            </a:r>
            <a:r>
              <a:rPr lang="ru-RU" dirty="0" smtClean="0"/>
              <a:t>потреблять </a:t>
            </a:r>
            <a:r>
              <a:rPr lang="ru-RU" dirty="0"/>
              <a:t>ежедневно в </a:t>
            </a:r>
            <a:r>
              <a:rPr lang="ru-RU" dirty="0" smtClean="0"/>
              <a:t>достаточном количестве.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 smtClean="0"/>
              <a:t>  Зелёный</a:t>
            </a:r>
            <a:r>
              <a:rPr lang="ru-RU" b="1" baseline="0" dirty="0" smtClean="0"/>
              <a:t> </a:t>
            </a: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/>
              <a:buNone/>
            </a:pPr>
            <a:endParaRPr lang="ru-RU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/>
              <a:buNone/>
            </a:pP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b="0" dirty="0" smtClean="0"/>
              <a:t>родукты</a:t>
            </a:r>
            <a:r>
              <a:rPr lang="ru-RU" b="0" dirty="0"/>
              <a:t>, которые можно употреблять </a:t>
            </a:r>
            <a:r>
              <a:rPr lang="ru-RU" b="0" dirty="0" smtClean="0"/>
              <a:t>ежедневно:</a:t>
            </a:r>
            <a:r>
              <a:rPr lang="ru-RU" b="1" dirty="0"/>
              <a:t>
</a:t>
            </a:r>
            <a:endParaRPr lang="ru-RU" b="1" dirty="0" smtClean="0"/>
          </a:p>
          <a:p>
            <a:pPr>
              <a:buFont typeface="Arial"/>
              <a:buNone/>
            </a:pPr>
            <a:r>
              <a:rPr lang="ru-RU" dirty="0" smtClean="0"/>
              <a:t> </a:t>
            </a:r>
            <a:r>
              <a:rPr lang="ru-RU" dirty="0"/>
              <a:t>капуста (все </a:t>
            </a:r>
            <a:r>
              <a:rPr lang="ru-RU" dirty="0" smtClean="0"/>
              <a:t>виды), морковь,</a:t>
            </a:r>
            <a:r>
              <a:rPr lang="ru-RU" baseline="0" dirty="0" smtClean="0"/>
              <a:t> </a:t>
            </a:r>
            <a:r>
              <a:rPr lang="ru-RU" dirty="0" smtClean="0"/>
              <a:t>огурцы,</a:t>
            </a:r>
          </a:p>
          <a:p>
            <a:pPr>
              <a:buFont typeface="Arial"/>
              <a:buNone/>
            </a:pPr>
            <a:r>
              <a:rPr lang="ru-RU" dirty="0" smtClean="0"/>
              <a:t>стручковая фасоль,</a:t>
            </a:r>
            <a:r>
              <a:rPr lang="ru-RU" baseline="0" dirty="0" smtClean="0"/>
              <a:t> </a:t>
            </a:r>
            <a:r>
              <a:rPr lang="ru-RU" dirty="0" smtClean="0"/>
              <a:t>салат </a:t>
            </a:r>
            <a:r>
              <a:rPr lang="ru-RU" dirty="0"/>
              <a:t>листовой, </a:t>
            </a:r>
            <a:r>
              <a:rPr lang="ru-RU" dirty="0" smtClean="0"/>
              <a:t>зелень,</a:t>
            </a:r>
          </a:p>
          <a:p>
            <a:pPr>
              <a:buFont typeface="Arial"/>
              <a:buNone/>
            </a:pPr>
            <a:r>
              <a:rPr lang="ru-RU" dirty="0" smtClean="0"/>
              <a:t>редис</a:t>
            </a:r>
            <a:r>
              <a:rPr lang="ru-RU" dirty="0"/>
              <a:t>, редька, </a:t>
            </a:r>
            <a:r>
              <a:rPr lang="ru-RU" dirty="0" smtClean="0"/>
              <a:t>репа,</a:t>
            </a:r>
            <a:r>
              <a:rPr lang="ru-RU" baseline="0" dirty="0" smtClean="0"/>
              <a:t> </a:t>
            </a:r>
            <a:r>
              <a:rPr lang="ru-RU" dirty="0" smtClean="0"/>
              <a:t>помидоры,</a:t>
            </a:r>
          </a:p>
          <a:p>
            <a:pPr>
              <a:buFont typeface="Arial"/>
              <a:buNone/>
            </a:pPr>
            <a:r>
              <a:rPr lang="ru-RU" dirty="0" smtClean="0"/>
              <a:t> </a:t>
            </a:r>
            <a:r>
              <a:rPr lang="ru-RU" dirty="0"/>
              <a:t>зеленый горошек (молодой</a:t>
            </a:r>
            <a:r>
              <a:rPr lang="ru-RU" dirty="0" smtClean="0"/>
              <a:t>), перец,</a:t>
            </a:r>
            <a:r>
              <a:rPr lang="ru-RU" baseline="0" dirty="0" smtClean="0"/>
              <a:t> </a:t>
            </a:r>
            <a:r>
              <a:rPr lang="ru-RU" dirty="0" smtClean="0"/>
              <a:t>шпинат,</a:t>
            </a:r>
          </a:p>
          <a:p>
            <a:pPr>
              <a:buFont typeface="Arial"/>
              <a:buNone/>
            </a:pPr>
            <a:r>
              <a:rPr lang="ru-RU" dirty="0" smtClean="0"/>
              <a:t> щавель,</a:t>
            </a:r>
            <a:r>
              <a:rPr lang="ru-RU" baseline="0" dirty="0" smtClean="0"/>
              <a:t> </a:t>
            </a:r>
            <a:r>
              <a:rPr lang="ru-RU" dirty="0" smtClean="0"/>
              <a:t>кабачки,</a:t>
            </a:r>
            <a:r>
              <a:rPr lang="ru-RU" baseline="0" dirty="0" smtClean="0"/>
              <a:t> </a:t>
            </a:r>
            <a:r>
              <a:rPr lang="ru-RU" dirty="0" smtClean="0"/>
              <a:t> грибы,</a:t>
            </a:r>
            <a:r>
              <a:rPr lang="ru-RU" baseline="0" dirty="0" smtClean="0"/>
              <a:t> </a:t>
            </a:r>
            <a:r>
              <a:rPr lang="ru-RU" dirty="0" smtClean="0"/>
              <a:t>баклажаны,</a:t>
            </a:r>
            <a:r>
              <a:rPr lang="ru-RU" baseline="0" dirty="0" smtClean="0"/>
              <a:t> </a:t>
            </a:r>
            <a:r>
              <a:rPr lang="ru-RU" dirty="0" smtClean="0"/>
              <a:t>свекла,</a:t>
            </a:r>
          </a:p>
          <a:p>
            <a:pPr>
              <a:buFont typeface="Arial"/>
              <a:buNone/>
            </a:pPr>
            <a:r>
              <a:rPr lang="ru-RU" dirty="0" smtClean="0"/>
              <a:t> </a:t>
            </a:r>
          </a:p>
          <a:p>
            <a:pPr>
              <a:buFont typeface="Arial"/>
              <a:buNone/>
            </a:pPr>
            <a:r>
              <a:rPr lang="ru-RU" dirty="0" smtClean="0"/>
              <a:t>чай</a:t>
            </a:r>
            <a:r>
              <a:rPr lang="ru-RU" dirty="0"/>
              <a:t>, </a:t>
            </a:r>
            <a:r>
              <a:rPr lang="ru-RU" dirty="0" smtClean="0"/>
              <a:t>кофе </a:t>
            </a:r>
            <a:r>
              <a:rPr lang="ru-RU" dirty="0"/>
              <a:t>без сахара и </a:t>
            </a:r>
            <a:r>
              <a:rPr lang="ru-RU" dirty="0" smtClean="0"/>
              <a:t>сливок, </a:t>
            </a:r>
            <a:r>
              <a:rPr lang="ru-RU" dirty="0"/>
              <a:t>минеральная </a:t>
            </a:r>
            <a:r>
              <a:rPr lang="ru-RU" dirty="0" smtClean="0"/>
              <a:t>вода,</a:t>
            </a:r>
            <a:r>
              <a:rPr lang="ru-RU" baseline="0" dirty="0" smtClean="0"/>
              <a:t> </a:t>
            </a:r>
          </a:p>
          <a:p>
            <a:pPr>
              <a:buFont typeface="Arial"/>
              <a:buNone/>
            </a:pPr>
            <a:r>
              <a:rPr lang="ru-RU" dirty="0" smtClean="0"/>
              <a:t>напитки </a:t>
            </a:r>
            <a:r>
              <a:rPr lang="ru-RU" dirty="0"/>
              <a:t>на </a:t>
            </a:r>
            <a:r>
              <a:rPr lang="ru-RU" dirty="0" err="1" smtClean="0"/>
              <a:t>сахарозаменителях</a:t>
            </a:r>
            <a:r>
              <a:rPr lang="ru-RU" dirty="0" smtClean="0"/>
              <a:t>.</a:t>
            </a:r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 smtClean="0"/>
              <a:t>Желтый</a:t>
            </a:r>
          </a:p>
          <a:p>
            <a:pPr>
              <a:buFont typeface="Arial"/>
              <a:buNone/>
            </a:pPr>
            <a:endParaRPr lang="ru-RU" b="1" dirty="0" smtClean="0"/>
          </a:p>
          <a:p>
            <a:pPr>
              <a:buFont typeface="Arial"/>
              <a:buNone/>
            </a:pPr>
            <a:r>
              <a:rPr lang="ru-RU" b="0" dirty="0" smtClean="0"/>
              <a:t>Продукты</a:t>
            </a:r>
            <a:r>
              <a:rPr lang="ru-RU" b="0" baseline="0" dirty="0" smtClean="0"/>
              <a:t>, которые нужно употреблять </a:t>
            </a:r>
            <a:r>
              <a:rPr lang="ru-RU" b="0" dirty="0" smtClean="0"/>
              <a:t>умеренно:</a:t>
            </a:r>
          </a:p>
          <a:p>
            <a:pPr>
              <a:buFont typeface="Arial"/>
              <a:buNone/>
            </a:pPr>
            <a:endParaRPr/>
          </a:p>
          <a:p>
            <a:pPr>
              <a:buFont typeface="Arial"/>
              <a:buNone/>
            </a:pPr>
            <a:r>
              <a:rPr lang="ru-RU" dirty="0"/>
              <a:t>нежирное </a:t>
            </a:r>
            <a:r>
              <a:rPr lang="ru-RU" dirty="0" smtClean="0"/>
              <a:t>мясо, </a:t>
            </a:r>
            <a:r>
              <a:rPr lang="ru-RU" dirty="0"/>
              <a:t>нежирная </a:t>
            </a:r>
            <a:r>
              <a:rPr lang="ru-RU" dirty="0" smtClean="0"/>
              <a:t>рыба,</a:t>
            </a:r>
            <a:r>
              <a:rPr lang="ru-RU" baseline="0" dirty="0" smtClean="0"/>
              <a:t> </a:t>
            </a:r>
          </a:p>
          <a:p>
            <a:pPr>
              <a:buFont typeface="Arial"/>
              <a:buNone/>
            </a:pPr>
            <a:r>
              <a:rPr lang="ru-RU" dirty="0" smtClean="0"/>
              <a:t>молоко </a:t>
            </a:r>
            <a:r>
              <a:rPr lang="ru-RU" dirty="0"/>
              <a:t>и кисломолочные продукты (нежирные</a:t>
            </a:r>
            <a:r>
              <a:rPr lang="ru-RU" dirty="0" smtClean="0"/>
              <a:t>),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сыры менее 30% </a:t>
            </a:r>
            <a:r>
              <a:rPr lang="ru-RU" dirty="0" smtClean="0"/>
              <a:t>жирности, </a:t>
            </a:r>
            <a:r>
              <a:rPr lang="ru-RU" dirty="0"/>
              <a:t>творог менее 5% </a:t>
            </a:r>
            <a:r>
              <a:rPr lang="ru-RU" dirty="0" smtClean="0"/>
              <a:t>жирности,</a:t>
            </a:r>
          </a:p>
          <a:p>
            <a:pPr>
              <a:buFont typeface="Arial"/>
              <a:buNone/>
            </a:pPr>
            <a:r>
              <a:rPr lang="ru-RU" dirty="0" smtClean="0"/>
              <a:t>картофель,</a:t>
            </a:r>
            <a:r>
              <a:rPr lang="ru-RU" baseline="0" dirty="0" smtClean="0"/>
              <a:t> </a:t>
            </a:r>
            <a:r>
              <a:rPr lang="ru-RU" dirty="0" smtClean="0"/>
              <a:t>кукуруза, </a:t>
            </a:r>
            <a:r>
              <a:rPr lang="ru-RU" dirty="0"/>
              <a:t>зрелые зерна бобовых (горох, фасоль, чечевица</a:t>
            </a:r>
            <a:r>
              <a:rPr lang="ru-RU" dirty="0" smtClean="0"/>
              <a:t>),</a:t>
            </a:r>
          </a:p>
          <a:p>
            <a:pPr>
              <a:buFont typeface="Arial"/>
              <a:buNone/>
            </a:pPr>
            <a:r>
              <a:rPr lang="ru-RU" dirty="0" smtClean="0"/>
              <a:t>стручковая фасоль, </a:t>
            </a:r>
            <a:endParaRPr/>
          </a:p>
          <a:p>
            <a:pPr>
              <a:buFont typeface="Arial"/>
              <a:buNone/>
            </a:pPr>
            <a:r>
              <a:rPr lang="ru-RU" dirty="0" smtClean="0"/>
              <a:t>морковь, редис</a:t>
            </a:r>
            <a:r>
              <a:rPr lang="ru-RU" dirty="0"/>
              <a:t>, редька, </a:t>
            </a:r>
            <a:r>
              <a:rPr lang="ru-RU" dirty="0" smtClean="0"/>
              <a:t>репа, </a:t>
            </a:r>
          </a:p>
          <a:p>
            <a:pPr>
              <a:buFont typeface="Arial"/>
              <a:buNone/>
            </a:pPr>
            <a:r>
              <a:rPr lang="ru-RU" dirty="0" smtClean="0"/>
              <a:t>крупы, </a:t>
            </a:r>
            <a:r>
              <a:rPr lang="ru-RU" dirty="0"/>
              <a:t>макаронные </a:t>
            </a:r>
            <a:r>
              <a:rPr lang="ru-RU" dirty="0" smtClean="0"/>
              <a:t>изделия, </a:t>
            </a:r>
            <a:r>
              <a:rPr lang="ru-RU" dirty="0"/>
              <a:t>хлеб и хлебопродукты (не сдобные</a:t>
            </a:r>
            <a:r>
              <a:rPr lang="ru-RU" dirty="0" smtClean="0"/>
              <a:t>!), </a:t>
            </a:r>
          </a:p>
          <a:p>
            <a:pPr>
              <a:buFont typeface="Arial"/>
              <a:buNone/>
            </a:pPr>
            <a:r>
              <a:rPr lang="ru-RU" dirty="0" smtClean="0"/>
              <a:t>фрукты, яйца.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50900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sz="1000" dirty="0" smtClean="0"/>
              <a:t>Американским</a:t>
            </a:r>
            <a:r>
              <a:rPr lang="ru-RU" sz="1000" baseline="0" dirty="0" smtClean="0"/>
              <a:t> </a:t>
            </a:r>
            <a:r>
              <a:rPr lang="ru-RU" sz="1000" dirty="0" smtClean="0"/>
              <a:t>диетологом Гарвардской </a:t>
            </a:r>
            <a:r>
              <a:rPr lang="ru-RU" sz="1000" dirty="0"/>
              <a:t>школы общественного здоровья </a:t>
            </a:r>
            <a:r>
              <a:rPr lang="ru-RU" sz="1000" dirty="0" err="1"/>
              <a:t>Уолтером</a:t>
            </a:r>
            <a:r>
              <a:rPr lang="ru-RU" sz="1000" dirty="0"/>
              <a:t> </a:t>
            </a:r>
            <a:r>
              <a:rPr lang="ru-RU" sz="1000" dirty="0" err="1" smtClean="0"/>
              <a:t>Уиллетом</a:t>
            </a:r>
            <a:r>
              <a:rPr lang="ru-RU" sz="1000" dirty="0" smtClean="0"/>
              <a:t> </a:t>
            </a:r>
            <a:r>
              <a:rPr lang="ru-RU" sz="1000" dirty="0"/>
              <a:t>была разработана пирамида </a:t>
            </a:r>
            <a:r>
              <a:rPr lang="ru-RU" sz="1000" dirty="0" smtClean="0"/>
              <a:t>питания,</a:t>
            </a:r>
            <a:r>
              <a:rPr lang="ru-RU" sz="1000" baseline="0" dirty="0" smtClean="0"/>
              <a:t> </a:t>
            </a:r>
            <a:r>
              <a:rPr lang="ru-RU" sz="1000" dirty="0" smtClean="0"/>
              <a:t>в</a:t>
            </a:r>
            <a:r>
              <a:rPr lang="ru-RU" sz="1000" baseline="0" dirty="0" smtClean="0"/>
              <a:t> которой представлены принципы здорового питания.</a:t>
            </a:r>
            <a:r>
              <a:rPr lang="ru-RU" sz="1000" dirty="0" smtClean="0"/>
              <a:t> </a:t>
            </a:r>
            <a:endParaRPr/>
          </a:p>
          <a:p>
            <a:pPr>
              <a:buFont typeface="Arial"/>
              <a:buNone/>
            </a:pPr>
            <a:r>
              <a:rPr lang="ru-RU" sz="1000" b="1" dirty="0"/>
              <a:t>Основу</a:t>
            </a:r>
            <a:r>
              <a:rPr lang="ru-RU" sz="1000" dirty="0"/>
              <a:t> пирамиды составляют ежедневные физические нагрузки не менее 30 </a:t>
            </a:r>
            <a:r>
              <a:rPr lang="ru-RU" sz="1000" dirty="0" smtClean="0"/>
              <a:t>минут или ходьба </a:t>
            </a:r>
            <a:r>
              <a:rPr lang="ru-RU" sz="1000" dirty="0"/>
              <a:t>3 км в день.
</a:t>
            </a:r>
            <a:r>
              <a:rPr lang="ru-RU" sz="1000" b="1" dirty="0"/>
              <a:t>Второй уровень </a:t>
            </a:r>
            <a:r>
              <a:rPr lang="ru-RU" sz="1000" dirty="0"/>
              <a:t>составляют неочищенные </a:t>
            </a:r>
            <a:r>
              <a:rPr lang="ru-RU" sz="1000" dirty="0" err="1" smtClean="0"/>
              <a:t>цельнозерновые</a:t>
            </a:r>
            <a:r>
              <a:rPr lang="ru-RU" sz="1000" dirty="0" smtClean="0"/>
              <a:t> </a:t>
            </a:r>
            <a:r>
              <a:rPr lang="ru-RU" sz="1000" dirty="0"/>
              <a:t>злаки: 1 порция </a:t>
            </a:r>
            <a:r>
              <a:rPr lang="ru-RU" sz="1000" dirty="0" smtClean="0">
                <a:latin typeface="Times New Roman"/>
                <a:cs typeface="Times New Roman"/>
              </a:rPr>
              <a:t>– </a:t>
            </a:r>
            <a:r>
              <a:rPr lang="ru-RU" sz="1000" dirty="0" smtClean="0"/>
              <a:t>1 </a:t>
            </a:r>
            <a:r>
              <a:rPr lang="ru-RU" sz="1000" dirty="0"/>
              <a:t>ломтик хлеба грубого помола, ¼ тарелки каши, хлопьев или макарон </a:t>
            </a:r>
            <a:r>
              <a:rPr lang="ru-RU" sz="1000" dirty="0" smtClean="0"/>
              <a:t>твердых</a:t>
            </a:r>
            <a:r>
              <a:rPr lang="en-US" sz="1000" dirty="0" smtClean="0"/>
              <a:t> </a:t>
            </a:r>
            <a:r>
              <a:rPr lang="ru-RU" sz="1000" dirty="0" smtClean="0"/>
              <a:t>сортов </a:t>
            </a:r>
            <a:r>
              <a:rPr lang="ru-RU" sz="1000" dirty="0"/>
              <a:t>и растительные масла холодного отжима (оливковое, </a:t>
            </a:r>
            <a:r>
              <a:rPr lang="ru-RU" sz="1000" dirty="0" smtClean="0"/>
              <a:t> </a:t>
            </a:r>
            <a:r>
              <a:rPr lang="ru-RU" sz="1000" dirty="0"/>
              <a:t>кукурузное, соевое, подсолнечное</a:t>
            </a:r>
            <a:r>
              <a:rPr lang="ru-RU" sz="1000" dirty="0" smtClean="0"/>
              <a:t>) – 1 </a:t>
            </a:r>
            <a:r>
              <a:rPr lang="ru-RU" sz="1000" dirty="0"/>
              <a:t>столовая ложка.
</a:t>
            </a:r>
            <a:r>
              <a:rPr lang="ru-RU" sz="1000" b="1" dirty="0" smtClean="0"/>
              <a:t>Третий </a:t>
            </a:r>
            <a:r>
              <a:rPr lang="ru-RU" sz="1000" b="1" dirty="0"/>
              <a:t>уровень </a:t>
            </a:r>
            <a:r>
              <a:rPr lang="ru-RU" sz="1000" dirty="0" smtClean="0"/>
              <a:t>– </a:t>
            </a:r>
            <a:r>
              <a:rPr lang="ru-RU" sz="1000" dirty="0"/>
              <a:t>овощи и фрукты (</a:t>
            </a:r>
            <a:r>
              <a:rPr lang="ru-RU" sz="1000" dirty="0" smtClean="0"/>
              <a:t>2–3 порции ежедневно),</a:t>
            </a:r>
            <a:r>
              <a:rPr lang="ru-RU" sz="1000" baseline="0" dirty="0" smtClean="0"/>
              <a:t> </a:t>
            </a:r>
            <a:r>
              <a:rPr lang="ru-RU" sz="1000" dirty="0" smtClean="0"/>
              <a:t>порция – </a:t>
            </a:r>
            <a:r>
              <a:rPr lang="ru-RU" sz="1000" dirty="0"/>
              <a:t>полстакана вареных или сырых овощей, 250 мл овощного супа; </a:t>
            </a:r>
            <a:r>
              <a:rPr lang="ru-RU" sz="1000" dirty="0" smtClean="0"/>
              <a:t> </a:t>
            </a:r>
            <a:r>
              <a:rPr lang="ru-RU" sz="1000" dirty="0"/>
              <a:t>1 порция </a:t>
            </a:r>
            <a:r>
              <a:rPr lang="ru-RU" sz="1000" dirty="0" smtClean="0"/>
              <a:t>фруктов</a:t>
            </a:r>
            <a:r>
              <a:rPr lang="ru-RU" sz="1000" baseline="0" dirty="0" smtClean="0"/>
              <a:t> – </a:t>
            </a:r>
            <a:r>
              <a:rPr lang="ru-RU" sz="1000" dirty="0" smtClean="0"/>
              <a:t>плод </a:t>
            </a:r>
            <a:r>
              <a:rPr lang="ru-RU" sz="1000" dirty="0"/>
              <a:t>среднего </a:t>
            </a:r>
            <a:r>
              <a:rPr lang="ru-RU" sz="1000" dirty="0" smtClean="0"/>
              <a:t>размера.</a:t>
            </a:r>
          </a:p>
          <a:p>
            <a:pPr>
              <a:buFont typeface="Arial"/>
              <a:buNone/>
            </a:pPr>
            <a:r>
              <a:rPr lang="ru-RU" sz="1200" dirty="0" smtClean="0"/>
              <a:t>Четвертый уровень пирамиды: орехи (10–15 шт.), бобовые 3/4 тарелки.</a:t>
            </a:r>
            <a:r>
              <a:rPr lang="ru-RU" sz="1200" baseline="0" dirty="0" smtClean="0"/>
              <a:t> 1–</a:t>
            </a:r>
            <a:r>
              <a:rPr lang="ru-RU" sz="1200" dirty="0" smtClean="0"/>
              <a:t>3 порции ежедневно</a:t>
            </a:r>
            <a:endParaRPr/>
          </a:p>
          <a:p>
            <a:pPr>
              <a:buFont typeface="Arial"/>
              <a:buNone/>
            </a:pPr>
            <a:r>
              <a:rPr lang="ru-RU" sz="1000" b="1" dirty="0"/>
              <a:t>Пятый и шестой </a:t>
            </a:r>
            <a:r>
              <a:rPr lang="ru-RU" sz="1000" b="1" dirty="0" smtClean="0"/>
              <a:t>уровни </a:t>
            </a:r>
            <a:r>
              <a:rPr lang="ru-RU" sz="1000" dirty="0" smtClean="0"/>
              <a:t>– белковые </a:t>
            </a:r>
            <a:r>
              <a:rPr lang="ru-RU" sz="1000" dirty="0"/>
              <a:t>продукты: </a:t>
            </a:r>
            <a:r>
              <a:rPr lang="ru-RU" sz="1000" dirty="0" smtClean="0"/>
              <a:t>порция – 100 </a:t>
            </a:r>
            <a:r>
              <a:rPr lang="ru-RU" sz="1000" dirty="0"/>
              <a:t>г готового мяса, птицы, рыбы, 2 яйца. </a:t>
            </a:r>
            <a:r>
              <a:rPr lang="ru-RU" sz="1000" dirty="0" smtClean="0"/>
              <a:t>0–2 </a:t>
            </a:r>
            <a:r>
              <a:rPr lang="ru-RU" sz="1000" dirty="0"/>
              <a:t>порции ежедневно;  молочные продукты (или кальциевые добавки) </a:t>
            </a:r>
            <a:r>
              <a:rPr lang="ru-RU" sz="1000" baseline="0" dirty="0" smtClean="0"/>
              <a:t>–</a:t>
            </a:r>
            <a:r>
              <a:rPr lang="ru-RU" sz="1000" dirty="0" smtClean="0"/>
              <a:t> 1</a:t>
            </a:r>
            <a:r>
              <a:rPr lang="ru-RU" sz="1000" baseline="0" dirty="0" smtClean="0"/>
              <a:t>–</a:t>
            </a:r>
            <a:r>
              <a:rPr lang="ru-RU" sz="1000" dirty="0" smtClean="0"/>
              <a:t>2 </a:t>
            </a:r>
            <a:r>
              <a:rPr lang="ru-RU" sz="1000" dirty="0"/>
              <a:t>порции </a:t>
            </a:r>
            <a:r>
              <a:rPr lang="ru-RU" sz="1000" dirty="0" smtClean="0"/>
              <a:t>ежедневно:</a:t>
            </a:r>
            <a:r>
              <a:rPr lang="ru-RU" sz="1000" baseline="0" dirty="0" smtClean="0"/>
              <a:t> </a:t>
            </a:r>
            <a:r>
              <a:rPr lang="ru-RU" sz="1000" dirty="0" smtClean="0"/>
              <a:t>250 </a:t>
            </a:r>
            <a:r>
              <a:rPr lang="ru-RU" sz="1000" dirty="0"/>
              <a:t>мл молока, </a:t>
            </a:r>
            <a:r>
              <a:rPr lang="ru-RU" sz="1000" dirty="0" smtClean="0"/>
              <a:t>50</a:t>
            </a:r>
            <a:r>
              <a:rPr lang="ru-RU" sz="1000" baseline="0" dirty="0" smtClean="0"/>
              <a:t>–</a:t>
            </a:r>
            <a:r>
              <a:rPr lang="ru-RU" sz="1000" dirty="0" smtClean="0"/>
              <a:t>60 </a:t>
            </a:r>
            <a:r>
              <a:rPr lang="ru-RU" sz="1000" dirty="0"/>
              <a:t>г сыра, ½ пачки творога.
</a:t>
            </a:r>
            <a:r>
              <a:rPr lang="ru-RU" sz="1000" b="1" dirty="0" smtClean="0"/>
              <a:t>Верхушку </a:t>
            </a:r>
            <a:r>
              <a:rPr lang="ru-RU" sz="1000" b="1" dirty="0"/>
              <a:t>пирамиды </a:t>
            </a:r>
            <a:r>
              <a:rPr lang="ru-RU" sz="1000" dirty="0"/>
              <a:t>составляют: жиры </a:t>
            </a:r>
            <a:r>
              <a:rPr lang="ru-RU" sz="1000" baseline="0" dirty="0" smtClean="0"/>
              <a:t>– </a:t>
            </a:r>
            <a:r>
              <a:rPr lang="ru-RU" sz="1000" dirty="0" smtClean="0"/>
              <a:t>30 </a:t>
            </a:r>
            <a:r>
              <a:rPr lang="ru-RU" sz="1000" dirty="0"/>
              <a:t>г сливочного масла, сладости </a:t>
            </a:r>
            <a:r>
              <a:rPr lang="ru-RU" sz="1000" baseline="0" dirty="0" smtClean="0"/>
              <a:t>–</a:t>
            </a:r>
            <a:r>
              <a:rPr lang="ru-RU" sz="1000" dirty="0" smtClean="0"/>
              <a:t> </a:t>
            </a:r>
            <a:r>
              <a:rPr lang="ru-RU" sz="1000" dirty="0"/>
              <a:t>2 ложки сахара, белый рис, белый хлеб (средняя </a:t>
            </a:r>
            <a:r>
              <a:rPr lang="ru-RU" sz="1000" dirty="0" smtClean="0"/>
              <a:t>калорийность</a:t>
            </a:r>
            <a:r>
              <a:rPr lang="ru-RU" sz="1000" baseline="0" dirty="0" smtClean="0"/>
              <a:t> –</a:t>
            </a:r>
            <a:r>
              <a:rPr lang="ru-RU" sz="1000" dirty="0" smtClean="0"/>
              <a:t> </a:t>
            </a:r>
            <a:r>
              <a:rPr lang="ru-RU" sz="1000" dirty="0"/>
              <a:t>до 300 ккал</a:t>
            </a:r>
            <a:r>
              <a:rPr lang="ru-RU" sz="1000" dirty="0" smtClean="0"/>
              <a:t>). </a:t>
            </a:r>
            <a:r>
              <a:rPr lang="ru-RU" sz="1000" dirty="0"/>
              <a:t>Красное мясо и сливочное масло следует есть немного. Белый рис, белый хлеб и картофель следует есть немного.
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/>
              <a:t>К</a:t>
            </a:r>
            <a:r>
              <a:rPr lang="ru-RU" b="1" dirty="0" smtClean="0"/>
              <a:t>расный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b="1" dirty="0" smtClean="0"/>
              <a:t>нельзя</a:t>
            </a:r>
            <a:r>
              <a:rPr lang="ru-RU" b="1" dirty="0"/>
              <a:t>!</a:t>
            </a:r>
            <a:endParaRPr/>
          </a:p>
          <a:p>
            <a:pPr>
              <a:buFont typeface="Arial"/>
              <a:buNone/>
            </a:pPr>
            <a:endParaRPr lang="ru-RU" b="1" dirty="0" smtClean="0"/>
          </a:p>
          <a:p>
            <a:pPr>
              <a:buFont typeface="Arial"/>
              <a:buNone/>
            </a:pPr>
            <a:r>
              <a:rPr lang="ru-RU" b="0" dirty="0" smtClean="0"/>
              <a:t>Продукты</a:t>
            </a:r>
            <a:r>
              <a:rPr lang="ru-RU" b="0" dirty="0"/>
              <a:t>, которые необходимо исключить или максимально </a:t>
            </a:r>
            <a:r>
              <a:rPr lang="ru-RU" b="0" dirty="0" smtClean="0"/>
              <a:t>ограничить:</a:t>
            </a:r>
          </a:p>
          <a:p>
            <a:pPr>
              <a:buFont typeface="Arial"/>
              <a:buNone/>
            </a:pPr>
            <a:endParaRPr b="0"/>
          </a:p>
          <a:p>
            <a:pPr>
              <a:buFont typeface="Arial"/>
              <a:buNone/>
            </a:pPr>
            <a:r>
              <a:rPr lang="ru-RU" dirty="0"/>
              <a:t>масло </a:t>
            </a:r>
            <a:r>
              <a:rPr lang="ru-RU" dirty="0" smtClean="0"/>
              <a:t>сливочное, </a:t>
            </a:r>
            <a:r>
              <a:rPr lang="ru-RU" dirty="0"/>
              <a:t>масло </a:t>
            </a:r>
            <a:r>
              <a:rPr lang="ru-RU" dirty="0" smtClean="0"/>
              <a:t>растительное, </a:t>
            </a:r>
            <a:endParaRPr/>
          </a:p>
          <a:p>
            <a:pPr>
              <a:buFont typeface="Arial"/>
              <a:buNone/>
            </a:pPr>
            <a:r>
              <a:rPr lang="ru-RU" dirty="0" smtClean="0"/>
              <a:t>сало, </a:t>
            </a:r>
            <a:r>
              <a:rPr lang="ru-RU" dirty="0"/>
              <a:t>сметана, </a:t>
            </a:r>
            <a:r>
              <a:rPr lang="ru-RU" dirty="0" smtClean="0"/>
              <a:t>сливки, </a:t>
            </a:r>
            <a:r>
              <a:rPr lang="ru-RU" dirty="0"/>
              <a:t>сыры более 30% </a:t>
            </a:r>
            <a:r>
              <a:rPr lang="ru-RU" dirty="0" smtClean="0"/>
              <a:t>жирности, </a:t>
            </a:r>
            <a:r>
              <a:rPr lang="ru-RU" dirty="0"/>
              <a:t>творог более 5% жирности, </a:t>
            </a:r>
            <a:r>
              <a:rPr lang="ru-RU" dirty="0" smtClean="0"/>
              <a:t>майонез,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жирное мясо, копчености, колбасные изделия, жирная </a:t>
            </a:r>
            <a:r>
              <a:rPr lang="ru-RU" dirty="0" smtClean="0"/>
              <a:t>рыба,</a:t>
            </a:r>
            <a:r>
              <a:rPr lang="ru-RU" baseline="0" dirty="0" smtClean="0"/>
              <a:t> </a:t>
            </a:r>
            <a:r>
              <a:rPr lang="ru-RU" dirty="0" smtClean="0"/>
              <a:t>кожа птицы,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консервы мясные, рыбные и растительные в </a:t>
            </a:r>
            <a:r>
              <a:rPr lang="ru-RU" dirty="0" smtClean="0"/>
              <a:t>масле,</a:t>
            </a:r>
          </a:p>
          <a:p>
            <a:pPr>
              <a:buFont typeface="Arial"/>
              <a:buNone/>
            </a:pPr>
            <a:r>
              <a:rPr lang="ru-RU" dirty="0" smtClean="0"/>
              <a:t>полуфабрикаты </a:t>
            </a:r>
            <a:r>
              <a:rPr lang="ru-RU" dirty="0"/>
              <a:t>(пельмени, готовый фарш, замороженные блюда и др</a:t>
            </a:r>
            <a:r>
              <a:rPr lang="ru-RU" dirty="0" smtClean="0"/>
              <a:t>.),</a:t>
            </a:r>
          </a:p>
          <a:p>
            <a:pPr>
              <a:buFont typeface="Arial"/>
              <a:buNone/>
            </a:pPr>
            <a:r>
              <a:rPr lang="ru-RU" dirty="0" smtClean="0"/>
              <a:t>орехи </a:t>
            </a:r>
            <a:r>
              <a:rPr lang="ru-RU" dirty="0"/>
              <a:t>и </a:t>
            </a:r>
            <a:r>
              <a:rPr lang="ru-RU" dirty="0" smtClean="0"/>
              <a:t>семечки, </a:t>
            </a:r>
            <a:r>
              <a:rPr lang="ru-RU" dirty="0"/>
              <a:t>сахар, </a:t>
            </a:r>
            <a:r>
              <a:rPr lang="ru-RU" dirty="0" smtClean="0"/>
              <a:t>мед, </a:t>
            </a:r>
            <a:r>
              <a:rPr lang="ru-RU" dirty="0"/>
              <a:t>варенье, </a:t>
            </a:r>
            <a:r>
              <a:rPr lang="ru-RU" dirty="0" smtClean="0"/>
              <a:t>джемы,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конфеты, </a:t>
            </a:r>
            <a:r>
              <a:rPr lang="ru-RU" dirty="0" smtClean="0"/>
              <a:t>шоколад, </a:t>
            </a:r>
            <a:r>
              <a:rPr lang="ru-RU" dirty="0"/>
              <a:t>пирожные, </a:t>
            </a:r>
            <a:r>
              <a:rPr lang="ru-RU" dirty="0" smtClean="0"/>
              <a:t>торты, </a:t>
            </a:r>
            <a:r>
              <a:rPr lang="ru-RU" dirty="0"/>
              <a:t>печенье, изделия из сдобного </a:t>
            </a:r>
            <a:r>
              <a:rPr lang="ru-RU" dirty="0" smtClean="0"/>
              <a:t>теста,</a:t>
            </a:r>
            <a:endParaRPr/>
          </a:p>
          <a:p>
            <a:pPr>
              <a:buFont typeface="Arial"/>
              <a:buNone/>
            </a:pPr>
            <a:r>
              <a:rPr lang="ru-RU" dirty="0" smtClean="0"/>
              <a:t>мороженое, </a:t>
            </a:r>
            <a:r>
              <a:rPr lang="ru-RU" dirty="0"/>
              <a:t>сладкие напитки (лимонад на сахаре</a:t>
            </a:r>
            <a:r>
              <a:rPr lang="ru-RU" dirty="0" smtClean="0"/>
              <a:t>),</a:t>
            </a:r>
            <a:endParaRPr/>
          </a:p>
          <a:p>
            <a:pPr>
              <a:buFont typeface="Arial"/>
              <a:buNone/>
            </a:pPr>
            <a:r>
              <a:rPr lang="ru-RU" dirty="0"/>
              <a:t>алкогольные </a:t>
            </a:r>
            <a:r>
              <a:rPr lang="ru-RU" dirty="0" smtClean="0"/>
              <a:t>напитки.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9755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80000"/>
              </a:lnSpc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b="1" dirty="0"/>
              <a:t>6  основных принципов противораковой диеты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endParaRPr lang="ru-RU" b="1" dirty="0" smtClean="0"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b="1" dirty="0" smtClean="0"/>
              <a:t>1. Предупреждение ожирения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dirty="0" smtClean="0"/>
              <a:t>избыточный </a:t>
            </a:r>
            <a:r>
              <a:rPr lang="ru-RU" dirty="0"/>
              <a:t>вес является </a:t>
            </a:r>
            <a:r>
              <a:rPr lang="ru-RU" dirty="0" smtClean="0"/>
              <a:t>фактором</a:t>
            </a:r>
            <a:r>
              <a:rPr lang="ru-RU" baseline="0" dirty="0" smtClean="0"/>
              <a:t> риска </a:t>
            </a:r>
            <a:r>
              <a:rPr lang="ru-RU" dirty="0" smtClean="0"/>
              <a:t>многих злокачественных опухолей.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b="1" dirty="0" smtClean="0"/>
              <a:t>2. Уменьшение употребления жира</a:t>
            </a:r>
            <a:r>
              <a:rPr lang="ru-RU" b="1" baseline="0" dirty="0" smtClean="0"/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dirty="0" smtClean="0"/>
              <a:t>при </a:t>
            </a:r>
            <a:r>
              <a:rPr lang="ru-RU" dirty="0"/>
              <a:t>обычной </a:t>
            </a:r>
            <a:r>
              <a:rPr lang="ru-RU" dirty="0" smtClean="0"/>
              <a:t>двигательной </a:t>
            </a:r>
            <a:r>
              <a:rPr lang="ru-RU" dirty="0"/>
              <a:t>активности не более </a:t>
            </a:r>
            <a:r>
              <a:rPr lang="ru-RU" dirty="0" smtClean="0"/>
              <a:t>50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dirty="0" smtClean="0"/>
              <a:t>70 </a:t>
            </a:r>
            <a:r>
              <a:rPr lang="ru-RU" dirty="0"/>
              <a:t>г жира в день со всеми </a:t>
            </a:r>
            <a:r>
              <a:rPr lang="ru-RU" dirty="0" smtClean="0"/>
              <a:t>продуктами.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b="1" dirty="0" smtClean="0"/>
              <a:t>3. Обязательное </a:t>
            </a:r>
            <a:r>
              <a:rPr lang="ru-RU" b="1" dirty="0"/>
              <a:t>присутствие в пище овощей и </a:t>
            </a:r>
            <a:r>
              <a:rPr lang="ru-RU" b="1" dirty="0" smtClean="0"/>
              <a:t>фруктов</a:t>
            </a:r>
            <a:r>
              <a:rPr lang="ru-RU" dirty="0"/>
              <a:t>, содержащих растительную клетчатку, витамины и вещества, обладающие антиканцерогенным </a:t>
            </a:r>
            <a:r>
              <a:rPr lang="ru-RU" dirty="0" smtClean="0"/>
              <a:t>действием</a:t>
            </a:r>
            <a:r>
              <a:rPr lang="ru-RU" dirty="0"/>
              <a:t>: желтые и красные овощи, содержащие каротин (морковь, помидоры, редька); фрукты с витамином С (цитрусовые, киви и др.); капуста (особенно </a:t>
            </a:r>
            <a:r>
              <a:rPr lang="ru-RU" dirty="0" smtClean="0"/>
              <a:t>брокколи, </a:t>
            </a:r>
            <a:r>
              <a:rPr lang="ru-RU" dirty="0"/>
              <a:t>цветная и брюссельская); чеснок и лук.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b="1" dirty="0" smtClean="0"/>
              <a:t>4. Регулярное </a:t>
            </a:r>
            <a:r>
              <a:rPr lang="ru-RU" b="1" dirty="0"/>
              <a:t>и достаточное употребление растительной клетчатки </a:t>
            </a:r>
            <a:r>
              <a:rPr lang="ru-RU" dirty="0"/>
              <a:t>(до 45 г ежедневно). Она содержится в цельных зернах злаковых культур, овощах, фруктах (растительная клетчатка связывает канцерогены, сокращает время их контакта с толстой кишкой за счет улучшения </a:t>
            </a:r>
            <a:r>
              <a:rPr lang="ru-RU" dirty="0" smtClean="0"/>
              <a:t>моторики.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b="1" dirty="0" smtClean="0"/>
              <a:t>5. Ограничение </a:t>
            </a:r>
            <a:r>
              <a:rPr lang="ru-RU" b="1" dirty="0"/>
              <a:t>употребления алкоголя</a:t>
            </a:r>
            <a:r>
              <a:rPr lang="ru-RU" dirty="0"/>
              <a:t>, одного из </a:t>
            </a:r>
            <a:r>
              <a:rPr lang="ru-RU" dirty="0" smtClean="0"/>
              <a:t>факторов </a:t>
            </a:r>
            <a:r>
              <a:rPr lang="ru-RU" dirty="0"/>
              <a:t>риска развития рака полости рта, пищевода, печени и молочной железы.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b="1" dirty="0" smtClean="0"/>
              <a:t>6. Ограничение </a:t>
            </a:r>
            <a:r>
              <a:rPr lang="ru-RU" b="1" dirty="0"/>
              <a:t>употребления копченой и </a:t>
            </a:r>
            <a:r>
              <a:rPr lang="ru-RU" b="1" dirty="0" err="1" smtClean="0"/>
              <a:t>нитритсодержащей</a:t>
            </a:r>
            <a:r>
              <a:rPr lang="ru-RU" b="1" dirty="0" smtClean="0"/>
              <a:t> </a:t>
            </a:r>
            <a:r>
              <a:rPr lang="ru-RU" b="1" dirty="0"/>
              <a:t>пищи. </a:t>
            </a:r>
            <a:r>
              <a:rPr lang="ru-RU" dirty="0"/>
              <a:t>В копченой пище содержится значительное количество канцерогенов. Нитриты есть в колбасных </a:t>
            </a:r>
            <a:r>
              <a:rPr lang="ru-RU" dirty="0" smtClean="0"/>
              <a:t>изделиях </a:t>
            </a:r>
            <a:r>
              <a:rPr lang="ru-RU" dirty="0"/>
              <a:t>и до сих пор используются производителями для подкрашивания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придания товарного вида.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/>
              <a:t>Здоровое питание имеет следующие </a:t>
            </a:r>
            <a:r>
              <a:rPr lang="ru-RU" b="1" dirty="0" smtClean="0"/>
              <a:t>нормы употребления</a:t>
            </a:r>
            <a:r>
              <a:rPr lang="ru-RU" b="1" baseline="0" dirty="0" smtClean="0"/>
              <a:t> продуктов</a:t>
            </a:r>
            <a:r>
              <a:rPr lang="ru-RU" b="1" dirty="0" smtClean="0"/>
              <a:t>:</a:t>
            </a:r>
            <a:endParaRPr/>
          </a:p>
          <a:p>
            <a:pPr>
              <a:buFont typeface="Arial"/>
              <a:buNone/>
            </a:pPr>
            <a:r>
              <a:rPr lang="ru-RU" b="0" dirty="0" smtClean="0"/>
              <a:t>снижение</a:t>
            </a:r>
            <a:r>
              <a:rPr lang="ru-RU" b="0" baseline="0" dirty="0" smtClean="0"/>
              <a:t> </a:t>
            </a:r>
            <a:r>
              <a:rPr lang="ru-RU" b="0" dirty="0" smtClean="0"/>
              <a:t>насыщенных </a:t>
            </a:r>
            <a:r>
              <a:rPr lang="ru-RU" b="0" dirty="0"/>
              <a:t>жиров (менее 10% от </a:t>
            </a:r>
            <a:r>
              <a:rPr lang="ru-RU" b="0" dirty="0" smtClean="0"/>
              <a:t>общего </a:t>
            </a:r>
            <a:r>
              <a:rPr lang="ru-RU" b="0" dirty="0" err="1"/>
              <a:t>калоража</a:t>
            </a:r>
            <a:r>
              <a:rPr lang="ru-RU" b="0" dirty="0"/>
              <a:t> пищи) путем замены их на полиненасыщенные жирные кислоты,</a:t>
            </a:r>
            <a:endParaRPr b="0"/>
          </a:p>
          <a:p>
            <a:pPr>
              <a:buFont typeface="Arial"/>
              <a:buNone/>
            </a:pPr>
            <a:r>
              <a:rPr lang="ru-RU" b="0" dirty="0"/>
              <a:t>максимально возможное ограничение </a:t>
            </a:r>
            <a:r>
              <a:rPr lang="ru-RU" b="0" dirty="0" err="1" smtClean="0"/>
              <a:t>трансжиров</a:t>
            </a:r>
            <a:r>
              <a:rPr lang="ru-RU" b="0" dirty="0" smtClean="0"/>
              <a:t> </a:t>
            </a:r>
            <a:r>
              <a:rPr lang="ru-RU" b="0" dirty="0"/>
              <a:t>(менее 1% от общего </a:t>
            </a:r>
            <a:r>
              <a:rPr lang="ru-RU" b="0" dirty="0" err="1"/>
              <a:t>калоража</a:t>
            </a:r>
            <a:r>
              <a:rPr lang="ru-RU" b="0" dirty="0"/>
              <a:t> пищи),</a:t>
            </a:r>
            <a:endParaRPr b="0"/>
          </a:p>
          <a:p>
            <a:pPr>
              <a:buFont typeface="Arial"/>
              <a:buNone/>
            </a:pPr>
            <a:r>
              <a:rPr lang="ru-RU" b="0" dirty="0" smtClean="0"/>
              <a:t>менее </a:t>
            </a:r>
            <a:r>
              <a:rPr lang="ru-RU" b="0" dirty="0"/>
              <a:t>5 г соли в </a:t>
            </a:r>
            <a:r>
              <a:rPr lang="ru-RU" b="0" dirty="0" smtClean="0"/>
              <a:t>день,</a:t>
            </a:r>
            <a:endParaRPr lang="ru-RU" b="0" dirty="0"/>
          </a:p>
          <a:p>
            <a:pPr>
              <a:buFont typeface="Arial"/>
              <a:buNone/>
            </a:pPr>
            <a:r>
              <a:rPr lang="ru-RU" b="0" dirty="0" smtClean="0"/>
              <a:t>30–45 г клетчатки (пищевых волокон) в день из </a:t>
            </a:r>
            <a:r>
              <a:rPr lang="ru-RU" b="0" dirty="0" err="1" smtClean="0"/>
              <a:t>цельнозерновых</a:t>
            </a:r>
            <a:r>
              <a:rPr lang="ru-RU" b="0" dirty="0" smtClean="0"/>
              <a:t> продуктов, фруктов и овощей,</a:t>
            </a:r>
            <a:endParaRPr b="0" smtClean="0"/>
          </a:p>
          <a:p>
            <a:pPr>
              <a:buFont typeface="Arial"/>
              <a:buNone/>
            </a:pPr>
            <a:r>
              <a:rPr lang="ru-RU" b="0" dirty="0" smtClean="0"/>
              <a:t>200 г фруктов в день (2–3 порции),</a:t>
            </a:r>
            <a:endParaRPr b="0" smtClean="0"/>
          </a:p>
          <a:p>
            <a:pPr>
              <a:buFont typeface="Arial"/>
              <a:buNone/>
            </a:pPr>
            <a:r>
              <a:rPr lang="ru-RU" b="0" dirty="0" smtClean="0"/>
              <a:t>200 </a:t>
            </a:r>
            <a:r>
              <a:rPr lang="ru-RU" b="0" dirty="0"/>
              <a:t>г овощей в день (2–3 порции),</a:t>
            </a:r>
            <a:endParaRPr b="0"/>
          </a:p>
          <a:p>
            <a:pPr>
              <a:buFont typeface="Arial"/>
              <a:buNone/>
            </a:pPr>
            <a:r>
              <a:rPr lang="ru-RU" b="0" dirty="0" smtClean="0"/>
              <a:t>рыбы</a:t>
            </a:r>
            <a:r>
              <a:rPr lang="ru-RU" b="0" dirty="0"/>
              <a:t>, по крайней мере два раза в неделю, </a:t>
            </a:r>
            <a:r>
              <a:rPr lang="ru-RU" b="0" dirty="0" smtClean="0"/>
              <a:t>причем </a:t>
            </a:r>
            <a:r>
              <a:rPr lang="ru-RU" b="0" dirty="0"/>
              <a:t>в один из дней должна быть жирная рыба,</a:t>
            </a:r>
            <a:endParaRPr b="0"/>
          </a:p>
          <a:p>
            <a:pPr>
              <a:buFont typeface="Arial"/>
              <a:buNone/>
            </a:pPr>
            <a:r>
              <a:rPr lang="ru-RU" b="0" dirty="0" smtClean="0"/>
              <a:t>ограничение </a:t>
            </a:r>
            <a:r>
              <a:rPr lang="ru-RU" b="0" dirty="0"/>
              <a:t>алкогольных напитков до 20 г/день (в пересчете на чистый спирт) для </a:t>
            </a:r>
            <a:r>
              <a:rPr lang="ru-RU" b="0" dirty="0" smtClean="0"/>
              <a:t>мужчин.</a:t>
            </a:r>
            <a:endParaRPr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dirty="0"/>
              <a:t>Питание является очень важной частью нашей жизни, и </a:t>
            </a:r>
            <a:r>
              <a:rPr lang="ru-RU" dirty="0" smtClean="0"/>
              <a:t>желание </a:t>
            </a:r>
            <a:r>
              <a:rPr lang="ru-RU" dirty="0"/>
              <a:t>вкусно поесть не является человеческой слабостью. </a:t>
            </a:r>
            <a:r>
              <a:rPr lang="ru-RU" dirty="0" smtClean="0"/>
              <a:t>Наоборот</a:t>
            </a:r>
            <a:r>
              <a:rPr lang="ru-RU" dirty="0"/>
              <a:t>, еда должна быть вкусной, разнообразной, вызывать аппетит, приносить удовлетворение. Кроме этого, она должна быть обязательно здоровой! Многие вкусные и питательные блюда можно приготовить в соответствии с правилами </a:t>
            </a:r>
            <a:r>
              <a:rPr lang="ru-RU" dirty="0" smtClean="0"/>
              <a:t>здорового </a:t>
            </a:r>
            <a:r>
              <a:rPr lang="ru-RU" dirty="0"/>
              <a:t>питания. И тогда вы получите не только удовольствие, но и сохраните </a:t>
            </a:r>
            <a:r>
              <a:rPr lang="ru-RU" dirty="0" smtClean="0"/>
              <a:t>здоровье.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1" baseline="0" dirty="0" smtClean="0">
                <a:latin typeface="Times New Roman" pitchFamily="18" charset="0"/>
              </a:rPr>
              <a:t>Что считать одной порцией:</a:t>
            </a: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 smtClean="0">
                <a:latin typeface="Times New Roman" pitchFamily="18" charset="0"/>
              </a:rPr>
              <a:t>хлеб</a:t>
            </a:r>
            <a:r>
              <a:rPr lang="ru-RU" sz="1000" b="0" baseline="0" dirty="0">
                <a:latin typeface="Times New Roman" pitchFamily="18" charset="0"/>
              </a:rPr>
              <a:t>, крупы, рис и макаронные изделия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о</a:t>
            </a:r>
            <a:r>
              <a:rPr lang="ru-RU" sz="1000" b="0" baseline="0" dirty="0" smtClean="0">
                <a:latin typeface="Times New Roman" pitchFamily="18" charset="0"/>
              </a:rPr>
              <a:t>дин </a:t>
            </a:r>
            <a:r>
              <a:rPr lang="ru-RU" sz="1000" b="0" baseline="0" dirty="0">
                <a:latin typeface="Times New Roman" pitchFamily="18" charset="0"/>
              </a:rPr>
              <a:t>кусок хлеба,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половина большой булки для гамбургера,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одна маленькая булочка или бисквит,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5–6 маленьких или 3–4 больших крекера,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1/2 чашки каши, риса или </a:t>
            </a:r>
            <a:r>
              <a:rPr lang="ru-RU" sz="1000" b="0" baseline="0" dirty="0" smtClean="0">
                <a:latin typeface="Times New Roman" pitchFamily="18" charset="0"/>
              </a:rPr>
              <a:t>макаронных </a:t>
            </a:r>
            <a:r>
              <a:rPr lang="ru-RU" sz="1000" b="0" baseline="0" dirty="0">
                <a:latin typeface="Times New Roman" pitchFamily="18" charset="0"/>
              </a:rPr>
              <a:t>изделий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30 г готовых к </a:t>
            </a:r>
            <a:r>
              <a:rPr lang="ru-RU" sz="1000" b="0" baseline="0" dirty="0" smtClean="0">
                <a:latin typeface="Times New Roman" pitchFamily="18" charset="0"/>
              </a:rPr>
              <a:t>употреблению хлопьев </a:t>
            </a:r>
            <a:r>
              <a:rPr lang="ru-RU" sz="1000" b="0" baseline="0" dirty="0">
                <a:latin typeface="Times New Roman" pitchFamily="18" charset="0"/>
              </a:rPr>
              <a:t>из зерновых.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 smtClean="0">
                <a:latin typeface="Times New Roman" pitchFamily="18" charset="0"/>
              </a:rPr>
              <a:t>     </a:t>
            </a:r>
            <a:r>
              <a:rPr lang="ru-RU" sz="1000" b="1" baseline="0" dirty="0" smtClean="0">
                <a:latin typeface="Times New Roman" pitchFamily="18" charset="0"/>
              </a:rPr>
              <a:t>Фрукты</a:t>
            </a:r>
            <a:r>
              <a:rPr lang="ru-RU" sz="1000" b="0" baseline="0" dirty="0" smtClean="0">
                <a:latin typeface="Times New Roman" pitchFamily="18" charset="0"/>
              </a:rPr>
              <a:t> 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 smtClean="0">
                <a:latin typeface="Times New Roman" pitchFamily="18" charset="0"/>
              </a:rPr>
              <a:t>среднего размера яблоко</a:t>
            </a:r>
            <a:r>
              <a:rPr lang="ru-RU" sz="1000" b="0" baseline="0" dirty="0">
                <a:latin typeface="Times New Roman" pitchFamily="18" charset="0"/>
              </a:rPr>
              <a:t>, банан или апельсин,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 smtClean="0">
                <a:latin typeface="Times New Roman" pitchFamily="18" charset="0"/>
              </a:rPr>
              <a:t>половина грейпфрута</a:t>
            </a:r>
            <a:r>
              <a:rPr lang="ru-RU" sz="1000" b="0" baseline="0" dirty="0">
                <a:latin typeface="Times New Roman" pitchFamily="18" charset="0"/>
              </a:rPr>
              <a:t>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долька дыни,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 smtClean="0">
                <a:latin typeface="Times New Roman" pitchFamily="18" charset="0"/>
              </a:rPr>
              <a:t>3/4 </a:t>
            </a:r>
            <a:r>
              <a:rPr lang="ru-RU" sz="1000" b="0" baseline="0" dirty="0">
                <a:latin typeface="Times New Roman" pitchFamily="18" charset="0"/>
              </a:rPr>
              <a:t>чашки </a:t>
            </a:r>
            <a:r>
              <a:rPr lang="ru-RU" sz="1000" b="0" baseline="0" dirty="0" smtClean="0">
                <a:latin typeface="Times New Roman" pitchFamily="18" charset="0"/>
              </a:rPr>
              <a:t>фруктового </a:t>
            </a:r>
            <a:r>
              <a:rPr lang="ru-RU" sz="1000" b="0" baseline="0" dirty="0">
                <a:latin typeface="Times New Roman" pitchFamily="18" charset="0"/>
              </a:rPr>
              <a:t>сока,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 smtClean="0">
                <a:latin typeface="Times New Roman" pitchFamily="18" charset="0"/>
              </a:rPr>
              <a:t>1/2 </a:t>
            </a:r>
            <a:r>
              <a:rPr lang="ru-RU" sz="1000" b="0" baseline="0" dirty="0">
                <a:latin typeface="Times New Roman" pitchFamily="18" charset="0"/>
              </a:rPr>
              <a:t>чашки ягод </a:t>
            </a:r>
            <a:r>
              <a:rPr lang="ru-RU" sz="1000" b="0" baseline="0" dirty="0" smtClean="0">
                <a:latin typeface="Times New Roman" pitchFamily="18" charset="0"/>
              </a:rPr>
              <a:t>или вишен</a:t>
            </a:r>
            <a:r>
              <a:rPr lang="ru-RU" sz="1000" b="0" baseline="0" dirty="0">
                <a:latin typeface="Times New Roman" pitchFamily="18" charset="0"/>
              </a:rPr>
              <a:t>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1/2 чашки </a:t>
            </a:r>
            <a:r>
              <a:rPr lang="ru-RU" sz="1000" b="0" baseline="0" dirty="0" smtClean="0">
                <a:latin typeface="Times New Roman" pitchFamily="18" charset="0"/>
              </a:rPr>
              <a:t>нарезанных </a:t>
            </a:r>
            <a:r>
              <a:rPr lang="ru-RU" sz="1000" b="0" baseline="0" dirty="0">
                <a:latin typeface="Times New Roman" pitchFamily="18" charset="0"/>
              </a:rPr>
              <a:t>свежих, вареных или </a:t>
            </a:r>
            <a:r>
              <a:rPr lang="ru-RU" sz="1000" b="0" baseline="0" dirty="0" smtClean="0">
                <a:latin typeface="Times New Roman" pitchFamily="18" charset="0"/>
              </a:rPr>
              <a:t>консервированных </a:t>
            </a:r>
            <a:r>
              <a:rPr lang="ru-RU" sz="1000" b="0" baseline="0" dirty="0">
                <a:latin typeface="Times New Roman" pitchFamily="18" charset="0"/>
              </a:rPr>
              <a:t>фруктов,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1/4 чашки сухофруктов.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 smtClean="0">
                <a:latin typeface="Times New Roman" pitchFamily="18" charset="0"/>
              </a:rPr>
              <a:t>    </a:t>
            </a:r>
            <a:r>
              <a:rPr lang="ru-RU" sz="1000" b="1" baseline="0" dirty="0" smtClean="0">
                <a:latin typeface="Times New Roman" pitchFamily="18" charset="0"/>
              </a:rPr>
              <a:t>Овощи</a:t>
            </a:r>
            <a:endParaRPr b="1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1/2 чашки вареных овощей,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1/2 чашки нарезанных сырых овощей,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1 чашка нарезанных зеленых листовых овощей, таких как латук или шпинат,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1/2 чашки гороха или других бобовых,</a:t>
            </a:r>
            <a:endParaRPr b="0" baseline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sz="1000" b="0" baseline="0" dirty="0">
                <a:latin typeface="Times New Roman" pitchFamily="18" charset="0"/>
              </a:rPr>
              <a:t>3/4 чашки овощного сока.</a:t>
            </a:r>
            <a:endParaRPr b="0" baseline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 smtClean="0"/>
              <a:t> Молоко</a:t>
            </a:r>
            <a:r>
              <a:rPr lang="ru-RU" b="1" dirty="0"/>
              <a:t>, йогурт и сыр</a:t>
            </a:r>
            <a:endParaRPr b="1"/>
          </a:p>
          <a:p>
            <a:pPr>
              <a:buFont typeface="Arial"/>
              <a:buNone/>
            </a:pPr>
            <a:r>
              <a:rPr lang="ru-RU" b="0" dirty="0"/>
              <a:t>1 стакан молока,</a:t>
            </a:r>
            <a:endParaRPr b="0"/>
          </a:p>
          <a:p>
            <a:pPr>
              <a:buFont typeface="Arial"/>
              <a:buNone/>
            </a:pPr>
            <a:r>
              <a:rPr lang="ru-RU" b="0" dirty="0"/>
              <a:t>стаканчик йогурта  (около 225 г),</a:t>
            </a:r>
            <a:endParaRPr b="0"/>
          </a:p>
          <a:p>
            <a:pPr>
              <a:buFont typeface="Arial"/>
              <a:buNone/>
            </a:pPr>
            <a:r>
              <a:rPr lang="ru-RU" b="0" dirty="0"/>
              <a:t>около 45 г </a:t>
            </a:r>
            <a:r>
              <a:rPr lang="ru-RU" b="0" dirty="0" smtClean="0"/>
              <a:t>твердого</a:t>
            </a:r>
            <a:r>
              <a:rPr lang="ru-RU" b="0" baseline="0" dirty="0"/>
              <a:t> </a:t>
            </a:r>
            <a:r>
              <a:rPr lang="ru-RU" b="0" dirty="0" smtClean="0"/>
              <a:t>сыра,</a:t>
            </a:r>
            <a:r>
              <a:rPr lang="ru-RU" b="0" baseline="0" dirty="0"/>
              <a:t> </a:t>
            </a:r>
            <a:r>
              <a:rPr lang="ru-RU" b="0" dirty="0" smtClean="0"/>
              <a:t>55 </a:t>
            </a:r>
            <a:r>
              <a:rPr lang="ru-RU" b="0" dirty="0"/>
              <a:t>г плавленого сыра</a:t>
            </a:r>
            <a:endParaRPr b="0"/>
          </a:p>
          <a:p>
            <a:pPr>
              <a:buFont typeface="Arial"/>
              <a:buNone/>
            </a:pPr>
            <a:r>
              <a:rPr lang="ru-RU" b="0" dirty="0" smtClean="0"/>
              <a:t>   </a:t>
            </a:r>
            <a:r>
              <a:rPr lang="ru-RU" b="1" dirty="0" smtClean="0"/>
              <a:t>Мясо</a:t>
            </a:r>
            <a:r>
              <a:rPr lang="ru-RU" b="1" dirty="0"/>
              <a:t>, птица, рыба, сухие бобы, яйца и </a:t>
            </a:r>
            <a:r>
              <a:rPr lang="ru-RU" b="1" dirty="0" smtClean="0"/>
              <a:t>орехи</a:t>
            </a:r>
            <a:r>
              <a:rPr lang="ru-RU" b="1" baseline="0" dirty="0"/>
              <a:t> </a:t>
            </a:r>
            <a:r>
              <a:rPr lang="ru-RU" b="0" baseline="0" dirty="0" smtClean="0"/>
              <a:t>(</a:t>
            </a:r>
            <a:r>
              <a:rPr lang="ru-RU" b="0" dirty="0" smtClean="0"/>
              <a:t>3 </a:t>
            </a:r>
            <a:r>
              <a:rPr lang="ru-RU" b="0" dirty="0"/>
              <a:t>ежедневных порции могут </a:t>
            </a:r>
            <a:r>
              <a:rPr lang="ru-RU" b="0" dirty="0" smtClean="0"/>
              <a:t>включать):</a:t>
            </a:r>
            <a:endParaRPr b="0"/>
          </a:p>
          <a:p>
            <a:pPr>
              <a:buFont typeface="Arial"/>
              <a:buNone/>
            </a:pPr>
            <a:r>
              <a:rPr lang="ru-RU" b="0" dirty="0" smtClean="0"/>
              <a:t>150–200 </a:t>
            </a:r>
            <a:r>
              <a:rPr lang="ru-RU" b="0" dirty="0"/>
              <a:t>г отварного нежирного мяса говядины, птицы без кожи или рыбы в </a:t>
            </a:r>
            <a:r>
              <a:rPr lang="ru-RU" b="0" dirty="0" smtClean="0"/>
              <a:t>день.</a:t>
            </a:r>
            <a:endParaRPr b="0"/>
          </a:p>
          <a:p>
            <a:pPr>
              <a:buFont typeface="Arial"/>
              <a:buNone/>
            </a:pPr>
            <a:r>
              <a:rPr lang="ru-RU" b="0" dirty="0"/>
              <a:t>30 г мяса или рыбы можно </a:t>
            </a:r>
            <a:r>
              <a:rPr lang="ru-RU" b="0" dirty="0" smtClean="0"/>
              <a:t>заменить </a:t>
            </a:r>
            <a:r>
              <a:rPr lang="ru-RU" b="0" dirty="0"/>
              <a:t>одним яйцом, половиной чашки приготовленного горошка или других бобовых.</a:t>
            </a:r>
            <a:endParaRPr b="0"/>
          </a:p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Font typeface="Arial"/>
              <a:buNone/>
            </a:pPr>
            <a:r>
              <a:rPr lang="ru-RU" b="1" dirty="0" smtClean="0"/>
              <a:t>Принцип 1</a:t>
            </a:r>
            <a:r>
              <a:rPr lang="ru-RU" dirty="0" smtClean="0"/>
              <a:t>. </a:t>
            </a:r>
            <a:r>
              <a:rPr lang="ru-RU" dirty="0"/>
              <a:t>Энергетическая ценность рациона питания должна быть равна </a:t>
            </a:r>
            <a:r>
              <a:rPr lang="ru-RU" dirty="0" err="1"/>
              <a:t>энергозатратам</a:t>
            </a:r>
            <a:r>
              <a:rPr lang="ru-RU" dirty="0"/>
              <a:t>  </a:t>
            </a:r>
            <a:r>
              <a:rPr lang="ru-RU" dirty="0" smtClean="0"/>
              <a:t>организма</a:t>
            </a:r>
          </a:p>
          <a:p>
            <a:pPr>
              <a:lnSpc>
                <a:spcPct val="90000"/>
              </a:lnSpc>
              <a:buFont typeface="Arial"/>
              <a:buNone/>
            </a:pP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dirty="0"/>
              <a:t>Организм человека состоит из огромного количества клеток, </a:t>
            </a:r>
            <a:r>
              <a:rPr lang="ru-RU" dirty="0" smtClean="0"/>
              <a:t>которые </a:t>
            </a:r>
            <a:r>
              <a:rPr lang="ru-RU" dirty="0"/>
              <a:t>образуют ткани и органы. Все клетки участвуют в обмене </a:t>
            </a:r>
            <a:r>
              <a:rPr lang="ru-RU" dirty="0" smtClean="0"/>
              <a:t>веществ</a:t>
            </a:r>
            <a:r>
              <a:rPr lang="ru-RU" baseline="0" dirty="0"/>
              <a:t> </a:t>
            </a:r>
            <a:r>
              <a:rPr lang="ru-RU" baseline="0" dirty="0" smtClean="0"/>
              <a:t>–</a:t>
            </a:r>
            <a:r>
              <a:rPr lang="ru-RU" dirty="0" smtClean="0"/>
              <a:t> </a:t>
            </a:r>
            <a:r>
              <a:rPr lang="ru-RU" dirty="0"/>
              <a:t>синтезе необходимых организму веществ, который проходит с поглощением </a:t>
            </a:r>
            <a:r>
              <a:rPr lang="ru-RU" dirty="0" smtClean="0"/>
              <a:t>энергии, расщеплением </a:t>
            </a:r>
            <a:r>
              <a:rPr lang="ru-RU" dirty="0"/>
              <a:t>органических </a:t>
            </a:r>
            <a:r>
              <a:rPr lang="ru-RU" dirty="0" smtClean="0"/>
              <a:t>веществ</a:t>
            </a:r>
            <a:r>
              <a:rPr lang="ru-RU" baseline="0" dirty="0" smtClean="0"/>
              <a:t> и </a:t>
            </a:r>
            <a:r>
              <a:rPr lang="ru-RU" dirty="0" smtClean="0"/>
              <a:t>выведением </a:t>
            </a:r>
            <a:r>
              <a:rPr lang="ru-RU" dirty="0"/>
              <a:t>их из </a:t>
            </a:r>
            <a:r>
              <a:rPr lang="ru-RU" dirty="0" smtClean="0"/>
              <a:t>организма</a:t>
            </a:r>
            <a:r>
              <a:rPr lang="ru-RU" baseline="0" dirty="0" smtClean="0"/>
              <a:t> и </a:t>
            </a:r>
            <a:r>
              <a:rPr lang="ru-RU" dirty="0" smtClean="0"/>
              <a:t>сопровождается </a:t>
            </a:r>
            <a:r>
              <a:rPr lang="ru-RU" dirty="0"/>
              <a:t>выделением энергии.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dirty="0"/>
              <a:t>Углеводы, жиры, белки, поступающие в организм с пищей, </a:t>
            </a:r>
            <a:r>
              <a:rPr lang="ru-RU" dirty="0" smtClean="0"/>
              <a:t>окисляются </a:t>
            </a:r>
            <a:r>
              <a:rPr lang="ru-RU" dirty="0"/>
              <a:t>в желудочно-кишечном тракте и выделяют </a:t>
            </a:r>
            <a:r>
              <a:rPr lang="ru-RU" dirty="0" smtClean="0"/>
              <a:t>энергию.</a:t>
            </a:r>
            <a:r>
              <a:rPr lang="ru-RU" baseline="0" dirty="0" smtClean="0"/>
              <a:t> </a:t>
            </a:r>
            <a:r>
              <a:rPr lang="ru-RU" dirty="0" smtClean="0"/>
              <a:t>Здоровое </a:t>
            </a:r>
            <a:r>
              <a:rPr lang="ru-RU" dirty="0"/>
              <a:t>питание должно обеспечить энергетический баланс: сколько мы потребляем энергии, столько должны и потратить. В противном случае возникает нарушение обмена веществ, которое </a:t>
            </a:r>
            <a:r>
              <a:rPr lang="ru-RU" dirty="0" smtClean="0"/>
              <a:t>приводит </a:t>
            </a:r>
            <a:r>
              <a:rPr lang="ru-RU" dirty="0"/>
              <a:t>к болезням. </a:t>
            </a:r>
            <a:r>
              <a:rPr lang="ru-RU" dirty="0" smtClean="0"/>
              <a:t>Обмен веществ определяется:</a:t>
            </a:r>
            <a:r>
              <a:rPr lang="ru-RU" baseline="0" dirty="0" smtClean="0"/>
              <a:t> </a:t>
            </a:r>
            <a:r>
              <a:rPr lang="ru-RU" dirty="0" smtClean="0"/>
              <a:t>базовым обменом, дополнительным расходом энергии с учетом </a:t>
            </a:r>
            <a:r>
              <a:rPr lang="ru-RU" dirty="0" err="1" smtClean="0"/>
              <a:t>термогенеза</a:t>
            </a:r>
            <a:r>
              <a:rPr lang="ru-RU" dirty="0" smtClean="0"/>
              <a:t> и физической активности.</a:t>
            </a:r>
            <a:endParaRPr/>
          </a:p>
          <a:p>
            <a:pPr>
              <a:lnSpc>
                <a:spcPct val="90000"/>
              </a:lnSpc>
              <a:buFont typeface="Arial"/>
              <a:buNone/>
            </a:pPr>
            <a:r>
              <a:rPr lang="ru-RU" dirty="0" smtClean="0"/>
              <a:t>Базовый </a:t>
            </a:r>
            <a:r>
              <a:rPr lang="ru-RU" dirty="0"/>
              <a:t>обмен веществ </a:t>
            </a:r>
            <a:r>
              <a:rPr lang="ru-RU" dirty="0" smtClean="0"/>
              <a:t>– </a:t>
            </a:r>
            <a:r>
              <a:rPr lang="ru-RU" dirty="0"/>
              <a:t>это минимальная энергия, расходуемая организмом на метаболические процессы, поддержание кровотока и дыхания в состоянии </a:t>
            </a:r>
            <a:r>
              <a:rPr lang="ru-RU" dirty="0" smtClean="0"/>
              <a:t>покоя. Базовый обмен (БО) человека зависит от генетической предрасположенности, телосложения, состояния здоровья, пола, возраста, массы тела, роста, уровня физической тренированности, поэтому точно оценить его достаточно сложно.</a:t>
            </a:r>
          </a:p>
          <a:p>
            <a:pPr>
              <a:lnSpc>
                <a:spcPct val="90000"/>
              </a:lnSpc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b="1" dirty="0" smtClean="0"/>
              <a:t>Принцип № 2. </a:t>
            </a:r>
            <a:r>
              <a:rPr lang="ru-RU" b="0" dirty="0" smtClean="0"/>
              <a:t>Питание</a:t>
            </a:r>
            <a:r>
              <a:rPr lang="ru-RU" b="0" baseline="0" dirty="0" smtClean="0"/>
              <a:t> </a:t>
            </a:r>
            <a:r>
              <a:rPr lang="ru-RU" b="0" dirty="0" smtClean="0"/>
              <a:t>должно быть</a:t>
            </a:r>
            <a:r>
              <a:rPr lang="ru-RU" b="0" baseline="0" dirty="0"/>
              <a:t> </a:t>
            </a:r>
            <a:r>
              <a:rPr lang="ru-RU" b="0" dirty="0" smtClean="0"/>
              <a:t>сбалансированным,</a:t>
            </a:r>
            <a:r>
              <a:rPr lang="ru-RU" b="0" baseline="0" dirty="0"/>
              <a:t> </a:t>
            </a:r>
            <a:r>
              <a:rPr lang="ru-RU" b="0" dirty="0" smtClean="0"/>
              <a:t>то</a:t>
            </a:r>
            <a:r>
              <a:rPr lang="ru-RU" b="0" baseline="0" dirty="0" smtClean="0"/>
              <a:t> </a:t>
            </a:r>
            <a:r>
              <a:rPr lang="ru-RU" b="0" dirty="0" smtClean="0"/>
              <a:t>есть</a:t>
            </a:r>
            <a:r>
              <a:rPr lang="ru-RU" b="0" baseline="0" dirty="0" smtClean="0"/>
              <a:t> </a:t>
            </a:r>
            <a:r>
              <a:rPr lang="ru-RU" b="0" dirty="0" smtClean="0"/>
              <a:t>обеспечено основными</a:t>
            </a:r>
            <a:r>
              <a:rPr lang="ru-RU" b="0" baseline="0" dirty="0"/>
              <a:t> </a:t>
            </a:r>
            <a:r>
              <a:rPr lang="ru-RU" b="0" dirty="0" smtClean="0"/>
              <a:t>пищевыми веществами</a:t>
            </a:r>
            <a:r>
              <a:rPr lang="ru-RU" b="0" baseline="0" dirty="0" smtClean="0"/>
              <a:t> – </a:t>
            </a:r>
            <a:r>
              <a:rPr lang="ru-RU" b="0" dirty="0" smtClean="0"/>
              <a:t>белками</a:t>
            </a:r>
            <a:r>
              <a:rPr lang="ru-RU" b="0" dirty="0"/>
              <a:t>, жирами и </a:t>
            </a:r>
            <a:r>
              <a:rPr lang="ru-RU" b="0" dirty="0" smtClean="0"/>
              <a:t>углеводами:</a:t>
            </a:r>
            <a:endParaRPr b="0"/>
          </a:p>
          <a:p>
            <a:pPr>
              <a:buFont typeface="Arial"/>
              <a:buNone/>
            </a:pPr>
            <a:r>
              <a:rPr lang="ru-RU" b="0" dirty="0"/>
              <a:t>б</a:t>
            </a:r>
            <a:r>
              <a:rPr lang="ru-RU" b="0" dirty="0" smtClean="0"/>
              <a:t>елки должны составлять 10</a:t>
            </a:r>
            <a:r>
              <a:rPr lang="ru-RU" b="0" baseline="0" dirty="0" smtClean="0"/>
              <a:t> – </a:t>
            </a:r>
            <a:r>
              <a:rPr lang="ru-RU" b="0" dirty="0" smtClean="0"/>
              <a:t>15</a:t>
            </a:r>
            <a:r>
              <a:rPr lang="ru-RU" b="0" dirty="0"/>
              <a:t>% суточной </a:t>
            </a:r>
            <a:r>
              <a:rPr lang="ru-RU" b="0" dirty="0" smtClean="0"/>
              <a:t>калорийности,</a:t>
            </a:r>
            <a:endParaRPr b="0"/>
          </a:p>
          <a:p>
            <a:pPr>
              <a:buFont typeface="Arial"/>
              <a:buNone/>
            </a:pPr>
            <a:r>
              <a:rPr lang="ru-RU" b="0" dirty="0"/>
              <a:t>жиры </a:t>
            </a:r>
            <a:r>
              <a:rPr lang="ru-RU" b="0" baseline="0" dirty="0" smtClean="0"/>
              <a:t>–</a:t>
            </a:r>
            <a:r>
              <a:rPr lang="ru-RU" b="0" dirty="0" smtClean="0"/>
              <a:t> 15 </a:t>
            </a:r>
            <a:r>
              <a:rPr lang="ru-RU" b="0" baseline="0" dirty="0" smtClean="0"/>
              <a:t>–</a:t>
            </a:r>
            <a:r>
              <a:rPr lang="ru-RU" b="0" dirty="0" smtClean="0"/>
              <a:t>30% от </a:t>
            </a:r>
            <a:r>
              <a:rPr lang="ru-RU" b="0" dirty="0"/>
              <a:t>всей поступающей </a:t>
            </a:r>
            <a:r>
              <a:rPr lang="ru-RU" b="0" dirty="0" smtClean="0"/>
              <a:t>энергии,</a:t>
            </a:r>
            <a:endParaRPr b="0"/>
          </a:p>
          <a:p>
            <a:pPr>
              <a:buFont typeface="Arial"/>
              <a:buNone/>
            </a:pPr>
            <a:r>
              <a:rPr lang="ru-RU" b="0" dirty="0"/>
              <a:t>углеводы </a:t>
            </a:r>
            <a:r>
              <a:rPr lang="ru-RU" b="0" baseline="0" dirty="0" smtClean="0"/>
              <a:t>–</a:t>
            </a:r>
            <a:r>
              <a:rPr lang="ru-RU" b="0" dirty="0" smtClean="0"/>
              <a:t> 44 </a:t>
            </a:r>
            <a:r>
              <a:rPr lang="ru-RU" b="0" baseline="0" dirty="0" smtClean="0"/>
              <a:t>–</a:t>
            </a:r>
            <a:r>
              <a:rPr lang="ru-RU" b="0" dirty="0" smtClean="0"/>
              <a:t>75%</a:t>
            </a:r>
            <a:r>
              <a:rPr lang="ru-RU" b="1" dirty="0" smtClean="0"/>
              <a:t>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 smtClean="0"/>
              <a:t>Белки</a:t>
            </a:r>
            <a:r>
              <a:rPr lang="ru-RU" sz="800" b="1" baseline="0" dirty="0" smtClean="0"/>
              <a:t> </a:t>
            </a:r>
            <a:endParaRPr lang="ru-RU" sz="800" b="1" dirty="0" smtClean="0"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 smtClean="0"/>
              <a:t>Белки </a:t>
            </a:r>
            <a:r>
              <a:rPr lang="ru-RU" sz="800" dirty="0"/>
              <a:t>представляют основу структурных элементов клеток и </a:t>
            </a:r>
            <a:r>
              <a:rPr lang="ru-RU" sz="800" dirty="0" smtClean="0"/>
              <a:t>тканей</a:t>
            </a:r>
            <a:r>
              <a:rPr lang="ru-RU" sz="800" dirty="0"/>
              <a:t>. Функции их разнообразны, они принимают участие в обмене веществ, сократимости, росте, размножении, мышлении. </a:t>
            </a:r>
            <a:r>
              <a:rPr lang="ru-RU" sz="800" dirty="0" smtClean="0"/>
              <a:t>И </a:t>
            </a:r>
            <a:r>
              <a:rPr lang="ru-RU" sz="800" dirty="0"/>
              <a:t>наконец, белки могут служить источником энергии. Но это самое невыгодное «топливо». В сутки в организме человека расщепляется около 400 г белка. Две трети </a:t>
            </a:r>
            <a:r>
              <a:rPr lang="ru-RU" sz="800" dirty="0" smtClean="0"/>
              <a:t>образовавшихся </a:t>
            </a:r>
            <a:r>
              <a:rPr lang="ru-RU" sz="800" dirty="0"/>
              <a:t>при этом аминокислот идут на </a:t>
            </a:r>
            <a:r>
              <a:rPr lang="ru-RU" sz="800" dirty="0" smtClean="0"/>
              <a:t>восстановление </a:t>
            </a:r>
            <a:r>
              <a:rPr lang="ru-RU" sz="800" dirty="0"/>
              <a:t>белка и одна треть расходуется на образование энергии.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В раннем детстве потребность в белке максимальная. С возрастом она уменьшается, так как ткани наращиваются медленнее. К </a:t>
            </a:r>
            <a:r>
              <a:rPr lang="ru-RU" sz="800" dirty="0" smtClean="0"/>
              <a:t>моменту </a:t>
            </a:r>
            <a:r>
              <a:rPr lang="ru-RU" sz="800" dirty="0"/>
              <a:t>зрелости главной становится не строительная функция, а </a:t>
            </a:r>
            <a:r>
              <a:rPr lang="ru-RU" sz="800" dirty="0" smtClean="0"/>
              <a:t>энергетическая</a:t>
            </a:r>
            <a:r>
              <a:rPr lang="ru-RU" sz="800" dirty="0"/>
              <a:t>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Еще одна функция белков </a:t>
            </a:r>
            <a:r>
              <a:rPr lang="ru-RU" sz="800" dirty="0" smtClean="0"/>
              <a:t>– транспортировка </a:t>
            </a:r>
            <a:r>
              <a:rPr lang="ru-RU" sz="800" dirty="0"/>
              <a:t>необходимых соединений или химических элементов. Гемоглобин, например, переносит кислород, он же транспортирует углекислый газ.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При попадании в организм чужих белков или клеток вырабатываются особые белки </a:t>
            </a:r>
            <a:r>
              <a:rPr lang="ru-RU" sz="800" dirty="0" smtClean="0"/>
              <a:t>– </a:t>
            </a:r>
            <a:r>
              <a:rPr lang="ru-RU" sz="800" dirty="0"/>
              <a:t>антитела, которые связывают и </a:t>
            </a:r>
            <a:r>
              <a:rPr lang="ru-RU" sz="800" dirty="0" smtClean="0"/>
              <a:t>обеззараживают </a:t>
            </a:r>
            <a:r>
              <a:rPr lang="ru-RU" sz="800" dirty="0"/>
              <a:t>чужеродные вещества.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При окислении 1 г белка выделяется 4 ккал </a:t>
            </a:r>
            <a:r>
              <a:rPr lang="ru-RU" sz="800" dirty="0" smtClean="0"/>
              <a:t>тепла.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Организм обладает лишь незначительными белковыми </a:t>
            </a:r>
            <a:r>
              <a:rPr lang="ru-RU" sz="800" dirty="0" smtClean="0"/>
              <a:t>резервами</a:t>
            </a:r>
            <a:r>
              <a:rPr lang="ru-RU" sz="800" dirty="0"/>
              <a:t>. Поэтому белки являются совершенно незаменимыми в ежедневном </a:t>
            </a:r>
            <a:r>
              <a:rPr lang="ru-RU" sz="800" dirty="0" smtClean="0"/>
              <a:t>питании </a:t>
            </a:r>
            <a:r>
              <a:rPr lang="ru-RU" sz="800" dirty="0"/>
              <a:t>человека любого </a:t>
            </a:r>
            <a:r>
              <a:rPr lang="ru-RU" sz="800" dirty="0" smtClean="0"/>
              <a:t>возраста.</a:t>
            </a:r>
            <a:r>
              <a:rPr lang="ru-RU" sz="800" baseline="0" dirty="0"/>
              <a:t> </a:t>
            </a:r>
            <a:r>
              <a:rPr lang="ru-RU" sz="800" dirty="0" smtClean="0"/>
              <a:t>Человеку </a:t>
            </a:r>
            <a:r>
              <a:rPr lang="ru-RU" sz="800" dirty="0"/>
              <a:t>достаточно </a:t>
            </a:r>
            <a:r>
              <a:rPr lang="ru-RU" sz="800" dirty="0" smtClean="0"/>
              <a:t>100</a:t>
            </a:r>
            <a:r>
              <a:rPr lang="ru-RU" sz="800" b="0" baseline="0" dirty="0" smtClean="0"/>
              <a:t>–</a:t>
            </a:r>
            <a:r>
              <a:rPr lang="ru-RU" sz="800" dirty="0" smtClean="0"/>
              <a:t>120 </a:t>
            </a:r>
            <a:r>
              <a:rPr lang="ru-RU" sz="800" dirty="0"/>
              <a:t>г белка в </a:t>
            </a:r>
            <a:r>
              <a:rPr lang="ru-RU" sz="800" dirty="0" smtClean="0"/>
              <a:t>сутки.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/>
              <a:t>Организм не может принять белка больше, чем ему необходимо</a:t>
            </a:r>
            <a:r>
              <a:rPr lang="ru-RU" sz="800" dirty="0"/>
              <a:t>, и если </a:t>
            </a:r>
            <a:r>
              <a:rPr lang="ru-RU" sz="800" dirty="0" smtClean="0"/>
              <a:t>употребление </a:t>
            </a:r>
            <a:r>
              <a:rPr lang="ru-RU" sz="800" dirty="0"/>
              <a:t>белка с возрастом не уменьшается, то образуются шлаки </a:t>
            </a:r>
            <a:r>
              <a:rPr lang="ru-RU" sz="800" b="0" baseline="0" dirty="0" smtClean="0"/>
              <a:t>–</a:t>
            </a:r>
            <a:r>
              <a:rPr lang="ru-RU" sz="800" dirty="0" smtClean="0"/>
              <a:t> </a:t>
            </a:r>
            <a:r>
              <a:rPr lang="ru-RU" sz="800" dirty="0"/>
              <a:t>конечные продукты белкового обмена: мочевая </a:t>
            </a:r>
            <a:r>
              <a:rPr lang="ru-RU" sz="800" dirty="0" smtClean="0"/>
              <a:t>кислота</a:t>
            </a:r>
            <a:r>
              <a:rPr lang="ru-RU" sz="800" dirty="0"/>
              <a:t>, мочевина, аммиак, </a:t>
            </a:r>
            <a:r>
              <a:rPr lang="ru-RU" sz="800" dirty="0" err="1"/>
              <a:t>креатинин</a:t>
            </a:r>
            <a:r>
              <a:rPr lang="ru-RU" sz="800" dirty="0"/>
              <a:t>, креатин и др. При избытке этих соединений выведение их затруднено, и они задерживаются в </a:t>
            </a:r>
            <a:r>
              <a:rPr lang="ru-RU" sz="800" dirty="0" smtClean="0"/>
              <a:t>организме</a:t>
            </a:r>
            <a:r>
              <a:rPr lang="ru-RU" sz="800" dirty="0"/>
              <a:t>, постепенно накапливаясь и нарушая обменные процессы.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Все огромное множество белков </a:t>
            </a:r>
            <a:r>
              <a:rPr lang="ru-RU" sz="800" b="0" baseline="0" dirty="0" smtClean="0"/>
              <a:t>–</a:t>
            </a:r>
            <a:r>
              <a:rPr lang="ru-RU" sz="800" dirty="0" smtClean="0"/>
              <a:t> </a:t>
            </a:r>
            <a:r>
              <a:rPr lang="ru-RU" sz="800" dirty="0"/>
              <a:t>это комбинации 20 </a:t>
            </a:r>
            <a:r>
              <a:rPr lang="ru-RU" sz="800" dirty="0" smtClean="0"/>
              <a:t>аминокислот</a:t>
            </a:r>
            <a:r>
              <a:rPr lang="ru-RU" sz="800" dirty="0"/>
              <a:t>, из них 10 аминокислот не синтезируются организмом и </a:t>
            </a:r>
            <a:r>
              <a:rPr lang="ru-RU" sz="800" dirty="0" smtClean="0"/>
              <a:t>могут </a:t>
            </a:r>
            <a:r>
              <a:rPr lang="ru-RU" sz="1200" dirty="0" smtClean="0"/>
              <a:t>быть получены только из продуктов питания.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 smtClean="0"/>
              <a:t>В здоровом </a:t>
            </a:r>
            <a:r>
              <a:rPr lang="ru-RU" sz="800" dirty="0"/>
              <a:t>рационе питания половина </a:t>
            </a:r>
            <a:r>
              <a:rPr lang="ru-RU" sz="800" dirty="0" smtClean="0"/>
              <a:t>употребляемых </a:t>
            </a:r>
            <a:r>
              <a:rPr lang="ru-RU" sz="800" dirty="0"/>
              <a:t>белков должна быть </a:t>
            </a:r>
            <a:r>
              <a:rPr lang="ru-RU" sz="800" dirty="0" smtClean="0"/>
              <a:t>животного </a:t>
            </a:r>
            <a:r>
              <a:rPr lang="ru-RU" sz="800" dirty="0"/>
              <a:t>происхождения (эти белки богаче незаменимыми </a:t>
            </a:r>
            <a:r>
              <a:rPr lang="ru-RU" sz="800" dirty="0" smtClean="0"/>
              <a:t>аминокислотами).</a:t>
            </a:r>
            <a:r>
              <a:rPr lang="ru-RU" sz="800" baseline="0" dirty="0"/>
              <a:t> </a:t>
            </a:r>
            <a:r>
              <a:rPr lang="ru-RU" sz="800" dirty="0" smtClean="0"/>
              <a:t>Эти </a:t>
            </a:r>
            <a:r>
              <a:rPr lang="ru-RU" sz="800" dirty="0"/>
              <a:t>аминокислоты (незаменимые) должны поступать в составе </a:t>
            </a:r>
            <a:r>
              <a:rPr lang="ru-RU" sz="800" dirty="0" smtClean="0"/>
              <a:t>употребляемых </a:t>
            </a:r>
            <a:r>
              <a:rPr lang="ru-RU" sz="800" dirty="0"/>
              <a:t>нами белков.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b="1" dirty="0"/>
              <a:t>Белки пищи могут быть животного и растительного происхождения. </a:t>
            </a:r>
            <a:r>
              <a:rPr lang="ru-RU" sz="800" dirty="0"/>
              <a:t>Ценность пищевого рациона определяется наличием в белке незаменимых аминокислот</a:t>
            </a:r>
            <a:r>
              <a:rPr lang="ru-RU" sz="800" dirty="0" smtClean="0"/>
              <a:t>. К </a:t>
            </a:r>
            <a:r>
              <a:rPr lang="ru-RU" sz="800" dirty="0"/>
              <a:t>полезным животным белкам относятся постная говядина, курятина и </a:t>
            </a:r>
            <a:r>
              <a:rPr lang="ru-RU" sz="800" dirty="0" err="1"/>
              <a:t>индюшатина</a:t>
            </a:r>
            <a:r>
              <a:rPr lang="ru-RU" sz="800" dirty="0"/>
              <a:t> без кожи, яйца, молочные и </a:t>
            </a:r>
            <a:r>
              <a:rPr lang="ru-RU" sz="800" dirty="0" smtClean="0"/>
              <a:t>кисломолочные </a:t>
            </a:r>
            <a:r>
              <a:rPr lang="ru-RU" sz="800" dirty="0"/>
              <a:t>продукты.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/>
              <a:t>Рыба является не только </a:t>
            </a:r>
            <a:r>
              <a:rPr lang="ru-RU" sz="800" dirty="0" smtClean="0"/>
              <a:t>источником </a:t>
            </a:r>
            <a:r>
              <a:rPr lang="ru-RU" sz="800" dirty="0"/>
              <a:t>белка, но и обеспечивает нас полезными </a:t>
            </a:r>
            <a:r>
              <a:rPr lang="ru-RU" sz="800" dirty="0" smtClean="0"/>
              <a:t>омега-3</a:t>
            </a:r>
            <a:r>
              <a:rPr lang="ru-RU" sz="800" baseline="0" dirty="0" smtClean="0"/>
              <a:t> </a:t>
            </a:r>
            <a:r>
              <a:rPr lang="ru-RU" sz="800" dirty="0" smtClean="0"/>
              <a:t>жирными </a:t>
            </a:r>
            <a:r>
              <a:rPr lang="ru-RU" sz="800" dirty="0"/>
              <a:t>кислотами.</a:t>
            </a:r>
            <a:endParaRPr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 smtClean="0"/>
              <a:t>Белки растительного происхождения (фасоль, соя, горох, чечевица) сочетают в себе высококачественный белок и растворимое волокно, которое очищает организм от холестерина. Орехи и семена богаты не только белками, но и мононенасыщенными жирами.</a:t>
            </a:r>
            <a:endParaRPr smtClean="0"/>
          </a:p>
          <a:p>
            <a:pPr>
              <a:lnSpc>
                <a:spcPct val="80000"/>
              </a:lnSpc>
              <a:buFont typeface="Arial"/>
              <a:buNone/>
            </a:pPr>
            <a:r>
              <a:rPr lang="ru-RU" sz="800" dirty="0" smtClean="0"/>
              <a:t>Грецкие </a:t>
            </a:r>
            <a:r>
              <a:rPr lang="ru-RU" sz="800" dirty="0"/>
              <a:t>орехи содержат еще и </a:t>
            </a:r>
            <a:r>
              <a:rPr lang="ru-RU" sz="800" dirty="0" smtClean="0"/>
              <a:t>омега-3</a:t>
            </a:r>
            <a:r>
              <a:rPr lang="ru-RU" sz="800" baseline="0" dirty="0" smtClean="0"/>
              <a:t> </a:t>
            </a:r>
            <a:r>
              <a:rPr lang="ru-RU" sz="800" dirty="0" smtClean="0"/>
              <a:t>жирные </a:t>
            </a:r>
            <a:r>
              <a:rPr lang="ru-RU" sz="800" dirty="0"/>
              <a:t>кислоты. Это </a:t>
            </a:r>
            <a:r>
              <a:rPr lang="ru-RU" sz="800" dirty="0" smtClean="0"/>
              <a:t>делает </a:t>
            </a:r>
            <a:r>
              <a:rPr lang="ru-RU" sz="800" dirty="0"/>
              <a:t>их особенно полезными, однако они содержат много калорий, </a:t>
            </a:r>
            <a:r>
              <a:rPr lang="ru-RU" sz="800" dirty="0" smtClean="0"/>
              <a:t>поэтому употреблять </a:t>
            </a:r>
            <a:r>
              <a:rPr lang="ru-RU" sz="800" dirty="0"/>
              <a:t>их в большом </a:t>
            </a:r>
            <a:r>
              <a:rPr lang="ru-RU" sz="800" dirty="0" smtClean="0"/>
              <a:t>количестве </a:t>
            </a:r>
            <a:r>
              <a:rPr lang="ru-RU" sz="800" dirty="0"/>
              <a:t>не следует.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5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None/>
            </a:pPr>
            <a:r>
              <a:rPr lang="ru-RU" sz="1000" b="1" dirty="0" smtClean="0"/>
              <a:t>Углеводы</a:t>
            </a:r>
          </a:p>
          <a:p>
            <a:pPr>
              <a:buFont typeface="Arial"/>
              <a:buNone/>
            </a:pPr>
            <a:r>
              <a:rPr lang="ru-RU" sz="1000" dirty="0" smtClean="0"/>
              <a:t>Углеводы – </a:t>
            </a:r>
            <a:r>
              <a:rPr lang="ru-RU" sz="1000" dirty="0"/>
              <a:t>это основной источник энергии. Потребность организма в углеводах в 4 раза больше, чем в белках и </a:t>
            </a:r>
            <a:r>
              <a:rPr lang="ru-RU" sz="1000" dirty="0" smtClean="0"/>
              <a:t>жирах. Калорийность </a:t>
            </a:r>
            <a:r>
              <a:rPr lang="ru-RU" sz="1000" dirty="0"/>
              <a:t>1 г углеводов составляет 4 </a:t>
            </a:r>
            <a:r>
              <a:rPr lang="ru-RU" sz="1000" dirty="0" smtClean="0"/>
              <a:t>ккал. Основной </a:t>
            </a:r>
            <a:r>
              <a:rPr lang="ru-RU" sz="1000" dirty="0"/>
              <a:t>источник углеводов </a:t>
            </a:r>
            <a:r>
              <a:rPr lang="ru-RU" sz="1000" dirty="0" smtClean="0"/>
              <a:t>– </a:t>
            </a:r>
            <a:r>
              <a:rPr lang="ru-RU" sz="1000" dirty="0"/>
              <a:t>растительные </a:t>
            </a:r>
            <a:r>
              <a:rPr lang="ru-RU" sz="1000" dirty="0" smtClean="0"/>
              <a:t>продукты. Средняя </a:t>
            </a:r>
            <a:r>
              <a:rPr lang="ru-RU" sz="1000" dirty="0"/>
              <a:t>норма </a:t>
            </a:r>
            <a:r>
              <a:rPr lang="ru-RU" sz="1000" dirty="0" smtClean="0"/>
              <a:t>употребления </a:t>
            </a:r>
            <a:r>
              <a:rPr lang="ru-RU" sz="1000" dirty="0"/>
              <a:t>углеводов </a:t>
            </a:r>
            <a:r>
              <a:rPr lang="ru-RU" sz="1000" dirty="0" smtClean="0"/>
              <a:t>– 450–500 </a:t>
            </a:r>
            <a:r>
              <a:rPr lang="ru-RU" sz="1000" dirty="0"/>
              <a:t>г в </a:t>
            </a:r>
            <a:r>
              <a:rPr lang="ru-RU" sz="1000" dirty="0" smtClean="0"/>
              <a:t>сутки. </a:t>
            </a:r>
            <a:endParaRPr/>
          </a:p>
          <a:p>
            <a:pPr>
              <a:buFont typeface="Arial"/>
              <a:buNone/>
            </a:pPr>
            <a:r>
              <a:rPr lang="ru-RU" sz="1000" dirty="0"/>
              <a:t>Существует 3 типа углеводов: сахара, </a:t>
            </a:r>
            <a:r>
              <a:rPr lang="ru-RU" sz="1000" dirty="0" smtClean="0"/>
              <a:t>крахмал </a:t>
            </a:r>
            <a:r>
              <a:rPr lang="ru-RU" sz="1000" dirty="0"/>
              <a:t>и клетчатка. Сахара и крахмал являются источниками энергии, клетчатка регулирует работу кишечника и процесс пищеварения</a:t>
            </a:r>
            <a:r>
              <a:rPr lang="ru-RU" sz="1000" dirty="0" smtClean="0"/>
              <a:t>.</a:t>
            </a:r>
          </a:p>
          <a:p>
            <a:pPr>
              <a:buFont typeface="Arial"/>
              <a:buNone/>
            </a:pPr>
            <a:endParaRPr/>
          </a:p>
          <a:p>
            <a:pPr>
              <a:buFont typeface="Arial"/>
              <a:buNone/>
            </a:pPr>
            <a:r>
              <a:rPr lang="ru-RU" sz="1000" b="1" dirty="0"/>
              <a:t>Сахара.</a:t>
            </a:r>
            <a:r>
              <a:rPr lang="ru-RU" sz="1000" dirty="0"/>
              <a:t> В группу </a:t>
            </a:r>
            <a:r>
              <a:rPr lang="ru-RU" sz="1000" dirty="0" smtClean="0"/>
              <a:t>сахаров </a:t>
            </a:r>
            <a:r>
              <a:rPr lang="ru-RU" sz="1000" dirty="0"/>
              <a:t>входят глюкоза и </a:t>
            </a:r>
            <a:r>
              <a:rPr lang="ru-RU" sz="1000" dirty="0" smtClean="0"/>
              <a:t>фруктоза </a:t>
            </a:r>
            <a:r>
              <a:rPr lang="ru-RU" sz="1000" dirty="0"/>
              <a:t>(овощи, фрукты, мед), лактоза (молоко), мальтоза (</a:t>
            </a:r>
            <a:r>
              <a:rPr lang="ru-RU" sz="1000" dirty="0" smtClean="0"/>
              <a:t>пророщенное </a:t>
            </a:r>
            <a:r>
              <a:rPr lang="ru-RU" sz="1000" dirty="0"/>
              <a:t>зерно) и сахароза (сахар). Одним из главных источников Сахаров является глюкоза. Ее недостаток может вызывать нарушения в работе сердца, мозга и других органов. Головной мозг потребляет </a:t>
            </a:r>
            <a:r>
              <a:rPr lang="ru-RU" sz="1000" dirty="0" smtClean="0"/>
              <a:t>глюкозы </a:t>
            </a:r>
            <a:r>
              <a:rPr lang="ru-RU" sz="1000" dirty="0"/>
              <a:t>в несколько раз больше, чем другие </a:t>
            </a:r>
            <a:r>
              <a:rPr lang="ru-RU" sz="1000" dirty="0" smtClean="0"/>
              <a:t>органы.</a:t>
            </a:r>
            <a:r>
              <a:rPr lang="ru-RU" sz="1000" baseline="0" dirty="0"/>
              <a:t> </a:t>
            </a:r>
            <a:r>
              <a:rPr lang="ru-RU" sz="1000" dirty="0" smtClean="0"/>
              <a:t>Сахара </a:t>
            </a:r>
            <a:r>
              <a:rPr lang="ru-RU" sz="1000" dirty="0"/>
              <a:t>делятся на внутренние и </a:t>
            </a:r>
            <a:r>
              <a:rPr lang="ru-RU" sz="1000" dirty="0" smtClean="0"/>
              <a:t>внешние</a:t>
            </a:r>
            <a:r>
              <a:rPr lang="ru-RU" sz="1000" dirty="0"/>
              <a:t>.</a:t>
            </a:r>
            <a:endParaRPr/>
          </a:p>
          <a:p>
            <a:pPr>
              <a:buFont typeface="Arial"/>
              <a:buNone/>
            </a:pPr>
            <a:r>
              <a:rPr lang="ru-RU" sz="1000" dirty="0"/>
              <a:t>Внутренние сахара содержатся в натуральных продуктах (фрукты, овощи), они находятся внутри клеток растений, поэтому составляют </a:t>
            </a:r>
            <a:r>
              <a:rPr lang="ru-RU" sz="1000" dirty="0" smtClean="0"/>
              <a:t>здоровую </a:t>
            </a:r>
            <a:r>
              <a:rPr lang="ru-RU" sz="1000" dirty="0"/>
              <a:t>часть пищевого рациона.</a:t>
            </a:r>
            <a:endParaRPr/>
          </a:p>
          <a:p>
            <a:pPr>
              <a:buFont typeface="Arial"/>
              <a:buNone/>
            </a:pPr>
            <a:r>
              <a:rPr lang="ru-RU" sz="1000" dirty="0" smtClean="0"/>
              <a:t>Сахара </a:t>
            </a:r>
            <a:r>
              <a:rPr lang="ru-RU" sz="1000" dirty="0"/>
              <a:t>внешние придают пище только вкус. Они очень </a:t>
            </a:r>
            <a:r>
              <a:rPr lang="ru-RU" sz="1000" dirty="0" smtClean="0"/>
              <a:t>калорийны</a:t>
            </a:r>
            <a:r>
              <a:rPr lang="ru-RU" sz="1000" dirty="0"/>
              <a:t>, обычно мы употребляем их в рафинированном виде.</a:t>
            </a:r>
            <a:endParaRPr/>
          </a:p>
          <a:p>
            <a:pPr>
              <a:buFont typeface="Arial"/>
              <a:buNone/>
            </a:pPr>
            <a:endParaRPr lang="ru-RU" sz="1000" dirty="0" smtClean="0"/>
          </a:p>
          <a:p>
            <a:pPr>
              <a:buFont typeface="Arial"/>
              <a:buNone/>
            </a:pPr>
            <a:r>
              <a:rPr lang="ru-RU" sz="1000" b="1" dirty="0" smtClean="0"/>
              <a:t>Крахмалы</a:t>
            </a:r>
            <a:r>
              <a:rPr lang="ru-RU" sz="1000" dirty="0"/>
              <a:t>. Крахмалы представляют собой цепочки из </a:t>
            </a:r>
            <a:r>
              <a:rPr lang="ru-RU" sz="1000" dirty="0" smtClean="0"/>
              <a:t>многих </a:t>
            </a:r>
            <a:r>
              <a:rPr lang="ru-RU" sz="1000" dirty="0"/>
              <a:t>сотен молекул глюкозы. Они входят в состав растительных продуктов (картофель, макароны, рис, пшеница и т.д.). Крахмалистые продукты относительно </a:t>
            </a:r>
            <a:r>
              <a:rPr lang="ru-RU" sz="1000" dirty="0" err="1"/>
              <a:t>низкокалорийны</a:t>
            </a:r>
            <a:r>
              <a:rPr lang="ru-RU" sz="1000" dirty="0"/>
              <a:t>. В них содержится большое количество клетчатки</a:t>
            </a:r>
            <a:r>
              <a:rPr lang="ru-RU" sz="1000" dirty="0" smtClean="0"/>
              <a:t>.</a:t>
            </a:r>
          </a:p>
          <a:p>
            <a:pPr>
              <a:buFont typeface="Arial"/>
              <a:buNone/>
            </a:pPr>
            <a:endParaRPr lang="ru-RU" sz="1000" dirty="0" smtClean="0"/>
          </a:p>
          <a:p>
            <a:pPr>
              <a:buFont typeface="Arial"/>
              <a:buNone/>
            </a:pPr>
            <a:r>
              <a:rPr lang="ru-RU" sz="1000" b="1" dirty="0" err="1" smtClean="0"/>
              <a:t>Клечатка</a:t>
            </a:r>
            <a:r>
              <a:rPr lang="ru-RU" sz="100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Рекомендуемое количество пищевых волокон  – 20 г в день.</a:t>
            </a:r>
            <a:r>
              <a:rPr lang="ru-RU" sz="1200" dirty="0" smtClean="0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215280"/>
            <a:ext cx="9621720" cy="14346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34600" y="1763640"/>
            <a:ext cx="9621720" cy="4989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Font typeface="Arial"/>
              <a:buChar char="–"/>
            </a:pPr>
            <a:r>
              <a:rPr lang="ru-RU"/>
              <a:t>Второй уровень структуры</a:t>
            </a:r>
            <a:endParaRPr/>
          </a:p>
          <a:p>
            <a:pPr lvl="2">
              <a:buFont typeface="Arial"/>
              <a:buChar char="•"/>
            </a:pPr>
            <a:r>
              <a:rPr lang="ru-RU"/>
              <a:t>Третий уровень структуры</a:t>
            </a:r>
            <a:endParaRPr/>
          </a:p>
          <a:p>
            <a:pPr lvl="3">
              <a:buFont typeface="Arial"/>
              <a:buChar char="–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Font typeface="Arial"/>
              <a:buChar char="»"/>
            </a:pPr>
            <a:r>
              <a:rPr lang="ru-RU"/>
              <a:t>Пятый уровень структуры</a:t>
            </a:r>
            <a:endParaRPr/>
          </a:p>
          <a:p>
            <a:pPr lvl="5">
              <a:buFont typeface="Arial"/>
              <a:buChar char="»"/>
            </a:pPr>
            <a:r>
              <a:rPr lang="ru-RU"/>
              <a:t>Шестой уровень структуры</a:t>
            </a:r>
            <a:endParaRPr/>
          </a:p>
          <a:p>
            <a:pPr lvl="6">
              <a:buFont typeface="Arial"/>
              <a:buChar char="»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Font typeface="Arial"/>
              <a:buChar char="»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Font typeface="Arial"/>
              <a:buChar char="»"/>
            </a:pPr>
            <a:r>
              <a:rPr lang="ru-RU"/>
              <a:t>Девятый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34960" y="6884640"/>
            <a:ext cx="2494080" cy="524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ru-RU"/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652920" y="6884640"/>
            <a:ext cx="3386160" cy="524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ru-RU"/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662600" y="6884640"/>
            <a:ext cx="2493720" cy="5241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fld id="{4181D151-0101-4171-A1A1-01D1A17171D1}" type="slidenum">
              <a:rPr lang="ru-RU"/>
              <a:pPr>
                <a:buFont typeface="Arial"/>
                <a:buChar char="•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9080"/>
            <a:ext cx="10691640" cy="75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9600" y="0"/>
            <a:ext cx="106520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9600" y="0"/>
            <a:ext cx="106520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9600"/>
            <a:ext cx="10631520" cy="75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6320" y="39600"/>
            <a:ext cx="10615320" cy="75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80" y="0"/>
            <a:ext cx="1067436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9600"/>
            <a:ext cx="10691640" cy="75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9600" y="39600"/>
            <a:ext cx="10652040" cy="75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9600" y="39600"/>
            <a:ext cx="10652040" cy="75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9600"/>
            <a:ext cx="10691640" cy="75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5920" y="39600"/>
            <a:ext cx="10575720" cy="7504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67880" cy="75596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9600" y="39600"/>
            <a:ext cx="10652040" cy="7520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9600" y="0"/>
            <a:ext cx="10652040" cy="75596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9600" y="76320"/>
            <a:ext cx="10652040" cy="74833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9600" y="76320"/>
            <a:ext cx="10652040" cy="74833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76320" y="76320"/>
            <a:ext cx="10615320" cy="74833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480" y="6480"/>
            <a:ext cx="10686960" cy="75531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480"/>
            <a:ext cx="10691640" cy="74246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9600" y="39600"/>
            <a:ext cx="10652040" cy="7520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80" y="19080"/>
            <a:ext cx="10674360" cy="75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9080"/>
            <a:ext cx="10691640" cy="75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9600"/>
            <a:ext cx="10691640" cy="744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9080"/>
            <a:ext cx="10691640" cy="75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1640" cy="755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5342</Words>
  <PresentationFormat>Произвольный</PresentationFormat>
  <Paragraphs>276</Paragraphs>
  <Slides>38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Демонстрационно-бесплатная версия</cp:lastModifiedBy>
  <cp:revision>98</cp:revision>
  <dcterms:modified xsi:type="dcterms:W3CDTF">2016-12-28T04:00:06Z</dcterms:modified>
</cp:coreProperties>
</file>